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7" r:id="rId17"/>
    <p:sldId id="262" r:id="rId18"/>
    <p:sldId id="264" r:id="rId19"/>
    <p:sldId id="280" r:id="rId20"/>
    <p:sldId id="281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/>
              <a:t>Matlab</a:t>
            </a:r>
            <a:r>
              <a:rPr lang="en-US" sz="2800" dirty="0"/>
              <a:t> </a:t>
            </a:r>
            <a:r>
              <a:rPr lang="el-GR" sz="2800" dirty="0"/>
              <a:t>Άσκηση </a:t>
            </a:r>
            <a:r>
              <a:rPr lang="en-US" sz="2800" dirty="0" smtClean="0"/>
              <a:t>1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9/</a:t>
            </a:r>
            <a:r>
              <a:rPr lang="el-GR" sz="3200" b="0" dirty="0"/>
              <a:t>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3. Δώστε τις παρακάτω εντολές (αν κάνετε λάθος διορθώστε και ξαναδώστε)</a:t>
            </a:r>
          </a:p>
          <a:p>
            <a:pPr marL="0" indent="0">
              <a:buNone/>
            </a:pPr>
            <a:r>
              <a:rPr lang="el-GR" dirty="0" smtClean="0"/>
              <a:t>&gt;&gt;</a:t>
            </a:r>
            <a:r>
              <a:rPr lang="el-GR" dirty="0" err="1" smtClean="0"/>
              <a:t>pi</a:t>
            </a:r>
            <a:r>
              <a:rPr lang="el-GR" dirty="0" smtClean="0"/>
              <a:t> __________________________________</a:t>
            </a:r>
          </a:p>
          <a:p>
            <a:pPr marL="0" indent="0">
              <a:buNone/>
            </a:pPr>
            <a:r>
              <a:rPr lang="el-GR" dirty="0" smtClean="0"/>
              <a:t>&gt;&gt;</a:t>
            </a:r>
            <a:r>
              <a:rPr lang="el-GR" dirty="0" err="1" smtClean="0"/>
              <a:t>exp</a:t>
            </a:r>
            <a:r>
              <a:rPr lang="el-GR" dirty="0" smtClean="0"/>
              <a:t>(1) __________________________________</a:t>
            </a:r>
          </a:p>
          <a:p>
            <a:pPr marL="0" indent="0">
              <a:buNone/>
            </a:pPr>
            <a:r>
              <a:rPr lang="el-GR" dirty="0" smtClean="0"/>
              <a:t>&gt;&gt;</a:t>
            </a:r>
            <a:r>
              <a:rPr lang="el-GR" dirty="0" err="1" smtClean="0"/>
              <a:t>sqrt</a:t>
            </a:r>
            <a:r>
              <a:rPr lang="el-GR" dirty="0" smtClean="0"/>
              <a:t>(-1) __________________________________</a:t>
            </a:r>
          </a:p>
          <a:p>
            <a:pPr marL="0" indent="0">
              <a:buNone/>
            </a:pPr>
            <a:r>
              <a:rPr lang="el-GR" dirty="0" smtClean="0"/>
              <a:t>&gt;&gt;i __________________________________</a:t>
            </a:r>
          </a:p>
          <a:p>
            <a:pPr marL="0" indent="0">
              <a:buNone/>
            </a:pPr>
            <a:r>
              <a:rPr lang="el-GR" dirty="0" smtClean="0"/>
              <a:t>&gt;&gt;</a:t>
            </a:r>
            <a:r>
              <a:rPr lang="el-GR" dirty="0" err="1" smtClean="0"/>
              <a:t>eps</a:t>
            </a:r>
            <a:r>
              <a:rPr lang="el-GR" dirty="0" smtClean="0"/>
              <a:t> __________________________________</a:t>
            </a:r>
          </a:p>
          <a:p>
            <a:pPr marL="0" indent="0">
              <a:buNone/>
            </a:pPr>
            <a:r>
              <a:rPr lang="el-GR" dirty="0" smtClean="0"/>
              <a:t>&gt;&gt;</a:t>
            </a:r>
            <a:r>
              <a:rPr lang="el-GR" dirty="0" err="1" smtClean="0"/>
              <a:t>inf</a:t>
            </a:r>
            <a:r>
              <a:rPr lang="el-GR" dirty="0" smtClean="0"/>
              <a:t> __________________________________</a:t>
            </a:r>
          </a:p>
          <a:p>
            <a:pPr marL="0" indent="0">
              <a:buNone/>
            </a:pPr>
            <a:r>
              <a:rPr lang="el-GR" dirty="0" smtClean="0"/>
              <a:t>&gt;&gt;</a:t>
            </a:r>
            <a:r>
              <a:rPr lang="el-GR" dirty="0" err="1" smtClean="0"/>
              <a:t>nan</a:t>
            </a:r>
            <a:r>
              <a:rPr lang="el-GR" dirty="0" smtClean="0"/>
              <a:t> __________________________________</a:t>
            </a:r>
          </a:p>
          <a:p>
            <a:pPr marL="0" indent="0">
              <a:buNone/>
            </a:pPr>
            <a:r>
              <a:rPr lang="el-GR" dirty="0" smtClean="0"/>
              <a:t>&gt;&gt;3&gt;2 __________________________________</a:t>
            </a:r>
          </a:p>
          <a:p>
            <a:pPr marL="0" indent="0">
              <a:buNone/>
            </a:pPr>
            <a:r>
              <a:rPr lang="el-GR" dirty="0" smtClean="0"/>
              <a:t>&gt;&gt;3&lt;2 __________________________________</a:t>
            </a:r>
          </a:p>
          <a:p>
            <a:r>
              <a:rPr lang="el-GR" dirty="0" smtClean="0"/>
              <a:t>Τι απαντήσεις πήρατε και τι αναπαριστούν οι παραπάνω ποσότητες;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2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10/</a:t>
            </a:r>
            <a:r>
              <a:rPr lang="el-GR" sz="3200" b="0" dirty="0"/>
              <a:t>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4.</a:t>
            </a:r>
          </a:p>
          <a:p>
            <a:pPr marL="0" indent="0">
              <a:buNone/>
            </a:pPr>
            <a:r>
              <a:rPr lang="el-GR" dirty="0"/>
              <a:t>Σταματήστε τη καταγραφή δίνοντας την εντολή:</a:t>
            </a:r>
          </a:p>
          <a:p>
            <a:pPr marL="0" indent="0">
              <a:buNone/>
            </a:pPr>
            <a:r>
              <a:rPr lang="el-GR" dirty="0"/>
              <a:t>&gt;&gt;</a:t>
            </a:r>
            <a:r>
              <a:rPr lang="el-GR" b="1" dirty="0" err="1"/>
              <a:t>diary</a:t>
            </a:r>
            <a:r>
              <a:rPr lang="el-GR" b="1" dirty="0"/>
              <a:t> </a:t>
            </a:r>
            <a:r>
              <a:rPr lang="el-GR" b="1" dirty="0" err="1"/>
              <a:t>off</a:t>
            </a:r>
            <a:endParaRPr lang="el-GR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dirty="0"/>
              <a:t>5.</a:t>
            </a:r>
          </a:p>
          <a:p>
            <a:pPr marL="0" indent="0">
              <a:buNone/>
            </a:pPr>
            <a:r>
              <a:rPr lang="el-GR" dirty="0"/>
              <a:t>Βρείτε το αρχείο </a:t>
            </a:r>
            <a:r>
              <a:rPr lang="el-GR" dirty="0" err="1"/>
              <a:t>diary</a:t>
            </a:r>
            <a:r>
              <a:rPr lang="el-GR" dirty="0"/>
              <a:t> στο φάκελο σας και ανοίξτε το στον </a:t>
            </a:r>
            <a:r>
              <a:rPr lang="el-GR" dirty="0" err="1"/>
              <a:t>Editor</a:t>
            </a:r>
            <a:r>
              <a:rPr lang="el-GR" dirty="0"/>
              <a:t> να δείτε τι κατέγραψε. Δώστε πάλι την εντολή </a:t>
            </a:r>
            <a:r>
              <a:rPr lang="el-GR" dirty="0" err="1"/>
              <a:t>diary</a:t>
            </a:r>
            <a:r>
              <a:rPr lang="el-GR" dirty="0"/>
              <a:t> on για να συνεχίσετε τη καταγραφή.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2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11/</a:t>
            </a:r>
            <a:r>
              <a:rPr lang="el-GR" sz="3200" b="0" dirty="0"/>
              <a:t>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6. </a:t>
            </a:r>
          </a:p>
          <a:p>
            <a:pPr marL="0" indent="0">
              <a:buNone/>
            </a:pPr>
            <a:r>
              <a:rPr lang="el-GR" dirty="0"/>
              <a:t>Δώστε τις παρακάτω τιμές στις μεταβλητές a, b, c, x, y: </a:t>
            </a:r>
          </a:p>
          <a:p>
            <a:pPr marL="0" indent="0">
              <a:buNone/>
            </a:pPr>
            <a:r>
              <a:rPr lang="en-US" dirty="0"/>
              <a:t>a = 2.3, b = -2.3, c= π/2, x =2/π, and y = √3. </a:t>
            </a:r>
          </a:p>
          <a:p>
            <a:pPr marL="0" indent="0">
              <a:buNone/>
            </a:pPr>
            <a:r>
              <a:rPr lang="el-GR" dirty="0"/>
              <a:t>Υπολογίστε τις παρακάτω παραστάσεις (γράψτε εντολή και αποτέλεσμα): </a:t>
            </a:r>
          </a:p>
          <a:p>
            <a:pPr marL="0" indent="0">
              <a:buNone/>
            </a:pPr>
            <a:r>
              <a:rPr lang="fr-FR" dirty="0"/>
              <a:t>6.1) (a2 + </a:t>
            </a:r>
            <a:r>
              <a:rPr lang="fr-FR" dirty="0" err="1"/>
              <a:t>bc</a:t>
            </a:r>
            <a:r>
              <a:rPr lang="fr-FR" dirty="0"/>
              <a:t> + x) &gt;&gt; ____________________________ ans= __________ </a:t>
            </a:r>
          </a:p>
          <a:p>
            <a:pPr marL="0" indent="0">
              <a:buNone/>
            </a:pPr>
            <a:r>
              <a:rPr lang="en-US" dirty="0"/>
              <a:t>6.2) sin(c) + y/c &gt;&gt; ____________________________ </a:t>
            </a:r>
            <a:r>
              <a:rPr lang="en-US" dirty="0" err="1"/>
              <a:t>ans</a:t>
            </a:r>
            <a:r>
              <a:rPr lang="en-US" dirty="0"/>
              <a:t>= __________ </a:t>
            </a:r>
          </a:p>
          <a:p>
            <a:pPr marL="0" indent="0">
              <a:buNone/>
            </a:pPr>
            <a:r>
              <a:rPr lang="en-US" dirty="0"/>
              <a:t>6.3) (</a:t>
            </a:r>
            <a:r>
              <a:rPr lang="en-US" dirty="0" err="1"/>
              <a:t>a+c</a:t>
            </a:r>
            <a:r>
              <a:rPr lang="en-US" dirty="0"/>
              <a:t>)/(</a:t>
            </a:r>
            <a:r>
              <a:rPr lang="en-US" dirty="0" err="1"/>
              <a:t>x+y</a:t>
            </a:r>
            <a:r>
              <a:rPr lang="en-US" dirty="0"/>
              <a:t>) &gt;&gt; ____________________________ </a:t>
            </a:r>
            <a:r>
              <a:rPr lang="en-US" dirty="0" err="1"/>
              <a:t>ans</a:t>
            </a:r>
            <a:r>
              <a:rPr lang="en-US" dirty="0"/>
              <a:t>= __________ </a:t>
            </a:r>
          </a:p>
          <a:p>
            <a:pPr marL="0" indent="0">
              <a:buNone/>
            </a:pPr>
            <a:r>
              <a:rPr lang="fr-FR" dirty="0"/>
              <a:t>6.4) 1/(cos(c) + ln(x)) &gt;&gt; ____________________________ ans= __________ </a:t>
            </a:r>
          </a:p>
          <a:p>
            <a:pPr marL="0" indent="0">
              <a:buNone/>
            </a:pPr>
            <a:r>
              <a:rPr lang="en-US" dirty="0"/>
              <a:t>6.5) (</a:t>
            </a:r>
            <a:r>
              <a:rPr lang="en-US" dirty="0" err="1"/>
              <a:t>a+c</a:t>
            </a:r>
            <a:r>
              <a:rPr lang="en-US" dirty="0"/>
              <a:t>)3/b &gt;&gt; ____________________________ </a:t>
            </a:r>
            <a:r>
              <a:rPr lang="en-US" dirty="0" err="1"/>
              <a:t>ans</a:t>
            </a:r>
            <a:r>
              <a:rPr lang="en-US" dirty="0"/>
              <a:t>= __________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4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12/13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7. </a:t>
            </a:r>
          </a:p>
          <a:p>
            <a:pPr marL="0" indent="0">
              <a:buNone/>
            </a:pPr>
            <a:r>
              <a:rPr lang="el-GR" dirty="0"/>
              <a:t>Αντιγράψτε </a:t>
            </a:r>
            <a:r>
              <a:rPr lang="el-GR" dirty="0" smtClean="0"/>
              <a:t>και</a:t>
            </a:r>
            <a:r>
              <a:rPr lang="el-GR" dirty="0" smtClean="0"/>
              <a:t> </a:t>
            </a:r>
            <a:r>
              <a:rPr lang="el-GR" dirty="0"/>
              <a:t>αποθηκεύστε όλες τις εντολές του ερωτήματος 6 σε ένα νέο αρχείο στον </a:t>
            </a:r>
            <a:r>
              <a:rPr lang="el-GR" b="1" dirty="0" err="1"/>
              <a:t>Editor</a:t>
            </a:r>
            <a:r>
              <a:rPr lang="el-GR" b="1" dirty="0"/>
              <a:t> </a:t>
            </a:r>
            <a:r>
              <a:rPr lang="el-GR" dirty="0"/>
              <a:t>με το όνομα </a:t>
            </a:r>
            <a:r>
              <a:rPr lang="el-GR" b="1" dirty="0"/>
              <a:t>mytest2.m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4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13/13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Δ, </a:t>
            </a:r>
            <a:r>
              <a:rPr lang="el-GR" b="1" dirty="0">
                <a:solidFill>
                  <a:srgbClr val="820000"/>
                </a:solidFill>
              </a:rPr>
              <a:t>Απλά </a:t>
            </a:r>
            <a:r>
              <a:rPr lang="el-GR" b="1" dirty="0" smtClean="0">
                <a:solidFill>
                  <a:srgbClr val="820000"/>
                </a:solidFill>
              </a:rPr>
              <a:t>Προβλήματα</a:t>
            </a:r>
          </a:p>
          <a:p>
            <a:pPr marL="0" indent="0">
              <a:buNone/>
            </a:pPr>
            <a:r>
              <a:rPr lang="el-GR" dirty="0"/>
              <a:t>Σας δίνονται οι δυο παρακάτω τύποι της φυσικής: </a:t>
            </a:r>
            <a:r>
              <a:rPr lang="el-GR" b="1" dirty="0"/>
              <a:t>PV=</a:t>
            </a:r>
            <a:r>
              <a:rPr lang="el-GR" b="1" dirty="0" err="1"/>
              <a:t>nRT</a:t>
            </a:r>
            <a:r>
              <a:rPr lang="el-GR" dirty="0"/>
              <a:t>, όπου </a:t>
            </a:r>
            <a:r>
              <a:rPr lang="el-GR" b="1" dirty="0"/>
              <a:t>n=m/MW</a:t>
            </a:r>
            <a:r>
              <a:rPr lang="el-GR" dirty="0"/>
              <a:t>, και οι τιμές για τις εξής ποσότητες: </a:t>
            </a:r>
          </a:p>
          <a:p>
            <a:pPr marL="0" indent="0">
              <a:buNone/>
            </a:pPr>
            <a:r>
              <a:rPr lang="el-GR" dirty="0"/>
              <a:t>Όγκος: V=1000, Θερμοκρασία: T=300, Πίεση: P=100, Μοριακό βάρος: MW=29, και η σταθερά: R=8.314. </a:t>
            </a:r>
          </a:p>
          <a:p>
            <a:r>
              <a:rPr lang="el-GR" dirty="0"/>
              <a:t>Ζητείται να υπολογιστεί η μάζα m. </a:t>
            </a:r>
          </a:p>
          <a:p>
            <a:r>
              <a:rPr lang="el-GR" dirty="0"/>
              <a:t>Ποιες εντολές και με ποια σειρά θα δώσετε στο MATLAB για να βρείτε τη μάζα m; </a:t>
            </a:r>
          </a:p>
          <a:p>
            <a:pPr marL="0" indent="0">
              <a:buNone/>
            </a:pPr>
            <a:r>
              <a:rPr lang="el-GR" dirty="0"/>
              <a:t>(Μπορείτε να χρησιμοποιήστε το υπόλοιπο φύλο για να λύσετε τους τύπους πριν τους βάλετε στο </a:t>
            </a:r>
            <a:r>
              <a:rPr lang="el-GR" dirty="0" err="1"/>
              <a:t>MatLab</a:t>
            </a:r>
            <a:r>
              <a:rPr lang="el-GR" dirty="0"/>
              <a:t>). </a:t>
            </a:r>
          </a:p>
          <a:p>
            <a:r>
              <a:rPr lang="el-GR" dirty="0"/>
              <a:t>Όταν τελειώσετε δώστε την εντολή &gt;&gt;</a:t>
            </a:r>
            <a:r>
              <a:rPr lang="el-GR" b="1" dirty="0" err="1"/>
              <a:t>diary</a:t>
            </a:r>
            <a:r>
              <a:rPr lang="el-GR" b="1" dirty="0"/>
              <a:t> </a:t>
            </a:r>
            <a:r>
              <a:rPr lang="el-GR" b="1" dirty="0" err="1"/>
              <a:t>off</a:t>
            </a:r>
            <a:r>
              <a:rPr lang="el-GR" b="1" dirty="0"/>
              <a:t> </a:t>
            </a:r>
            <a:r>
              <a:rPr lang="el-GR" dirty="0"/>
              <a:t>να σταματήσει η καταγραφή. </a:t>
            </a:r>
          </a:p>
          <a:p>
            <a:r>
              <a:rPr lang="el-GR" dirty="0"/>
              <a:t>Τέλος, να μεταφέρετε όλα τα </a:t>
            </a:r>
            <a:r>
              <a:rPr lang="el-GR" b="1" dirty="0"/>
              <a:t>.m αρχεία </a:t>
            </a:r>
            <a:r>
              <a:rPr lang="el-GR" dirty="0"/>
              <a:t>και τα </a:t>
            </a:r>
            <a:r>
              <a:rPr lang="el-GR" b="1" dirty="0" err="1"/>
              <a:t>diary</a:t>
            </a:r>
            <a:r>
              <a:rPr lang="el-GR" b="1" dirty="0"/>
              <a:t> </a:t>
            </a:r>
            <a:r>
              <a:rPr lang="el-GR" dirty="0"/>
              <a:t>στο </a:t>
            </a:r>
            <a:r>
              <a:rPr lang="el-GR" b="1" dirty="0"/>
              <a:t>USB Flash </a:t>
            </a:r>
            <a:r>
              <a:rPr lang="el-GR" dirty="0"/>
              <a:t>που έχετε μαζί σας.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7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</a:t>
            </a:r>
            <a:r>
              <a:rPr lang="el-GR" sz="2000" dirty="0"/>
              <a:t>2014</a:t>
            </a:r>
            <a:r>
              <a:rPr lang="el-GR" sz="2000" dirty="0" smtClean="0"/>
              <a:t>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1».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r>
              <a:rPr lang="el-GR" dirty="0"/>
              <a:t>στο </a:t>
            </a:r>
            <a:r>
              <a:rPr lang="en-US" dirty="0" smtClean="0"/>
              <a:t>MatLab</a:t>
            </a:r>
            <a:r>
              <a:rPr lang="el-GR" dirty="0" smtClean="0"/>
              <a:t> </a:t>
            </a:r>
            <a:r>
              <a:rPr lang="el-GR" sz="3200" b="0" dirty="0" smtClean="0"/>
              <a:t>1/13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Α, </a:t>
            </a:r>
            <a:r>
              <a:rPr lang="el-GR" b="1" dirty="0">
                <a:solidFill>
                  <a:srgbClr val="820000"/>
                </a:solidFill>
              </a:rPr>
              <a:t>Εκκίνηση της </a:t>
            </a:r>
            <a:r>
              <a:rPr lang="el-GR" b="1" dirty="0" smtClean="0">
                <a:solidFill>
                  <a:srgbClr val="820000"/>
                </a:solidFill>
              </a:rPr>
              <a:t>Εφαρμογής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Ενεργοποιήστε τον Η/Υ με το λογαριασμό του εργαστηρίου για φοιτητές (</a:t>
            </a:r>
            <a:r>
              <a:rPr lang="el-GR" dirty="0" err="1"/>
              <a:t>acad</a:t>
            </a:r>
            <a:r>
              <a:rPr lang="el-GR" dirty="0"/>
              <a:t>, χωρίς </a:t>
            </a:r>
            <a:r>
              <a:rPr lang="el-GR" dirty="0" err="1"/>
              <a:t>password</a:t>
            </a:r>
            <a:r>
              <a:rPr lang="el-GR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Βρείτε </a:t>
            </a:r>
            <a:r>
              <a:rPr lang="el-GR" dirty="0"/>
              <a:t>τη συντόμευση για </a:t>
            </a:r>
            <a:r>
              <a:rPr lang="el-GR" dirty="0" err="1"/>
              <a:t>MatLab</a:t>
            </a:r>
            <a:r>
              <a:rPr lang="el-GR" dirty="0"/>
              <a:t> (ή </a:t>
            </a:r>
            <a:r>
              <a:rPr lang="el-GR" dirty="0" err="1"/>
              <a:t>Octave</a:t>
            </a:r>
            <a:r>
              <a:rPr lang="el-GR" dirty="0"/>
              <a:t>) στη επιφάνεια εργασίας (ή στο μενού </a:t>
            </a:r>
            <a:r>
              <a:rPr lang="el-GR" dirty="0" err="1"/>
              <a:t>Start</a:t>
            </a:r>
            <a:r>
              <a:rPr lang="el-GR" dirty="0"/>
              <a:t>/Έναρξη &gt; Προγράμματα) και ξεκινήστε την εφαρμογή.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Παρατηρήστε </a:t>
            </a:r>
            <a:r>
              <a:rPr lang="el-GR" dirty="0"/>
              <a:t>το παράθυρο τη εφαρμογής αν έχει τη παρακάτω διάταξη: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7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2/13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76817" y="1268760"/>
            <a:ext cx="1306488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820000"/>
                </a:solidFill>
              </a:rPr>
              <a:t>Octave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81200"/>
            <a:ext cx="3972545" cy="2376264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755569" y="1349152"/>
            <a:ext cx="1306488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820000"/>
                </a:solidFill>
              </a:rPr>
              <a:t>MatLab</a:t>
            </a:r>
            <a:endParaRPr lang="el-GR" b="1" dirty="0">
              <a:solidFill>
                <a:srgbClr val="82000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86880"/>
            <a:ext cx="3708010" cy="2564904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53763" y="4346681"/>
            <a:ext cx="89289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400" dirty="0">
                <a:latin typeface="+mn-lt"/>
              </a:rPr>
              <a:t>Εάν διαφέρει (ο προηγούμενος χρήστης μπορεί να άλλαξε τη διάταξη), να την επαναφέρετε στη προεπιλογή της (</a:t>
            </a:r>
            <a:r>
              <a:rPr lang="el-GR" sz="2400" dirty="0" err="1">
                <a:latin typeface="+mn-lt"/>
              </a:rPr>
              <a:t>default</a:t>
            </a:r>
            <a:r>
              <a:rPr lang="el-GR" sz="2400" dirty="0">
                <a:latin typeface="+mn-lt"/>
              </a:rPr>
              <a:t>) από το μενού της εφαρμογής: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l-GR" sz="2200" dirty="0" err="1" smtClean="0">
                <a:latin typeface="+mn-lt"/>
              </a:rPr>
              <a:t>MatLab</a:t>
            </a:r>
            <a:r>
              <a:rPr lang="el-GR" sz="2200" dirty="0">
                <a:latin typeface="+mn-lt"/>
              </a:rPr>
              <a:t>: </a:t>
            </a:r>
            <a:r>
              <a:rPr lang="el-GR" sz="2200" dirty="0" err="1">
                <a:latin typeface="+mn-lt"/>
              </a:rPr>
              <a:t>Desktop</a:t>
            </a:r>
            <a:r>
              <a:rPr lang="el-GR" sz="2200" dirty="0">
                <a:latin typeface="+mn-lt"/>
              </a:rPr>
              <a:t> &gt; </a:t>
            </a:r>
            <a:r>
              <a:rPr lang="el-GR" sz="2200" dirty="0" err="1">
                <a:latin typeface="+mn-lt"/>
              </a:rPr>
              <a:t>Desktop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err="1">
                <a:latin typeface="+mn-lt"/>
              </a:rPr>
              <a:t>Layout</a:t>
            </a:r>
            <a:r>
              <a:rPr lang="el-GR" sz="2200" dirty="0">
                <a:latin typeface="+mn-lt"/>
              </a:rPr>
              <a:t> &gt; </a:t>
            </a:r>
            <a:r>
              <a:rPr lang="el-GR" sz="2200" dirty="0" err="1">
                <a:latin typeface="+mn-lt"/>
              </a:rPr>
              <a:t>Default</a:t>
            </a:r>
            <a:endParaRPr lang="el-GR" sz="2200" dirty="0">
              <a:latin typeface="+mn-lt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l-GR" sz="2200" dirty="0" err="1" smtClean="0">
                <a:latin typeface="+mn-lt"/>
              </a:rPr>
              <a:t>Octave</a:t>
            </a:r>
            <a:r>
              <a:rPr lang="el-GR" sz="2200" dirty="0">
                <a:latin typeface="+mn-lt"/>
              </a:rPr>
              <a:t>: </a:t>
            </a:r>
            <a:r>
              <a:rPr lang="el-GR" sz="2200" dirty="0" err="1">
                <a:latin typeface="+mn-lt"/>
              </a:rPr>
              <a:t>Window</a:t>
            </a:r>
            <a:r>
              <a:rPr lang="el-GR" sz="2200" dirty="0">
                <a:latin typeface="+mn-lt"/>
              </a:rPr>
              <a:t> &gt; </a:t>
            </a:r>
            <a:r>
              <a:rPr lang="el-GR" sz="2200" dirty="0" err="1">
                <a:latin typeface="+mn-lt"/>
              </a:rPr>
              <a:t>Reset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err="1">
                <a:latin typeface="+mn-lt"/>
              </a:rPr>
              <a:t>Default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err="1">
                <a:latin typeface="+mn-lt"/>
              </a:rPr>
              <a:t>Window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err="1" smtClean="0">
                <a:latin typeface="+mn-lt"/>
              </a:rPr>
              <a:t>Layout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4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3/13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l-GR" dirty="0"/>
              <a:t>Ελέγξτε τη διαδρομή του φακέλου όπου θα εργαστείτε (</a:t>
            </a:r>
            <a:r>
              <a:rPr lang="el-GR" dirty="0" err="1"/>
              <a:t>Current</a:t>
            </a:r>
            <a:r>
              <a:rPr lang="el-GR" dirty="0"/>
              <a:t> </a:t>
            </a:r>
            <a:r>
              <a:rPr lang="el-GR" dirty="0" err="1"/>
              <a:t>Folder</a:t>
            </a:r>
            <a:r>
              <a:rPr lang="el-GR" dirty="0"/>
              <a:t> ή </a:t>
            </a:r>
            <a:r>
              <a:rPr lang="el-GR" dirty="0" err="1"/>
              <a:t>Directory</a:t>
            </a:r>
            <a:r>
              <a:rPr lang="el-GR" dirty="0"/>
              <a:t>) να είναι: C:\Users\...\Documents\MATLAB. Αν δεν είναι επιλέξτε τη σωστή διαδρομή.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Ελέγξτε </a:t>
            </a:r>
            <a:r>
              <a:rPr lang="el-GR" dirty="0"/>
              <a:t>το παράθυρο του </a:t>
            </a:r>
            <a:r>
              <a:rPr lang="el-GR" dirty="0" err="1"/>
              <a:t>Editor</a:t>
            </a:r>
            <a:r>
              <a:rPr lang="el-GR" dirty="0"/>
              <a:t> να μην έχει ανοιχτό έγγραφο από προηγούμενη χρήση. Κλείστε τυχόν παλαιότερα έγγραφα. Ανοίξτε ένα νέο (</a:t>
            </a:r>
            <a:r>
              <a:rPr lang="el-GR" dirty="0" err="1"/>
              <a:t>untitled</a:t>
            </a:r>
            <a:r>
              <a:rPr lang="el-GR" dirty="0"/>
              <a:t> ή </a:t>
            </a:r>
            <a:r>
              <a:rPr lang="el-GR" dirty="0" err="1"/>
              <a:t>unnamed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Κλείστε </a:t>
            </a:r>
            <a:r>
              <a:rPr lang="el-GR" dirty="0"/>
              <a:t>την εφαρμογή δίνοντας &gt;&gt;</a:t>
            </a:r>
            <a:r>
              <a:rPr lang="el-GR" dirty="0" err="1"/>
              <a:t>exit</a:t>
            </a:r>
            <a:r>
              <a:rPr lang="el-GR" dirty="0"/>
              <a:t> ή &gt;&gt;</a:t>
            </a:r>
            <a:r>
              <a:rPr lang="el-GR" dirty="0" err="1"/>
              <a:t>quit</a:t>
            </a:r>
            <a:r>
              <a:rPr lang="el-GR" dirty="0"/>
              <a:t> παράθυρο </a:t>
            </a:r>
            <a:r>
              <a:rPr lang="el-GR" dirty="0" smtClean="0"/>
              <a:t>εντολών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Μέσα </a:t>
            </a:r>
            <a:r>
              <a:rPr lang="el-GR" dirty="0"/>
              <a:t>στο φάκελο </a:t>
            </a:r>
            <a:r>
              <a:rPr lang="el-GR" dirty="0" err="1"/>
              <a:t>Documents</a:t>
            </a:r>
            <a:r>
              <a:rPr lang="el-GR" dirty="0"/>
              <a:t>\MATLAB να δημιουργήστε το δικό σας φάκελο με όνομα το </a:t>
            </a:r>
            <a:r>
              <a:rPr lang="el-GR" dirty="0" err="1"/>
              <a:t>login</a:t>
            </a:r>
            <a:r>
              <a:rPr lang="el-GR" dirty="0"/>
              <a:t> από το email σας (π.χ., cw1234).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Ξεκινήστε </a:t>
            </a:r>
            <a:r>
              <a:rPr lang="el-GR" dirty="0"/>
              <a:t>την εφαρμογή και ορίστε σαν φάκελο εργασίας το νέο σας φάκελο (π.χ., C:\Users\...\Documents\MATLAB\ cw1234).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5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4/13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Β, </a:t>
            </a:r>
            <a:r>
              <a:rPr lang="el-GR" b="1" dirty="0">
                <a:solidFill>
                  <a:srgbClr val="820000"/>
                </a:solidFill>
              </a:rPr>
              <a:t>Βασικές </a:t>
            </a:r>
            <a:r>
              <a:rPr lang="el-GR" b="1" dirty="0" smtClean="0">
                <a:solidFill>
                  <a:srgbClr val="820000"/>
                </a:solidFill>
              </a:rPr>
              <a:t>Ενέργειες</a:t>
            </a:r>
          </a:p>
          <a:p>
            <a:r>
              <a:rPr lang="el-GR" dirty="0"/>
              <a:t>Στο παράθυρο εντολών </a:t>
            </a:r>
            <a:r>
              <a:rPr lang="el-GR" b="1" dirty="0" err="1"/>
              <a:t>Command</a:t>
            </a:r>
            <a:r>
              <a:rPr lang="el-GR" b="1" dirty="0"/>
              <a:t> </a:t>
            </a:r>
            <a:r>
              <a:rPr lang="el-GR" b="1" dirty="0" err="1"/>
              <a:t>Window</a:t>
            </a:r>
            <a:r>
              <a:rPr lang="el-GR" b="1" dirty="0"/>
              <a:t> </a:t>
            </a:r>
            <a:r>
              <a:rPr lang="el-GR" dirty="0"/>
              <a:t>(&gt;&gt;) πληκτρολογήστε τις εντολές: </a:t>
            </a:r>
          </a:p>
          <a:p>
            <a:pPr marL="0" indent="0">
              <a:buNone/>
            </a:pPr>
            <a:r>
              <a:rPr lang="el-GR" dirty="0"/>
              <a:t>1. </a:t>
            </a:r>
          </a:p>
          <a:p>
            <a:pPr marL="0" indent="0">
              <a:buNone/>
            </a:pPr>
            <a:r>
              <a:rPr lang="el-GR" dirty="0"/>
              <a:t>&gt;&gt;a = 5 (Σημ.: σε όλες τις εντολές δίνουμε στο τέλος &lt;</a:t>
            </a:r>
            <a:r>
              <a:rPr lang="el-GR" b="1" dirty="0" err="1"/>
              <a:t>enter</a:t>
            </a:r>
            <a:r>
              <a:rPr lang="el-GR" dirty="0"/>
              <a:t>&gt; για να εκτελεστούν) </a:t>
            </a:r>
          </a:p>
          <a:p>
            <a:pPr marL="0" indent="0">
              <a:buNone/>
            </a:pPr>
            <a:r>
              <a:rPr lang="en-US" dirty="0"/>
              <a:t>&gt;&gt;a = 5; </a:t>
            </a:r>
          </a:p>
          <a:p>
            <a:pPr marL="0" indent="0">
              <a:buNone/>
            </a:pPr>
            <a:r>
              <a:rPr lang="el-GR" dirty="0"/>
              <a:t>Τι αλλάζει βάζοντας </a:t>
            </a:r>
            <a:r>
              <a:rPr lang="el-GR" b="1" dirty="0"/>
              <a:t>(;) </a:t>
            </a:r>
            <a:r>
              <a:rPr lang="el-GR" dirty="0"/>
              <a:t>στο τέλος της εντολής; ΑΠ.: </a:t>
            </a:r>
            <a:r>
              <a:rPr lang="el-GR" dirty="0" smtClean="0"/>
              <a:t>___________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1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5/13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2. </a:t>
            </a:r>
          </a:p>
          <a:p>
            <a:pPr marL="0" indent="0">
              <a:buNone/>
            </a:pPr>
            <a:r>
              <a:rPr lang="pt-BR" dirty="0"/>
              <a:t>&gt;&gt;a = a/2; b = (a+3)^2/(10-a)*3; </a:t>
            </a:r>
          </a:p>
          <a:p>
            <a:pPr marL="0" indent="0">
              <a:buNone/>
            </a:pPr>
            <a:r>
              <a:rPr lang="el-GR" dirty="0"/>
              <a:t>Βρείτε τις μεταβλητές στο </a:t>
            </a:r>
            <a:r>
              <a:rPr lang="el-GR" b="1" dirty="0" err="1"/>
              <a:t>Workspace</a:t>
            </a:r>
            <a:r>
              <a:rPr lang="el-GR" dirty="0"/>
              <a:t>. Τι τιμές έχουν; ΑΠ.: </a:t>
            </a:r>
            <a:r>
              <a:rPr lang="el-GR" dirty="0" smtClean="0"/>
              <a:t>____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Ζητήστε από τον Η/Υ να σας εμφανίσει τις τιμές τους με την εντολή </a:t>
            </a:r>
            <a:r>
              <a:rPr lang="el-GR" b="1" dirty="0" err="1"/>
              <a:t>disp</a:t>
            </a:r>
            <a:r>
              <a:rPr lang="el-GR" b="1" dirty="0"/>
              <a:t>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&gt;&gt; </a:t>
            </a:r>
            <a:r>
              <a:rPr lang="en-US" dirty="0" err="1"/>
              <a:t>disp</a:t>
            </a:r>
            <a:r>
              <a:rPr lang="en-US" dirty="0"/>
              <a:t>(a), </a:t>
            </a:r>
            <a:r>
              <a:rPr lang="en-US" dirty="0" err="1"/>
              <a:t>disp</a:t>
            </a:r>
            <a:r>
              <a:rPr lang="en-US" dirty="0"/>
              <a:t>(b)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dirty="0"/>
              <a:t>3. </a:t>
            </a:r>
          </a:p>
          <a:p>
            <a:pPr marL="0" indent="0">
              <a:buNone/>
            </a:pPr>
            <a:r>
              <a:rPr lang="el-GR" dirty="0"/>
              <a:t>Ζητήστε από τον Η/Υ να διαβάσει το Χ από το πληκτρολόγιο με την εντολή </a:t>
            </a:r>
            <a:r>
              <a:rPr lang="el-GR" b="1" dirty="0" err="1"/>
              <a:t>input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n-US" dirty="0"/>
              <a:t>&gt;&gt;X = input('</a:t>
            </a:r>
            <a:r>
              <a:rPr lang="en-US" dirty="0" err="1"/>
              <a:t>Poso</a:t>
            </a:r>
            <a:r>
              <a:rPr lang="en-US" dirty="0"/>
              <a:t> </a:t>
            </a:r>
            <a:r>
              <a:rPr lang="en-US" dirty="0" err="1"/>
              <a:t>einai</a:t>
            </a:r>
            <a:r>
              <a:rPr lang="en-US" dirty="0"/>
              <a:t> to X? ');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9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6/13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4. </a:t>
            </a:r>
          </a:p>
          <a:p>
            <a:pPr marL="0" indent="0">
              <a:buNone/>
            </a:pPr>
            <a:r>
              <a:rPr lang="el-GR" dirty="0"/>
              <a:t>Υπολογίστε το F από τον τύπο F = aX2 + </a:t>
            </a:r>
            <a:r>
              <a:rPr lang="el-GR" dirty="0" err="1"/>
              <a:t>bX</a:t>
            </a:r>
            <a:r>
              <a:rPr lang="el-GR" dirty="0"/>
              <a:t> + c, γράφοντας την εντολή </a:t>
            </a:r>
          </a:p>
          <a:p>
            <a:pPr marL="0" indent="0">
              <a:buNone/>
            </a:pPr>
            <a:r>
              <a:rPr lang="en-US" dirty="0"/>
              <a:t>&gt;&gt; F = a*X^2 + b*X + c; </a:t>
            </a:r>
          </a:p>
          <a:p>
            <a:pPr marL="0" indent="0">
              <a:buNone/>
            </a:pPr>
            <a:r>
              <a:rPr lang="el-GR" dirty="0"/>
              <a:t>Τι λείπει για να γίνει ο υπολογισμός; Δώστε του τη τιμή 10. </a:t>
            </a:r>
          </a:p>
          <a:p>
            <a:pPr marL="0" indent="0">
              <a:buNone/>
            </a:pPr>
            <a:r>
              <a:rPr lang="el-GR" dirty="0"/>
              <a:t>Ξαναδώστε την εντολή για το F, χωρίς να την πληκτρολογήσετε, χρησιμοποιώντας τα </a:t>
            </a:r>
            <a:r>
              <a:rPr lang="el-GR" b="1" dirty="0"/>
              <a:t>βέλη </a:t>
            </a:r>
            <a:r>
              <a:rPr lang="el-GR" dirty="0"/>
              <a:t>στο πληκτρολόγιο.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dirty="0"/>
              <a:t>5. </a:t>
            </a:r>
          </a:p>
          <a:p>
            <a:pPr marL="0" indent="0">
              <a:buNone/>
            </a:pPr>
            <a:r>
              <a:rPr lang="el-GR" dirty="0"/>
              <a:t>Εντοπίστε τις εντολές του Μέρους Β στο παράθυρο </a:t>
            </a:r>
            <a:r>
              <a:rPr lang="el-GR" b="1" dirty="0" err="1"/>
              <a:t>Command</a:t>
            </a:r>
            <a:r>
              <a:rPr lang="el-GR" b="1" dirty="0"/>
              <a:t> </a:t>
            </a:r>
            <a:r>
              <a:rPr lang="el-GR" b="1" dirty="0" err="1"/>
              <a:t>History</a:t>
            </a:r>
            <a:r>
              <a:rPr lang="el-GR" dirty="0"/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dirty="0"/>
              <a:t>6. </a:t>
            </a:r>
          </a:p>
          <a:p>
            <a:pPr marL="0" indent="0">
              <a:buNone/>
            </a:pPr>
            <a:r>
              <a:rPr lang="el-GR" dirty="0"/>
              <a:t>Ανοίξτε ένα νέο αρχείο (</a:t>
            </a:r>
            <a:r>
              <a:rPr lang="el-GR" dirty="0" err="1"/>
              <a:t>script</a:t>
            </a:r>
            <a:r>
              <a:rPr lang="el-GR" dirty="0"/>
              <a:t>) στον </a:t>
            </a:r>
            <a:r>
              <a:rPr lang="el-GR" b="1" dirty="0" err="1"/>
              <a:t>Editor</a:t>
            </a:r>
            <a:r>
              <a:rPr lang="el-GR" b="1" dirty="0"/>
              <a:t> </a:t>
            </a:r>
            <a:r>
              <a:rPr lang="el-GR" dirty="0"/>
              <a:t>και αντιγράψτε τις εντολές εκεί.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7/13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7. </a:t>
            </a:r>
          </a:p>
          <a:p>
            <a:pPr marL="0" indent="0">
              <a:buNone/>
            </a:pPr>
            <a:r>
              <a:rPr lang="el-GR" dirty="0"/>
              <a:t>Αποθηκεύστε το αρχείο με το όνομα </a:t>
            </a:r>
            <a:r>
              <a:rPr lang="el-GR" b="1" dirty="0"/>
              <a:t>mytest1.m </a:t>
            </a:r>
            <a:r>
              <a:rPr lang="el-GR" dirty="0"/>
              <a:t>και ελέγξτε το παράθυρο </a:t>
            </a:r>
            <a:r>
              <a:rPr lang="el-GR" dirty="0" err="1"/>
              <a:t>Current</a:t>
            </a:r>
            <a:r>
              <a:rPr lang="el-GR" dirty="0"/>
              <a:t> </a:t>
            </a:r>
            <a:r>
              <a:rPr lang="el-GR" dirty="0" err="1"/>
              <a:t>Folder</a:t>
            </a:r>
            <a:r>
              <a:rPr lang="el-GR" dirty="0"/>
              <a:t> (ή </a:t>
            </a:r>
            <a:r>
              <a:rPr lang="el-GR" dirty="0" err="1"/>
              <a:t>File</a:t>
            </a:r>
            <a:r>
              <a:rPr lang="el-GR" dirty="0"/>
              <a:t> </a:t>
            </a:r>
            <a:r>
              <a:rPr lang="el-GR" dirty="0" err="1"/>
              <a:t>Browser</a:t>
            </a:r>
            <a:r>
              <a:rPr lang="el-GR" dirty="0"/>
              <a:t>) για να βρείτε το πρόγραμμα σας. Τι μέγεθος έχει το mytest1;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dirty="0"/>
              <a:t>8. </a:t>
            </a:r>
          </a:p>
          <a:p>
            <a:pPr marL="0" indent="0">
              <a:buNone/>
            </a:pPr>
            <a:r>
              <a:rPr lang="el-GR" dirty="0"/>
              <a:t>Στο </a:t>
            </a:r>
            <a:r>
              <a:rPr lang="el-GR" dirty="0" err="1"/>
              <a:t>Command</a:t>
            </a:r>
            <a:r>
              <a:rPr lang="el-GR" dirty="0"/>
              <a:t> </a:t>
            </a:r>
            <a:r>
              <a:rPr lang="el-GR" dirty="0" err="1"/>
              <a:t>Window</a:t>
            </a:r>
            <a:r>
              <a:rPr lang="el-GR" dirty="0"/>
              <a:t> δώστε την εντολή &gt;&gt;</a:t>
            </a:r>
            <a:r>
              <a:rPr lang="el-GR" b="1" dirty="0" err="1"/>
              <a:t>clear</a:t>
            </a:r>
            <a:r>
              <a:rPr lang="el-GR" dirty="0"/>
              <a:t>, και ελέγξτε ότι το </a:t>
            </a:r>
            <a:r>
              <a:rPr lang="el-GR" dirty="0" err="1"/>
              <a:t>Workspace</a:t>
            </a:r>
            <a:r>
              <a:rPr lang="el-GR" dirty="0"/>
              <a:t> έχει καθαρίσει. Στη συνέχεια δώστε την νέα «εντολή» (πρόγραμμα) &gt;&gt;mytest1 που φτιάξατε.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dirty="0"/>
              <a:t>9. </a:t>
            </a:r>
          </a:p>
          <a:p>
            <a:pPr marL="0" indent="0">
              <a:buNone/>
            </a:pPr>
            <a:r>
              <a:rPr lang="el-GR" dirty="0" smtClean="0"/>
              <a:t>Τι </a:t>
            </a:r>
            <a:r>
              <a:rPr lang="el-GR" dirty="0"/>
              <a:t>τιμές περιέχει το </a:t>
            </a:r>
            <a:r>
              <a:rPr lang="el-GR" dirty="0" err="1"/>
              <a:t>Workspace</a:t>
            </a:r>
            <a:r>
              <a:rPr lang="el-GR" dirty="0"/>
              <a:t> τώρα;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6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</a:t>
            </a:r>
            <a:r>
              <a:rPr lang="el-GR" dirty="0"/>
              <a:t> </a:t>
            </a:r>
            <a:r>
              <a:rPr lang="el-GR" sz="3200" b="0" dirty="0" smtClean="0"/>
              <a:t>8/</a:t>
            </a:r>
            <a:r>
              <a:rPr lang="el-GR" sz="3200" b="0" dirty="0"/>
              <a:t>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Γ, </a:t>
            </a:r>
            <a:r>
              <a:rPr lang="el-GR" b="1" dirty="0">
                <a:solidFill>
                  <a:srgbClr val="820000"/>
                </a:solidFill>
              </a:rPr>
              <a:t>Αριθμοί και </a:t>
            </a:r>
            <a:r>
              <a:rPr lang="el-GR" b="1" dirty="0" smtClean="0">
                <a:solidFill>
                  <a:srgbClr val="820000"/>
                </a:solidFill>
              </a:rPr>
              <a:t>Πράξεις</a:t>
            </a:r>
          </a:p>
          <a:p>
            <a:r>
              <a:rPr lang="el-GR" dirty="0"/>
              <a:t>Στο παράθυρο εντολών </a:t>
            </a:r>
            <a:r>
              <a:rPr lang="el-GR" dirty="0" err="1"/>
              <a:t>Command</a:t>
            </a:r>
            <a:r>
              <a:rPr lang="el-GR" dirty="0"/>
              <a:t> </a:t>
            </a:r>
            <a:r>
              <a:rPr lang="el-GR" dirty="0" err="1"/>
              <a:t>Window</a:t>
            </a:r>
            <a:r>
              <a:rPr lang="el-GR" dirty="0"/>
              <a:t> (&gt;&gt;) πληκτρολογήστε τις εντολές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l-GR" dirty="0"/>
              <a:t>1. Καθαρίστε το </a:t>
            </a:r>
            <a:r>
              <a:rPr lang="el-GR" dirty="0" err="1"/>
              <a:t>Command</a:t>
            </a:r>
            <a:r>
              <a:rPr lang="el-GR" dirty="0"/>
              <a:t> </a:t>
            </a:r>
            <a:r>
              <a:rPr lang="el-GR" dirty="0" err="1"/>
              <a:t>Window</a:t>
            </a:r>
            <a:r>
              <a:rPr lang="el-GR" dirty="0"/>
              <a:t> με την εντολή: </a:t>
            </a:r>
          </a:p>
          <a:p>
            <a:pPr marL="0" indent="0">
              <a:buNone/>
            </a:pPr>
            <a:r>
              <a:rPr lang="en-US" dirty="0"/>
              <a:t>&gt;&gt;</a:t>
            </a:r>
            <a:r>
              <a:rPr lang="en-US" b="1" dirty="0" err="1"/>
              <a:t>clc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l-GR" dirty="0"/>
              <a:t>2. </a:t>
            </a:r>
          </a:p>
          <a:p>
            <a:pPr marL="0" indent="0">
              <a:buNone/>
            </a:pPr>
            <a:r>
              <a:rPr lang="el-GR" dirty="0"/>
              <a:t>Αρχίστε τη καταγραφή των εντολών &amp; αποτελεσμάτων δίνοντας την εντολή: </a:t>
            </a:r>
          </a:p>
          <a:p>
            <a:pPr marL="0" indent="0">
              <a:buNone/>
            </a:pPr>
            <a:r>
              <a:rPr lang="en-US" dirty="0"/>
              <a:t>&gt;&gt;</a:t>
            </a:r>
            <a:r>
              <a:rPr lang="en-US" b="1" dirty="0"/>
              <a:t>diary on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ed15f3126b731892b38ad50bdefc1bd992c39b0"/>
</p:tagLst>
</file>

<file path=ppt/theme/theme1.xml><?xml version="1.0" encoding="utf-8"?>
<a:theme xmlns:a="http://schemas.openxmlformats.org/drawingml/2006/main" name="OC_template_updated">
  <a:themeElements>
    <a:clrScheme name="Προσαρμοσμένο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1594</Words>
  <Application>Microsoft Office PowerPoint</Application>
  <PresentationFormat>Προβολή στην οθόνη (4:3)</PresentationFormat>
  <Paragraphs>177</Paragraphs>
  <Slides>21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OC_template_updated</vt:lpstr>
      <vt:lpstr>1_OC_template_updated</vt:lpstr>
      <vt:lpstr>Προγραμματισμός και Εφαρμογές Η/Υ (Ε)</vt:lpstr>
      <vt:lpstr>Εισαγωγή στο MatLab 1/13</vt:lpstr>
      <vt:lpstr>Εισαγωγή στο MatLab 2/13</vt:lpstr>
      <vt:lpstr>Εισαγωγή στο MatLab 3/13</vt:lpstr>
      <vt:lpstr>Εισαγωγή στο MatLab 4/13</vt:lpstr>
      <vt:lpstr>Εισαγωγή στο MatLab 5/13</vt:lpstr>
      <vt:lpstr>Εισαγωγή στο MatLab 6/13</vt:lpstr>
      <vt:lpstr>Εισαγωγή στο MatLab 7/13</vt:lpstr>
      <vt:lpstr>Εισαγωγή στο MatLab 8/13</vt:lpstr>
      <vt:lpstr>Εισαγωγή στο MatLab 9/13</vt:lpstr>
      <vt:lpstr>Εισαγωγή στο MatLab 10/13</vt:lpstr>
      <vt:lpstr>Εισαγωγή στο MatLab 11/13</vt:lpstr>
      <vt:lpstr>Εισαγωγή στο MatLab 12/13</vt:lpstr>
      <vt:lpstr>Εισαγωγή στο MatLab 13/13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2015-05-15T12:37:23Z</dcterms:modified>
</cp:coreProperties>
</file>