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7" r:id="rId16"/>
    <p:sldId id="262" r:id="rId17"/>
    <p:sldId id="264" r:id="rId18"/>
    <p:sldId id="279" r:id="rId19"/>
    <p:sldId id="280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107" d="100"/>
          <a:sy n="107" d="100"/>
        </p:scale>
        <p:origin x="-18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8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Προγραμματισμός και Εφαρμογές Η/Υ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96543"/>
            <a:ext cx="7992888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</a:t>
            </a:r>
            <a:r>
              <a:rPr lang="el-GR" sz="2800" dirty="0" smtClean="0"/>
              <a:t>Άσκηση 2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Δρ. Β.Χ. Μούσας, Αναπληρωτής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Τ.Ε. και Μηχανικών Τοπογραφίας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&amp; </a:t>
            </a:r>
            <a:r>
              <a:rPr lang="el-GR" sz="2400" dirty="0" err="1"/>
              <a:t>Γεωπληροφορικής</a:t>
            </a:r>
            <a:r>
              <a:rPr lang="el-GR" sz="2400" dirty="0"/>
              <a:t>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σε Δομή Ακολουθίας </a:t>
            </a:r>
            <a:r>
              <a:rPr lang="el-GR" sz="3200" b="0" dirty="0" smtClean="0"/>
              <a:t>9/</a:t>
            </a:r>
            <a:r>
              <a:rPr lang="en-US" sz="3200" b="0" dirty="0" smtClean="0"/>
              <a:t>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Όταν θα εκτελείται το πρόγραμμα θα πρέπει να εμφανίζεται ο παρακάτω διάλογος: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631032" y="2173326"/>
            <a:ext cx="790262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&gt;&gt; polikes1 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it-IT" b="1" dirty="0">
                <a:solidFill>
                  <a:srgbClr val="000000"/>
                </a:solidFill>
                <a:latin typeface="Courier New" panose="02070309020205020404" pitchFamily="49" charset="0"/>
              </a:rPr>
              <a:t>Dwse ti Tetmimeni X: 4 </a:t>
            </a:r>
            <a:endParaRPr lang="it-IT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Dwse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Tetagmeni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Y: 3 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Oi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Polikes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Syntetagmenes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einai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: R= 5 &amp; F= 36.87(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moires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433068" y="3789040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00"/>
                </a:solidFill>
                <a:latin typeface="+mn-lt"/>
              </a:rPr>
              <a:t>Γράψτε τις εντολές που χρησιμοποιήσατε: </a:t>
            </a:r>
          </a:p>
          <a:p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_________________________________________________ </a:t>
            </a:r>
            <a:endParaRPr lang="el-GR" sz="2400" dirty="0">
              <a:solidFill>
                <a:srgbClr val="000000"/>
              </a:solidFill>
              <a:latin typeface="+mn-lt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_________________________________________________</a:t>
            </a:r>
            <a:endParaRPr lang="el-GR" sz="2400" dirty="0">
              <a:solidFill>
                <a:srgbClr val="000000"/>
              </a:solidFill>
              <a:latin typeface="+mn-lt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_________________________________________________</a:t>
            </a:r>
            <a:endParaRPr lang="el-GR" sz="2400" dirty="0">
              <a:solidFill>
                <a:srgbClr val="000000"/>
              </a:solidFill>
              <a:latin typeface="+mn-lt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_________________________________________________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8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σε Δομή Ακολουθίας </a:t>
            </a:r>
            <a:r>
              <a:rPr lang="el-GR" sz="3200" b="0" dirty="0" smtClean="0"/>
              <a:t>10/</a:t>
            </a:r>
            <a:r>
              <a:rPr lang="en-US" sz="3200" b="0" dirty="0" smtClean="0"/>
              <a:t>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20280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Μέρος Γ) Εκτέλεση προγραμμάτων &amp; Συμπλήρωση Πινάκων με </a:t>
            </a:r>
            <a:r>
              <a:rPr lang="el-GR" b="1" dirty="0" smtClean="0">
                <a:solidFill>
                  <a:srgbClr val="820000"/>
                </a:solidFill>
              </a:rPr>
              <a:t>Αποτελέσματα</a:t>
            </a:r>
          </a:p>
          <a:p>
            <a:pPr marL="0" indent="0">
              <a:buNone/>
            </a:pPr>
            <a:r>
              <a:rPr lang="el-GR" dirty="0"/>
              <a:t>Να εκτελεστούν τα τρία προγράμματα του Μέρους Β για τα παρακάτω δεδομένα και να </a:t>
            </a:r>
            <a:r>
              <a:rPr lang="el-GR" dirty="0" smtClean="0"/>
              <a:t>συμπληρωθούν </a:t>
            </a:r>
            <a:r>
              <a:rPr lang="el-GR" dirty="0"/>
              <a:t>οι πίνακες</a:t>
            </a:r>
            <a:r>
              <a:rPr lang="el-GR" dirty="0" smtClean="0"/>
              <a:t>:</a:t>
            </a:r>
          </a:p>
          <a:p>
            <a:pPr marL="0" indent="0" algn="ctr">
              <a:buNone/>
            </a:pPr>
            <a:r>
              <a:rPr lang="el-GR" b="1" dirty="0"/>
              <a:t>Μετατροπή Θερμοκρασίας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61712"/>
              </p:ext>
            </p:extLst>
          </p:nvPr>
        </p:nvGraphicFramePr>
        <p:xfrm>
          <a:off x="1475656" y="3717032"/>
          <a:ext cx="633670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275"/>
                <a:gridCol w="728873"/>
                <a:gridCol w="576064"/>
                <a:gridCol w="576064"/>
                <a:gridCol w="388099"/>
                <a:gridCol w="567275"/>
                <a:gridCol w="567275"/>
                <a:gridCol w="709599"/>
                <a:gridCol w="424951"/>
                <a:gridCol w="567275"/>
                <a:gridCol w="66395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°</a:t>
                      </a:r>
                      <a:r>
                        <a:rPr lang="en-US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°</a:t>
                      </a:r>
                      <a:r>
                        <a:rPr lang="en-US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  <a:endParaRPr lang="el-G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9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σε Δομή Ακολουθίας </a:t>
            </a:r>
            <a:r>
              <a:rPr lang="el-GR" sz="3200" b="0" dirty="0" smtClean="0"/>
              <a:t>1</a:t>
            </a:r>
            <a:r>
              <a:rPr lang="en-US" sz="3200" b="0" dirty="0" smtClean="0"/>
              <a:t>1</a:t>
            </a:r>
            <a:r>
              <a:rPr lang="el-GR" sz="3200" b="0" dirty="0" smtClean="0"/>
              <a:t>/</a:t>
            </a:r>
            <a:r>
              <a:rPr lang="en-US" sz="3200" b="0" dirty="0" smtClean="0"/>
              <a:t>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9592" y="1340768"/>
            <a:ext cx="2736304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/>
              <a:t>Απόσταση 2 Σημείων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551253"/>
              </p:ext>
            </p:extLst>
          </p:nvPr>
        </p:nvGraphicFramePr>
        <p:xfrm>
          <a:off x="435108" y="1795434"/>
          <a:ext cx="3888432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221"/>
                <a:gridCol w="432048"/>
                <a:gridCol w="576064"/>
                <a:gridCol w="576064"/>
                <a:gridCol w="1767035"/>
              </a:tblGrid>
              <a:tr h="35860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n-lt"/>
                          <a:ea typeface="Cambria Math" panose="02040503050406030204" pitchFamily="18" charset="0"/>
                        </a:rPr>
                        <a:t>x₁</a:t>
                      </a:r>
                      <a:endParaRPr lang="el-G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Cambria Math" panose="02040503050406030204" pitchFamily="18" charset="0"/>
                        </a:rPr>
                        <a:t>y₁</a:t>
                      </a:r>
                      <a:endParaRPr lang="el-GR" sz="20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Cambria Math" panose="02040503050406030204" pitchFamily="18" charset="0"/>
                        </a:rPr>
                        <a:t>x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a:t>₂</a:t>
                      </a:r>
                      <a:endParaRPr lang="el-GR" sz="20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Cambria Math" panose="02040503050406030204" pitchFamily="18" charset="0"/>
                        </a:rPr>
                        <a:t>y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  <a:ea typeface="Cambria Math" panose="02040503050406030204" pitchFamily="18" charset="0"/>
                        </a:rPr>
                        <a:t>₂</a:t>
                      </a:r>
                      <a:endParaRPr lang="el-GR" sz="20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latin typeface="+mn-lt"/>
                        </a:rPr>
                        <a:t>Απόσταση</a:t>
                      </a:r>
                      <a:r>
                        <a:rPr lang="el-GR" sz="2000" b="1" baseline="0" dirty="0" smtClean="0">
                          <a:latin typeface="+mn-lt"/>
                        </a:rPr>
                        <a:t> (</a:t>
                      </a:r>
                      <a:r>
                        <a:rPr lang="en-US" sz="2000" b="1" baseline="0" dirty="0" smtClean="0">
                          <a:latin typeface="+mn-lt"/>
                        </a:rPr>
                        <a:t>d)</a:t>
                      </a:r>
                      <a:endParaRPr lang="el-GR" sz="20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6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4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8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-1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-1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2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3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20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10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10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9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2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0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0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4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3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2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2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5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6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12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5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2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0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5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4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4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5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5508104" y="1340768"/>
            <a:ext cx="345638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sz="2200" b="1" dirty="0"/>
              <a:t>Μετατροπή Συντεταγμένων</a:t>
            </a:r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86503"/>
              </p:ext>
            </p:extLst>
          </p:nvPr>
        </p:nvGraphicFramePr>
        <p:xfrm>
          <a:off x="6084168" y="1795795"/>
          <a:ext cx="2121397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221"/>
                <a:gridCol w="432048"/>
                <a:gridCol w="576064"/>
                <a:gridCol w="576064"/>
              </a:tblGrid>
              <a:tr h="35860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n-lt"/>
                          <a:ea typeface="Cambria Math" panose="02040503050406030204" pitchFamily="18" charset="0"/>
                        </a:rPr>
                        <a:t>X</a:t>
                      </a:r>
                      <a:endParaRPr lang="el-G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Cambria Math" panose="02040503050406030204" pitchFamily="18" charset="0"/>
                        </a:rPr>
                        <a:t>Y</a:t>
                      </a:r>
                      <a:endParaRPr lang="el-GR" sz="20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Cambria Math" panose="02040503050406030204" pitchFamily="18" charset="0"/>
                        </a:rPr>
                        <a:t>R</a:t>
                      </a:r>
                      <a:endParaRPr lang="el-GR" sz="20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Cambria Math" panose="02040503050406030204" pitchFamily="18" charset="0"/>
                        </a:rPr>
                        <a:t>F(</a:t>
                      </a:r>
                      <a:r>
                        <a:rPr lang="en-US" sz="20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°</a:t>
                      </a:r>
                      <a:r>
                        <a:rPr lang="en-US" sz="2000" b="1" dirty="0" smtClean="0">
                          <a:latin typeface="+mn-lt"/>
                          <a:ea typeface="Cambria Math" panose="02040503050406030204" pitchFamily="18" charset="0"/>
                        </a:rPr>
                        <a:t>)</a:t>
                      </a:r>
                      <a:endParaRPr lang="el-GR" sz="2000" b="1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4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4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3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2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2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3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1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6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-5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0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2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0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6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3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0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5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3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σε Δομή Ακολουθίας </a:t>
            </a:r>
            <a:r>
              <a:rPr lang="el-GR" sz="3200" b="0" dirty="0" smtClean="0"/>
              <a:t>1</a:t>
            </a:r>
            <a:r>
              <a:rPr lang="en-US" sz="3200" b="0" dirty="0" smtClean="0"/>
              <a:t>2</a:t>
            </a:r>
            <a:r>
              <a:rPr lang="el-GR" sz="3200" b="0" dirty="0" smtClean="0"/>
              <a:t>/</a:t>
            </a:r>
            <a:r>
              <a:rPr lang="en-US" sz="3200" b="0" dirty="0" smtClean="0"/>
              <a:t>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Χρησιμοποιήστε για τη καταγραφή των αποτελεσμάτων την εντολή: </a:t>
            </a:r>
          </a:p>
          <a:p>
            <a:pPr marL="0" indent="0">
              <a:buNone/>
            </a:pPr>
            <a:r>
              <a:rPr lang="en-US" dirty="0"/>
              <a:t>&gt;&gt;</a:t>
            </a:r>
            <a:r>
              <a:rPr lang="en-US" b="1" dirty="0"/>
              <a:t>diary on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Σταματήστε τη καταγραφή όταν τελειώσετε δίνοντας την εντολή: </a:t>
            </a:r>
          </a:p>
          <a:p>
            <a:pPr marL="0" indent="0">
              <a:buNone/>
            </a:pPr>
            <a:r>
              <a:rPr lang="en-US" dirty="0"/>
              <a:t>&gt;&gt;</a:t>
            </a:r>
            <a:r>
              <a:rPr lang="en-US" b="1" dirty="0"/>
              <a:t>diary off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Να ελέγξετε τις περιπτώσεις όπου τα αποτελέσματα δεν ήταν τα αναμενόμενα. Σημειώστε τα με ένα αστερίσκο (*) και δώστε παρακάτω μια ερμηνεία για τα λάθη/διαφορές που βλέπετε. </a:t>
            </a:r>
          </a:p>
          <a:p>
            <a:pPr marL="0" indent="0">
              <a:buNone/>
            </a:pPr>
            <a:r>
              <a:rPr lang="el-GR" dirty="0"/>
              <a:t>(*) </a:t>
            </a:r>
            <a:endParaRPr lang="en-US" dirty="0" smtClean="0"/>
          </a:p>
          <a:p>
            <a:pPr marL="0" indent="0">
              <a:buNone/>
            </a:pPr>
            <a:r>
              <a:rPr lang="el-GR" dirty="0"/>
              <a:t>Τέλος, να μεταφέρετε όλα τα </a:t>
            </a:r>
            <a:r>
              <a:rPr lang="el-GR" b="1" dirty="0"/>
              <a:t>.m αρχεία </a:t>
            </a:r>
            <a:r>
              <a:rPr lang="el-GR" dirty="0"/>
              <a:t>και τα </a:t>
            </a:r>
            <a:r>
              <a:rPr lang="el-GR" b="1" dirty="0" err="1"/>
              <a:t>diary</a:t>
            </a:r>
            <a:r>
              <a:rPr lang="el-GR" b="1" dirty="0"/>
              <a:t> </a:t>
            </a:r>
            <a:r>
              <a:rPr lang="el-GR" dirty="0"/>
              <a:t>στο </a:t>
            </a:r>
            <a:r>
              <a:rPr lang="el-GR" b="1" dirty="0"/>
              <a:t>USB Flash </a:t>
            </a:r>
            <a:r>
              <a:rPr lang="el-GR" dirty="0"/>
              <a:t>που έχετε μαζί σας.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77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2014. </a:t>
            </a:r>
            <a:r>
              <a:rPr lang="el-GR" sz="2000" dirty="0"/>
              <a:t>Βασίλειος </a:t>
            </a:r>
            <a:r>
              <a:rPr lang="el-GR" sz="2000" dirty="0" smtClean="0"/>
              <a:t>Μούσας. «Προγραμματισμός και Εφαρμογές Η/Υ. Ενότητα 2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</a:t>
            </a:r>
            <a:r>
              <a:rPr lang="el-GR" sz="2000" dirty="0" smtClean="0"/>
              <a:t>Άσκηση 2».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 smtClean="0"/>
              <a:t>Δ</a:t>
            </a:r>
            <a:r>
              <a:rPr lang="en-US" sz="2000" dirty="0" smtClean="0"/>
              <a:t>ια</a:t>
            </a:r>
            <a:r>
              <a:rPr lang="el-GR" sz="2000" dirty="0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σε Δομή </a:t>
            </a:r>
            <a:r>
              <a:rPr lang="el-GR" dirty="0" smtClean="0"/>
              <a:t>Ακολουθίας </a:t>
            </a:r>
            <a:r>
              <a:rPr lang="el-GR" sz="3200" b="0" dirty="0" smtClean="0"/>
              <a:t>1/</a:t>
            </a:r>
            <a:r>
              <a:rPr lang="en-US" sz="3200" b="0" dirty="0" smtClean="0"/>
              <a:t>12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l-GR" b="1" dirty="0" smtClean="0">
                    <a:solidFill>
                      <a:srgbClr val="820000"/>
                    </a:solidFill>
                  </a:rPr>
                  <a:t>Μέρος Α, </a:t>
                </a:r>
                <a:r>
                  <a:rPr lang="el-GR" b="1" dirty="0">
                    <a:solidFill>
                      <a:srgbClr val="820000"/>
                    </a:solidFill>
                  </a:rPr>
                  <a:t>Επίλυση Απλού Προβλήματος με Ακολουθίες </a:t>
                </a:r>
                <a:r>
                  <a:rPr lang="el-GR" b="1" dirty="0" smtClean="0">
                    <a:solidFill>
                      <a:srgbClr val="820000"/>
                    </a:solidFill>
                  </a:rPr>
                  <a:t>Εντολών</a:t>
                </a:r>
              </a:p>
              <a:p>
                <a:pPr marL="0" indent="0">
                  <a:buNone/>
                </a:pPr>
                <a:r>
                  <a:rPr lang="el-GR" b="1" dirty="0" smtClean="0"/>
                  <a:t>Πρόβλημα 1:</a:t>
                </a:r>
                <a:r>
                  <a:rPr lang="el-GR" dirty="0" smtClean="0"/>
                  <a:t> </a:t>
                </a:r>
                <a:r>
                  <a:rPr lang="el-GR" b="1" dirty="0"/>
                  <a:t>Μετατροπές Γωνιών</a:t>
                </a:r>
              </a:p>
              <a:p>
                <a:pPr marL="0" indent="0">
                  <a:buNone/>
                </a:pPr>
                <a:r>
                  <a:rPr lang="el-GR" dirty="0"/>
                  <a:t>Να μετατραπεί μια γωνία από Μοίρες (</a:t>
                </a:r>
                <a:r>
                  <a:rPr lang="el-GR" dirty="0" err="1"/>
                  <a:t>degrees</a:t>
                </a:r>
                <a:r>
                  <a:rPr lang="el-GR" dirty="0"/>
                  <a:t>) σε Βαθμούς (</a:t>
                </a:r>
                <a:r>
                  <a:rPr lang="el-GR" dirty="0" err="1"/>
                  <a:t>grads</a:t>
                </a:r>
                <a:r>
                  <a:rPr lang="el-GR" dirty="0"/>
                  <a:t>) &amp; Ακτίνια (</a:t>
                </a:r>
                <a:r>
                  <a:rPr lang="el-GR" dirty="0" err="1"/>
                  <a:t>radians</a:t>
                </a:r>
                <a:r>
                  <a:rPr lang="el-GR" dirty="0"/>
                  <a:t>), και στη συνέχεια να υπολογιστούν τα τριγωνομετρικά μεγέθη. Η αναλογία που ισχύει μεταξύ τους </a:t>
                </a:r>
                <a:r>
                  <a:rPr lang="el-GR" dirty="0" smtClean="0"/>
                  <a:t>είναι: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endParaRPr lang="el-GR" dirty="0"/>
              </a:p>
              <a:p>
                <a:pPr marL="400050" lvl="1" indent="0">
                  <a:buNone/>
                </a:pPr>
                <a:r>
                  <a:rPr lang="el-GR" b="1" dirty="0" smtClean="0"/>
                  <a:t>ΣΗΜ</a:t>
                </a:r>
                <a:r>
                  <a:rPr lang="el-GR" b="1" dirty="0"/>
                  <a:t>.: </a:t>
                </a:r>
                <a:r>
                  <a:rPr lang="el-GR" dirty="0"/>
                  <a:t>Οι μετατροπές αυτές είναι απαραίτητες για τους Μηχανικούς. Η καθιερωμένη μονάδα μέτρησης των γωνιών είναι οι μοίρες. Όμως σε προβλήματα τοπογραφίας η χρησιμοποιούμενη μονάδα είναι οι βαθμοί, ενώ οι Η/Υ χρησιμοποιούν μόνο τα ακτίνια για τα τριγωνομετρικά μεγέθη όπως </a:t>
                </a:r>
                <a:r>
                  <a:rPr lang="el-GR" dirty="0" err="1"/>
                  <a:t>ημ</a:t>
                </a:r>
                <a:r>
                  <a:rPr lang="el-GR" dirty="0"/>
                  <a:t> (</a:t>
                </a:r>
                <a:r>
                  <a:rPr lang="el-GR" dirty="0" err="1"/>
                  <a:t>sin</a:t>
                </a:r>
                <a:r>
                  <a:rPr lang="el-GR" dirty="0"/>
                  <a:t>), συν (</a:t>
                </a:r>
                <a:r>
                  <a:rPr lang="el-GR" dirty="0" err="1"/>
                  <a:t>cos</a:t>
                </a:r>
                <a:r>
                  <a:rPr lang="el-GR" dirty="0"/>
                  <a:t>), </a:t>
                </a:r>
                <a:r>
                  <a:rPr lang="el-GR" dirty="0" err="1"/>
                  <a:t>εφ</a:t>
                </a:r>
                <a:r>
                  <a:rPr lang="el-GR" dirty="0"/>
                  <a:t> (</a:t>
                </a:r>
                <a:r>
                  <a:rPr lang="el-GR" dirty="0" err="1"/>
                  <a:t>tan</a:t>
                </a:r>
                <a:r>
                  <a:rPr lang="el-GR" dirty="0"/>
                  <a:t>), </a:t>
                </a:r>
                <a:r>
                  <a:rPr lang="el-GR" dirty="0" err="1"/>
                  <a:t>τοξεφ</a:t>
                </a:r>
                <a:r>
                  <a:rPr lang="el-GR" dirty="0"/>
                  <a:t> (</a:t>
                </a:r>
                <a:r>
                  <a:rPr lang="el-GR" dirty="0" err="1"/>
                  <a:t>arctan</a:t>
                </a:r>
                <a:r>
                  <a:rPr lang="el-GR" dirty="0"/>
                  <a:t> ή </a:t>
                </a:r>
                <a:r>
                  <a:rPr lang="el-GR" dirty="0" err="1"/>
                  <a:t>atan</a:t>
                </a:r>
                <a:r>
                  <a:rPr lang="el-GR" dirty="0"/>
                  <a:t>), κλπ. 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726" r="-11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3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σε Δομή Ακολουθίας </a:t>
            </a:r>
            <a:r>
              <a:rPr lang="el-GR" sz="3200" b="0" dirty="0" smtClean="0"/>
              <a:t>2/</a:t>
            </a:r>
            <a:r>
              <a:rPr lang="en-US" sz="3200" b="0" dirty="0" smtClean="0"/>
              <a:t>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76264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Δομή του Προγράμματος: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Διάβασμα/Είσοδος </a:t>
            </a:r>
            <a:r>
              <a:rPr lang="el-GR" dirty="0"/>
              <a:t>Δεδομένων.</a:t>
            </a:r>
          </a:p>
          <a:p>
            <a:pPr marL="857250" lvl="1" indent="-457200">
              <a:buFont typeface="+mj-lt"/>
              <a:buAutoNum type="alphaLcPeriod"/>
            </a:pPr>
            <a:r>
              <a:rPr lang="el-GR" dirty="0" smtClean="0"/>
              <a:t>Ο </a:t>
            </a:r>
            <a:r>
              <a:rPr lang="el-GR" dirty="0"/>
              <a:t>Η/Υ θα πρέπει πρώτα να μάθει τη τιμή του m (μοίρες) είτε σαν σταθερά ή ρωτώντας τον χρήστη, ώστε να μπορεί να υπολογίσει τα υπόλοιπα μεγέθη.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647564" y="3447470"/>
            <a:ext cx="784887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m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= 30; 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ή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m = input('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Dwste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to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megethos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tis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gwnias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: ');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467544" y="4010575"/>
                <a:ext cx="8229600" cy="1958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l-GR" sz="2400" dirty="0" smtClean="0">
                    <a:latin typeface="+mn-lt"/>
                  </a:rPr>
                  <a:t>Υπολογισμός </a:t>
                </a:r>
                <a:r>
                  <a:rPr lang="el-GR" sz="2400" dirty="0">
                    <a:latin typeface="+mn-lt"/>
                  </a:rPr>
                  <a:t>των μεγεθών.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l-GR" sz="2200" dirty="0" smtClean="0">
                    <a:latin typeface="+mn-lt"/>
                  </a:rPr>
                  <a:t>Από </a:t>
                </a:r>
                <a:r>
                  <a:rPr lang="el-GR" sz="2200" dirty="0">
                    <a:latin typeface="+mn-lt"/>
                  </a:rPr>
                  <a:t>την αναλογία των γωνιών φτιάχνουμε τους τύπους που υπολογίζουν τους βαθμούς &amp; τα ακτίνια</a:t>
                </a:r>
                <a:r>
                  <a:rPr lang="el-GR" sz="2200" dirty="0" smtClean="0">
                    <a:latin typeface="+mn-lt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∗400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∗2</m:t>
                        </m:r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el-GR" sz="2200" dirty="0" smtClean="0">
                    <a:latin typeface="+mn-lt"/>
                  </a:rPr>
                  <a:t> και </a:t>
                </a:r>
                <a:r>
                  <a:rPr lang="el-GR" sz="2200" dirty="0">
                    <a:latin typeface="+mn-lt"/>
                  </a:rPr>
                  <a:t>τους διατυπώνουμε σαν εντολές για τον Η/Υ: </a:t>
                </a:r>
              </a:p>
              <a:p>
                <a:pPr lvl="1"/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10575"/>
                <a:ext cx="8229600" cy="1958228"/>
              </a:xfrm>
              <a:prstGeom prst="rect">
                <a:avLst/>
              </a:prstGeom>
              <a:blipFill rotWithShape="0">
                <a:blip r:embed="rId2"/>
                <a:stretch>
                  <a:fillRect l="-1185" t="-2804" r="-9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3311860" y="5892581"/>
            <a:ext cx="252028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= m/360 * 400; 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a = m/360 * 2*pi;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97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σε Δομή Ακολουθίας </a:t>
            </a:r>
            <a:r>
              <a:rPr lang="el-GR" sz="3200" b="0" dirty="0" smtClean="0"/>
              <a:t>3/</a:t>
            </a:r>
            <a:r>
              <a:rPr lang="en-US" sz="3200" b="0" dirty="0" smtClean="0"/>
              <a:t>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/>
          <a:lstStyle/>
          <a:p>
            <a:pPr marL="457200" indent="-457200">
              <a:buFont typeface="+mj-lt"/>
              <a:buAutoNum type="alphaLcPeriod" startAt="2"/>
            </a:pPr>
            <a:r>
              <a:rPr lang="el-GR" dirty="0" smtClean="0"/>
              <a:t>Αφού </a:t>
            </a:r>
            <a:r>
              <a:rPr lang="el-GR" dirty="0"/>
              <a:t>έχουν υπολογιστεί τα ακτίνια (a) μπορούμε να καλέσουμε τις έτοιμες συναρτήσεις της γλώσσας για τα τριγωνομετρικά μεγέθη.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763688" y="2551638"/>
            <a:ext cx="543758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t1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= sin(a); t2 = cos(a); t3 = tan(a); 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449916" y="3068337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Εμφάνιση/Έξοδος 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Αποτελεσμάτων.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Εμφανίζουμε </a:t>
            </a:r>
            <a:r>
              <a:rPr lang="el-GR" sz="2200" dirty="0">
                <a:solidFill>
                  <a:srgbClr val="000000"/>
                </a:solidFill>
                <a:latin typeface="+mn-lt"/>
              </a:rPr>
              <a:t>τα αποτελέσματα απλά: 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881964" y="3962416"/>
            <a:ext cx="748883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('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Apotelesmata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: ');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(t1);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(t2);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(t3); 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881964" y="4503944"/>
            <a:ext cx="6408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l-GR" sz="2200" dirty="0" smtClean="0">
                <a:latin typeface="+mn-lt"/>
              </a:rPr>
              <a:t>Εμφανίζουμε </a:t>
            </a:r>
            <a:r>
              <a:rPr lang="el-GR" sz="2200" dirty="0">
                <a:latin typeface="+mn-lt"/>
              </a:rPr>
              <a:t>τα αποτελέσματα με μορφοποίηση: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871651" y="5003862"/>
            <a:ext cx="727206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sprintf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(' HM=%g, SYN=%g, EF=%g ', t1, t2, t3)) 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325166" y="552114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Μπορείτε 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να δοκιμάσετε όλες τις εντολές στο </a:t>
            </a:r>
            <a:r>
              <a:rPr lang="el-GR" sz="2400" dirty="0" err="1">
                <a:solidFill>
                  <a:srgbClr val="000000"/>
                </a:solidFill>
                <a:latin typeface="+mn-lt"/>
              </a:rPr>
              <a:t>Command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+mn-lt"/>
              </a:rPr>
              <a:t>Window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 και μετά να τις συγκεντρώσετε σε ένα πρόγραμμα με το όνομα: </a:t>
            </a:r>
            <a:r>
              <a:rPr lang="el-GR" sz="2400" b="1" dirty="0">
                <a:solidFill>
                  <a:srgbClr val="000000"/>
                </a:solidFill>
                <a:latin typeface="+mn-lt"/>
              </a:rPr>
              <a:t>gwnies1.m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5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σε Δομή Ακολουθίας </a:t>
            </a:r>
            <a:r>
              <a:rPr lang="el-GR" sz="3200" b="0" dirty="0" smtClean="0"/>
              <a:t>4/</a:t>
            </a:r>
            <a:r>
              <a:rPr lang="en-US" sz="3200" b="0" dirty="0" smtClean="0"/>
              <a:t>12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29600" cy="5400600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l-GR" b="1" dirty="0" smtClean="0">
                    <a:solidFill>
                      <a:srgbClr val="820000"/>
                    </a:solidFill>
                  </a:rPr>
                  <a:t>Μέρος Β, </a:t>
                </a:r>
                <a:r>
                  <a:rPr lang="el-GR" b="1" dirty="0">
                    <a:solidFill>
                      <a:srgbClr val="820000"/>
                    </a:solidFill>
                  </a:rPr>
                  <a:t>Δημιουργία προγραμμάτων για 3 Απλά </a:t>
                </a:r>
                <a:r>
                  <a:rPr lang="el-GR" b="1" dirty="0" smtClean="0">
                    <a:solidFill>
                      <a:srgbClr val="820000"/>
                    </a:solidFill>
                  </a:rPr>
                  <a:t>Προβλήματα</a:t>
                </a:r>
              </a:p>
              <a:p>
                <a:pPr marL="0" indent="0">
                  <a:buNone/>
                </a:pPr>
                <a:r>
                  <a:rPr lang="el-GR" b="1" dirty="0" smtClean="0"/>
                  <a:t>Πρόβλημα 2: </a:t>
                </a:r>
                <a:r>
                  <a:rPr lang="el-GR" dirty="0" smtClean="0"/>
                  <a:t>Μετατροπή </a:t>
                </a:r>
                <a:r>
                  <a:rPr lang="el-GR" dirty="0"/>
                  <a:t>Θερμοκρασίας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l-GR" dirty="0" smtClean="0"/>
                  <a:t> </a:t>
                </a:r>
                <a:r>
                  <a:rPr lang="el-GR" dirty="0"/>
                  <a:t>σε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</a:p>
              <a:p>
                <a:pPr marL="0" indent="0">
                  <a:buNone/>
                </a:pPr>
                <a:r>
                  <a:rPr lang="el-GR" dirty="0" smtClean="0"/>
                  <a:t>Να </a:t>
                </a:r>
                <a:r>
                  <a:rPr lang="el-GR" dirty="0"/>
                  <a:t>γραφεί πρόγραμμα που να μετατρέπει μια θερμοκρασία από βαθμούς Κελσίου σε βαθμούς Φαρενάιτ. Ο τύπος μετατροπής είναι: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=32+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i="1" dirty="0" smtClean="0">
                  <a:solidFill>
                    <a:srgbClr val="820000"/>
                  </a:solidFill>
                </a:endParaRPr>
              </a:p>
              <a:p>
                <a:pPr marL="0" indent="0">
                  <a:buNone/>
                </a:pPr>
                <a:r>
                  <a:rPr lang="el-GR" dirty="0"/>
                  <a:t>Δομή του Προγράμματος (τρεις εντολές):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 smtClean="0"/>
                  <a:t>Διάβασμα/Είσοδος </a:t>
                </a:r>
                <a:r>
                  <a:rPr lang="el-GR" dirty="0"/>
                  <a:t>Δεδομένων (ερώτηση για τους βαθμούς Κελσίου – </a:t>
                </a:r>
                <a:r>
                  <a:rPr lang="el-GR" b="1" dirty="0" err="1"/>
                  <a:t>input</a:t>
                </a:r>
                <a:r>
                  <a:rPr lang="el-GR" b="1" dirty="0"/>
                  <a:t>() </a:t>
                </a:r>
                <a:r>
                  <a:rPr lang="el-GR" dirty="0"/>
                  <a:t>).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 smtClean="0"/>
                  <a:t>Υπολογισμός </a:t>
                </a:r>
                <a:r>
                  <a:rPr lang="el-GR" dirty="0"/>
                  <a:t>των μεγεθών (ο τύπος για τον υπολογισμό σε Φαρενάιτ).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 smtClean="0"/>
                  <a:t>Εμφάνιση/Έξοδος </a:t>
                </a:r>
                <a:r>
                  <a:rPr lang="el-GR" dirty="0"/>
                  <a:t>Αποτελεσμάτων (εμφάνιση με μορφοποίηση – </a:t>
                </a:r>
                <a:r>
                  <a:rPr lang="el-GR" b="1" dirty="0" err="1"/>
                  <a:t>disp</a:t>
                </a:r>
                <a:r>
                  <a:rPr lang="el-GR" b="1" dirty="0"/>
                  <a:t>(</a:t>
                </a:r>
                <a:r>
                  <a:rPr lang="el-GR" b="1" dirty="0" err="1"/>
                  <a:t>sprintf</a:t>
                </a:r>
                <a:r>
                  <a:rPr lang="el-GR" b="1" dirty="0"/>
                  <a:t>()) </a:t>
                </a:r>
                <a:r>
                  <a:rPr lang="el-GR" dirty="0"/>
                  <a:t>). </a:t>
                </a:r>
              </a:p>
              <a:p>
                <a:pPr marL="0" indent="0">
                  <a:buNone/>
                </a:pPr>
                <a:endParaRPr lang="el-GR" i="1" dirty="0">
                  <a:solidFill>
                    <a:srgbClr val="820000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29600" cy="5400600"/>
              </a:xfrm>
              <a:blipFill rotWithShape="0">
                <a:blip r:embed="rId2"/>
                <a:stretch>
                  <a:fillRect l="-1037" t="-791" b="-9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72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σε Δομή Ακολουθίας </a:t>
            </a:r>
            <a:r>
              <a:rPr lang="en-US" sz="3200" b="0" dirty="0" smtClean="0"/>
              <a:t>5</a:t>
            </a:r>
            <a:r>
              <a:rPr lang="el-GR" sz="3200" b="0" dirty="0" smtClean="0"/>
              <a:t>/</a:t>
            </a:r>
            <a:r>
              <a:rPr lang="en-US" sz="3200" b="0" dirty="0" smtClean="0"/>
              <a:t>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24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Μπορείτε να δοκιμάσετε τις εντολές στο </a:t>
            </a:r>
            <a:r>
              <a:rPr lang="el-GR" dirty="0" err="1"/>
              <a:t>Command</a:t>
            </a:r>
            <a:r>
              <a:rPr lang="el-GR" dirty="0"/>
              <a:t> </a:t>
            </a:r>
            <a:r>
              <a:rPr lang="el-GR" dirty="0" err="1"/>
              <a:t>Window</a:t>
            </a:r>
            <a:r>
              <a:rPr lang="el-GR" dirty="0"/>
              <a:t> και μετά να τις συγκεντρώσετε σε ένα πρόγραμμα με το όνομα: thermokrasies1.m</a:t>
            </a:r>
          </a:p>
          <a:p>
            <a:pPr marL="0" indent="0">
              <a:buNone/>
            </a:pPr>
            <a:r>
              <a:rPr lang="el-GR" dirty="0"/>
              <a:t>Όταν θα εκτελείται το πρόγραμμα θα πρέπει να εμφανίζεται ο παρακάτω διάλογος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683568" y="3462460"/>
            <a:ext cx="756084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&gt;&gt; thermokrasies1 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i-FI" b="1" dirty="0">
                <a:solidFill>
                  <a:srgbClr val="000000"/>
                </a:solidFill>
                <a:latin typeface="Courier New" panose="02070309020205020404" pitchFamily="49" charset="0"/>
              </a:rPr>
              <a:t>Dwse ti thermokrasia se bathmous Kelsiou: 36.6 </a:t>
            </a:r>
            <a:endParaRPr lang="fi-FI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Oi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36.6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bathmoi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Kelsiou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einai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97.88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bahmoi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Farhenheit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431540" y="465313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00"/>
                </a:solidFill>
                <a:latin typeface="+mn-lt"/>
              </a:rPr>
              <a:t>Γράψτε τις εντολές που χρησιμοποιήσατε: </a:t>
            </a:r>
          </a:p>
          <a:p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______________________________________________________________________________________________________</a:t>
            </a:r>
            <a:endParaRPr lang="el-GR" sz="2400" dirty="0">
              <a:solidFill>
                <a:srgbClr val="000000"/>
              </a:solidFill>
              <a:latin typeface="+mn-lt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___________________________________________________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37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σε Δομή Ακολουθίας </a:t>
            </a:r>
            <a:r>
              <a:rPr lang="en-US" sz="3200" b="0" dirty="0" smtClean="0"/>
              <a:t>6</a:t>
            </a:r>
            <a:r>
              <a:rPr lang="el-GR" sz="3200" b="0" dirty="0" smtClean="0"/>
              <a:t>/</a:t>
            </a:r>
            <a:r>
              <a:rPr lang="en-US" sz="3200" b="0" dirty="0" smtClean="0"/>
              <a:t>12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27047"/>
                <a:ext cx="8229600" cy="54006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Πρόβλημα 3:</a:t>
                </a:r>
                <a:r>
                  <a:rPr lang="el-GR" dirty="0" smtClean="0"/>
                  <a:t> </a:t>
                </a:r>
                <a:r>
                  <a:rPr lang="el-GR" dirty="0"/>
                  <a:t>Απόσταση Μεταξύ 2 Σημείων</a:t>
                </a:r>
              </a:p>
              <a:p>
                <a:pPr marL="0" indent="0">
                  <a:buNone/>
                </a:pPr>
                <a:r>
                  <a:rPr lang="el-GR" dirty="0"/>
                  <a:t>Να γραφεί πρόγραμμα που να υπολογίζει την απόσταση δύο σημείων στο επίπεδο. Τα δύο σημεία Α &amp; Β έχουν συντεταγμένες στο επίπεδο Χ-Y: Α(x1, y1) &amp; Β(x2, y2). Η απόσταση μεταξύ τους </a:t>
                </a:r>
                <a:r>
                  <a:rPr lang="el-GR" dirty="0" smtClean="0"/>
                  <a:t>(</a:t>
                </a:r>
                <a:r>
                  <a:rPr lang="el-GR" dirty="0"/>
                  <a:t>από το Πυθαγόρειο θεώρημα) είναι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r>
                  <a:rPr lang="el-GR" dirty="0"/>
                  <a:t>Δομή του Προγράμματος: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 smtClean="0"/>
                  <a:t>Διάβασμα/Είσοδος </a:t>
                </a:r>
                <a:r>
                  <a:rPr lang="el-GR" dirty="0"/>
                  <a:t>Δεδομένων (4 ερωτήσεις – </a:t>
                </a:r>
                <a:r>
                  <a:rPr lang="el-GR" b="1" dirty="0" err="1"/>
                  <a:t>input</a:t>
                </a:r>
                <a:r>
                  <a:rPr lang="el-GR" b="1" dirty="0"/>
                  <a:t>() </a:t>
                </a:r>
                <a:r>
                  <a:rPr lang="el-GR" dirty="0"/>
                  <a:t>).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 smtClean="0"/>
                  <a:t>Υπολογισμός </a:t>
                </a:r>
                <a:r>
                  <a:rPr lang="el-GR" dirty="0"/>
                  <a:t>των μεγεθών (η συνάρτηση για τη </a:t>
                </a:r>
                <a:r>
                  <a:rPr lang="el-GR" dirty="0" err="1"/>
                  <a:t>τετρ</a:t>
                </a:r>
                <a:r>
                  <a:rPr lang="el-GR" dirty="0"/>
                  <a:t>. ρίζα είναι: </a:t>
                </a:r>
                <a:r>
                  <a:rPr lang="el-GR" b="1" dirty="0" err="1"/>
                  <a:t>sqrt</a:t>
                </a:r>
                <a:r>
                  <a:rPr lang="el-GR" b="1" dirty="0"/>
                  <a:t>() </a:t>
                </a:r>
                <a:r>
                  <a:rPr lang="el-GR" dirty="0"/>
                  <a:t>).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 smtClean="0"/>
                  <a:t>Εμφάνιση/Έξοδος </a:t>
                </a:r>
                <a:r>
                  <a:rPr lang="el-GR" dirty="0"/>
                  <a:t>Αποτελεσμάτων (εμφάνιση με μορφοποίηση – </a:t>
                </a:r>
                <a:r>
                  <a:rPr lang="el-GR" b="1" dirty="0" err="1"/>
                  <a:t>disp</a:t>
                </a:r>
                <a:r>
                  <a:rPr lang="el-GR" b="1" dirty="0"/>
                  <a:t>(</a:t>
                </a:r>
                <a:r>
                  <a:rPr lang="el-GR" b="1" dirty="0" err="1"/>
                  <a:t>sprintf</a:t>
                </a:r>
                <a:r>
                  <a:rPr lang="el-GR" b="1" dirty="0"/>
                  <a:t>()) </a:t>
                </a:r>
                <a:r>
                  <a:rPr lang="el-GR" dirty="0"/>
                  <a:t>). </a:t>
                </a:r>
              </a:p>
              <a:p>
                <a:pPr marL="0" indent="0">
                  <a:buNone/>
                </a:pPr>
                <a:r>
                  <a:rPr lang="el-GR" dirty="0"/>
                  <a:t>Μπορείτε να δοκιμάσετε τις εντολές στο </a:t>
                </a:r>
                <a:r>
                  <a:rPr lang="el-GR" dirty="0" err="1"/>
                  <a:t>Command</a:t>
                </a:r>
                <a:r>
                  <a:rPr lang="el-GR" dirty="0"/>
                  <a:t> </a:t>
                </a:r>
                <a:r>
                  <a:rPr lang="el-GR" dirty="0" err="1"/>
                  <a:t>Window</a:t>
                </a:r>
                <a:r>
                  <a:rPr lang="el-GR" dirty="0"/>
                  <a:t> και μετά να τις συγκεντρώσετε σε ένα πρόγραμμα με το όνομα: </a:t>
                </a:r>
                <a:r>
                  <a:rPr lang="el-GR" b="1" dirty="0"/>
                  <a:t>apostasi1.m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27047"/>
                <a:ext cx="8229600" cy="5400600"/>
              </a:xfrm>
              <a:blipFill rotWithShape="0">
                <a:blip r:embed="rId2"/>
                <a:stretch>
                  <a:fillRect l="-1037" t="-1354" r="-1037" b="-11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9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σε Δομή Ακολουθίας </a:t>
            </a:r>
            <a:r>
              <a:rPr lang="en-US" sz="3200" b="0" dirty="0" smtClean="0"/>
              <a:t>7</a:t>
            </a:r>
            <a:r>
              <a:rPr lang="el-GR" sz="3200" b="0" dirty="0" smtClean="0"/>
              <a:t>/</a:t>
            </a:r>
            <a:r>
              <a:rPr lang="en-US" sz="3200" b="0" dirty="0" smtClean="0"/>
              <a:t>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0811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θα εκτελείται το πρόγραμμα θα πρέπει να εμφανίζεται ο παρακάτω διάλογος: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699792" y="2204864"/>
            <a:ext cx="394218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&gt;&gt; apostasi1 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b="1" dirty="0">
                <a:solidFill>
                  <a:srgbClr val="000000"/>
                </a:solidFill>
                <a:latin typeface="Courier New" panose="02070309020205020404" pitchFamily="49" charset="0"/>
              </a:rPr>
              <a:t>Dwse to X tou Simeiou A: 10 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482893" y="3212976"/>
            <a:ext cx="4089107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Courier New" panose="02070309020205020404" pitchFamily="49" charset="0"/>
              </a:rPr>
              <a:t>Dwse to Y tou Simeiou A: 3 </a:t>
            </a:r>
            <a:endParaRPr lang="pt-B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b="1" dirty="0">
                <a:solidFill>
                  <a:srgbClr val="000000"/>
                </a:solidFill>
                <a:latin typeface="Courier New" panose="02070309020205020404" pitchFamily="49" charset="0"/>
              </a:rPr>
              <a:t>Dwse to X tou Simeiou B: 13 </a:t>
            </a:r>
            <a:endParaRPr lang="pt-B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b="1" dirty="0">
                <a:solidFill>
                  <a:srgbClr val="000000"/>
                </a:solidFill>
                <a:latin typeface="Courier New" panose="02070309020205020404" pitchFamily="49" charset="0"/>
              </a:rPr>
              <a:t>Dwse to Y tou Simeiou B: 7 </a:t>
            </a:r>
            <a:endParaRPr lang="pt-B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pt-BR" b="1" dirty="0">
                <a:solidFill>
                  <a:srgbClr val="000000"/>
                </a:solidFill>
                <a:latin typeface="Courier New" panose="02070309020205020404" pitchFamily="49" charset="0"/>
              </a:rPr>
              <a:t>H Apostasi A-B einai: 5 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23528" y="4775086"/>
            <a:ext cx="82809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00"/>
                </a:solidFill>
                <a:latin typeface="+mn-lt"/>
              </a:rPr>
              <a:t>Γράψτε τις εντολές που χρησιμοποιήσατε</a:t>
            </a:r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:</a:t>
            </a:r>
            <a:endParaRPr lang="el-GR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l-GR" dirty="0">
                <a:solidFill>
                  <a:srgbClr val="000000"/>
                </a:solidFill>
                <a:latin typeface="Tahoma" panose="020B0604030504040204" pitchFamily="34" charset="0"/>
              </a:rPr>
              <a:t>___________________________________________________________ </a:t>
            </a:r>
            <a:r>
              <a:rPr lang="el-GR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l-GR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l-GR" dirty="0">
                <a:solidFill>
                  <a:srgbClr val="000000"/>
                </a:solidFill>
                <a:latin typeface="Tahoma" panose="020B0604030504040204" pitchFamily="34" charset="0"/>
              </a:rPr>
              <a:t>___________________________________________________________ </a:t>
            </a:r>
          </a:p>
          <a:p>
            <a:r>
              <a:rPr lang="el-GR" dirty="0">
                <a:solidFill>
                  <a:srgbClr val="000000"/>
                </a:solidFill>
                <a:latin typeface="Tahoma" panose="020B0604030504040204" pitchFamily="34" charset="0"/>
              </a:rPr>
              <a:t>___________________________________________________________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10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σε Δομή Ακολουθίας </a:t>
            </a:r>
            <a:r>
              <a:rPr lang="en-US" sz="3200" b="0" dirty="0" smtClean="0"/>
              <a:t>8</a:t>
            </a:r>
            <a:r>
              <a:rPr lang="el-GR" sz="3200" b="0" dirty="0" smtClean="0"/>
              <a:t>/</a:t>
            </a:r>
            <a:r>
              <a:rPr lang="en-US" sz="3200" b="0" dirty="0" smtClean="0"/>
              <a:t>12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1"/>
                <a:ext cx="8229600" cy="552472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Πρόβλημα 4:</a:t>
                </a:r>
                <a:r>
                  <a:rPr lang="el-GR" dirty="0" smtClean="0"/>
                  <a:t> </a:t>
                </a:r>
                <a:r>
                  <a:rPr lang="el-GR" dirty="0"/>
                  <a:t>Μετατροπή Καρτεσιανών Συντεταγμένων σε Πολικές</a:t>
                </a:r>
              </a:p>
              <a:p>
                <a:pPr marL="0" indent="0">
                  <a:buNone/>
                </a:pPr>
                <a:r>
                  <a:rPr lang="el-GR" dirty="0"/>
                  <a:t>Να γραφεί πρόγραμμα που να μετατρέπει τις Καρτεσιανές συντεταγμένες Χ &amp; Υ σε Πολικές συντεταγμένες R &amp; F. Οι τύποι μετατροπής των </a:t>
                </a:r>
                <a:r>
                  <a:rPr lang="el-GR" dirty="0" smtClean="0"/>
                  <a:t>Καρτεσιανών </a:t>
                </a:r>
                <a:r>
                  <a:rPr lang="el-GR" dirty="0"/>
                  <a:t>συντεταγμένων σε πολικές είναι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&amp;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𝜏𝜊𝜉𝜀𝜑</m:t>
                    </m:r>
                    <m:d>
                      <m:dPr>
                        <m:ctrlPr>
                          <a:rPr lang="el-GR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b="0" i="0" dirty="0" smtClean="0">
                                <a:latin typeface="Cambria Math" panose="02040503050406030204" pitchFamily="18" charset="0"/>
                              </a:rPr>
                              <m:t>Υ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b="0" i="0" dirty="0" smtClean="0">
                                <a:latin typeface="Cambria Math" panose="02040503050406030204" pitchFamily="18" charset="0"/>
                              </a:rPr>
                              <m:t>Χ</m:t>
                            </m:r>
                          </m:den>
                        </m:f>
                      </m:e>
                    </m:d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Δομή του Προγράμματος: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 smtClean="0"/>
                  <a:t>Διάβασμα/Είσοδος </a:t>
                </a:r>
                <a:r>
                  <a:rPr lang="el-GR" dirty="0"/>
                  <a:t>Δεδομένων (2 ερωτήσεις – </a:t>
                </a:r>
                <a:r>
                  <a:rPr lang="el-GR" b="1" dirty="0" err="1"/>
                  <a:t>input</a:t>
                </a:r>
                <a:r>
                  <a:rPr lang="el-GR" b="1" dirty="0"/>
                  <a:t>() </a:t>
                </a:r>
                <a:r>
                  <a:rPr lang="el-GR" dirty="0"/>
                  <a:t>).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 smtClean="0"/>
                  <a:t>Υπολογισμός </a:t>
                </a:r>
                <a:r>
                  <a:rPr lang="el-GR" dirty="0"/>
                  <a:t>των μεγεθών (η συνάρτηση για το τόξο εφαπτομένης είναι: </a:t>
                </a:r>
                <a:r>
                  <a:rPr lang="el-GR" b="1" dirty="0" err="1"/>
                  <a:t>atan</a:t>
                </a:r>
                <a:r>
                  <a:rPr lang="el-GR" b="1" dirty="0"/>
                  <a:t>() </a:t>
                </a:r>
                <a:r>
                  <a:rPr lang="el-GR" dirty="0"/>
                  <a:t>). Σημ.: ο Η/Υ υπολογίζει ακτίνια και εμείς θέλουμε την F σε μοίρες (προβλ.1).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 smtClean="0"/>
                  <a:t>Εμφάνιση/Έξοδος </a:t>
                </a:r>
                <a:r>
                  <a:rPr lang="el-GR" dirty="0"/>
                  <a:t>Αποτελεσμάτων (εμφάνιση με μορφοποίηση – </a:t>
                </a:r>
                <a:r>
                  <a:rPr lang="el-GR" b="1" dirty="0" err="1"/>
                  <a:t>disp</a:t>
                </a:r>
                <a:r>
                  <a:rPr lang="el-GR" b="1" dirty="0"/>
                  <a:t>(</a:t>
                </a:r>
                <a:r>
                  <a:rPr lang="el-GR" b="1" dirty="0" err="1"/>
                  <a:t>sprintf</a:t>
                </a:r>
                <a:r>
                  <a:rPr lang="el-GR" b="1" dirty="0"/>
                  <a:t>()) </a:t>
                </a:r>
                <a:r>
                  <a:rPr lang="el-GR" dirty="0"/>
                  <a:t>). </a:t>
                </a:r>
              </a:p>
              <a:p>
                <a:pPr marL="0" indent="0">
                  <a:buNone/>
                </a:pPr>
                <a:r>
                  <a:rPr lang="el-GR" dirty="0"/>
                  <a:t>Μπορείτε να δοκιμάσετε τις εντολές στο </a:t>
                </a:r>
                <a:r>
                  <a:rPr lang="el-GR" dirty="0" err="1"/>
                  <a:t>Command</a:t>
                </a:r>
                <a:r>
                  <a:rPr lang="el-GR" dirty="0"/>
                  <a:t> </a:t>
                </a:r>
                <a:r>
                  <a:rPr lang="el-GR" dirty="0" err="1"/>
                  <a:t>Window</a:t>
                </a:r>
                <a:r>
                  <a:rPr lang="el-GR" dirty="0"/>
                  <a:t> και μετά να τις συγκεντρώσετε σε ένα πρόγραμμα με το όνομα: </a:t>
                </a:r>
                <a:r>
                  <a:rPr lang="el-GR" b="1" dirty="0"/>
                  <a:t>polikes1.m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1"/>
                <a:ext cx="8229600" cy="5524723"/>
              </a:xfrm>
              <a:blipFill rotWithShape="0">
                <a:blip r:embed="rId2"/>
                <a:stretch>
                  <a:fillRect l="-963" t="-1764" r="-16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2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7e3130c157ff3c7c59f62e54203e4f5fa4a6795a"/>
</p:tagLst>
</file>

<file path=ppt/theme/theme1.xml><?xml version="1.0" encoding="utf-8"?>
<a:theme xmlns:a="http://schemas.openxmlformats.org/drawingml/2006/main" name="OC_template_updated">
  <a:themeElements>
    <a:clrScheme name="Προσαρμοσμένο 1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1767</Words>
  <Application>Microsoft Office PowerPoint</Application>
  <PresentationFormat>Προβολή στην οθόνη (4:3)</PresentationFormat>
  <Paragraphs>247</Paragraphs>
  <Slides>20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2" baseType="lpstr">
      <vt:lpstr>OC_template_updated</vt:lpstr>
      <vt:lpstr>1_OC_template_updated</vt:lpstr>
      <vt:lpstr>Προγραμματισμός και Εφαρμογές Η/Υ (Ε)</vt:lpstr>
      <vt:lpstr>Εντολές σε Δομή Ακολουθίας 1/12</vt:lpstr>
      <vt:lpstr>Εντολές σε Δομή Ακολουθίας 2/12</vt:lpstr>
      <vt:lpstr>Εντολές σε Δομή Ακολουθίας 3/12</vt:lpstr>
      <vt:lpstr>Εντολές σε Δομή Ακολουθίας 4/12</vt:lpstr>
      <vt:lpstr>Εντολές σε Δομή Ακολουθίας 5/12</vt:lpstr>
      <vt:lpstr>Εντολές σε Δομή Ακολουθίας 6/12</vt:lpstr>
      <vt:lpstr>Εντολές σε Δομή Ακολουθίας 7/12</vt:lpstr>
      <vt:lpstr>Εντολές σε Δομή Ακολουθίας 8/12</vt:lpstr>
      <vt:lpstr>Εντολές σε Δομή Ακολουθίας 9/12</vt:lpstr>
      <vt:lpstr>Εντολές σε Δομή Ακολουθίας 10/12</vt:lpstr>
      <vt:lpstr>Εντολές σε Δομή Ακολουθίας 11/12</vt:lpstr>
      <vt:lpstr>Εντολές σε Δομή Ακολουθίας 12/12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48</cp:revision>
  <dcterms:created xsi:type="dcterms:W3CDTF">2013-03-04T13:35:19Z</dcterms:created>
  <dcterms:modified xsi:type="dcterms:W3CDTF">2015-05-15T12:23:49Z</dcterms:modified>
</cp:coreProperties>
</file>