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Pi_(disambiguation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7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</a:t>
            </a:r>
            <a:r>
              <a:rPr lang="el-GR" sz="2400" dirty="0" smtClean="0"/>
              <a:t>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9/9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97868" y="1340768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Βήμα 2.</a:t>
            </a:r>
            <a:r>
              <a:rPr lang="el-GR" sz="2400" dirty="0">
                <a:latin typeface="+mn-lt"/>
              </a:rPr>
              <a:t> Στο τέλος του ίδιου προγράμματος να προσθέσετε μια εντολή που θα </a:t>
            </a:r>
            <a:r>
              <a:rPr lang="el-GR" sz="2400" dirty="0" smtClean="0">
                <a:latin typeface="+mn-lt"/>
              </a:rPr>
              <a:t>χρησιμοποιεί την </a:t>
            </a:r>
            <a:r>
              <a:rPr lang="el-GR" sz="2400" dirty="0">
                <a:latin typeface="+mn-lt"/>
              </a:rPr>
              <a:t>εσωτερική συνάρτηση του </a:t>
            </a:r>
            <a:r>
              <a:rPr lang="el-GR" sz="2400" dirty="0" err="1">
                <a:latin typeface="+mn-lt"/>
              </a:rPr>
              <a:t>MatLab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err="1">
                <a:latin typeface="+mn-lt"/>
              </a:rPr>
              <a:t>trapz</a:t>
            </a:r>
            <a:r>
              <a:rPr lang="el-GR" sz="2400" dirty="0">
                <a:latin typeface="+mn-lt"/>
              </a:rPr>
              <a:t>() για τον υπολογισμό του Εμβαδού και </a:t>
            </a:r>
            <a:r>
              <a:rPr lang="el-GR" sz="2400" dirty="0" smtClean="0">
                <a:latin typeface="+mn-lt"/>
              </a:rPr>
              <a:t>να ελέγξτε </a:t>
            </a:r>
            <a:r>
              <a:rPr lang="el-GR" sz="2400" dirty="0">
                <a:latin typeface="+mn-lt"/>
              </a:rPr>
              <a:t>ότι το αποτέλεσμά της συμφωνεί με τον δικό σας αλγόριθμο.</a:t>
            </a:r>
          </a:p>
          <a:p>
            <a:r>
              <a:rPr lang="el-GR" dirty="0">
                <a:latin typeface="Courier New" panose="02070309020205020404" pitchFamily="49" charset="0"/>
              </a:rPr>
              <a:t>Ε2 = </a:t>
            </a:r>
            <a:r>
              <a:rPr lang="en-US" dirty="0" err="1">
                <a:latin typeface="Courier New" panose="02070309020205020404" pitchFamily="49" charset="0"/>
              </a:rPr>
              <a:t>trapz</a:t>
            </a:r>
            <a:r>
              <a:rPr lang="en-US" dirty="0">
                <a:latin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</a:rPr>
              <a:t>x,y</a:t>
            </a:r>
            <a:r>
              <a:rPr lang="en-US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latin typeface="+mn-lt"/>
              </a:rPr>
              <a:t>Βήμα 3.</a:t>
            </a:r>
            <a:r>
              <a:rPr lang="el-GR" sz="2400" dirty="0">
                <a:latin typeface="+mn-lt"/>
              </a:rPr>
              <a:t> Να διαβάστε το ίδιο αρχείο δεδομένων από την εφαρμογή </a:t>
            </a:r>
            <a:r>
              <a:rPr lang="el-GR" sz="2400" b="1" dirty="0">
                <a:latin typeface="+mn-lt"/>
              </a:rPr>
              <a:t>EXCEL/CALC</a:t>
            </a:r>
            <a:r>
              <a:rPr lang="el-GR" sz="2400" dirty="0">
                <a:latin typeface="+mn-lt"/>
              </a:rPr>
              <a:t>. </a:t>
            </a:r>
            <a:r>
              <a:rPr lang="el-GR" sz="2400" dirty="0" smtClean="0">
                <a:latin typeface="+mn-lt"/>
              </a:rPr>
              <a:t>Να εισάγετε </a:t>
            </a:r>
            <a:r>
              <a:rPr lang="el-GR" sz="2400" dirty="0">
                <a:latin typeface="+mn-lt"/>
              </a:rPr>
              <a:t>το τύπο του Εμβαδού Τραπεζίου στα αντίστοιχα κελιά δεξιά των </a:t>
            </a:r>
            <a:r>
              <a:rPr lang="el-GR" sz="2400" dirty="0" err="1">
                <a:latin typeface="+mn-lt"/>
              </a:rPr>
              <a:t>x,y</a:t>
            </a:r>
            <a:r>
              <a:rPr lang="el-GR" sz="2400" dirty="0">
                <a:latin typeface="+mn-lt"/>
              </a:rPr>
              <a:t> και </a:t>
            </a:r>
            <a:r>
              <a:rPr lang="el-GR" sz="2400" dirty="0" smtClean="0">
                <a:latin typeface="+mn-lt"/>
              </a:rPr>
              <a:t>να υπολογίσετε </a:t>
            </a:r>
            <a:r>
              <a:rPr lang="el-GR" sz="2400" dirty="0">
                <a:latin typeface="+mn-lt"/>
              </a:rPr>
              <a:t>και το συνολικό άθροισμα. Σχεδιάστε το διάγραμμα </a:t>
            </a:r>
            <a:r>
              <a:rPr lang="el-GR" sz="2400" dirty="0" err="1">
                <a:latin typeface="+mn-lt"/>
              </a:rPr>
              <a:t>x,y</a:t>
            </a:r>
            <a:r>
              <a:rPr lang="el-GR" sz="2400" dirty="0">
                <a:latin typeface="+mn-lt"/>
              </a:rPr>
              <a:t>.</a:t>
            </a:r>
          </a:p>
          <a:p>
            <a:r>
              <a:rPr lang="el-GR" sz="2400" dirty="0">
                <a:latin typeface="+mn-lt"/>
              </a:rPr>
              <a:t>Επαναλάβατε τα παραπάνω με άλλο αρχείο δεδομένων που θα σας δοθεί στο εργαστήριο.</a:t>
            </a:r>
          </a:p>
        </p:txBody>
      </p:sp>
    </p:spTree>
    <p:extLst>
      <p:ext uri="{BB962C8B-B14F-4D97-AF65-F5344CB8AC3E}">
        <p14:creationId xmlns:p14="http://schemas.microsoft.com/office/powerpoint/2010/main" val="10599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7».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</a:t>
            </a:r>
            <a:r>
              <a:rPr lang="el-GR" dirty="0" smtClean="0"/>
              <a:t>Προσεγγίσεις </a:t>
            </a:r>
            <a:r>
              <a:rPr lang="el-GR" sz="3200" b="0" dirty="0" smtClean="0"/>
              <a:t>1/9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δυνατότητες των Η/Υ αναδεικνύονται σε πολλά προβλήματα της επιστήμης τα οποία </a:t>
            </a:r>
            <a:r>
              <a:rPr lang="el-GR" dirty="0" smtClean="0"/>
              <a:t>δεν έχουν </a:t>
            </a:r>
            <a:r>
              <a:rPr lang="el-GR" dirty="0"/>
              <a:t>αναλυτικό τύπο υπολογισμού και πρέπει να υπολογισθούν αριθμητικά και </a:t>
            </a:r>
            <a:r>
              <a:rPr lang="el-GR" dirty="0" smtClean="0"/>
              <a:t>κατά προσέγγιση</a:t>
            </a:r>
            <a:r>
              <a:rPr lang="el-GR" dirty="0"/>
              <a:t>. Όσο περισσότερες επαναλήψεις, ή μικρότερα διαστήματα υπολογισμού, </a:t>
            </a:r>
            <a:r>
              <a:rPr lang="el-GR" dirty="0" smtClean="0"/>
              <a:t>ή περισσότερους </a:t>
            </a:r>
            <a:r>
              <a:rPr lang="el-GR" dirty="0"/>
              <a:t>όρους βάζουμε, τόσο μεγαλύτερη είναι η ακρίβεια των αποτελεσμάτων μας.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2/9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Α, </a:t>
                </a:r>
                <a:r>
                  <a:rPr lang="el-GR" b="1" dirty="0">
                    <a:solidFill>
                      <a:srgbClr val="820000"/>
                    </a:solidFill>
                  </a:rPr>
                  <a:t>Υπολογισμός του Αριθμού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π</a:t>
                </a:r>
              </a:p>
              <a:p>
                <a:pPr marL="0" indent="0">
                  <a:buNone/>
                </a:pPr>
                <a:r>
                  <a:rPr lang="el-GR" dirty="0"/>
                  <a:t>Ο αριθμός </a:t>
                </a:r>
                <a:r>
                  <a:rPr lang="el-GR" b="1" dirty="0"/>
                  <a:t>π </a:t>
                </a:r>
                <a:r>
                  <a:rPr lang="el-GR" dirty="0"/>
                  <a:t>υπολογίζεται προσεγγιστικά. Υπάρχουν διάφοροι τρόποι υπολογισμού, και </a:t>
                </a:r>
                <a:r>
                  <a:rPr lang="el-GR" dirty="0" smtClean="0"/>
                  <a:t>δύο από </a:t>
                </a:r>
                <a:r>
                  <a:rPr lang="el-GR" dirty="0"/>
                  <a:t>αυτούς περιγράφονται πιο κάτω. Θα τους προγραμματίσετε και θα τους </a:t>
                </a:r>
                <a:r>
                  <a:rPr lang="el-GR" dirty="0" smtClean="0"/>
                  <a:t>συγκρίνετε μεταξύ </a:t>
                </a:r>
                <a:r>
                  <a:rPr lang="el-GR" dirty="0"/>
                  <a:t>τους και με το </a:t>
                </a:r>
                <a:r>
                  <a:rPr lang="el-GR" b="1" dirty="0"/>
                  <a:t>π </a:t>
                </a:r>
                <a:r>
                  <a:rPr lang="el-GR" dirty="0"/>
                  <a:t>που έχει αποθηκευμένο το </a:t>
                </a:r>
                <a:r>
                  <a:rPr lang="el-GR" dirty="0" err="1"/>
                  <a:t>MatLab</a:t>
                </a:r>
                <a:r>
                  <a:rPr lang="el-GR" dirty="0"/>
                  <a:t> στη μεταβλητή </a:t>
                </a:r>
                <a:r>
                  <a:rPr lang="el-GR" b="1" dirty="0" err="1"/>
                  <a:t>pi</a:t>
                </a:r>
                <a:r>
                  <a:rPr lang="el-GR" b="1" dirty="0"/>
                  <a:t> </a:t>
                </a:r>
                <a:r>
                  <a:rPr lang="el-GR" dirty="0"/>
                  <a:t>(για </a:t>
                </a:r>
                <a:r>
                  <a:rPr lang="el-GR" dirty="0" smtClean="0"/>
                  <a:t>να βλέπετε </a:t>
                </a:r>
                <a:r>
                  <a:rPr lang="el-GR" dirty="0"/>
                  <a:t>πιο πολλά ψηφία επιλέξτε στο </a:t>
                </a:r>
                <a:r>
                  <a:rPr lang="el-GR" dirty="0" err="1"/>
                  <a:t>Command</a:t>
                </a:r>
                <a:r>
                  <a:rPr lang="el-GR" dirty="0"/>
                  <a:t> </a:t>
                </a:r>
                <a:r>
                  <a:rPr lang="el-GR" dirty="0" err="1"/>
                  <a:t>Window</a:t>
                </a:r>
                <a:r>
                  <a:rPr lang="el-GR" dirty="0"/>
                  <a:t> την εμφάνιση &gt;&gt;</a:t>
                </a:r>
                <a:r>
                  <a:rPr lang="el-GR" dirty="0" err="1"/>
                  <a:t>format</a:t>
                </a:r>
                <a:r>
                  <a:rPr lang="el-GR" dirty="0"/>
                  <a:t> </a:t>
                </a:r>
                <a:r>
                  <a:rPr lang="el-GR" dirty="0" err="1"/>
                  <a:t>long</a:t>
                </a:r>
                <a:r>
                  <a:rPr lang="el-GR" dirty="0"/>
                  <a:t>).</a:t>
                </a:r>
              </a:p>
              <a:p>
                <a:pPr marL="0" indent="0">
                  <a:buNone/>
                </a:pPr>
                <a:r>
                  <a:rPr lang="el-GR" b="1" dirty="0"/>
                  <a:t>Βήμα 1.</a:t>
                </a:r>
                <a:r>
                  <a:rPr lang="el-GR" dirty="0"/>
                  <a:t> Δημιουργήστε ένα πρόγραμμα που ζητά το πλήθος των όρων m και θα </a:t>
                </a:r>
                <a:r>
                  <a:rPr lang="el-GR" dirty="0" smtClean="0"/>
                  <a:t>προσεγγίζει τον </a:t>
                </a:r>
                <a:r>
                  <a:rPr lang="el-GR" dirty="0"/>
                  <a:t>αριθμό </a:t>
                </a:r>
                <a:r>
                  <a:rPr lang="el-GR" b="1" dirty="0"/>
                  <a:t>π </a:t>
                </a:r>
                <a:r>
                  <a:rPr lang="el-GR" dirty="0"/>
                  <a:t>υπολογίζοντας το παρακάτω άθροισμα (</a:t>
                </a:r>
                <a:r>
                  <a:rPr lang="el-GR" dirty="0" err="1"/>
                  <a:t>Gregory-Leibniz</a:t>
                </a:r>
                <a:r>
                  <a:rPr lang="el-GR" dirty="0" smtClean="0"/>
                  <a:t>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nary>
                      <m:naryPr>
                        <m:chr m:val="∑"/>
                        <m:ctrlPr>
                          <a:rPr lang="el-G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l-GR" dirty="0" smtClean="0"/>
                  <a:t>….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 r="-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3/9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Όσο περισσότερους όρους m έχει το άθροισμα τόσο πιο ακριβής θα είναι η απάντηση (</a:t>
            </a:r>
            <a:r>
              <a:rPr lang="el-GR" dirty="0" smtClean="0"/>
              <a:t>η σειρά </a:t>
            </a:r>
            <a:r>
              <a:rPr lang="el-GR" dirty="0"/>
              <a:t>συγκλίνει στο π καθώς το m τείνει στο άπειρο). Βασιζόμαστε στον τύπο για </a:t>
            </a:r>
            <a:r>
              <a:rPr lang="el-GR" dirty="0" smtClean="0"/>
              <a:t>να δημιουργήσουμε </a:t>
            </a:r>
            <a:r>
              <a:rPr lang="el-GR" dirty="0"/>
              <a:t>αριθμητή </a:t>
            </a:r>
            <a:r>
              <a:rPr lang="el-GR" dirty="0" smtClean="0"/>
              <a:t>και </a:t>
            </a:r>
            <a:r>
              <a:rPr lang="el-GR" dirty="0"/>
              <a:t>παρονομαστή από τον δείκτη k της εντολής for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981200" y="330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S=0</a:t>
            </a:r>
          </a:p>
          <a:p>
            <a:r>
              <a:rPr lang="en-US" dirty="0">
                <a:latin typeface="Courier New" panose="02070309020205020404" pitchFamily="49" charset="0"/>
              </a:rPr>
              <a:t>for k=0…m,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</a:rPr>
              <a:t>oros</a:t>
            </a:r>
            <a:r>
              <a:rPr lang="en-US" dirty="0">
                <a:latin typeface="Courier New" panose="02070309020205020404" pitchFamily="49" charset="0"/>
              </a:rPr>
              <a:t> = 4∙(-1)</a:t>
            </a:r>
            <a:r>
              <a:rPr lang="en-US" sz="800" dirty="0">
                <a:latin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</a:rPr>
              <a:t>/(2k+1)</a:t>
            </a:r>
          </a:p>
          <a:p>
            <a:pPr lvl="2"/>
            <a:r>
              <a:rPr lang="en-US" dirty="0">
                <a:latin typeface="Courier New" panose="02070309020205020404" pitchFamily="49" charset="0"/>
              </a:rPr>
              <a:t>S = S + </a:t>
            </a:r>
            <a:r>
              <a:rPr lang="en-US" dirty="0" err="1">
                <a:latin typeface="Courier New" panose="02070309020205020404" pitchFamily="49" charset="0"/>
              </a:rPr>
              <a:t>oros</a:t>
            </a:r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end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44563" y="4995478"/>
            <a:ext cx="784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Εκτελέστε το πρόγραμμα για διάφορες τιμές του m (10, 100, 1000, …) και βρείτε </a:t>
            </a:r>
            <a:r>
              <a:rPr lang="el-GR" sz="2400" dirty="0" smtClean="0">
                <a:latin typeface="+mn-lt"/>
              </a:rPr>
              <a:t>πόσους όρους </a:t>
            </a:r>
            <a:r>
              <a:rPr lang="el-GR" sz="2400" dirty="0">
                <a:latin typeface="+mn-lt"/>
              </a:rPr>
              <a:t>(m) χρειάζεστε για να πάρετε το </a:t>
            </a:r>
            <a:r>
              <a:rPr lang="el-GR" sz="2400" b="1" dirty="0">
                <a:latin typeface="+mn-lt"/>
              </a:rPr>
              <a:t>π </a:t>
            </a:r>
            <a:r>
              <a:rPr lang="el-GR" sz="2400" dirty="0">
                <a:latin typeface="+mn-lt"/>
              </a:rPr>
              <a:t>με ακρίβεια 5 δεκαδικών ψηφίων (3.14159…).</a:t>
            </a:r>
          </a:p>
        </p:txBody>
      </p:sp>
    </p:spTree>
    <p:extLst>
      <p:ext uri="{BB962C8B-B14F-4D97-AF65-F5344CB8AC3E}">
        <p14:creationId xmlns:p14="http://schemas.microsoft.com/office/powerpoint/2010/main" val="2446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4/9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Βήμα 2. </a:t>
                </a:r>
                <a:r>
                  <a:rPr lang="el-GR" dirty="0"/>
                  <a:t>Επαναλάβατε τα παραπάνω για τον τύπο του </a:t>
                </a:r>
                <a:r>
                  <a:rPr lang="el-GR" dirty="0" err="1"/>
                  <a:t>Madhava</a:t>
                </a:r>
                <a:r>
                  <a:rPr lang="el-GR" dirty="0"/>
                  <a:t> που ακολουθεί (</a:t>
                </a:r>
                <a:r>
                  <a:rPr lang="el-GR" dirty="0" smtClean="0"/>
                  <a:t>Να βασιστείτε </a:t>
                </a:r>
                <a:r>
                  <a:rPr lang="el-GR" dirty="0"/>
                  <a:t>στο προηγούμενο πρόγραμμα και να κάνετε τις αναγκαίες </a:t>
                </a:r>
                <a:r>
                  <a:rPr lang="el-GR" dirty="0" err="1"/>
                  <a:t>μικρο</a:t>
                </a:r>
                <a:r>
                  <a:rPr lang="el-GR" dirty="0"/>
                  <a:t>-αλλαγές</a:t>
                </a:r>
                <a:r>
                  <a:rPr lang="el-GR" dirty="0" smtClean="0"/>
                  <a:t>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l-G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rad>
                    <m:nary>
                      <m:naryPr>
                        <m:chr m:val="∑"/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+1)∙</m:t>
                            </m:r>
                            <m:sSup>
                              <m:sSupPr>
                                <m:ctrlPr>
                                  <a:rPr lang="el-G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d>
                      <m:d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l-GR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</m:t>
                            </m:r>
                          </m:den>
                        </m:f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l-GR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l-GR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l-GR" dirty="0" smtClean="0"/>
              </a:p>
              <a:p>
                <a:r>
                  <a:rPr lang="el-GR" dirty="0"/>
                  <a:t>Ποια από τις δύο σειρές συγκλίνει πιο γρήγορα στο </a:t>
                </a:r>
                <a:r>
                  <a:rPr lang="el-GR" b="1" dirty="0"/>
                  <a:t>π</a:t>
                </a:r>
                <a:r>
                  <a:rPr lang="el-GR" dirty="0"/>
                  <a:t>; Με πόσους όρους βρίσκει το </a:t>
                </a:r>
                <a:r>
                  <a:rPr lang="el-GR" b="1" dirty="0" err="1"/>
                  <a:t>pi</a:t>
                </a:r>
                <a:r>
                  <a:rPr lang="el-GR" b="1" dirty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MatLab</a:t>
                </a:r>
                <a:r>
                  <a:rPr lang="el-GR" dirty="0" smtClean="0"/>
                  <a:t> </a:t>
                </a:r>
                <a:r>
                  <a:rPr lang="el-GR" dirty="0"/>
                  <a:t>(10 δεκαδικά ψηφία) η μέθοδος του </a:t>
                </a:r>
                <a:r>
                  <a:rPr lang="el-GR" dirty="0" err="1"/>
                  <a:t>Madhava</a:t>
                </a:r>
                <a:r>
                  <a:rPr lang="el-GR" dirty="0" smtClean="0"/>
                  <a:t>;</a:t>
                </a:r>
              </a:p>
              <a:p>
                <a:r>
                  <a:rPr lang="el-GR" dirty="0"/>
                  <a:t>Μπορείτε να βρείτε περισσότερα στοιχεία για τον αριθμό </a:t>
                </a:r>
                <a:r>
                  <a:rPr lang="el-GR" b="1" dirty="0"/>
                  <a:t>π </a:t>
                </a:r>
                <a:r>
                  <a:rPr lang="el-GR" dirty="0"/>
                  <a:t>στον </a:t>
                </a:r>
                <a:r>
                  <a:rPr lang="el-GR" dirty="0" err="1" smtClean="0"/>
                  <a:t>ιστότοπο</a:t>
                </a:r>
                <a:r>
                  <a:rPr lang="el-GR" dirty="0" smtClean="0"/>
                  <a:t>: </a:t>
                </a:r>
                <a:r>
                  <a:rPr lang="en-US" dirty="0">
                    <a:hlinkClick r:id="rId2"/>
                  </a:rPr>
                  <a:t>Pi (disambiguation</a:t>
                </a:r>
                <a:r>
                  <a:rPr lang="en-US" dirty="0" smtClean="0">
                    <a:hlinkClick r:id="rId2"/>
                  </a:rPr>
                  <a:t>)</a:t>
                </a:r>
                <a:r>
                  <a:rPr lang="el-GR" dirty="0" smtClean="0">
                    <a:hlinkClick r:id="rId2"/>
                  </a:rPr>
                  <a:t> </a:t>
                </a:r>
                <a:r>
                  <a:rPr lang="el-GR" dirty="0" smtClean="0"/>
                  <a:t>.Τα </a:t>
                </a:r>
                <a:r>
                  <a:rPr lang="el-GR" dirty="0"/>
                  <a:t>πρώτα 50 ψηφία του </a:t>
                </a:r>
                <a:r>
                  <a:rPr lang="el-GR" b="1" dirty="0"/>
                  <a:t>π </a:t>
                </a:r>
                <a:r>
                  <a:rPr lang="el-GR" dirty="0"/>
                  <a:t>είναι: 3.14159 26535 </a:t>
                </a:r>
                <a:r>
                  <a:rPr lang="el-GR" dirty="0" smtClean="0"/>
                  <a:t>89793 23846 </a:t>
                </a:r>
                <a:r>
                  <a:rPr lang="el-GR" dirty="0"/>
                  <a:t>26433 83279 50288 41971 69399 37510 …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67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9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5/9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Β, </a:t>
            </a:r>
            <a:r>
              <a:rPr lang="el-GR" b="1" dirty="0">
                <a:solidFill>
                  <a:srgbClr val="820000"/>
                </a:solidFill>
              </a:rPr>
              <a:t>Αριθμητικός Υπολογισμός </a:t>
            </a:r>
            <a:r>
              <a:rPr lang="el-GR" b="1" dirty="0" smtClean="0">
                <a:solidFill>
                  <a:srgbClr val="820000"/>
                </a:solidFill>
              </a:rPr>
              <a:t>Ολοκληρώματος</a:t>
            </a:r>
          </a:p>
          <a:p>
            <a:pPr marL="0" indent="0">
              <a:buNone/>
            </a:pPr>
            <a:r>
              <a:rPr lang="el-GR" dirty="0"/>
              <a:t>Όταν μας δίνονται ζεύγη τιμών (x, y) μιας συνάρτησης y=f(x), αλλά όχι ο τύπος της, τότε </a:t>
            </a:r>
            <a:r>
              <a:rPr lang="el-GR" dirty="0" smtClean="0"/>
              <a:t>η ολοκλήρωση </a:t>
            </a:r>
            <a:r>
              <a:rPr lang="el-GR" dirty="0"/>
              <a:t>της μπορεί να γίνει αριθμητικά. Ο κανόνας του Τραπεζίου θεωρεί ότι </a:t>
            </a:r>
            <a:r>
              <a:rPr lang="el-GR" dirty="0" smtClean="0"/>
              <a:t>οι τιμές </a:t>
            </a:r>
            <a:r>
              <a:rPr lang="el-GR" dirty="0"/>
              <a:t>y ενώνονται με ευθύγραμμα τμήματα και έτσι σχηματίζονται μικρά τραπέζια </a:t>
            </a:r>
            <a:r>
              <a:rPr lang="el-GR" dirty="0" smtClean="0"/>
              <a:t>των οποίων τα εμβαδά αν αθροιστούν θα δώσουν το συνολικό εμβαδό (ορισμένο ολοκλήρωμα) της </a:t>
            </a:r>
            <a:r>
              <a:rPr lang="el-GR" dirty="0"/>
              <a:t>y=f(x) για τα αντίστοιχα x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6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6/9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r>
              <a:rPr lang="el-GR" dirty="0"/>
              <a:t>Αν π.χ., τα x αρχίζουν από το a και τελειώνουν στο b και χωρίσουμε το διάστημα a…b σε άλλα μικρότερα με βήματα μήκους h, θα προκύψουν πολλά τραπέζια με ύψος h και βάσεις τα f(a), f(</a:t>
            </a:r>
            <a:r>
              <a:rPr lang="el-GR" dirty="0" err="1"/>
              <a:t>a+h</a:t>
            </a:r>
            <a:r>
              <a:rPr lang="el-GR" dirty="0"/>
              <a:t>), …, f(b-h), f(b), όπως στο παρακάτω σχήμα: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35" y="3262375"/>
            <a:ext cx="396045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7/9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/>
          <a:lstStyle/>
          <a:p>
            <a:r>
              <a:rPr lang="el-GR" dirty="0"/>
              <a:t>Βήμα 1. Δημιουργήστε ένα πρόγραμμα που να υπολογίζει ένα ορισμένο </a:t>
            </a:r>
            <a:r>
              <a:rPr lang="el-GR" dirty="0" smtClean="0"/>
              <a:t>ολοκλήρωμα (εμβαδόν</a:t>
            </a:r>
            <a:r>
              <a:rPr lang="el-GR" dirty="0"/>
              <a:t>) με τον κανόνα του Τραπεζίου από </a:t>
            </a:r>
            <a:r>
              <a:rPr lang="el-GR" b="1" dirty="0"/>
              <a:t>συγκεκριμένα ζεύγη τιμών </a:t>
            </a:r>
            <a:r>
              <a:rPr lang="el-GR" b="1" dirty="0" err="1"/>
              <a:t>x,y</a:t>
            </a:r>
            <a:r>
              <a:rPr lang="el-GR" b="1" dirty="0"/>
              <a:t> </a:t>
            </a:r>
            <a:r>
              <a:rPr lang="el-GR" dirty="0"/>
              <a:t>που θα </a:t>
            </a:r>
            <a:r>
              <a:rPr lang="el-GR" dirty="0" smtClean="0"/>
              <a:t>του δίνονται</a:t>
            </a:r>
            <a:r>
              <a:rPr lang="el-GR" dirty="0"/>
              <a:t>.</a:t>
            </a:r>
          </a:p>
          <a:p>
            <a:r>
              <a:rPr lang="el-GR" dirty="0"/>
              <a:t>Το πρόγραμμα θα διαβάζει τις τιμές </a:t>
            </a:r>
            <a:r>
              <a:rPr lang="el-GR" dirty="0" err="1"/>
              <a:t>x,y</a:t>
            </a:r>
            <a:r>
              <a:rPr lang="el-GR" dirty="0"/>
              <a:t> από ένα αρχείο (</a:t>
            </a:r>
            <a:r>
              <a:rPr lang="el-GR" dirty="0" err="1"/>
              <a:t>importdata</a:t>
            </a:r>
            <a:r>
              <a:rPr lang="el-GR" dirty="0"/>
              <a:t>()), θα τις βάζει σε </a:t>
            </a:r>
            <a:r>
              <a:rPr lang="el-GR" dirty="0" smtClean="0"/>
              <a:t>δύο διανύσματα </a:t>
            </a:r>
            <a:r>
              <a:rPr lang="el-GR" dirty="0"/>
              <a:t>x </a:t>
            </a:r>
            <a:r>
              <a:rPr lang="el-GR" dirty="0" smtClean="0"/>
              <a:t>και </a:t>
            </a:r>
            <a:r>
              <a:rPr lang="el-GR" dirty="0"/>
              <a:t>y, θα υπολογίζει επαναληπτικά τα εμβαδά των τραπεζίων που </a:t>
            </a:r>
            <a:r>
              <a:rPr lang="el-GR" dirty="0" smtClean="0"/>
              <a:t>προκύπτουν, και </a:t>
            </a:r>
            <a:r>
              <a:rPr lang="el-GR" dirty="0"/>
              <a:t>θα τυπώνει το τελικό άθροισμα (Ε). Ο αλγόριθμος θα έχει τη μορφή: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035521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E=0</a:t>
            </a:r>
          </a:p>
          <a:p>
            <a:r>
              <a:rPr lang="en-US" dirty="0">
                <a:latin typeface="Courier New" panose="02070309020205020404" pitchFamily="49" charset="0"/>
              </a:rPr>
              <a:t>for k=2…N,</a:t>
            </a:r>
          </a:p>
          <a:p>
            <a:pPr lvl="2"/>
            <a:r>
              <a:rPr lang="el-GR" dirty="0">
                <a:latin typeface="Courier New" panose="02070309020205020404" pitchFamily="49" charset="0"/>
              </a:rPr>
              <a:t>Ε</a:t>
            </a:r>
            <a:r>
              <a:rPr lang="el-GR" sz="800" dirty="0">
                <a:latin typeface="Courier New" panose="02070309020205020404" pitchFamily="49" charset="0"/>
              </a:rPr>
              <a:t>ΤΡ </a:t>
            </a:r>
            <a:r>
              <a:rPr lang="el-GR" dirty="0">
                <a:latin typeface="Courier New" panose="02070309020205020404" pitchFamily="49" charset="0"/>
              </a:rPr>
              <a:t>= (</a:t>
            </a:r>
            <a:r>
              <a:rPr lang="en-US" dirty="0">
                <a:latin typeface="Courier New" panose="02070309020205020404" pitchFamily="49" charset="0"/>
              </a:rPr>
              <a:t>y</a:t>
            </a:r>
            <a:r>
              <a:rPr lang="en-US" sz="800" dirty="0">
                <a:latin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</a:rPr>
              <a:t>+y</a:t>
            </a:r>
            <a:r>
              <a:rPr lang="en-US" sz="800" dirty="0">
                <a:latin typeface="Courier New" panose="02070309020205020404" pitchFamily="49" charset="0"/>
              </a:rPr>
              <a:t>k-1</a:t>
            </a:r>
            <a:r>
              <a:rPr lang="en-US" dirty="0">
                <a:latin typeface="Courier New" panose="02070309020205020404" pitchFamily="49" charset="0"/>
              </a:rPr>
              <a:t>)∙(x</a:t>
            </a:r>
            <a:r>
              <a:rPr lang="en-US" sz="800" dirty="0">
                <a:latin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</a:rPr>
              <a:t>-x</a:t>
            </a:r>
            <a:r>
              <a:rPr lang="en-US" sz="800" dirty="0">
                <a:latin typeface="Courier New" panose="02070309020205020404" pitchFamily="49" charset="0"/>
              </a:rPr>
              <a:t>k-1</a:t>
            </a:r>
            <a:r>
              <a:rPr lang="en-US" dirty="0">
                <a:latin typeface="Courier New" panose="02070309020205020404" pitchFamily="49" charset="0"/>
              </a:rPr>
              <a:t>)/2</a:t>
            </a:r>
          </a:p>
          <a:p>
            <a:pPr lvl="2"/>
            <a:r>
              <a:rPr lang="en-US" dirty="0">
                <a:latin typeface="Courier New" panose="02070309020205020404" pitchFamily="49" charset="0"/>
              </a:rPr>
              <a:t>E = E + </a:t>
            </a:r>
            <a:r>
              <a:rPr lang="el-GR" dirty="0">
                <a:latin typeface="Courier New" panose="02070309020205020404" pitchFamily="49" charset="0"/>
              </a:rPr>
              <a:t>Ε</a:t>
            </a:r>
            <a:r>
              <a:rPr lang="el-GR" sz="800" dirty="0">
                <a:latin typeface="Courier New" panose="02070309020205020404" pitchFamily="49" charset="0"/>
              </a:rPr>
              <a:t>ΤΡ</a:t>
            </a:r>
          </a:p>
          <a:p>
            <a:r>
              <a:rPr lang="en-US" dirty="0">
                <a:latin typeface="Courier New" panose="02070309020205020404" pitchFamily="49" charset="0"/>
              </a:rPr>
              <a:t>end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00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Προσεγγίσεις </a:t>
            </a:r>
            <a:r>
              <a:rPr lang="el-GR" sz="3200" b="0" dirty="0" smtClean="0"/>
              <a:t>8/9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όπου Ν είναι το πλήθος των σημείων που διάβασε από το αρχείο (N=</a:t>
            </a:r>
            <a:r>
              <a:rPr lang="el-GR" dirty="0" err="1"/>
              <a:t>size</a:t>
            </a:r>
            <a:r>
              <a:rPr lang="el-GR" dirty="0"/>
              <a:t>(x</a:t>
            </a:r>
            <a:r>
              <a:rPr lang="el-GR" dirty="0" smtClean="0"/>
              <a:t>)). Δεδομένα </a:t>
            </a:r>
            <a:r>
              <a:rPr lang="el-GR" dirty="0"/>
              <a:t>(data.txt):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043608" y="2063621"/>
            <a:ext cx="1061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ourier New" panose="02070309020205020404" pitchFamily="49" charset="0"/>
              </a:rPr>
              <a:t>1 3</a:t>
            </a:r>
          </a:p>
          <a:p>
            <a:r>
              <a:rPr lang="el-GR" dirty="0">
                <a:latin typeface="Courier New" panose="02070309020205020404" pitchFamily="49" charset="0"/>
              </a:rPr>
              <a:t>2 5</a:t>
            </a:r>
          </a:p>
          <a:p>
            <a:r>
              <a:rPr lang="el-GR" dirty="0">
                <a:latin typeface="Courier New" panose="02070309020205020404" pitchFamily="49" charset="0"/>
              </a:rPr>
              <a:t>4 10</a:t>
            </a:r>
          </a:p>
          <a:p>
            <a:r>
              <a:rPr lang="el-GR" dirty="0">
                <a:latin typeface="Courier New" panose="02070309020205020404" pitchFamily="49" charset="0"/>
              </a:rPr>
              <a:t>6 10</a:t>
            </a:r>
          </a:p>
          <a:p>
            <a:r>
              <a:rPr lang="el-GR" dirty="0">
                <a:latin typeface="Courier New" panose="02070309020205020404" pitchFamily="49" charset="0"/>
              </a:rPr>
              <a:t>7 8</a:t>
            </a:r>
          </a:p>
          <a:p>
            <a:r>
              <a:rPr lang="el-GR" dirty="0">
                <a:latin typeface="Courier New" panose="02070309020205020404" pitchFamily="49" charset="0"/>
              </a:rPr>
              <a:t>9 2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9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26ee5a8a3b5e9cb8b28461449fb059941747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1444</Words>
  <Application>Microsoft Office PowerPoint</Application>
  <PresentationFormat>Προβολή στην οθόνη (4:3)</PresentationFormat>
  <Paragraphs>121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Προγραμματισμός και Εφαρμογές Η/Υ (Ε)</vt:lpstr>
      <vt:lpstr>Αριθμητικές Προσεγγίσεις 1/9</vt:lpstr>
      <vt:lpstr>Αριθμητικές Προσεγγίσεις 2/9</vt:lpstr>
      <vt:lpstr>Αριθμητικές Προσεγγίσεις 3/9</vt:lpstr>
      <vt:lpstr>Αριθμητικές Προσεγγίσεις 4/9</vt:lpstr>
      <vt:lpstr>Αριθμητικές Προσεγγίσεις 5/9</vt:lpstr>
      <vt:lpstr>Αριθμητικές Προσεγγίσεις 6/9</vt:lpstr>
      <vt:lpstr>Αριθμητικές Προσεγγίσεις 7/9</vt:lpstr>
      <vt:lpstr>Αριθμητικές Προσεγγίσεις 8/9</vt:lpstr>
      <vt:lpstr>Αριθμητικές Προσεγγίσεις 9/9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2015-05-15T12:50:09Z</dcterms:modified>
</cp:coreProperties>
</file>