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62" r:id="rId12"/>
    <p:sldId id="264" r:id="rId13"/>
    <p:sldId id="274" r:id="rId14"/>
    <p:sldId id="27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XL </a:t>
            </a:r>
            <a:r>
              <a:rPr lang="el-GR" sz="2800" dirty="0" smtClean="0"/>
              <a:t>Άσκηση 12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l-GR" sz="2000" dirty="0" smtClean="0"/>
              <a:t> </a:t>
            </a:r>
            <a:r>
              <a:rPr lang="en-US" sz="2000" dirty="0" smtClean="0"/>
              <a:t>XL </a:t>
            </a:r>
            <a:r>
              <a:rPr lang="el-GR" sz="2000" dirty="0" smtClean="0"/>
              <a:t>Άσκηση </a:t>
            </a:r>
            <a:r>
              <a:rPr lang="en-US" sz="2000" dirty="0" smtClean="0"/>
              <a:t>12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</a:t>
            </a:r>
            <a:r>
              <a:rPr lang="el-GR" dirty="0" smtClean="0"/>
              <a:t>) </a:t>
            </a:r>
            <a:r>
              <a:rPr lang="el-GR" sz="3600" b="0" dirty="0" smtClean="0"/>
              <a:t>1/7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/>
              <a:t>Βήμα 1.</a:t>
            </a:r>
            <a:r>
              <a:rPr lang="el-GR" dirty="0"/>
              <a:t> Γινόμενο Διανυσμάτων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10850"/>
            <a:ext cx="72493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EXCEL) </a:t>
            </a:r>
            <a:r>
              <a:rPr lang="el-GR" sz="3600" b="0" dirty="0" smtClean="0"/>
              <a:t>2/7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/>
              <a:t>Βήμα 2.</a:t>
            </a:r>
            <a:r>
              <a:rPr lang="el-GR" dirty="0"/>
              <a:t> Γινόμενο Αριθμού με Διάνυσμα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2977"/>
            <a:ext cx="3249601" cy="18796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825008" y="2888570"/>
            <a:ext cx="172819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C10*$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C$22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779912" y="3474581"/>
            <a:ext cx="4692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Το σύμβολο (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l-GR" sz="2200" dirty="0">
                <a:latin typeface="+mn-lt"/>
              </a:rPr>
              <a:t>) κρατά σταθερό το C22 και </a:t>
            </a:r>
            <a:r>
              <a:rPr lang="el-GR" sz="2200" dirty="0" smtClean="0">
                <a:latin typeface="+mn-lt"/>
              </a:rPr>
              <a:t>έτσι αλλάζει </a:t>
            </a:r>
            <a:r>
              <a:rPr lang="el-GR" sz="2200" dirty="0">
                <a:latin typeface="+mn-lt"/>
              </a:rPr>
              <a:t>μόνο το C10 σε C11 … C14 </a:t>
            </a:r>
            <a:r>
              <a:rPr lang="el-GR" sz="2200" dirty="0" smtClean="0">
                <a:latin typeface="+mn-lt"/>
              </a:rPr>
              <a:t>όπως προχωράμε </a:t>
            </a:r>
            <a:r>
              <a:rPr lang="el-GR" sz="2200" dirty="0">
                <a:latin typeface="+mn-lt"/>
              </a:rPr>
              <a:t>προς τα </a:t>
            </a:r>
            <a:r>
              <a:rPr lang="el-GR" sz="2200" dirty="0" smtClean="0">
                <a:latin typeface="+mn-lt"/>
              </a:rPr>
              <a:t>κάτω.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1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EXCEL) </a:t>
            </a:r>
            <a:r>
              <a:rPr lang="el-GR" sz="3600" b="0" dirty="0" smtClean="0"/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/>
              <a:t>Βήμα 3.</a:t>
            </a:r>
            <a:r>
              <a:rPr lang="el-GR" dirty="0"/>
              <a:t> Πολλαπλασιασμός Πινάκων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9" y="1772816"/>
            <a:ext cx="4265101" cy="11811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794365"/>
            <a:ext cx="2284875" cy="12065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05880" y="3054686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0000"/>
                </a:solidFill>
                <a:latin typeface="+mn-lt"/>
              </a:rPr>
              <a:t>Επιλέγουμε </a:t>
            </a:r>
            <a:r>
              <a:rPr lang="el-GR" sz="2200" b="1" dirty="0">
                <a:solidFill>
                  <a:srgbClr val="000000"/>
                </a:solidFill>
                <a:latin typeface="+mn-lt"/>
              </a:rPr>
              <a:t>(μαυρίζουμε) τη περιοχή όπου θα </a:t>
            </a:r>
            <a:r>
              <a:rPr lang="el-GR" sz="2200" b="1" dirty="0" err="1">
                <a:solidFill>
                  <a:srgbClr val="000000"/>
                </a:solidFill>
                <a:latin typeface="+mn-lt"/>
              </a:rPr>
              <a:t>μπεί</a:t>
            </a:r>
            <a:r>
              <a:rPr lang="el-GR" sz="2200" b="1" dirty="0">
                <a:solidFill>
                  <a:srgbClr val="000000"/>
                </a:solidFill>
                <a:latin typeface="+mn-lt"/>
              </a:rPr>
              <a:t> το αποτέλεσμα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, και 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επάνω, στη 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γραμμή του </a:t>
            </a:r>
            <a:r>
              <a:rPr lang="el-GR" sz="2200" dirty="0" err="1">
                <a:solidFill>
                  <a:srgbClr val="000000"/>
                </a:solidFill>
                <a:latin typeface="+mn-lt"/>
              </a:rPr>
              <a:t>editor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, εισάγουμε τη συνάρτηση </a:t>
            </a:r>
            <a:r>
              <a:rPr lang="el-GR" sz="2200" b="1" dirty="0">
                <a:solidFill>
                  <a:srgbClr val="000000"/>
                </a:solidFill>
                <a:latin typeface="+mn-lt"/>
              </a:rPr>
              <a:t>MMULT 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(πίνακας 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C ; Πίνακας 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D).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Δεν πατάμε </a:t>
            </a:r>
            <a:r>
              <a:rPr lang="el-GR" sz="2200" dirty="0" err="1">
                <a:solidFill>
                  <a:srgbClr val="000000"/>
                </a:solidFill>
                <a:latin typeface="+mn-lt"/>
              </a:rPr>
              <a:t>Enter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 αλλά </a:t>
            </a:r>
            <a:r>
              <a:rPr lang="el-GR" sz="2200" b="1" dirty="0">
                <a:solidFill>
                  <a:srgbClr val="000000"/>
                </a:solidFill>
                <a:latin typeface="+mn-lt"/>
              </a:rPr>
              <a:t>CTRL+SHIFT+ENTER 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για να καταλάβει το Excel ότι 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πρόκειται 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για πίνακα (και προσθέτει αγκύλες { } γύρω από την εντολή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).</a:t>
            </a:r>
            <a:endParaRPr lang="el-GR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163286"/>
            <a:ext cx="2234100" cy="10414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946883"/>
            <a:ext cx="3046501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EXCEL) </a:t>
            </a:r>
            <a:r>
              <a:rPr lang="el-GR" sz="3600" b="0" dirty="0" smtClean="0"/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Βήμα 4.</a:t>
            </a:r>
            <a:r>
              <a:rPr lang="el-GR" dirty="0"/>
              <a:t> Ορίζουσα </a:t>
            </a:r>
            <a:r>
              <a:rPr lang="el-GR" dirty="0" smtClean="0"/>
              <a:t>και </a:t>
            </a:r>
            <a:r>
              <a:rPr lang="el-GR" dirty="0"/>
              <a:t>Αντίστροφος Τετραγωνικού Πίνακα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5" y="2172306"/>
            <a:ext cx="7851950" cy="2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EXCEL) </a:t>
            </a:r>
            <a:r>
              <a:rPr lang="el-GR" sz="3600" b="0" dirty="0" smtClean="0"/>
              <a:t>5/7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5283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b="1" dirty="0" smtClean="0"/>
                  <a:t>Βήμα 5.</a:t>
                </a:r>
                <a:r>
                  <a:rPr lang="el-GR" dirty="0"/>
                  <a:t> Να λυθούν με τη βοήθεια Πινάκων τα παρακάτω Συστήματα </a:t>
                </a:r>
                <a:r>
                  <a:rPr lang="el-GR" dirty="0" smtClean="0"/>
                  <a:t>Εξισώσεων</a:t>
                </a: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 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528392"/>
              </a:xfrm>
              <a:blipFill rotWithShape="0">
                <a:blip r:embed="rId2"/>
                <a:stretch>
                  <a:fillRect l="-1111" t="-13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6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EXCEL) </a:t>
            </a:r>
            <a:r>
              <a:rPr lang="en-US" sz="3600" b="0" dirty="0" smtClean="0"/>
              <a:t>6</a:t>
            </a:r>
            <a:r>
              <a:rPr lang="el-GR" sz="3600" b="0" dirty="0" smtClean="0"/>
              <a:t>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Π.Χ.: (</a:t>
            </a:r>
            <a:r>
              <a:rPr lang="en-US" dirty="0" err="1"/>
              <a:t>i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66544"/>
            <a:ext cx="3858901" cy="2133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Ορθογώνιο 7"/>
              <p:cNvSpPr/>
              <p:nvPr/>
            </p:nvSpPr>
            <p:spPr>
              <a:xfrm>
                <a:off x="4427984" y="2420888"/>
                <a:ext cx="4572000" cy="12319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 smtClean="0">
                  <a:latin typeface="+mn-lt"/>
                </a:endParaRPr>
              </a:p>
              <a:p>
                <a:r>
                  <a:rPr lang="el-GR" sz="2400" dirty="0" smtClean="0">
                    <a:latin typeface="+mn-lt"/>
                  </a:rPr>
                  <a:t>Με </a:t>
                </a:r>
                <a:r>
                  <a:rPr lang="el-GR" sz="2400" dirty="0">
                    <a:latin typeface="+mn-lt"/>
                  </a:rPr>
                  <a:t>τη χρήση των </a:t>
                </a:r>
                <a:r>
                  <a:rPr lang="en-US" sz="2400" dirty="0">
                    <a:latin typeface="+mn-lt"/>
                  </a:rPr>
                  <a:t>Function</a:t>
                </a:r>
              </a:p>
              <a:p>
                <a:r>
                  <a:rPr lang="en-US" sz="2400" dirty="0" smtClean="0">
                    <a:latin typeface="+mn-lt"/>
                  </a:rPr>
                  <a:t>MINVERSE </a:t>
                </a:r>
                <a:r>
                  <a:rPr lang="el-GR" sz="2400" dirty="0" smtClean="0">
                    <a:latin typeface="+mn-lt"/>
                  </a:rPr>
                  <a:t>και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MMULT</a:t>
                </a:r>
                <a:endParaRPr lang="el-GR" sz="2400" dirty="0">
                  <a:latin typeface="+mn-lt"/>
                </a:endParaRPr>
              </a:p>
            </p:txBody>
          </p:sp>
        </mc:Choice>
        <mc:Fallback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420888"/>
                <a:ext cx="4572000" cy="1231940"/>
              </a:xfrm>
              <a:prstGeom prst="rect">
                <a:avLst/>
              </a:prstGeom>
              <a:blipFill rotWithShape="1">
                <a:blip r:embed="rId3"/>
                <a:stretch>
                  <a:fillRect l="-2000" b="-79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1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Πίνακες </a:t>
            </a:r>
            <a:r>
              <a:rPr lang="el-GR" dirty="0" smtClean="0"/>
              <a:t>και </a:t>
            </a:r>
            <a:r>
              <a:rPr lang="el-GR" dirty="0"/>
              <a:t>Λύση Συστημάτων (στο EXCEL) </a:t>
            </a:r>
            <a:r>
              <a:rPr lang="en-US" sz="3600" b="0" dirty="0" smtClean="0"/>
              <a:t>7</a:t>
            </a:r>
            <a:r>
              <a:rPr lang="el-GR" sz="3600" b="0" dirty="0" smtClean="0"/>
              <a:t>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κάθε μεταβλητή, κάνουμε τη διαίρεση δυο οριζουσών. Ο παρονομαστής είναι πάντα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ορίζουσα </a:t>
            </a:r>
            <a:r>
              <a:rPr lang="el-GR" dirty="0"/>
              <a:t>του πίνακα των συντελεστών, ενώ ο αριθμητής είναι η ορίζουσα του πίνακα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συντελεστών </a:t>
            </a:r>
            <a:r>
              <a:rPr lang="el-GR" dirty="0"/>
              <a:t>όπου οι συντελεστές της μεταβλητής έχουν </a:t>
            </a:r>
            <a:r>
              <a:rPr lang="el-GR" dirty="0" smtClean="0"/>
              <a:t>αντικατασταθεί </a:t>
            </a:r>
            <a:r>
              <a:rPr lang="el-GR" dirty="0"/>
              <a:t>από </a:t>
            </a:r>
            <a:r>
              <a:rPr lang="el-GR" dirty="0" smtClean="0"/>
              <a:t>τους</a:t>
            </a:r>
            <a:r>
              <a:rPr lang="en-US" dirty="0" smtClean="0"/>
              <a:t> </a:t>
            </a:r>
            <a:r>
              <a:rPr lang="el-GR" dirty="0" smtClean="0"/>
              <a:t>σταθερούς </a:t>
            </a:r>
            <a:r>
              <a:rPr lang="el-GR" dirty="0"/>
              <a:t>όρους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Π.Χ.: (</a:t>
            </a:r>
            <a:r>
              <a:rPr lang="en-US" dirty="0" err="1"/>
              <a:t>i</a:t>
            </a:r>
            <a:r>
              <a:rPr lang="en-US" dirty="0"/>
              <a:t>)	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2236093" cy="271207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5" y="3399482"/>
            <a:ext cx="964725" cy="97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5704" y="3607941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Με τη χρήση της </a:t>
            </a:r>
            <a:r>
              <a:rPr lang="en-US" sz="2200" dirty="0" smtClean="0">
                <a:latin typeface="+mn-lt"/>
              </a:rPr>
              <a:t>Function MDETERM</a:t>
            </a:r>
            <a:endParaRPr lang="el-GR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1840" y="4797152"/>
                <a:ext cx="2232248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797152"/>
                <a:ext cx="2232248" cy="7922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4703676" y="4992044"/>
            <a:ext cx="504056" cy="402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840" y="5799310"/>
                <a:ext cx="2232248" cy="84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799310"/>
                <a:ext cx="2232248" cy="8437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Ορθογώνιο 10"/>
          <p:cNvSpPr/>
          <p:nvPr/>
        </p:nvSpPr>
        <p:spPr>
          <a:xfrm>
            <a:off x="4788024" y="6009190"/>
            <a:ext cx="419708" cy="44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104856" y="4866145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Να ελέγξετε ότι τα αποτελέσματα των Βημάτων 5 και 6 συμφωνούν.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3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9fc45d895f4ef043e4e79c8077e51d4bc654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1047</Words>
  <Application>Microsoft Office PowerPoint</Application>
  <PresentationFormat>Προβολή στην οθόνη (4:3)</PresentationFormat>
  <Paragraphs>104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Προγραμματισμός και Εφαρμογές Η/Υ (Ε)</vt:lpstr>
      <vt:lpstr>Πίνακες και Λύση Συστημάτων (στο EXCEL) 1/7</vt:lpstr>
      <vt:lpstr>Πίνακες και Λύση Συστημάτων (στο EXCEL) 2/7</vt:lpstr>
      <vt:lpstr>Πίνακες και Λύση Συστημάτων (στο EXCEL) 3/7</vt:lpstr>
      <vt:lpstr>Πίνακες και Λύση Συστημάτων (στο EXCEL) 4/7</vt:lpstr>
      <vt:lpstr>Πίνακες και Λύση Συστημάτων (στο EXCEL) 5/7</vt:lpstr>
      <vt:lpstr>Πίνακες και Λύση Συστημάτων (στο EXCEL) 6/7</vt:lpstr>
      <vt:lpstr>Πίνακες και Λύση Συστημάτων (στο EXCEL)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52</cp:revision>
  <dcterms:created xsi:type="dcterms:W3CDTF">2013-03-04T13:35:19Z</dcterms:created>
  <dcterms:modified xsi:type="dcterms:W3CDTF">2015-05-15T12:33:31Z</dcterms:modified>
</cp:coreProperties>
</file>