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18"/>
  </p:notesMasterIdLst>
  <p:handoutMasterIdLst>
    <p:handoutMasterId r:id="rId19"/>
  </p:handoutMasterIdLst>
  <p:sldIdLst>
    <p:sldId id="283" r:id="rId5"/>
    <p:sldId id="267" r:id="rId6"/>
    <p:sldId id="268" r:id="rId7"/>
    <p:sldId id="269" r:id="rId8"/>
    <p:sldId id="270" r:id="rId9"/>
    <p:sldId id="271" r:id="rId10"/>
    <p:sldId id="276" r:id="rId11"/>
    <p:sldId id="277" r:id="rId12"/>
    <p:sldId id="264" r:id="rId13"/>
    <p:sldId id="279" r:id="rId14"/>
    <p:sldId id="280" r:id="rId15"/>
    <p:sldId id="281" r:id="rId16"/>
    <p:sldId id="282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246" autoAdjust="0"/>
  </p:normalViewPr>
  <p:slideViewPr>
    <p:cSldViewPr>
      <p:cViewPr varScale="1">
        <p:scale>
          <a:sx n="106" d="100"/>
          <a:sy n="106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412C0A-7F3B-44B5-9C58-3757F1476A7F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4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5F5A78-C11F-44DC-BC60-563CB22A1DF0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6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76837-A26D-40C1-9E4B-A6B381B81715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9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9858EE-E533-42EA-B62A-F0ED002E7A67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2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A1F303-BFAD-452E-8359-4A0CCF0ABA65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4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605EA-9931-42E0-AFB0-389739EB725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8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114425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4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F379E-CAA9-4C8F-A440-199767ED592A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0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1B0F3-3061-42B2-9120-3F6265C38534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1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EDF82-0797-4F84-BA18-F1BFAEBB68B7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78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33B71-368F-47D3-B889-7D47CE09E019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041B8-37C8-4E0E-8662-875CAB9BCBB7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5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B6B3D-F961-440C-9CE8-BC11B614D698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77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AB0EB-1C91-4A71-9C27-D897559B929F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2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F2B94-7519-4086-A0B7-4D0112BE26D0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75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4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3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8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3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4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1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1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6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1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8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7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8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7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0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5D0ED5-12F3-4181-B85D-AAE94BE3E382}" type="slidenum">
              <a:rPr lang="el-GR" altLang="el-G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l-GR" altLang="el-GR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4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User:Obersachse" TargetMode="External"/><Relationship Id="rId4" Type="http://schemas.openxmlformats.org/officeDocument/2006/relationships/hyperlink" Target="https://commons.wikimedia.org/wiki/File:Meridian-International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και Μαθηματική Χαρτογραφία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2276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Άσκηση</a:t>
            </a:r>
            <a:r>
              <a:rPr lang="en-US" sz="2400" b="1" dirty="0" smtClean="0"/>
              <a:t> </a:t>
            </a:r>
            <a:r>
              <a:rPr lang="el-GR" sz="2400" b="1" dirty="0" smtClean="0"/>
              <a:t>7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ΠΑΝΤΑΖΗΣ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1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4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737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</a:t>
            </a:r>
            <a:r>
              <a:rPr lang="en-US" altLang="el-GR" dirty="0" smtClean="0"/>
              <a:t>7 </a:t>
            </a:r>
            <a:r>
              <a:rPr lang="el-GR" altLang="el-GR" sz="3200" b="0" dirty="0" smtClean="0"/>
              <a:t>(1 από 5)</a:t>
            </a:r>
            <a:endParaRPr lang="en-US" altLang="el-GR" sz="3200" b="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zh-TW" sz="2400" b="1" smtClean="0"/>
              <a:t>Υπολογισμοί μηκών τόξων σφαίρας</a:t>
            </a:r>
            <a:r>
              <a:rPr lang="en-US" altLang="zh-TW" sz="2400" b="1" smtClean="0"/>
              <a:t>.</a:t>
            </a:r>
            <a:endParaRPr lang="el-GR" altLang="zh-TW" sz="2400" b="1" smtClean="0"/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zh-TW" sz="2400" smtClean="0"/>
              <a:t>Το έτος 2035 μ.Χ., μετά από πυρηνική καταστροφή και λόγω του φαινομένου του θερμοκηπίου, που πήρε εκρηκτικές διαστάσεις, όλος ο πλανήτης καλύφθηκε από νερό. Οι λιγοστοί άνθρωποι που επέζησαν μένουν σε θαλάσσιες πλατφόρμες. Ενα φορτηγό πλοίο ξεκινάει για ταξίδι από την πλατφόρμα Α (45</a:t>
            </a:r>
            <a:r>
              <a:rPr lang="el-GR" altLang="zh-TW" sz="2400" baseline="30000" smtClean="0">
                <a:sym typeface="BR Symbol" charset="2"/>
              </a:rPr>
              <a:t>ο</a:t>
            </a:r>
            <a:r>
              <a:rPr lang="el-GR" altLang="zh-TW" sz="2400" smtClean="0"/>
              <a:t>, 0</a:t>
            </a:r>
            <a:r>
              <a:rPr lang="el-GR" altLang="zh-TW" sz="2400" baseline="30000" smtClean="0">
                <a:sym typeface="BR Symbol" charset="2"/>
              </a:rPr>
              <a:t> ο</a:t>
            </a:r>
            <a:r>
              <a:rPr lang="el-GR" altLang="zh-TW" sz="2400" smtClean="0"/>
              <a:t>), μεταφέροντας τρόφιμα με σκοπό να τα παραδώσει και να φορτώσει άλλα στις εξής πλατφόρμες: </a:t>
            </a:r>
            <a:endParaRPr lang="el-GR" altLang="zh-TW" sz="2400" b="1" smtClean="0"/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zh-TW" sz="2400" smtClean="0"/>
              <a:t> </a:t>
            </a:r>
            <a:endParaRPr lang="el-GR" altLang="el-GR" sz="240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F026B6-2EA1-464E-B5A0-99E317EC32CC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</a:t>
            </a:r>
            <a:r>
              <a:rPr lang="en-US" altLang="el-GR" dirty="0" smtClean="0"/>
              <a:t>7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(2 από 5)</a:t>
            </a:r>
            <a:endParaRPr lang="en-US" alt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l-GR" altLang="zh-TW" sz="2400" smtClean="0"/>
              <a:t>Β (45</a:t>
            </a:r>
            <a:r>
              <a:rPr lang="el-GR" altLang="zh-TW" sz="2400" baseline="30000" smtClean="0">
                <a:sym typeface="BR Symbol" charset="2"/>
              </a:rPr>
              <a:t>ο</a:t>
            </a:r>
            <a:r>
              <a:rPr lang="el-GR" altLang="zh-TW" sz="2400" smtClean="0">
                <a:sym typeface="BR Symbol" charset="2"/>
              </a:rPr>
              <a:t> </a:t>
            </a:r>
            <a:r>
              <a:rPr lang="el-GR" altLang="zh-TW" sz="2400" smtClean="0"/>
              <a:t>, 50</a:t>
            </a:r>
            <a:r>
              <a:rPr lang="el-GR" altLang="zh-TW" sz="2400" baseline="30000" smtClean="0"/>
              <a:t>ο</a:t>
            </a:r>
            <a:r>
              <a:rPr lang="el-GR" altLang="zh-TW" sz="2400" smtClean="0"/>
              <a:t>), Γ (25</a:t>
            </a:r>
            <a:r>
              <a:rPr lang="el-GR" altLang="zh-TW" sz="2400" baseline="30000" smtClean="0"/>
              <a:t>ο</a:t>
            </a:r>
            <a:r>
              <a:rPr lang="el-GR" altLang="zh-TW" sz="2400" smtClean="0"/>
              <a:t>, 50</a:t>
            </a:r>
            <a:r>
              <a:rPr lang="el-GR" altLang="zh-TW" sz="2400" baseline="30000" smtClean="0"/>
              <a:t>ο</a:t>
            </a:r>
            <a:r>
              <a:rPr lang="el-GR" altLang="zh-TW" sz="2400" smtClean="0"/>
              <a:t>), Δ (25</a:t>
            </a:r>
            <a:r>
              <a:rPr lang="el-GR" altLang="zh-TW" sz="2400" baseline="30000" smtClean="0"/>
              <a:t>ο</a:t>
            </a:r>
            <a:r>
              <a:rPr lang="el-GR" altLang="zh-TW" sz="2400" smtClean="0"/>
              <a:t>, 25</a:t>
            </a:r>
            <a:r>
              <a:rPr lang="el-GR" altLang="zh-TW" sz="2400" baseline="30000" smtClean="0"/>
              <a:t>ο</a:t>
            </a:r>
            <a:r>
              <a:rPr lang="el-GR" altLang="zh-TW" sz="2400" smtClean="0"/>
              <a:t> ), Ε (25</a:t>
            </a:r>
            <a:r>
              <a:rPr lang="el-GR" altLang="zh-TW" sz="2400" baseline="30000" smtClean="0"/>
              <a:t>ο</a:t>
            </a:r>
            <a:r>
              <a:rPr lang="el-GR" altLang="zh-TW" sz="2400" smtClean="0"/>
              <a:t>, 0 ) και Ζ (0, -30</a:t>
            </a:r>
            <a:r>
              <a:rPr lang="el-GR" altLang="zh-TW" sz="2400" baseline="30000" smtClean="0"/>
              <a:t>ο</a:t>
            </a:r>
            <a:r>
              <a:rPr lang="el-GR" altLang="zh-TW" sz="2400" smtClean="0"/>
              <a:t>). Υπολογίστε το μήκος του δρομολογίου του </a:t>
            </a:r>
            <a:r>
              <a:rPr lang="el-GR" altLang="zh-TW" sz="2400" b="1" smtClean="0"/>
              <a:t>(ορθοδρομία).</a:t>
            </a:r>
            <a:r>
              <a:rPr lang="el-GR" altLang="zh-TW" sz="2400" smtClean="0"/>
              <a:t> Σχεδιάστε το δρομολόγιο του πλοίου σε μια σφαίρα σημειώνοντας επίσης και τη θέση των έξι πλατφορμών. Δίδονται ακόμα π = 3,14 και RΓής = 6.371 Κm. </a:t>
            </a:r>
            <a:endParaRPr lang="el-GR" altLang="el-GR" sz="240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79DB8F-2D34-4814-B60C-91127C563DA8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</a:t>
            </a:r>
            <a:r>
              <a:rPr lang="en-US" altLang="el-GR" dirty="0" smtClean="0"/>
              <a:t>7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(3 από 5)</a:t>
            </a:r>
            <a:endParaRPr lang="en-US" altLang="el-GR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l-GR" altLang="zh-TW" sz="2400" dirty="0" smtClean="0"/>
              <a:t>Βρείτε τα δεδομένα (που σας χρειάζονται) και τα ζητούμενα.</a:t>
            </a:r>
          </a:p>
          <a:p>
            <a:pPr eaLnBrk="1" hangingPunct="1"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l-GR" altLang="zh-TW" sz="2400" dirty="0" smtClean="0"/>
              <a:t>Κάντε το σχήμα.</a:t>
            </a:r>
          </a:p>
          <a:p>
            <a:pPr eaLnBrk="1" hangingPunct="1"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l-GR" altLang="zh-TW" sz="2400" dirty="0" smtClean="0"/>
              <a:t>Γράψτε τη σκέψη για την επίλυση του προβλήματος.</a:t>
            </a:r>
          </a:p>
          <a:p>
            <a:pPr eaLnBrk="1" hangingPunct="1"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l-GR" altLang="zh-TW" sz="2400" dirty="0" smtClean="0"/>
              <a:t>Βρείτε τους τύπους που θα χρησιμοποιηθούν.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7F6972-D86D-428A-A319-759E96E1B635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</a:t>
            </a:r>
            <a:r>
              <a:rPr lang="en-US" altLang="el-GR" dirty="0" smtClean="0"/>
              <a:t>7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(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4 από 5)</a:t>
            </a:r>
            <a:endParaRPr lang="en-US" altLang="el-GR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l-GR" altLang="zh-TW" sz="2400" dirty="0" smtClean="0"/>
              <a:t>Αντικαταστήστε τα δεδομένα (με τις μονάδες τους) στους τύπους.</a:t>
            </a:r>
          </a:p>
          <a:p>
            <a:pPr eaLnBrk="1" hangingPunct="1"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l-GR" altLang="zh-TW" sz="2400" dirty="0" smtClean="0"/>
              <a:t>Υπολογίστε το αποτέλεσμα.</a:t>
            </a:r>
          </a:p>
          <a:p>
            <a:pPr eaLnBrk="1" hangingPunct="1"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l-GR" altLang="zh-TW" sz="2400" dirty="0" smtClean="0"/>
              <a:t>Ελέγξτε αν το αποτέλεσμα είναι λογικό.</a:t>
            </a:r>
            <a:endParaRPr lang="en-US" altLang="el-GR" sz="24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E782AD-4638-496A-BE38-D2A0FF13477F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</a:t>
            </a:r>
            <a:r>
              <a:rPr lang="en-US" altLang="el-GR" dirty="0" smtClean="0"/>
              <a:t>7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(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5 από 5)</a:t>
            </a:r>
            <a:endParaRPr lang="en-US" altLang="el-GR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74D6B1-DE08-402C-A740-8B88274E4118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4941540" cy="3841540"/>
          </a:xfrm>
        </p:spPr>
      </p:pic>
      <p:sp>
        <p:nvSpPr>
          <p:cNvPr id="4" name="TextBox 3"/>
          <p:cNvSpPr txBox="1"/>
          <p:nvPr/>
        </p:nvSpPr>
        <p:spPr>
          <a:xfrm>
            <a:off x="3275856" y="573325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Meridian-</a:t>
            </a:r>
            <a:r>
              <a:rPr lang="el-GR" sz="1200" dirty="0" smtClean="0">
                <a:latin typeface="+mn-lt"/>
                <a:hlinkClick r:id="rId4"/>
              </a:rPr>
              <a:t> </a:t>
            </a:r>
            <a:r>
              <a:rPr lang="en-US" sz="1200" dirty="0" smtClean="0">
                <a:latin typeface="+mn-lt"/>
                <a:hlinkClick r:id="rId4"/>
              </a:rPr>
              <a:t>International</a:t>
            </a:r>
            <a:r>
              <a:rPr lang="el-GR" sz="1200" dirty="0" smtClean="0">
                <a:latin typeface="+mn-lt"/>
              </a:rPr>
              <a:t> , από </a:t>
            </a:r>
            <a:r>
              <a:rPr lang="en-US" sz="1200" dirty="0" smtClean="0">
                <a:latin typeface="+mn-lt"/>
                <a:hlinkClick r:id="rId5"/>
              </a:rPr>
              <a:t>Obersachse</a:t>
            </a:r>
            <a:r>
              <a:rPr lang="el-GR" sz="1200" dirty="0" smtClean="0">
                <a:latin typeface="+mn-lt"/>
              </a:rPr>
              <a:t> διαθέσιμο με άδεια </a:t>
            </a:r>
            <a:r>
              <a:rPr lang="en-US" sz="1200" dirty="0" smtClean="0">
                <a:latin typeface="+mn-lt"/>
                <a:hlinkClick r:id="rId6"/>
              </a:rPr>
              <a:t>CC </a:t>
            </a:r>
            <a:r>
              <a:rPr lang="en-US" sz="1200" dirty="0">
                <a:latin typeface="+mn-lt"/>
                <a:hlinkClick r:id="rId6"/>
              </a:rPr>
              <a:t>BY-SA 3.0</a:t>
            </a:r>
            <a:r>
              <a:rPr lang="el-GR" sz="1200" dirty="0" smtClean="0">
                <a:latin typeface="+mn-lt"/>
                <a:hlinkClick r:id="rId6"/>
              </a:rPr>
              <a:t> 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1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8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Τεχνολογικό Εκπαιδευτικό Ίδρυμα Αθήνας, Δήμος Ν. Πανταζής 2014. Δήμος Ν. Πανταζής. «Γενική και μαθηματική χαρτογραφία (Ε). Άσκηση </a:t>
            </a:r>
            <a:r>
              <a:rPr lang="en-US" sz="2000" dirty="0" smtClean="0"/>
              <a:t>7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err="1"/>
              <a:t>ocp.teiath.gr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83123f1410e5c9b9e376681b2549bebf8ffc1"/>
</p:tagLst>
</file>

<file path=ppt/theme/theme1.xml><?xml version="1.0" encoding="utf-8"?>
<a:theme xmlns:a="http://schemas.openxmlformats.org/drawingml/2006/main" name="OC_template_updated">
  <a:themeElements>
    <a:clrScheme name="Προσαρμοσμένο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868</Words>
  <Application>Microsoft Office PowerPoint</Application>
  <PresentationFormat>Προβολή στην οθόνη (4:3)</PresentationFormat>
  <Paragraphs>93</Paragraphs>
  <Slides>13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OC_template_updated</vt:lpstr>
      <vt:lpstr>1_OC_template_updated</vt:lpstr>
      <vt:lpstr>2_OC_template_updated</vt:lpstr>
      <vt:lpstr>3_OC_template_updated</vt:lpstr>
      <vt:lpstr>Γενική και Μαθηματική Χαρτογραφία (Ε)</vt:lpstr>
      <vt:lpstr>Άσκηση 7 (1 από 5)</vt:lpstr>
      <vt:lpstr>Άσκηση 7 (2 από 5)</vt:lpstr>
      <vt:lpstr>Άσκηση 7 (3 από 5)</vt:lpstr>
      <vt:lpstr>Άσκηση 7 (4 από 5)</vt:lpstr>
      <vt:lpstr>Άσκηση 7 (5 από 5)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45</cp:revision>
  <dcterms:created xsi:type="dcterms:W3CDTF">2013-03-04T13:35:19Z</dcterms:created>
  <dcterms:modified xsi:type="dcterms:W3CDTF">2015-12-15T14:39:43Z</dcterms:modified>
</cp:coreProperties>
</file>