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38"/>
  </p:notesMasterIdLst>
  <p:handoutMasterIdLst>
    <p:handoutMasterId r:id="rId39"/>
  </p:handoutMasterIdLst>
  <p:sldIdLst>
    <p:sldId id="293" r:id="rId3"/>
    <p:sldId id="264" r:id="rId4"/>
    <p:sldId id="277" r:id="rId5"/>
    <p:sldId id="265" r:id="rId6"/>
    <p:sldId id="271" r:id="rId7"/>
    <p:sldId id="266" r:id="rId8"/>
    <p:sldId id="267" r:id="rId9"/>
    <p:sldId id="268" r:id="rId10"/>
    <p:sldId id="269" r:id="rId11"/>
    <p:sldId id="259" r:id="rId12"/>
    <p:sldId id="272" r:id="rId13"/>
    <p:sldId id="273" r:id="rId14"/>
    <p:sldId id="276" r:id="rId15"/>
    <p:sldId id="274" r:id="rId16"/>
    <p:sldId id="275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89" r:id="rId28"/>
    <p:sldId id="290" r:id="rId29"/>
    <p:sldId id="292" r:id="rId30"/>
    <p:sldId id="294" r:id="rId31"/>
    <p:sldId id="295" r:id="rId32"/>
    <p:sldId id="296" r:id="rId33"/>
    <p:sldId id="297" r:id="rId34"/>
    <p:sldId id="298" r:id="rId35"/>
    <p:sldId id="299" r:id="rId36"/>
    <p:sldId id="300" r:id="rId37"/>
  </p:sldIdLst>
  <p:sldSz cx="9144000" cy="6858000" type="screen4x3"/>
  <p:notesSz cx="7104063" cy="10234613"/>
  <p:custDataLst>
    <p:tags r:id="rId40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BC82"/>
    <a:srgbClr val="F3A14F"/>
    <a:srgbClr val="E8C0BE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94660"/>
  </p:normalViewPr>
  <p:slideViewPr>
    <p:cSldViewPr>
      <p:cViewPr varScale="1">
        <p:scale>
          <a:sx n="107" d="100"/>
          <a:sy n="107" d="100"/>
        </p:scale>
        <p:origin x="-18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8/12/2015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8/12/2015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34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343120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834414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822020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712089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834414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28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29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6258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5281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408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908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2408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527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558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2102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8646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24536"/>
          </a:xfrm>
        </p:spPr>
        <p:txBody>
          <a:bodyPr/>
          <a:lstStyle/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1114044"/>
            <a:ext cx="9144000" cy="2286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512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91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7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8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el.wikipedia.org/wiki/%CE%94%CE%B9%CE%AC%CE%B3%CF%81%CE%B1%CE%BC%CE%BC%CE%B1_%CF%81%CE%BF%CE%AE%CF%82_%CE%B4%CE%B5%CE%B4%CE%BF%CE%BC%CE%AD%CE%BD%CF%89%CE%BD" TargetMode="External"/><Relationship Id="rId2" Type="http://schemas.openxmlformats.org/officeDocument/2006/relationships/hyperlink" Target="http://el.wikipedia.org/wiki/%CE%A1%CE%BF%CE%AE_%CE%B4%CE%B5%CE%B4%CE%BF%CE%BC%CE%AD%CE%BD%CF%89%CE%BD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gr/url?sa=t&amp;rct=j&amp;q=&amp;esrc=s&amp;source=web&amp;cd=4&amp;ved=0CDYQFjAD&amp;url=http://www.icsd.aegean.gr/kotis/softTech06/myPresentation/Week4L1L2.ppt&amp;ei=i3ZeVN3lHoiraaOZgKgP&amp;usg=AFQjCNHaQ6cAfx4hAzVQqLXkUHDTLIVJEQ" TargetMode="External"/><Relationship Id="rId2" Type="http://schemas.openxmlformats.org/officeDocument/2006/relationships/hyperlink" Target="http://el.wikipedia.org/wiki/%CE%94%CE%B9%CE%AC%CE%B3%CF%81%CE%B1%CE%BC%CE%BC%CE%B1_%CF%81%CE%BF%CE%AE%CF%82_%CE%B4%CE%B5%CE%B4%CE%BF%CE%BC%CE%AD%CE%BD%CF%89%CE%BD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gr/url?sa=t&amp;rct=j&amp;q=&amp;esrc=s&amp;source=web&amp;cd=15&amp;ved=0CDYQFjAEOAo&amp;url=http://courses.softlab.ntua.gr/softeng/Lectures/Lect3-Classic-Reqs.ppt&amp;ei=RH1eVI3xI8H_aKb2gqgK&amp;usg=AFQjCNGpEOWZSC5YdOp9Cng-AJz_JJeC3w" TargetMode="External"/><Relationship Id="rId2" Type="http://schemas.openxmlformats.org/officeDocument/2006/relationships/hyperlink" Target="http://www.webopedia.com/TERM/D/data_flow_modeling.html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gilemodeling.com/artifacts/dataFlowDiagram.htm" TargetMode="External"/><Relationship Id="rId2" Type="http://schemas.openxmlformats.org/officeDocument/2006/relationships/hyperlink" Target="http://en.wikipedia.org/wiki/Data_flow_diagram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visual-paradigm.com/tutorials/data-flow-diagram-dfd.jsp" TargetMode="External"/><Relationship Id="rId4" Type="http://schemas.openxmlformats.org/officeDocument/2006/relationships/hyperlink" Target="http://www.smartdraw.com/resources/tutorials/data-flow-diagrams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ucidchart.com/pages/examples/data-flow-diagram" TargetMode="External"/><Relationship Id="rId2" Type="http://schemas.openxmlformats.org/officeDocument/2006/relationships/hyperlink" Target="https://www.youtube.com/watch?v=KA4rRnihLII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google.gr/url?sa=t&amp;rct=j&amp;q=&amp;esrc=s&amp;source=web&amp;cd=19&amp;ved=0CG4QFjAS&amp;url=http://courses.ischool.berkeley.edu/i208a/s04/lectures/208-dataflowdgm.ppt&amp;ei=yX1eVOPjHtfravmggig&amp;usg=AFQjCNGI2mMV3Z1eSm4kF4zUjXgM3EDbDA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eshare.net/Cazoomi/data-flow-diagrams-for-dummies?related=2" TargetMode="External"/><Relationship Id="rId2" Type="http://schemas.openxmlformats.org/officeDocument/2006/relationships/hyperlink" Target="http://www.slideshare.net/mohit4192/dfd-examples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infocenter.sybase.com/help/index.jsp?topic=/com.sybase.infocenter.dc38088.1610/doc/html/rad1232026266129.html" TargetMode="External"/><Relationship Id="rId4" Type="http://schemas.openxmlformats.org/officeDocument/2006/relationships/hyperlink" Target="http://ratandon.mysite.syr.edu/cis453/notes/DFD_over_Flowcharts.pdf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rawsoft.com/Design-Data-Flow.php" TargetMode="External"/><Relationship Id="rId2" Type="http://schemas.openxmlformats.org/officeDocument/2006/relationships/hyperlink" Target="http://yourdon.com/strucanalysis/wiki/index.php?title=Chapter_9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google.gr/search?q=data+flow+diagrams&amp;biw=1344&amp;bih=602&amp;tbm=isch&amp;imgil=4pYGldRRvvqPqM%3A%3B-fjvmxLwTtNLQM%3Bhttp%253A%252F%252Fwww.edrawsoft.com%252FData-Flow-Model-Diagram.php&amp;source=iu&amp;pf=m&amp;fir=4pYGldRRvvqPqM%3A%2C-fjvmxLwTtNLQM%2C_&amp;usg=___zMCP-9Cl11f08D35uXw61UjLUQ%3D#tbm=isch&amp;q=%CE%B4%CE%B9%CE%B1%CE%B3%CF%81%CE%B1%CE%BC%CE%BC%CE%B1%CF%84%CE%B1+%CF%81%CE%BF%CE%B7%CF%82+%CE%B4%CE%B5%CE%B4%CE%BF%CE%BC%CE%B5%CE%BD%CF%89%CE%BD+%CF%80%CE%B1%CF%81%CE%B1%CE%B4%CE%B5%CE%B9%CE%B3%CE%BC%CE%B1%CF%84%CE%B1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gr/url?sa=t&amp;rct=j&amp;q=&amp;esrc=s&amp;source=web&amp;cd=10&amp;ved=0CE4QFjAJ&amp;url=http://edu.eap.gr/pli/pli11/students/doc/apanthsh_proths_ergasias.doc&amp;ei=9IBeVPDGONDiatXLgdgN&amp;usg=AFQjCNHWLmQYlMYZC24fyduTbdvfw3cZ9w&amp;bvm=bv.79189006,d.d2s" TargetMode="External"/><Relationship Id="rId2" Type="http://schemas.openxmlformats.org/officeDocument/2006/relationships/hyperlink" Target="https://www.youtube.com/watch?v=XihlKf6qTMQ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mst.aueb.gr/dds/c/andes/dfd.htm" TargetMode="External"/><Relationship Id="rId2" Type="http://schemas.openxmlformats.org/officeDocument/2006/relationships/hyperlink" Target="http://www.google.gr/url?sa=t&amp;rct=j&amp;q=&amp;esrc=s&amp;source=web&amp;cd=12&amp;ved=0CFoQFjAL&amp;url=http://www.dmst.aueb.gr/damianos/sa03/dfd.ppt&amp;ei=9IBeVPDGONDiatXLgdgN&amp;usg=AFQjCNFgtoNfHXM7HtXziUKWAXbgFAla9w&amp;bvm=bv.79189006,d.d2s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users.sch.gr/j_aggelo/A%20TEI/tei%20mis/ergasthrio/ERGASIA/DRD%20THEORIA.pdf" TargetMode="External"/><Relationship Id="rId2" Type="http://schemas.openxmlformats.org/officeDocument/2006/relationships/hyperlink" Target="http://www.cs.ucy.ac.cy/~dzeina/courses/epl032/tutorials/diagrams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books.edu.gr/modules/ebook/show.php/DSGL-C115/424/2843,10794/" TargetMode="External"/><Relationship Id="rId4" Type="http://schemas.openxmlformats.org/officeDocument/2006/relationships/hyperlink" Target="http://ebooks.edu.gr/modules/ebook/show.php/DSGL-C115/424/2843,10795/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NULL" TargetMode="External"/><Relationship Id="rId2" Type="http://schemas.openxmlformats.org/officeDocument/2006/relationships/hyperlink" Target="http://el.wingwit.com/Software/presentation-software/160266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ites.google.com/site/paneracl/g-lykeiou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acherx.eu/DIFFERENCE%20FILES/C%20LYCIUM%20DIRACTION/SYSTEM%20ANALYSIS/flow%20charts.pdf" TargetMode="External"/><Relationship Id="rId2" Type="http://schemas.openxmlformats.org/officeDocument/2006/relationships/hyperlink" Target="http://www.google.gr/url?sa=t&amp;rct=j&amp;q=&amp;esrc=s&amp;source=web&amp;cd=25&amp;ved=0CDMQFjAEOBQ&amp;url=http://my.primehome.com/michaeltr/Analysis/Fillo13.doc&amp;ei=WINeVJ-sL9LSaIPUgfgB&amp;usg=AFQjCNHt4BLSjxCATkyI_hpthvUD8odoRw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Decision-making" TargetMode="External"/><Relationship Id="rId2" Type="http://schemas.openxmlformats.org/officeDocument/2006/relationships/hyperlink" Target="http://www.decision-making-confidence.com/decision-making-models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lideshare.net/poerslide/lecture3-modelling-decision-processes" TargetMode="External"/><Relationship Id="rId5" Type="http://schemas.openxmlformats.org/officeDocument/2006/relationships/hyperlink" Target="https://www.inkling.com/read/organizational-behavior-kreitner-kinicki-10th/chapter-12/models-of-decision-making" TargetMode="External"/><Relationship Id="rId4" Type="http://schemas.openxmlformats.org/officeDocument/2006/relationships/hyperlink" Target="http://toolkit.smallbiz.nsw.gov.au/part/8/42/200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Model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class.teiath.gr/modules/document/document.php?course=TOP104&amp;openDir=/525e681ctsm2/53b680edNuvK/525e6b03lunc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class.teiath.gr/modules/document/document.php?course=TOP104&amp;openDir=/525e681ctsm2/53b680edNuvK/525e6b03lunc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-01.ibm.com/support/knowledgecenter/SS6RBX_11.4.2/com.ibm.sa.bpr.doc/topics/c_diagtypesbpm.html" TargetMode="External"/><Relationship Id="rId5" Type="http://schemas.openxmlformats.org/officeDocument/2006/relationships/hyperlink" Target="http://www.itl.nist.gov/div898/handbook/pmd/pmd.htm" TargetMode="External"/><Relationship Id="rId4" Type="http://schemas.openxmlformats.org/officeDocument/2006/relationships/hyperlink" Target="http://en.wikipedia.org/wiki/Process_modelin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ptrends.com/bpt/wp-content/publicationfiles/05-06-ART-ProcessModeling21stCent-Recker1.pdf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digilib.lib.unipi.gr/dspace/bitstream/unipi/4975/1/Manolioudakis.pdf" TargetMode="External"/><Relationship Id="rId4" Type="http://schemas.openxmlformats.org/officeDocument/2006/relationships/hyperlink" Target="http://panayiot.simor.ntua.gr/research/modellin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portal.tee.gr/portal/page/portal/teetkm/DRASTHRIOTHTES/SEMINARIA/PALAIOTERA_SEMINARIA/METRHSH_APODOSHS/folinas.pdf" TargetMode="External"/><Relationship Id="rId2" Type="http://schemas.openxmlformats.org/officeDocument/2006/relationships/hyperlink" Target="https://conferences.ellak.gr/2009/presentations/session2/moralis.pdf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dde.teilar.gr/publications/109/109fulltext.pdf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 fontScale="90000"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Eιδικά θέματα βάσεων χωρικών δεδομένων και θεωρία συστημάτων – Θ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79512" y="3096542"/>
            <a:ext cx="8712968" cy="2132657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000" b="1" dirty="0" smtClean="0"/>
              <a:t>Ενότητα </a:t>
            </a:r>
            <a:r>
              <a:rPr lang="en-US" sz="2000" b="1" dirty="0" smtClean="0"/>
              <a:t> 4</a:t>
            </a:r>
            <a:r>
              <a:rPr lang="el-GR" sz="2000" dirty="0" smtClean="0"/>
              <a:t>:Μοντέλα </a:t>
            </a:r>
            <a:r>
              <a:rPr lang="el-GR" sz="2000" dirty="0"/>
              <a:t>αναπαράστασης πραγματικότητας – Μοντέλα Ενεργειών / Διαδικασιών – Ροών Δεδομένων – Διαδικασιών Λήψης Αποφάσεων </a:t>
            </a:r>
            <a:endParaRPr lang="el-GR" sz="2000" dirty="0" smtClean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000"/>
              <a:t>Δήμος Πανταζής </a:t>
            </a:r>
            <a:r>
              <a:rPr lang="el-GR" sz="2000" dirty="0"/>
              <a:t>Dr, MSc, Αγρ.Τοπ.Μηχ. ΑΠΘ - Καθηγητής ΤΕΙ Αθήνας</a:t>
            </a:r>
            <a:endParaRPr lang="en-US" sz="2000" dirty="0"/>
          </a:p>
          <a:p>
            <a:pPr>
              <a:spcBef>
                <a:spcPts val="0"/>
              </a:spcBef>
            </a:pPr>
            <a:r>
              <a:rPr lang="el-GR" sz="2000" dirty="0"/>
              <a:t>Τμήμα </a:t>
            </a:r>
            <a:r>
              <a:rPr lang="el-GR" sz="2000" dirty="0" smtClean="0"/>
              <a:t>πολιτικών Μηχανικών ΤΕ και Μηχανικών Τοπογραφίας &amp; Γεωπληροφορικής ΤΕ</a:t>
            </a:r>
          </a:p>
          <a:p>
            <a:pPr>
              <a:spcBef>
                <a:spcPts val="0"/>
              </a:spcBef>
            </a:pPr>
            <a:r>
              <a:rPr lang="el-GR" sz="2000" dirty="0" smtClean="0"/>
              <a:t>Κατεύθυνση Μηχανικών Τοπογραφίας και Γεωπληροφορικής ΤΕ</a:t>
            </a:r>
            <a:endParaRPr lang="en-US" sz="20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solidFill>
                  <a:prstClr val="black"/>
                </a:solidFill>
                <a:latin typeface="Calibri"/>
              </a:rPr>
              <a:t>Ανοικτά Ακαδημαϊκά </a:t>
            </a:r>
            <a:r>
              <a:rPr lang="el-GR" sz="1600" dirty="0" smtClean="0">
                <a:solidFill>
                  <a:prstClr val="black"/>
                </a:solidFill>
                <a:latin typeface="Calibri"/>
              </a:rPr>
              <a:t>Μαθήματα στο ΤΕΙ Αθήνας</a:t>
            </a:r>
            <a:endParaRPr lang="el-GR" sz="1600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5300558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5571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5"/>
          <a:stretch/>
        </p:blipFill>
        <p:spPr bwMode="auto">
          <a:xfrm>
            <a:off x="4044034" y="5367126"/>
            <a:ext cx="3346093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8492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Συμπέρασμα : πολλοί τρόποι μοντελοποίησης… ή όχι; </a:t>
            </a:r>
            <a:r>
              <a:rPr lang="el-GR" sz="3600" b="0" dirty="0" smtClean="0"/>
              <a:t>1/6</a:t>
            </a:r>
            <a:endParaRPr lang="en-US" sz="3600" b="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24536"/>
          </a:xfrm>
        </p:spPr>
        <p:txBody>
          <a:bodyPr>
            <a:normAutofit/>
          </a:bodyPr>
          <a:lstStyle/>
          <a:p>
            <a:pPr marL="360000" indent="-468000">
              <a:buClr>
                <a:schemeClr val="accent6">
                  <a:lumMod val="50000"/>
                </a:schemeClr>
              </a:buClr>
              <a:buFont typeface="Wingdings" pitchFamily="2" charset="2"/>
              <a:buChar char="q"/>
            </a:pPr>
            <a:r>
              <a:rPr lang="el-GR" sz="2800" dirty="0" smtClean="0"/>
              <a:t>Τρόποι μοντελοποίησης  διαδικασιών… Μια πρόταση ταξινόμησης…</a:t>
            </a:r>
          </a:p>
          <a:p>
            <a:pPr lvl="1" indent="-432000">
              <a:spcAft>
                <a:spcPts val="1200"/>
              </a:spcAft>
              <a:buClr>
                <a:schemeClr val="accent1"/>
              </a:buClr>
              <a:buFont typeface="Wingdings" pitchFamily="2" charset="2"/>
              <a:buChar char="q"/>
            </a:pPr>
            <a:r>
              <a:rPr lang="el-GR" sz="2400" dirty="0" smtClean="0"/>
              <a:t>Αλγοριθμική προσέγγιση</a:t>
            </a:r>
          </a:p>
          <a:p>
            <a:pPr lvl="1" indent="-432000">
              <a:spcAft>
                <a:spcPts val="1200"/>
              </a:spcAft>
              <a:buClr>
                <a:schemeClr val="accent1"/>
              </a:buClr>
              <a:buFont typeface="Wingdings" pitchFamily="2" charset="2"/>
              <a:buChar char="q"/>
            </a:pPr>
            <a:r>
              <a:rPr lang="el-GR" sz="2400" dirty="0" smtClean="0"/>
              <a:t>Με χρήση πίνακα με τους πρωταγωνιστές των ενεργειών</a:t>
            </a:r>
          </a:p>
          <a:p>
            <a:pPr lvl="1" indent="-432000">
              <a:spcAft>
                <a:spcPts val="1200"/>
              </a:spcAft>
              <a:buClr>
                <a:schemeClr val="accent1"/>
              </a:buClr>
              <a:buFont typeface="Wingdings" pitchFamily="2" charset="2"/>
              <a:buChar char="q"/>
            </a:pPr>
            <a:r>
              <a:rPr lang="el-GR" sz="2400" dirty="0" smtClean="0"/>
              <a:t>Με τις διαδικασίες που προτείνονται από διάφορες μεθόδους</a:t>
            </a:r>
          </a:p>
          <a:p>
            <a:pPr lvl="1" indent="-432000">
              <a:spcAft>
                <a:spcPts val="1200"/>
              </a:spcAft>
              <a:buClr>
                <a:schemeClr val="accent1"/>
              </a:buClr>
              <a:buFont typeface="Wingdings" pitchFamily="2" charset="2"/>
              <a:buChar char="q"/>
            </a:pPr>
            <a:r>
              <a:rPr lang="el-GR" sz="2400" dirty="0" smtClean="0"/>
              <a:t>Διαγράμματα Ροής δεδομένων (Ροή δεδομένων + ενέργειες)</a:t>
            </a:r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524328" y="6356350"/>
            <a:ext cx="1162472" cy="365125"/>
          </a:xfrm>
        </p:spPr>
        <p:txBody>
          <a:bodyPr>
            <a:normAutofit/>
          </a:bodyPr>
          <a:lstStyle/>
          <a:p>
            <a:fld id="{A6BCD997-D1BE-4537-A318-008E6A5886A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0798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Συμπέρασμα : πολλοί τρόποι μοντελοποίησης… ή όχι; </a:t>
            </a:r>
            <a:r>
              <a:rPr lang="el-GR" sz="3600" b="0" dirty="0" smtClean="0">
                <a:solidFill>
                  <a:prstClr val="black"/>
                </a:solidFill>
              </a:rPr>
              <a:t>2/6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«Αλγοριθμικός τρόπος»</a:t>
            </a:r>
            <a:endParaRPr lang="en-US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4644008" y="1340768"/>
          <a:ext cx="2601193" cy="48570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SmartDraw" r:id="rId3" imgW="5504400" imgH="10277640" progId="SmartDraw.2">
                  <p:embed/>
                </p:oleObj>
              </mc:Choice>
              <mc:Fallback>
                <p:oleObj name="SmartDraw" r:id="rId3" imgW="5504400" imgH="10277640" progId="SmartDraw.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4008" y="1340768"/>
                        <a:ext cx="2601193" cy="48570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Συμπέρασμα : πολλοί τρόποι μοντελοποίησης… ή όχι; </a:t>
            </a:r>
            <a:r>
              <a:rPr lang="el-GR" sz="3600" b="0" dirty="0" smtClean="0">
                <a:solidFill>
                  <a:prstClr val="black"/>
                </a:solidFill>
              </a:rPr>
              <a:t>3/6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Arial" pitchFamily="34" charset="0"/>
              <a:buChar char="•"/>
            </a:pPr>
            <a:r>
              <a:rPr lang="el-GR" sz="2400" dirty="0" smtClean="0"/>
              <a:t>Με χρήση πίνακα με τους πρωταγωνιστές των ενεργειών</a:t>
            </a:r>
          </a:p>
          <a:p>
            <a:endParaRPr lang="en-US" dirty="0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1619672" y="2204864"/>
          <a:ext cx="6096000" cy="365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SmartDraw" r:id="rId3" imgW="11771640" imgH="7062480" progId="SmartDraw.2">
                  <p:embed/>
                </p:oleObj>
              </mc:Choice>
              <mc:Fallback>
                <p:oleObj name="SmartDraw" r:id="rId3" imgW="11771640" imgH="7062480" progId="SmartDraw.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672" y="2204864"/>
                        <a:ext cx="6096000" cy="365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Συμπέρασμα : πολλοί τρόποι μοντελοποίησης… ή όχι; </a:t>
            </a:r>
            <a:r>
              <a:rPr lang="el-GR" sz="3600" b="0" dirty="0" smtClean="0">
                <a:solidFill>
                  <a:prstClr val="black"/>
                </a:solidFill>
              </a:rPr>
              <a:t>4/6</a:t>
            </a:r>
            <a:endParaRPr lang="en-US" dirty="0"/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4283968" y="1461445"/>
          <a:ext cx="4145335" cy="48170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SmartDraw" r:id="rId3" imgW="10128240" imgH="11772000" progId="SmartDraw.2">
                  <p:embed/>
                </p:oleObj>
              </mc:Choice>
              <mc:Fallback>
                <p:oleObj name="SmartDraw" r:id="rId3" imgW="10128240" imgH="11772000" progId="SmartDraw.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3968" y="1461445"/>
                        <a:ext cx="4145335" cy="481709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Συμπέρασμα : πολλοί τρόποι μοντελοποίησης… ή όχι; </a:t>
            </a:r>
            <a:r>
              <a:rPr lang="el-GR" sz="3600" b="0" dirty="0">
                <a:solidFill>
                  <a:prstClr val="black"/>
                </a:solidFill>
              </a:rPr>
              <a:t>5</a:t>
            </a:r>
            <a:r>
              <a:rPr lang="el-GR" sz="3600" b="0" dirty="0" smtClean="0">
                <a:solidFill>
                  <a:prstClr val="black"/>
                </a:solidFill>
              </a:rPr>
              <a:t>/6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Πχ</a:t>
            </a:r>
            <a:r>
              <a:rPr lang="en-US" dirty="0" smtClean="0"/>
              <a:t>. MERISE, BPMN (http://www.google.gr/url?sa=t&amp;rct=j&amp;q=&amp;esrc=s&amp;source=web&amp;cd=1&amp;ved=0CB8QFjAA&amp;url=http%3A%2F%2Fwww.fme.aegean.gr%2Fsites%2Fdefault%2Ffiles%2Fcn%2Fbusinessprocessmodelingframework_june2012.pptx&amp;ei=cbtfVN3nOPCQsQSq2YCACA&amp;usg=AFQjCNGz9vWumLYCUPEtLu66zLox41jMUQ&amp;bvm=bv.79189006,d.cWc),.....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Συμπέρασμα : πολλοί τρόποι μοντελοποίησης… ή όχι; </a:t>
            </a:r>
            <a:r>
              <a:rPr lang="el-GR" sz="3600" b="0" dirty="0" smtClean="0">
                <a:solidFill>
                  <a:prstClr val="black"/>
                </a:solidFill>
              </a:rPr>
              <a:t>6/6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DFD</a:t>
            </a:r>
            <a:endParaRPr lang="en-US" dirty="0"/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2822575" y="1397000"/>
          <a:ext cx="5349825" cy="53800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" name="SmartDraw" r:id="rId3" imgW="6815160" imgH="7920000" progId="SmartDraw.2">
                  <p:embed/>
                </p:oleObj>
              </mc:Choice>
              <mc:Fallback>
                <p:oleObj name="SmartDraw" r:id="rId3" imgW="6815160" imgH="7920000" progId="SmartDraw.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2575" y="1397000"/>
                        <a:ext cx="5349825" cy="53800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Μοντέλα Ροών Δεδομένων </a:t>
            </a:r>
            <a:r>
              <a:rPr lang="el-GR" sz="3600" b="0" dirty="0" smtClean="0"/>
              <a:t>1/12</a:t>
            </a:r>
            <a:endParaRPr lang="en-US" sz="36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http://el.wikipedia.org/wiki/%CE%A1%CE%BF%CE%AE_%CE%B4%CE%B5%CE%B4%CE%BF%CE%BC%CE%AD%CE%BD%CF%89%CE%BD</a:t>
            </a:r>
            <a:endParaRPr lang="el-GR" dirty="0" smtClean="0"/>
          </a:p>
          <a:p>
            <a:r>
              <a:rPr lang="en-US" dirty="0" smtClean="0">
                <a:hlinkClick r:id="rId3"/>
              </a:rPr>
              <a:t>http://el.wikipedia.org/wiki/%CE%94%CE%B9%CE%AC%CE%B3%CF%81%CE%B1%CE%BC%CE%BC%CE%B1_%CF%81%CE%BF%CE%AE%CF%82_%CE%B4%CE%B5%CE%B4%CE%BF%CE%BC%CE%AD%CE%BD%CF%89%CE%BD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Μοντέλα Ροών Δεδομένων </a:t>
            </a:r>
            <a:r>
              <a:rPr lang="el-GR" sz="3600" b="0" dirty="0" smtClean="0">
                <a:solidFill>
                  <a:prstClr val="black"/>
                </a:solidFill>
              </a:rPr>
              <a:t>2/12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hlinkClick r:id="rId2"/>
              </a:rPr>
              <a:t>http://el.wikipedia.org/wiki/%CE%94%CE%B9%CE%AC%CE%B3%CF%81%CE%B1%CE%BC%CE%BC%CE%B1_%CF%81%CE%BF%CE%AE%CF%82_%CE%B4%CE%B5%CE%B4%CE%BF%CE%BC%CE%AD%CE%BD%CF%89%CE%BD</a:t>
            </a:r>
            <a:endParaRPr lang="el-GR" dirty="0" smtClean="0"/>
          </a:p>
          <a:p>
            <a:r>
              <a:rPr lang="en-US" dirty="0" smtClean="0">
                <a:hlinkClick r:id="rId3"/>
              </a:rPr>
              <a:t>http://www.google.gr/url?sa=t&amp;rct=j&amp;q=&amp;esrc=s&amp;source=web&amp;cd=4&amp;ved=0CDYQFjAD&amp;url=http%3A%2F%2Fwww.icsd.aegean.gr%2Fkotis%2FsoftTech06%2FmyPresentation%2FWeek4L1L2.ppt&amp;ei=i3ZeVN3lHoiraaOZgKgP&amp;usg=AFQjCNHaQ6cAfx4hAzVQqLXkUHDTLIVJEQ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Μοντέλα Ροών Δεδομένων </a:t>
            </a:r>
            <a:r>
              <a:rPr lang="el-GR" sz="3600" b="0" dirty="0" smtClean="0">
                <a:solidFill>
                  <a:prstClr val="black"/>
                </a:solidFill>
              </a:rPr>
              <a:t>3/12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http://www.webopedia.com/TERM/D/data_flow_modeling.html</a:t>
            </a:r>
            <a:endParaRPr lang="el-GR" dirty="0" smtClean="0"/>
          </a:p>
          <a:p>
            <a:r>
              <a:rPr lang="en-US" dirty="0" smtClean="0">
                <a:hlinkClick r:id="rId3"/>
              </a:rPr>
              <a:t>http://www.google.gr/url?sa=t&amp;rct=j&amp;q=&amp;esrc=s&amp;source=web&amp;cd=15&amp;ved=0CDYQFjAEOAo&amp;url=http%3A%2F%2Fcourses.softlab.ntua.gr%2Fsofteng%2FLectures%2FLect3-Classic-Reqs.ppt&amp;ei=RH1eVI3xI8H_aKb2gqgK&amp;usg=AFQjCNGpEOWZSC5YdOp9Cng-AJz_JJeC3w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Μοντέλα Ροών Δεδομένων </a:t>
            </a:r>
            <a:r>
              <a:rPr lang="el-GR" sz="3600" b="0" dirty="0" smtClean="0">
                <a:solidFill>
                  <a:prstClr val="black"/>
                </a:solidFill>
              </a:rPr>
              <a:t>4/12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http://en.wikipedia.org/wiki/Data_flow_diagram</a:t>
            </a:r>
            <a:endParaRPr lang="el-GR" dirty="0" smtClean="0"/>
          </a:p>
          <a:p>
            <a:r>
              <a:rPr lang="en-US" dirty="0" smtClean="0">
                <a:hlinkClick r:id="rId3"/>
              </a:rPr>
              <a:t>http://www.agilemodeling.com/artifacts/dataFlowDiagram.htm</a:t>
            </a:r>
            <a:endParaRPr lang="el-GR" dirty="0" smtClean="0"/>
          </a:p>
          <a:p>
            <a:r>
              <a:rPr lang="en-US" dirty="0" smtClean="0">
                <a:hlinkClick r:id="rId4"/>
              </a:rPr>
              <a:t>http://www.smartdraw.com/resources/tutorials/data-flow-diagrams/</a:t>
            </a:r>
            <a:endParaRPr lang="el-GR" dirty="0" smtClean="0"/>
          </a:p>
          <a:p>
            <a:r>
              <a:rPr lang="en-US" dirty="0" smtClean="0">
                <a:hlinkClick r:id="rId5"/>
              </a:rPr>
              <a:t>http://www.visual-paradigm.com/tutorials/data-flow-diagram-dfd.jsp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Μοντέλα αναπαράστασης της </a:t>
            </a:r>
            <a:r>
              <a:rPr lang="el-GR" dirty="0" smtClean="0"/>
              <a:t>πραγματικότητας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 smtClean="0"/>
          </a:p>
          <a:p>
            <a:pPr lvl="1"/>
            <a:r>
              <a:rPr lang="el-GR" dirty="0" smtClean="0"/>
              <a:t>Ποια πραγματικότητα;</a:t>
            </a:r>
          </a:p>
          <a:p>
            <a:pPr lvl="2"/>
            <a:endParaRPr lang="el-GR" dirty="0" smtClean="0"/>
          </a:p>
          <a:p>
            <a:endParaRPr lang="el-GR" dirty="0" smtClean="0"/>
          </a:p>
          <a:p>
            <a:pPr lvl="3"/>
            <a:endParaRPr lang="el-GR" dirty="0" smtClean="0"/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981950" y="6356350"/>
            <a:ext cx="1162050" cy="365125"/>
          </a:xfrm>
        </p:spPr>
        <p:txBody>
          <a:bodyPr>
            <a:normAutofit/>
          </a:bodyPr>
          <a:lstStyle/>
          <a:p>
            <a:fld id="{A6BCD997-D1BE-4537-A318-008E6A5886A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308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Μοντέλα Ροών Δεδομένων </a:t>
            </a:r>
            <a:r>
              <a:rPr lang="el-GR" sz="3600" b="0" dirty="0" smtClean="0">
                <a:solidFill>
                  <a:prstClr val="black"/>
                </a:solidFill>
              </a:rPr>
              <a:t>5/12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>
                <a:hlinkClick r:id="rId2"/>
              </a:rPr>
              <a:t>https://www.youtube.com/watch?v=KA4rRnihLII</a:t>
            </a:r>
            <a:endParaRPr lang="el-GR" dirty="0" smtClean="0"/>
          </a:p>
          <a:p>
            <a:r>
              <a:rPr lang="en-US" dirty="0" smtClean="0">
                <a:hlinkClick r:id="rId3"/>
              </a:rPr>
              <a:t>https://www.lucidchart.com/pages/examples/data-flow-diagram</a:t>
            </a:r>
            <a:endParaRPr lang="el-GR" dirty="0" smtClean="0"/>
          </a:p>
          <a:p>
            <a:r>
              <a:rPr lang="en-US" dirty="0" smtClean="0">
                <a:hlinkClick r:id="rId4"/>
              </a:rPr>
              <a:t>http://www.google.gr/url?sa=t&amp;rct=j&amp;q=&amp;esrc=s&amp;source=web&amp;cd=19&amp;ved=0CG4QFjAS&amp;url=http%3A%2F%2Fcourses.ischool.berkeley.edu%2Fi208a%2Fs04%2Flectures%2F208-dataflowdgm.ppt&amp;ei=yX1eVOPjHtfravmggig&amp;usg=AFQjCNGI2mMV3Z1eSm4kF4zUjXgM3EDbDA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Μοντέλα Ροών Δεδομένων </a:t>
            </a:r>
            <a:r>
              <a:rPr lang="el-GR" sz="3600" b="0" dirty="0" smtClean="0">
                <a:solidFill>
                  <a:prstClr val="black"/>
                </a:solidFill>
              </a:rPr>
              <a:t>6/12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http://www.slideshare.net/mohit4192/dfd-examples</a:t>
            </a:r>
            <a:endParaRPr lang="el-GR" dirty="0" smtClean="0"/>
          </a:p>
          <a:p>
            <a:r>
              <a:rPr lang="en-US" dirty="0" smtClean="0">
                <a:hlinkClick r:id="rId3"/>
              </a:rPr>
              <a:t>http://www.slideshare.net/Cazoomi/data-flow-diagrams-for-dummies?related=2</a:t>
            </a:r>
            <a:endParaRPr lang="el-GR" dirty="0" smtClean="0"/>
          </a:p>
          <a:p>
            <a:r>
              <a:rPr lang="en-US" dirty="0" smtClean="0">
                <a:hlinkClick r:id="rId4"/>
              </a:rPr>
              <a:t>http://ratandon.mysite.syr.edu/cis453/notes/DFD_over_Flowcharts.pdf</a:t>
            </a:r>
            <a:endParaRPr lang="el-GR" dirty="0" smtClean="0"/>
          </a:p>
          <a:p>
            <a:r>
              <a:rPr lang="en-US" dirty="0" smtClean="0">
                <a:hlinkClick r:id="rId5"/>
              </a:rPr>
              <a:t>http://infocenter.sybase.com/help/index.jsp?topic=/com.sybase.infocenter.dc38088.1610/doc/html/rad1232026266129.html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Μοντέλα Ροών Δεδομένων </a:t>
            </a:r>
            <a:r>
              <a:rPr lang="el-GR" sz="3600" b="0" dirty="0">
                <a:solidFill>
                  <a:prstClr val="black"/>
                </a:solidFill>
              </a:rPr>
              <a:t>7</a:t>
            </a:r>
            <a:r>
              <a:rPr lang="el-GR" sz="3600" b="0" dirty="0" smtClean="0">
                <a:solidFill>
                  <a:prstClr val="black"/>
                </a:solidFill>
              </a:rPr>
              <a:t>/12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>
                <a:hlinkClick r:id="rId2"/>
              </a:rPr>
              <a:t>http://yourdon.com/strucanalysis/wiki/index.php?title=Chapter_9</a:t>
            </a:r>
            <a:endParaRPr lang="el-GR" dirty="0" smtClean="0"/>
          </a:p>
          <a:p>
            <a:r>
              <a:rPr lang="en-US" dirty="0" smtClean="0">
                <a:hlinkClick r:id="rId3"/>
              </a:rPr>
              <a:t>http://www.edrawsoft.com/Design-Data-Flow.php</a:t>
            </a:r>
            <a:endParaRPr lang="el-GR" dirty="0" smtClean="0"/>
          </a:p>
          <a:p>
            <a:r>
              <a:rPr lang="en-US" dirty="0" smtClean="0">
                <a:hlinkClick r:id="rId4"/>
              </a:rPr>
              <a:t>https://www.google.gr/search?q=data+flow+diagrams&amp;biw=1344&amp;bih=602&amp;tbm=isch&amp;imgil=4pYGldRRvvqPqM%253A%253B-fjvmxLwTtNLQM%253Bhttp%25253A%25252F%25252Fwww.edrawsoft.com%25252FData-Flow-Model-Diagram.php&amp;source=iu&amp;pf=m&amp;fir=4pYGldRRvvqPqM%253A%252C-fjvmxLwTtNLQM%252C_&amp;usg=___zMCP-9Cl11f08D35uXw61UjLUQ%3D#tbm=isch&amp;q=%CE%B4%CE%B9%CE%B1%CE%B3%CF%81%CE%B1%CE%BC%CE%BC%CE%B1%CF%84%CE%B1+%CF%81%CE%BF%CE%B7%CF%82+%CE%B4%CE%B5%CE%B4%CE%BF%CE%BC%CE%B5%CE%BD%CF%89%CE%BD+%CF%80%CE%B1%CF%81%CE%B1%CE%B4%CE%B5%CE%B9%CE%B3%CE%BC%CE%B1%CF%84%CE%B1</a:t>
            </a:r>
            <a:endParaRPr lang="el-GR" dirty="0" smtClean="0"/>
          </a:p>
          <a:p>
            <a:pPr lvl="2"/>
            <a:r>
              <a:rPr lang="el-GR" dirty="0" smtClean="0"/>
              <a:t>ΤΙ ΠΑΡΑΤΗΡΕΙΤΕ ;;;;;;;;;;;</a:t>
            </a:r>
          </a:p>
          <a:p>
            <a:pPr lvl="2"/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Μοντέλα Ροών Δεδομένων </a:t>
            </a:r>
            <a:r>
              <a:rPr lang="el-GR" sz="3600" b="0" dirty="0" smtClean="0">
                <a:solidFill>
                  <a:prstClr val="black"/>
                </a:solidFill>
              </a:rPr>
              <a:t>8/12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https://www.youtube.com/watch?v=XihlKf6qTMQ</a:t>
            </a:r>
            <a:endParaRPr lang="el-GR" dirty="0" smtClean="0"/>
          </a:p>
          <a:p>
            <a:r>
              <a:rPr lang="en-US" dirty="0" smtClean="0">
                <a:hlinkClick r:id="rId3"/>
              </a:rPr>
              <a:t>http://www.google.gr/url?sa=t&amp;rct=j&amp;q=&amp;esrc=s&amp;source=web&amp;cd=10&amp;ved=0CE4QFjAJ&amp;url=http%3A%2F%2Fedu.eap.gr%2Fpli%2Fpli11%2Fstudents%2Fdoc%2Fapanthsh_proths_ergasias.doc&amp;ei=9IBeVPDGONDiatXLgdgN&amp;usg=AFQjCNHWLmQYlMYZC24fyduTbdvfw3cZ9w&amp;bvm=bv.79189006,d.d2s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Μοντέλα Ροών Δεδομένων </a:t>
            </a:r>
            <a:r>
              <a:rPr lang="el-GR" sz="3600" b="0" dirty="0" smtClean="0">
                <a:solidFill>
                  <a:prstClr val="black"/>
                </a:solidFill>
              </a:rPr>
              <a:t>9/12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http://www.google.gr/url?sa=t&amp;rct=j&amp;q=&amp;esrc=s&amp;source=web&amp;cd=12&amp;ved=0CFoQFjAL&amp;url=http%3A%2F%2Fwww.dmst.aueb.gr%2Fdamianos%2Fsa03%2Fdfd.ppt&amp;ei=9IBeVPDGONDiatXLgdgN&amp;usg=AFQjCNFgtoNfHXM7HtXziUKWAXbgFAla9w&amp;bvm=bv.79189006,d.d2s</a:t>
            </a:r>
            <a:endParaRPr lang="el-GR" dirty="0" smtClean="0"/>
          </a:p>
          <a:p>
            <a:r>
              <a:rPr lang="en-US" dirty="0" smtClean="0">
                <a:hlinkClick r:id="rId3"/>
              </a:rPr>
              <a:t>http://www.dmst.aueb.gr/dds/c/andes/dfd.htm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Μοντέλα Ροών Δεδομένων </a:t>
            </a:r>
            <a:r>
              <a:rPr lang="el-GR" sz="3600" b="0" dirty="0" smtClean="0">
                <a:solidFill>
                  <a:prstClr val="black"/>
                </a:solidFill>
              </a:rPr>
              <a:t>10/12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http://www.cs.ucy.ac.cy/~dzeina/courses/epl032/tutorials/diagrams.pdf</a:t>
            </a:r>
            <a:endParaRPr lang="el-GR" dirty="0" smtClean="0"/>
          </a:p>
          <a:p>
            <a:r>
              <a:rPr lang="en-US" dirty="0" smtClean="0">
                <a:hlinkClick r:id="rId3"/>
              </a:rPr>
              <a:t>http://users.sch.gr/j_aggelo/A%20TEI/tei%20mis/ergasthrio/ERGASIA/DRD%20THEORIA.pdf</a:t>
            </a:r>
            <a:endParaRPr lang="el-GR" dirty="0" smtClean="0"/>
          </a:p>
          <a:p>
            <a:r>
              <a:rPr lang="en-US" dirty="0" smtClean="0">
                <a:hlinkClick r:id="rId4"/>
              </a:rPr>
              <a:t>http://ebooks.edu.gr/modules/ebook/show.php/DSGL-C115/424/2843,10795/</a:t>
            </a:r>
            <a:endParaRPr lang="el-GR" dirty="0" smtClean="0"/>
          </a:p>
          <a:p>
            <a:r>
              <a:rPr lang="en-US" dirty="0" smtClean="0">
                <a:hlinkClick r:id="rId5"/>
              </a:rPr>
              <a:t>http://ebooks.edu.gr/modules/ebook/show.php/DSGL-C115/424/2843,10794/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Μοντέλα Ροών Δεδομένων </a:t>
            </a:r>
            <a:r>
              <a:rPr lang="el-GR" sz="3600" b="0" dirty="0" smtClean="0">
                <a:solidFill>
                  <a:prstClr val="black"/>
                </a:solidFill>
              </a:rPr>
              <a:t>11/12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http://el.wingwit.com/Software/presentation-software/160266.html#.VF6DC9IcRMw</a:t>
            </a:r>
            <a:endParaRPr lang="el-GR" dirty="0" smtClean="0"/>
          </a:p>
          <a:p>
            <a:r>
              <a:rPr lang="en-US" dirty="0" smtClean="0">
                <a:hlinkClick r:id="rId3" invalidUrl="ftp://telemachos.teipat.gr:2120/students/%CE%9A%CE%91%CE%A5%CE%9A%CE%9F%CE%A5%CE%9B%CE%91%CE%A3 %CE%A3%CE%A9%CE%9A%CE%A1%CE%91%CE%A4%CE%97%CE%A3/Askiseis_Visio_ver2-0.pdf"/>
              </a:rPr>
              <a:t>ftp://telemachos.teipat.gr:2120/students/%CE%9A%CE%91%CE%A5%CE%9A%CE%9F%CE%A5%CE%9B%CE%91%CE%A3%20%CE%A3%CE%A9%CE%9A%CE%A1%CE%91%CE%A4%CE%97%CE%A3/Askiseis_Visio_ver2-0.pdf</a:t>
            </a:r>
            <a:endParaRPr lang="el-GR" dirty="0" smtClean="0"/>
          </a:p>
          <a:p>
            <a:r>
              <a:rPr lang="en-US" dirty="0" smtClean="0">
                <a:hlinkClick r:id="rId4"/>
              </a:rPr>
              <a:t>https://sites.google.com/site/paneracl/g-lykeiou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Μοντέλα Ροών Δεδομένων </a:t>
            </a:r>
            <a:r>
              <a:rPr lang="el-GR" sz="3600" b="0" dirty="0" smtClean="0">
                <a:solidFill>
                  <a:prstClr val="black"/>
                </a:solidFill>
              </a:rPr>
              <a:t>12/12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hlinkClick r:id="rId2"/>
              </a:rPr>
              <a:t>http://www.google.gr/url?sa=t&amp;rct=j&amp;q=&amp;esrc=s&amp;source=web&amp;cd=25&amp;ved=0CDMQFjAEOBQ&amp;url=http%3A%2F%2Fmy.primehome.com%2Fmichaeltr%2FAnalysis%2FFillo13.doc&amp;ei=WINeVJ-sL9LSaIPUgfgB&amp;usg=AFQjCNHt4BLSjxCATkyI_hpthvUD8odoRw</a:t>
            </a:r>
            <a:endParaRPr lang="el-GR" dirty="0" smtClean="0"/>
          </a:p>
          <a:p>
            <a:r>
              <a:rPr lang="en-US" dirty="0" smtClean="0">
                <a:hlinkClick r:id="rId3"/>
              </a:rPr>
              <a:t>http://www.teacherx.eu/DIFFERENCE%20FILES/C%20LYCIUM%20DIRACTION/SYSTEM%20ANALYSIS/flow%20charts.pdf</a:t>
            </a: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Μοντελοποίηση διαδικασιών λήψης αποφάσεων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>
                <a:hlinkClick r:id="rId2"/>
              </a:rPr>
              <a:t>http://www.decision-making-confidence.com/decision-making-models.html</a:t>
            </a:r>
            <a:endParaRPr lang="el-GR" dirty="0" smtClean="0"/>
          </a:p>
          <a:p>
            <a:r>
              <a:rPr lang="en-US" dirty="0" smtClean="0">
                <a:hlinkClick r:id="rId3"/>
              </a:rPr>
              <a:t>http://en.wikipedia.org/wiki/Decision-making</a:t>
            </a:r>
            <a:endParaRPr lang="el-GR" dirty="0" smtClean="0"/>
          </a:p>
          <a:p>
            <a:r>
              <a:rPr lang="en-US" dirty="0" smtClean="0">
                <a:hlinkClick r:id="rId4"/>
              </a:rPr>
              <a:t>http://toolkit.smallbiz.nsw.gov.au/part/8/42/200</a:t>
            </a:r>
            <a:endParaRPr lang="el-GR" dirty="0" smtClean="0"/>
          </a:p>
          <a:p>
            <a:r>
              <a:rPr lang="en-US" dirty="0" smtClean="0">
                <a:hlinkClick r:id="rId5"/>
              </a:rPr>
              <a:t>https://www.inkling.com/read/organizational-behavior-kreitner-kinicki-10th/chapter-12/models-of-decision-making</a:t>
            </a:r>
            <a:endParaRPr lang="el-GR" dirty="0" smtClean="0"/>
          </a:p>
          <a:p>
            <a:r>
              <a:rPr lang="en-US" dirty="0" smtClean="0">
                <a:hlinkClick r:id="rId6"/>
              </a:rPr>
              <a:t>http://www.slideshare.net/poerslide/lecture3-modelling-decision-processes</a:t>
            </a: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641" y="5931169"/>
            <a:ext cx="1971675" cy="702000"/>
          </a:xfrm>
          <a:prstGeom prst="rect">
            <a:avLst/>
          </a:prstGeom>
          <a:noFill/>
        </p:spPr>
      </p:pic>
      <p:pic>
        <p:nvPicPr>
          <p:cNvPr id="10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5"/>
          <a:stretch/>
        </p:blipFill>
        <p:spPr bwMode="auto">
          <a:xfrm>
            <a:off x="3995936" y="5931169"/>
            <a:ext cx="3346093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7406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/>
              <a:t>Moντέλα Αναπαράστασης της Πραγματικότητας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2"/>
            <a:r>
              <a:rPr lang="el-GR" dirty="0" smtClean="0"/>
              <a:t>«Μια από τις μεγαλύτερες ψευδαισθήσεις είναι να πιστεύει κάποιος ότι υπάρχει μία μόνο πραγματικότητα»</a:t>
            </a:r>
          </a:p>
          <a:p>
            <a:pPr lvl="2"/>
            <a:r>
              <a:rPr lang="el-GR" dirty="0" smtClean="0"/>
              <a:t>Η πραγματικότητα  του συστήματος που περιγράφουμε</a:t>
            </a:r>
          </a:p>
          <a:p>
            <a:pPr lvl="2"/>
            <a:r>
              <a:rPr lang="el-GR" dirty="0" smtClean="0"/>
              <a:t>Η πραγματικότητα όπως αποτυπώνεται στο δομημένο κείμενο της ανάλυσης του συστήματος</a:t>
            </a:r>
            <a:endParaRPr lang="en-US" dirty="0" smtClean="0"/>
          </a:p>
          <a:p>
            <a:pPr lvl="2"/>
            <a:r>
              <a:rPr lang="el-GR" dirty="0" smtClean="0"/>
              <a:t>Η πραγματικότητα από την πλευρά του χρήστη / χρηστών του συστήματος</a:t>
            </a:r>
          </a:p>
          <a:p>
            <a:pPr lvl="2"/>
            <a:r>
              <a:rPr lang="el-GR" dirty="0" smtClean="0"/>
              <a:t>Η πραγματικότητα των αναλυτών / σχεδιαστών του συστήματος</a:t>
            </a:r>
          </a:p>
          <a:p>
            <a:pPr lvl="2"/>
            <a:r>
              <a:rPr lang="el-GR" dirty="0" smtClean="0"/>
              <a:t>……</a:t>
            </a:r>
          </a:p>
          <a:p>
            <a:r>
              <a:rPr lang="el-GR" dirty="0" smtClean="0"/>
              <a:t>Μοντέλο : </a:t>
            </a:r>
            <a:r>
              <a:rPr lang="en-US" dirty="0" smtClean="0">
                <a:hlinkClick r:id="rId2"/>
              </a:rPr>
              <a:t>http://en.wikipedia.org/wiki/Model</a:t>
            </a:r>
            <a:endParaRPr lang="el-GR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83745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Δήμος Πανταζής 2014</a:t>
            </a:r>
            <a:r>
              <a:rPr lang="el-GR" sz="2000" dirty="0"/>
              <a:t>. </a:t>
            </a:r>
            <a:r>
              <a:rPr lang="el-GR" sz="2000" dirty="0" smtClean="0"/>
              <a:t>Δήμος Πανταζής</a:t>
            </a:r>
            <a:r>
              <a:rPr lang="el-GR" sz="2000" dirty="0"/>
              <a:t>. «Eιδικά θέματα βάσεων χωρικών δεδομένων και θεωρία </a:t>
            </a:r>
            <a:r>
              <a:rPr lang="el-GR" sz="2000" dirty="0" smtClean="0"/>
              <a:t>συστημάτων - Θ. </a:t>
            </a:r>
            <a:r>
              <a:rPr lang="el-GR" sz="2000" dirty="0"/>
              <a:t>Ενότητα </a:t>
            </a:r>
            <a:r>
              <a:rPr lang="en-US" sz="2000" dirty="0" smtClean="0"/>
              <a:t>4</a:t>
            </a:r>
            <a:r>
              <a:rPr lang="el-GR" sz="2000" dirty="0"/>
              <a:t>: Μοντέλα αναπαράστασης πραγματικότητας – Μοντέλα Ενεργειών / Διαδικασιών – Ροών Δεδομένων – Διαδικασιών Λήψης </a:t>
            </a:r>
            <a:r>
              <a:rPr lang="el-GR" sz="2000" dirty="0" smtClean="0"/>
              <a:t>Αποφάσεων». 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050698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5658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32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878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177774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Αθήνας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245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Μοντέλα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>
                <a:hlinkClick r:id="rId3"/>
              </a:rPr>
              <a:t>Μοντέλα Ενεργειών / Διαδικασιών – </a:t>
            </a:r>
          </a:p>
          <a:p>
            <a:r>
              <a:rPr lang="el-GR" dirty="0" smtClean="0">
                <a:hlinkClick r:id="rId3"/>
              </a:rPr>
              <a:t>Ροών Δεδομένων – </a:t>
            </a:r>
          </a:p>
          <a:p>
            <a:r>
              <a:rPr lang="el-GR" dirty="0" smtClean="0">
                <a:hlinkClick r:id="rId3"/>
              </a:rPr>
              <a:t>Διαδικασιών Λήψης Αποφάσεων Δεδομένων</a:t>
            </a:r>
            <a:endParaRPr lang="el-GR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981950" y="6356350"/>
            <a:ext cx="1162050" cy="365125"/>
          </a:xfrm>
        </p:spPr>
        <p:txBody>
          <a:bodyPr>
            <a:normAutofit/>
          </a:bodyPr>
          <a:lstStyle/>
          <a:p>
            <a:fld id="{A6BCD997-D1BE-4537-A318-008E6A5886A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079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Σημείωση…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Πολλές  φορές με το ίδιο μοντέλο «μοντελοποιούμε» ταυτόχρονα </a:t>
            </a:r>
          </a:p>
          <a:p>
            <a:pPr lvl="1"/>
            <a:r>
              <a:rPr lang="el-GR" dirty="0" smtClean="0"/>
              <a:t>ενέργειες και διαδικασίες λήψης αποφάσεων, </a:t>
            </a:r>
          </a:p>
          <a:p>
            <a:pPr lvl="1"/>
            <a:r>
              <a:rPr lang="el-GR" dirty="0" smtClean="0"/>
              <a:t>ενέργειες και ροές δεδομένων</a:t>
            </a:r>
          </a:p>
          <a:p>
            <a:pPr lvl="1"/>
            <a:r>
              <a:rPr lang="el-GR" dirty="0" smtClean="0"/>
              <a:t>Δεδομένα και ενέργειες</a:t>
            </a:r>
          </a:p>
          <a:p>
            <a:pPr lvl="1"/>
            <a:r>
              <a:rPr lang="el-GR" dirty="0" smtClean="0"/>
              <a:t>ενέργειες και διαδικασίες λήψης αποφάσεων και ροές δεδομένων</a:t>
            </a:r>
          </a:p>
          <a:p>
            <a:pPr lvl="1"/>
            <a:endParaRPr lang="el-GR" dirty="0" smtClean="0"/>
          </a:p>
          <a:p>
            <a:pPr lvl="2"/>
            <a:r>
              <a:rPr lang="el-GR" dirty="0" smtClean="0"/>
              <a:t>Φυσικά η μοντελοποίηση μπορεί να αφορά και μόνο ένα από τα τέσσερα παραπάνω μέρη ενός συστήματος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445624" cy="908720"/>
          </a:xfrm>
        </p:spPr>
        <p:txBody>
          <a:bodyPr>
            <a:normAutofit fontScale="90000"/>
          </a:bodyPr>
          <a:lstStyle/>
          <a:p>
            <a:r>
              <a:rPr lang="el-GR" dirty="0" smtClean="0">
                <a:hlinkClick r:id="rId3"/>
              </a:rPr>
              <a:t/>
            </a:r>
            <a:br>
              <a:rPr lang="el-GR" dirty="0" smtClean="0">
                <a:hlinkClick r:id="rId3"/>
              </a:rPr>
            </a:br>
            <a:r>
              <a:rPr lang="el-GR" sz="4400" dirty="0" smtClean="0"/>
              <a:t>Μοντέλα Ενεργειών / Διαδικασιών </a:t>
            </a:r>
            <a:r>
              <a:rPr lang="el-GR" b="0" dirty="0" smtClean="0"/>
              <a:t>1/4</a:t>
            </a:r>
            <a:r>
              <a:rPr lang="el-GR" sz="4400" dirty="0" smtClean="0"/>
              <a:t> </a:t>
            </a:r>
            <a:r>
              <a:rPr lang="el-GR" dirty="0" smtClean="0"/>
              <a:t/>
            </a:r>
            <a:br>
              <a:rPr lang="el-GR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mtClean="0">
                <a:hlinkClick r:id="rId4"/>
              </a:rPr>
              <a:t>http://en.wikipedia.org/wiki/Process_modeling</a:t>
            </a:r>
            <a:endParaRPr lang="el-GR" smtClean="0"/>
          </a:p>
          <a:p>
            <a:r>
              <a:rPr lang="en-US" smtClean="0">
                <a:hlinkClick r:id="rId5"/>
              </a:rPr>
              <a:t>http://www.itl.nist.gov/div898/handbook/pmd/pmd.htm</a:t>
            </a:r>
            <a:endParaRPr lang="el-GR" smtClean="0"/>
          </a:p>
          <a:p>
            <a:r>
              <a:rPr lang="en-US" smtClean="0">
                <a:hlinkClick r:id="rId6"/>
              </a:rPr>
              <a:t>http://www-01.ibm.com/support/knowledgecenter/SS6RBX_11.4.2/com.ibm.sa.bpr.doc/topics/c_diagtypesbpm.html</a:t>
            </a:r>
            <a:endParaRPr lang="en-US" smtClean="0"/>
          </a:p>
          <a:p>
            <a:r>
              <a:rPr lang="en-US" smtClean="0"/>
              <a:t>http://academics.epu.ntua.gr/LinkClick.aspx?fileticket=nNPcBN7bjX0%3D&amp;tabid=930&amp;mid=2218</a:t>
            </a:r>
            <a:endParaRPr lang="el-GR" smtClean="0"/>
          </a:p>
          <a:p>
            <a:r>
              <a:rPr lang="el-GR" smtClean="0"/>
              <a:t>ΟΡΟΙ : </a:t>
            </a:r>
            <a:r>
              <a:rPr lang="en-US" smtClean="0"/>
              <a:t>Process Models / Business models /activities models</a:t>
            </a:r>
          </a:p>
          <a:p>
            <a:pPr lvl="1"/>
            <a:r>
              <a:rPr lang="en-US" smtClean="0"/>
              <a:t>https://nrf.com/resources/retail-technology-standards/business-process-models-0</a:t>
            </a:r>
          </a:p>
          <a:p>
            <a:endParaRPr lang="el-G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981950" y="6356350"/>
            <a:ext cx="1162050" cy="365125"/>
          </a:xfrm>
        </p:spPr>
        <p:txBody>
          <a:bodyPr>
            <a:normAutofit/>
          </a:bodyPr>
          <a:lstStyle/>
          <a:p>
            <a:fld id="{A6BCD997-D1BE-4537-A318-008E6A5886A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786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Μοντέλα Ενεργειών / Διαδικασιών </a:t>
            </a:r>
            <a:r>
              <a:rPr lang="el-GR" b="0" dirty="0" smtClean="0"/>
              <a:t>2/4</a:t>
            </a:r>
            <a:endParaRPr lang="en-US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hlinkClick r:id="rId3"/>
              </a:rPr>
              <a:t>http://www.bptrends.com/bpt/wp-content/publicationfiles/05-06-ART-ProcessModeling21stCent-Recker1.pdf</a:t>
            </a:r>
            <a:endParaRPr lang="en-US" smtClean="0"/>
          </a:p>
          <a:p>
            <a:r>
              <a:rPr lang="en-US" smtClean="0">
                <a:hlinkClick r:id="rId4"/>
              </a:rPr>
              <a:t>http://panayiot.simor.ntua.gr/research/modelling</a:t>
            </a:r>
            <a:endParaRPr lang="en-US" smtClean="0"/>
          </a:p>
          <a:p>
            <a:r>
              <a:rPr lang="en-US" smtClean="0">
                <a:hlinkClick r:id="rId5"/>
              </a:rPr>
              <a:t>http://digilib.lib.unipi.gr/dspace/bitstream/unipi/4975/1/Manolioudakis.pdf</a:t>
            </a:r>
            <a:endParaRPr lang="en-US" smtClean="0"/>
          </a:p>
          <a:p>
            <a:r>
              <a:rPr lang="en-US" smtClean="0"/>
              <a:t>http://www.logistics.tuc.gr/contents/lessons/M4/01%20-%20Intro.pdf</a:t>
            </a:r>
            <a:endParaRPr lang="el-G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981950" y="6356350"/>
            <a:ext cx="1162050" cy="365125"/>
          </a:xfrm>
        </p:spPr>
        <p:txBody>
          <a:bodyPr>
            <a:normAutofit/>
          </a:bodyPr>
          <a:lstStyle/>
          <a:p>
            <a:fld id="{A6BCD997-D1BE-4537-A318-008E6A5886A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15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Μοντέλα Ενεργειών / Διαδικασιών </a:t>
            </a:r>
            <a:r>
              <a:rPr lang="el-GR" b="0" dirty="0" smtClean="0"/>
              <a:t>3/4</a:t>
            </a:r>
            <a:endParaRPr lang="en-US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mtClean="0">
                <a:hlinkClick r:id="rId2"/>
              </a:rPr>
              <a:t>https://conferences.ellak.gr/2009/presentations/session2/moralis.pdf</a:t>
            </a:r>
            <a:endParaRPr lang="en-US" smtClean="0"/>
          </a:p>
          <a:p>
            <a:r>
              <a:rPr lang="en-US" smtClean="0">
                <a:hlinkClick r:id="rId3"/>
              </a:rPr>
              <a:t>http://portal.tee.gr/portal/page/portal/teetkm/DRASTHRIOTHTES/SEMINARIA/PALAIOTERA_SEMINARIA/METRHSH_APODOSHS/folinas.pdf</a:t>
            </a:r>
            <a:endParaRPr lang="en-US" smtClean="0"/>
          </a:p>
          <a:p>
            <a:r>
              <a:rPr lang="en-US" smtClean="0"/>
              <a:t>http://www.google.gr/url?sa=t&amp;rct=j&amp;q=&amp;esrc=s&amp;source=web&amp;cd=31&amp;ved=0CB4QFjAAOB4&amp;url=http%3A%2F%2Fwww.adam-europe.eu%2Fprj%2F5211%2Fprd%2F6%2F1%2FD3.1%2520-%2520Self%2520Learning%2520Integrated%2520Methodology%2520and%2520Cases.doc&amp;ei=5nReVNicENavabnrgLgD&amp;usg=AFQjCNELRBVtjw9ex2IDlKYciT3RQ66dOg</a:t>
            </a:r>
            <a:endParaRPr lang="el-G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981950" y="6356350"/>
            <a:ext cx="1162050" cy="365125"/>
          </a:xfrm>
        </p:spPr>
        <p:txBody>
          <a:bodyPr>
            <a:normAutofit/>
          </a:bodyPr>
          <a:lstStyle/>
          <a:p>
            <a:fld id="{A6BCD997-D1BE-4537-A318-008E6A5886A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4490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Μοντέλα Ενεργειών / Διαδικασιών </a:t>
            </a:r>
            <a:r>
              <a:rPr lang="el-GR" b="0" dirty="0" smtClean="0"/>
              <a:t>4/4</a:t>
            </a:r>
            <a:endParaRPr lang="en-US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http://dde.teilar.gr/publications/109/109fulltext.pdf</a:t>
            </a:r>
            <a:endParaRPr lang="en-US" dirty="0" smtClean="0"/>
          </a:p>
          <a:p>
            <a:r>
              <a:rPr lang="en-US" dirty="0" smtClean="0"/>
              <a:t>http://www.google.gr/url?sa=t&amp;rct=j&amp;q=&amp;esrc=s&amp;source=web&amp;cd=39&amp;ved=0CE0QFjAIOB4&amp;url=http%3A%2F%2Fwww.ionio.gr%2F~papatheodor%2Flessons%2FIONIO-MSc-ath-INFO-SYSTEMS-04.ppt&amp;ei=5nReVNicENavabnrgLgD&amp;usg=AFQjCNETylVOyjQ4NaN32QA7fxs3fK7lJQ</a:t>
            </a:r>
            <a:endParaRPr lang="en-US" dirty="0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OC_template_updat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OC_template_updated</Template>
  <TotalTime>833</TotalTime>
  <Words>1206</Words>
  <Application>Microsoft Office PowerPoint</Application>
  <PresentationFormat>Προβολή στην οθόνη (4:3)</PresentationFormat>
  <Paragraphs>189</Paragraphs>
  <Slides>35</Slides>
  <Notes>12</Notes>
  <HiddenSlides>0</HiddenSlides>
  <MMClips>0</MMClips>
  <ScaleCrop>false</ScaleCrop>
  <HeadingPairs>
    <vt:vector size="6" baseType="variant">
      <vt:variant>
        <vt:lpstr>Θέμα</vt:lpstr>
      </vt:variant>
      <vt:variant>
        <vt:i4>2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35</vt:i4>
      </vt:variant>
    </vt:vector>
  </HeadingPairs>
  <TitlesOfParts>
    <vt:vector size="38" baseType="lpstr">
      <vt:lpstr>OC_template_updated</vt:lpstr>
      <vt:lpstr>1_OC_template_updated</vt:lpstr>
      <vt:lpstr>SmartDraw</vt:lpstr>
      <vt:lpstr>Eιδικά θέματα βάσεων χωρικών δεδομένων και θεωρία συστημάτων – Θ</vt:lpstr>
      <vt:lpstr>Μοντέλα αναπαράστασης της πραγματικότητας </vt:lpstr>
      <vt:lpstr>Moντέλα Αναπαράστασης της Πραγματικότητας</vt:lpstr>
      <vt:lpstr>Μοντέλα</vt:lpstr>
      <vt:lpstr>Σημείωση…</vt:lpstr>
      <vt:lpstr> Μοντέλα Ενεργειών / Διαδικασιών 1/4  </vt:lpstr>
      <vt:lpstr>Μοντέλα Ενεργειών / Διαδικασιών 2/4</vt:lpstr>
      <vt:lpstr>Μοντέλα Ενεργειών / Διαδικασιών 3/4</vt:lpstr>
      <vt:lpstr>Μοντέλα Ενεργειών / Διαδικασιών 4/4</vt:lpstr>
      <vt:lpstr>Συμπέρασμα : πολλοί τρόποι μοντελοποίησης… ή όχι; 1/6</vt:lpstr>
      <vt:lpstr>Συμπέρασμα : πολλοί τρόποι μοντελοποίησης… ή όχι; 2/6</vt:lpstr>
      <vt:lpstr>Συμπέρασμα : πολλοί τρόποι μοντελοποίησης… ή όχι; 3/6</vt:lpstr>
      <vt:lpstr>Συμπέρασμα : πολλοί τρόποι μοντελοποίησης… ή όχι; 4/6</vt:lpstr>
      <vt:lpstr>Συμπέρασμα : πολλοί τρόποι μοντελοποίησης… ή όχι; 5/6</vt:lpstr>
      <vt:lpstr>Συμπέρασμα : πολλοί τρόποι μοντελοποίησης… ή όχι; 6/6</vt:lpstr>
      <vt:lpstr>Μοντέλα Ροών Δεδομένων 1/12</vt:lpstr>
      <vt:lpstr>Μοντέλα Ροών Δεδομένων 2/12</vt:lpstr>
      <vt:lpstr>Μοντέλα Ροών Δεδομένων 3/12</vt:lpstr>
      <vt:lpstr>Μοντέλα Ροών Δεδομένων 4/12</vt:lpstr>
      <vt:lpstr>Μοντέλα Ροών Δεδομένων 5/12</vt:lpstr>
      <vt:lpstr>Μοντέλα Ροών Δεδομένων 6/12</vt:lpstr>
      <vt:lpstr>Μοντέλα Ροών Δεδομένων 7/12</vt:lpstr>
      <vt:lpstr>Μοντέλα Ροών Δεδομένων 8/12</vt:lpstr>
      <vt:lpstr>Μοντέλα Ροών Δεδομένων 9/12</vt:lpstr>
      <vt:lpstr>Μοντέλα Ροών Δεδομένων 10/12</vt:lpstr>
      <vt:lpstr>Μοντέλα Ροών Δεδομένων 11/12</vt:lpstr>
      <vt:lpstr>Μοντέλα Ροών Δεδομένων 12/12</vt:lpstr>
      <vt:lpstr>Μοντελοποίηση διαδικασιών λήψης αποφάσεων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fkaram2</dc:creator>
  <cp:lastModifiedBy>natasakar new</cp:lastModifiedBy>
  <cp:revision>43</cp:revision>
  <dcterms:created xsi:type="dcterms:W3CDTF">2013-05-20T07:14:41Z</dcterms:created>
  <dcterms:modified xsi:type="dcterms:W3CDTF">2015-12-08T11:14:05Z</dcterms:modified>
</cp:coreProperties>
</file>