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2"/>
  </p:notesMasterIdLst>
  <p:handoutMasterIdLst>
    <p:handoutMasterId r:id="rId23"/>
  </p:handoutMasterIdLst>
  <p:sldIdLst>
    <p:sldId id="29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42" r:id="rId11"/>
    <p:sldId id="339" r:id="rId12"/>
    <p:sldId id="340" r:id="rId13"/>
    <p:sldId id="341" r:id="rId14"/>
    <p:sldId id="331" r:id="rId15"/>
    <p:sldId id="295" r:id="rId16"/>
    <p:sldId id="296" r:id="rId17"/>
    <p:sldId id="297" r:id="rId18"/>
    <p:sldId id="298" r:id="rId19"/>
    <p:sldId id="299" r:id="rId20"/>
    <p:sldId id="300" r:id="rId21"/>
  </p:sldIdLst>
  <p:sldSz cx="9144000" cy="6858000" type="screen4x3"/>
  <p:notesSz cx="7104063" cy="10234613"/>
  <p:custDataLst>
    <p:tags r:id="rId2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208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Ενότητα </a:t>
            </a:r>
            <a:r>
              <a:rPr lang="en-US" sz="2000" b="1" dirty="0"/>
              <a:t> </a:t>
            </a:r>
            <a:r>
              <a:rPr lang="en-US" sz="2000" b="1" dirty="0" smtClean="0"/>
              <a:t>1</a:t>
            </a:r>
            <a:r>
              <a:rPr lang="el-GR" sz="2000" b="1" dirty="0" smtClean="0"/>
              <a:t>1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Βάσεις χωρικών δεδομένων πολλαπλών </a:t>
            </a:r>
            <a:r>
              <a:rPr lang="el-GR" sz="2000" dirty="0"/>
              <a:t>Κλιμάκων και πολλαπλών αναπαραστάσεων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000"/>
              <a:t>Δήμος Πανταζής </a:t>
            </a:r>
            <a:r>
              <a:rPr lang="el-GR" sz="2000" dirty="0"/>
              <a:t>Dr, MSc, Αγρ.Τοπ.Μηχ. ΑΠΘ - Καθηγητής ΤΕΙ Αθήνας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ΒΧΔ ΠΚ </a:t>
            </a:r>
            <a:r>
              <a:rPr lang="el-GR" sz="3600" b="0" dirty="0" smtClean="0"/>
              <a:t>1/3</a:t>
            </a:r>
            <a:endParaRPr lang="en-US" sz="3600" b="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46767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640" y="2822159"/>
            <a:ext cx="565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1:25.000               1:50.000              1:100.000                  1:250.000            1:500.000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Figure 3. Electric railway line (double) / (line symbol).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4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ΒΧΔ </a:t>
            </a:r>
            <a:r>
              <a:rPr lang="el-GR" dirty="0" smtClean="0"/>
              <a:t>ΠΚ </a:t>
            </a:r>
            <a:r>
              <a:rPr lang="el-GR" sz="3600" b="0" dirty="0" smtClean="0">
                <a:solidFill>
                  <a:prstClr val="black"/>
                </a:solidFill>
              </a:rPr>
              <a:t>2/3</a:t>
            </a:r>
            <a:endParaRPr lang="el-GR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3539331"/>
            <a:ext cx="3810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Ορθογώνιο 2"/>
          <p:cNvSpPr/>
          <p:nvPr/>
        </p:nvSpPr>
        <p:spPr>
          <a:xfrm>
            <a:off x="2195736" y="422030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1:25.000        1:50.000        1:100.000          1:250.000       1:500.000</a:t>
            </a:r>
            <a:r>
              <a:rPr lang="en-US" sz="1200" dirty="0">
                <a:latin typeface="+mn-lt"/>
              </a:rPr>
              <a:t/>
            </a:r>
            <a:br>
              <a:rPr lang="en-US" sz="1200" dirty="0">
                <a:latin typeface="+mn-lt"/>
              </a:rPr>
            </a:br>
            <a:r>
              <a:rPr lang="en-GB" sz="1200" dirty="0">
                <a:latin typeface="+mn-lt"/>
              </a:rPr>
              <a:t>Figure 4. Densely populated place (polygonal symbol</a:t>
            </a:r>
            <a:r>
              <a:rPr lang="en-GB" sz="1200" dirty="0" smtClean="0">
                <a:latin typeface="+mn-lt"/>
              </a:rPr>
              <a:t>).</a:t>
            </a:r>
            <a:endParaRPr lang="el-G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56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ΒΧΔ ΠΚ </a:t>
            </a:r>
            <a:r>
              <a:rPr lang="el-GR" sz="3600" b="0" dirty="0" smtClean="0">
                <a:solidFill>
                  <a:prstClr val="black"/>
                </a:solidFill>
              </a:rPr>
              <a:t>3/3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0" y="3048794"/>
            <a:ext cx="52959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39752" y="49411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>
                <a:latin typeface="+mn-lt"/>
              </a:rPr>
              <a:t>Urban areas and road networks at 1:25.000, 1:50.000, 1:100.000, 1:250.000. 1:500.000 scales.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028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</a:t>
            </a:r>
            <a:r>
              <a:rPr lang="el-GR" sz="2000" dirty="0" smtClean="0"/>
              <a:t>συστημάτων - Θ. </a:t>
            </a:r>
            <a:r>
              <a:rPr lang="el-GR" sz="2000" dirty="0"/>
              <a:t>Ενότητα </a:t>
            </a:r>
            <a:r>
              <a:rPr lang="en-US" sz="2000" dirty="0" smtClean="0"/>
              <a:t>1</a:t>
            </a:r>
            <a:r>
              <a:rPr lang="el-GR" sz="2000" dirty="0" smtClean="0"/>
              <a:t>1: Βάσεις </a:t>
            </a:r>
            <a:r>
              <a:rPr lang="el-GR" sz="2000" smtClean="0"/>
              <a:t>χωρικών δεδομένων πολλαπλών </a:t>
            </a:r>
            <a:r>
              <a:rPr lang="el-GR" sz="2000" dirty="0"/>
              <a:t>κ</a:t>
            </a:r>
            <a:r>
              <a:rPr lang="el-GR" sz="2000" smtClean="0"/>
              <a:t>λιμάκων </a:t>
            </a:r>
            <a:r>
              <a:rPr lang="el-GR" sz="2000" dirty="0"/>
              <a:t>και πολλαπλών </a:t>
            </a:r>
            <a:r>
              <a:rPr lang="el-GR" sz="2000" dirty="0" smtClean="0"/>
              <a:t>αναπαραστάσεων».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ΒΧΔ Πολλαπλών κλιμάκων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ΒΧΔ που περιέχουν δεδομένα πολλαπλών κλιμάκων και/ή πολλαπλών αναπαραστάσεων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περιέχουν;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24328" y="6356350"/>
            <a:ext cx="1162472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;;;;;;;;;;;;;ς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889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Γιατί χρειάζονται; Τι προσφέρουν;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en-US" dirty="0"/>
              <a:t>X</a:t>
            </a:r>
            <a:r>
              <a:rPr lang="el-GR" dirty="0"/>
              <a:t>Δ </a:t>
            </a:r>
            <a:r>
              <a:rPr lang="en-US" dirty="0"/>
              <a:t>Vs </a:t>
            </a:r>
            <a:r>
              <a:rPr lang="el-GR" dirty="0"/>
              <a:t>ΒΧΔ πολλαπλών κλιμάκων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4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Πως σχεδιάζονται;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Δύο είδη…</a:t>
            </a:r>
          </a:p>
          <a:p>
            <a:pPr lvl="1"/>
            <a:r>
              <a:rPr lang="el-GR" dirty="0"/>
              <a:t>Αναπαράσταση…. Χάρτες πολλαπλών κλιμάκων</a:t>
            </a:r>
          </a:p>
          <a:p>
            <a:pPr lvl="1"/>
            <a:r>
              <a:rPr lang="el-GR" dirty="0"/>
              <a:t>ΒΧΔ πολλαπλών κλιμάκων</a:t>
            </a:r>
          </a:p>
          <a:p>
            <a:pPr lvl="1"/>
            <a:r>
              <a:rPr lang="el-GR" dirty="0"/>
              <a:t>Ενδιάμεσες καταστάσεις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8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ΕΜ ΒΧΔ ΠΚ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;;;;;;;</a:t>
            </a:r>
            <a:endParaRPr lang="el-GR" dirty="0"/>
          </a:p>
          <a:p>
            <a:r>
              <a:rPr lang="el-GR" dirty="0" smtClean="0"/>
              <a:t>Δυσκολίες</a:t>
            </a:r>
            <a:endParaRPr lang="el-GR" dirty="0"/>
          </a:p>
          <a:p>
            <a:r>
              <a:rPr lang="el-GR" dirty="0" smtClean="0"/>
              <a:t>Λεξικά </a:t>
            </a:r>
            <a:r>
              <a:rPr lang="el-GR" dirty="0"/>
              <a:t>Δεδομένων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9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ΒΧΔ ΠΚ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574482" cy="47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1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Ένας ορισμός</a:t>
            </a:r>
            <a:r>
              <a:rPr lang="en-US" dirty="0" smtClean="0"/>
              <a:t>…</a:t>
            </a:r>
            <a:r>
              <a:rPr lang="el-GR" sz="3600" b="0" dirty="0" smtClean="0"/>
              <a:t> 1/2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GB" sz="2200" dirty="0" smtClean="0"/>
              <a:t>A multi-resolution, multiscale, multi-representation spatial/cartographic database of 2D and/or 3D can be defined:</a:t>
            </a:r>
            <a:endParaRPr lang="en-US" sz="2200" dirty="0" smtClean="0"/>
          </a:p>
          <a:p>
            <a:pPr hangingPunct="0"/>
            <a:r>
              <a:rPr lang="en-GB" sz="2200" dirty="0" smtClean="0"/>
              <a:t>As a database with </a:t>
            </a:r>
          </a:p>
          <a:p>
            <a:pPr lvl="1" hangingPunct="0"/>
            <a:r>
              <a:rPr lang="en-GB" sz="2200" dirty="0" smtClean="0"/>
              <a:t>raster and/or vector entities and / or other data set of multiple scales; </a:t>
            </a:r>
          </a:p>
          <a:p>
            <a:pPr lvl="1" hangingPunct="0"/>
            <a:r>
              <a:rPr lang="en-GB" sz="2200" dirty="0" smtClean="0"/>
              <a:t>of which their entities are inter-connected between them (with gen-spec, composed by and other relations); </a:t>
            </a:r>
          </a:p>
          <a:p>
            <a:pPr lvl="1" hangingPunct="0"/>
            <a:r>
              <a:rPr lang="en-GB" sz="2200" dirty="0" smtClean="0"/>
              <a:t>and of which their entities are georeferenced at the same geodetic system (coordinates, projection, datum).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778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Ένας ορισμός</a:t>
            </a:r>
            <a:r>
              <a:rPr lang="en-US" dirty="0" smtClean="0"/>
              <a:t>…</a:t>
            </a:r>
            <a:r>
              <a:rPr lang="el-GR" dirty="0" smtClean="0"/>
              <a:t> </a:t>
            </a:r>
            <a:r>
              <a:rPr lang="el-GR" sz="3600" b="0" dirty="0">
                <a:solidFill>
                  <a:prstClr val="black"/>
                </a:solidFill>
              </a:rPr>
              <a:t> </a:t>
            </a:r>
            <a:r>
              <a:rPr lang="el-GR" sz="3600" b="0" dirty="0" smtClean="0">
                <a:solidFill>
                  <a:prstClr val="black"/>
                </a:solidFill>
              </a:rPr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GB" sz="2200" dirty="0" smtClean="0"/>
              <a:t>Also, as a database that </a:t>
            </a:r>
          </a:p>
          <a:p>
            <a:pPr lvl="1" hangingPunct="0"/>
            <a:r>
              <a:rPr lang="en-GB" sz="2200" dirty="0" smtClean="0"/>
              <a:t>can be used to store the same geographic reality, (e.g. real-world-representations, phenomena, events etc.), </a:t>
            </a:r>
          </a:p>
          <a:p>
            <a:pPr lvl="1" hangingPunct="0"/>
            <a:r>
              <a:rPr lang="en-GB" sz="2200" dirty="0" smtClean="0"/>
              <a:t>at different levels of precision, accuracy, scale and resolution with multiple representations of the same entity in different scale if necessary, </a:t>
            </a:r>
          </a:p>
          <a:p>
            <a:pPr lvl="1" hangingPunct="0"/>
            <a:r>
              <a:rPr lang="en-GB" sz="2200" dirty="0" smtClean="0"/>
              <a:t>and with all the necessary integrity controls allowing or not the simultaneous appearance of entities and /or data sets (including toponymy) in different scales. </a:t>
            </a:r>
            <a:r>
              <a:rPr lang="en-GB" sz="2200" b="1" dirty="0" smtClean="0"/>
              <a:t>(D.N. Pantazis)</a:t>
            </a:r>
            <a:endParaRPr lang="en-US" sz="2200" b="1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9279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891</TotalTime>
  <Words>914</Words>
  <Application>Microsoft Office PowerPoint</Application>
  <PresentationFormat>Προβολή στην οθόνη (4:3)</PresentationFormat>
  <Paragraphs>110</Paragraphs>
  <Slides>19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1" baseType="lpstr">
      <vt:lpstr>OC_template_updated</vt:lpstr>
      <vt:lpstr>1_OC_template_updated</vt:lpstr>
      <vt:lpstr>Eιδικά θέματα βάσεων χωρικών δεδομένων και θεωρία συστημάτων - Θ</vt:lpstr>
      <vt:lpstr>ΒΧΔ Πολλαπλών κλιμάκων</vt:lpstr>
      <vt:lpstr>Τι περιέχουν;</vt:lpstr>
      <vt:lpstr>Γιατί χρειάζονται; Τι προσφέρουν;</vt:lpstr>
      <vt:lpstr>Πως σχεδιάζονται;</vt:lpstr>
      <vt:lpstr>ΕΜ ΒΧΔ ΠΚ</vt:lpstr>
      <vt:lpstr>ΒΧΔ ΠΚ</vt:lpstr>
      <vt:lpstr>Ένας ορισμός… 1/2</vt:lpstr>
      <vt:lpstr>Ένας ορισμός…  2/2</vt:lpstr>
      <vt:lpstr>ΒΧΔ ΠΚ 1/3</vt:lpstr>
      <vt:lpstr>ΒΧΔ ΠΚ 2/3</vt:lpstr>
      <vt:lpstr>ΒΧΔ ΠΚ 3/3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73</cp:revision>
  <dcterms:created xsi:type="dcterms:W3CDTF">2013-05-20T07:14:41Z</dcterms:created>
  <dcterms:modified xsi:type="dcterms:W3CDTF">2015-12-08T11:15:20Z</dcterms:modified>
</cp:coreProperties>
</file>