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25"/>
  </p:notesMasterIdLst>
  <p:handoutMasterIdLst>
    <p:handoutMasterId r:id="rId26"/>
  </p:handoutMasterIdLst>
  <p:sldIdLst>
    <p:sldId id="256" r:id="rId4"/>
    <p:sldId id="271" r:id="rId5"/>
    <p:sldId id="272" r:id="rId6"/>
    <p:sldId id="273" r:id="rId7"/>
    <p:sldId id="274" r:id="rId8"/>
    <p:sldId id="275" r:id="rId9"/>
    <p:sldId id="277" r:id="rId10"/>
    <p:sldId id="276" r:id="rId11"/>
    <p:sldId id="278" r:id="rId12"/>
    <p:sldId id="279" r:id="rId13"/>
    <p:sldId id="280" r:id="rId14"/>
    <p:sldId id="281" r:id="rId15"/>
    <p:sldId id="282" r:id="rId16"/>
    <p:sldId id="257" r:id="rId17"/>
    <p:sldId id="262" r:id="rId18"/>
    <p:sldId id="264" r:id="rId19"/>
    <p:sldId id="269" r:id="rId20"/>
    <p:sldId id="270" r:id="rId21"/>
    <p:sldId id="266" r:id="rId22"/>
    <p:sldId id="283" r:id="rId23"/>
    <p:sldId id="261"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928720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46783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65576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41356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8641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62541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08984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0009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25010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5687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6945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Διασφάλιση ποιότητας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a:t>
            </a:r>
            <a:r>
              <a:rPr lang="el-GR" sz="2600" b="1" dirty="0"/>
              <a:t>4</a:t>
            </a:r>
            <a:r>
              <a:rPr lang="el-GR" sz="2600" dirty="0" smtClean="0"/>
              <a:t>:</a:t>
            </a:r>
            <a:r>
              <a:rPr lang="en-US" sz="2600" dirty="0" smtClean="0"/>
              <a:t> </a:t>
            </a:r>
            <a:r>
              <a:rPr lang="el-GR" sz="2600" dirty="0" smtClean="0"/>
              <a:t>Οφέλη από την εφαρμογή ενός ΣΔΑΤ</a:t>
            </a:r>
            <a:endParaRPr lang="en-US" sz="2600" dirty="0" smtClean="0"/>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HACCP</a:t>
            </a:r>
            <a:endParaRPr lang="el-GR" dirty="0"/>
          </a:p>
        </p:txBody>
      </p:sp>
      <p:sp>
        <p:nvSpPr>
          <p:cNvPr id="4" name="Θέση περιεχομένου 3"/>
          <p:cNvSpPr>
            <a:spLocks noGrp="1"/>
          </p:cNvSpPr>
          <p:nvPr>
            <p:ph idx="1"/>
          </p:nvPr>
        </p:nvSpPr>
        <p:spPr/>
        <p:txBody>
          <a:bodyPr/>
          <a:lstStyle/>
          <a:p>
            <a:r>
              <a:rPr lang="el-GR" dirty="0"/>
              <a:t>Το HACCP αφορά έλεγχο των διεργασιών με δεδομένο ότι η </a:t>
            </a:r>
            <a:r>
              <a:rPr lang="el-GR" b="1" dirty="0"/>
              <a:t>πρόληψη </a:t>
            </a:r>
            <a:r>
              <a:rPr lang="el-GR" dirty="0"/>
              <a:t>είναι καλύτερη από την θεραπεία. Σαν πρόληψη πρέπει να  θωρήσουμε την εκπαίδευση, το σχεδιασμό των εγκαταστάσεων, τον έλεγχο μεταφοράς και αποθήκευσης, τις απαιτήσεις της υγιεινής, τον έλεγχο των παρασίτων, το σχεδιασμό και την επιβεβαίωση της ύπαρξης ενός αποτελεσματικού συστήματος ανάκλησης, σε περίπτωση αστοχίας.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01640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Γιατί εφαρμόζεται το </a:t>
            </a:r>
            <a:r>
              <a:rPr lang="en-US" dirty="0"/>
              <a:t>HACCP;</a:t>
            </a:r>
            <a:endParaRPr lang="el-GR" dirty="0"/>
          </a:p>
        </p:txBody>
      </p:sp>
      <p:sp>
        <p:nvSpPr>
          <p:cNvPr id="3" name="Θέση περιεχομένου 2"/>
          <p:cNvSpPr>
            <a:spLocks noGrp="1"/>
          </p:cNvSpPr>
          <p:nvPr>
            <p:ph idx="1"/>
          </p:nvPr>
        </p:nvSpPr>
        <p:spPr/>
        <p:txBody>
          <a:bodyPr/>
          <a:lstStyle/>
          <a:p>
            <a:r>
              <a:rPr lang="el-GR" dirty="0"/>
              <a:t>Οι κυριότεροι λόγοι που επιβάλλουν την εφαρμογή του συστήματος HACCP, είναι η διαχείριση της παραγωγής ασφαλών τροφίμων και οι αυξανόμενες πιέσεις από την κυβέρνηση, τη νομοθεσία, τους καταναλωτές και τα μέσα ενημέρωσης για </a:t>
            </a:r>
            <a:r>
              <a:rPr lang="el-GR" b="1" dirty="0"/>
              <a:t>ασφαλή τρόφιμα</a:t>
            </a:r>
            <a:r>
              <a:rPr lang="el-GR" dirty="0" smtClean="0"/>
              <a:t>.</a:t>
            </a:r>
          </a:p>
          <a:p>
            <a:r>
              <a:rPr lang="el-GR" dirty="0"/>
              <a:t>Η εφαρμογή του συστήματος θα πρέπει να παρέχει στους παραγωγούς, στους εστιάτορες και στους εμπόρους λιανικής πώλησης την εμπιστοσύνη ότι το τρόφιμο είναι </a:t>
            </a:r>
            <a:r>
              <a:rPr lang="el-GR" dirty="0" smtClean="0"/>
              <a:t>ασφαλές.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2759452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Παραδείγματα περιστατικών </a:t>
            </a:r>
            <a:r>
              <a:rPr lang="el-GR" dirty="0" smtClean="0"/>
              <a:t/>
            </a:r>
            <a:br>
              <a:rPr lang="el-GR" dirty="0" smtClean="0"/>
            </a:br>
            <a:r>
              <a:rPr lang="el-GR" dirty="0" smtClean="0"/>
              <a:t>τροφικών δηλητηριάσεων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646050973"/>
              </p:ext>
            </p:extLst>
          </p:nvPr>
        </p:nvGraphicFramePr>
        <p:xfrm>
          <a:off x="179512" y="1868898"/>
          <a:ext cx="8766246" cy="3936366"/>
        </p:xfrm>
        <a:graphic>
          <a:graphicData uri="http://schemas.openxmlformats.org/drawingml/2006/table">
            <a:tbl>
              <a:tblPr firstRow="1" firstCol="1" lastRow="1" lastCol="1" bandRow="1" bandCol="1"/>
              <a:tblGrid>
                <a:gridCol w="650744"/>
                <a:gridCol w="907220"/>
                <a:gridCol w="2226941"/>
                <a:gridCol w="1668253"/>
                <a:gridCol w="1872928"/>
                <a:gridCol w="1440160"/>
              </a:tblGrid>
              <a:tr h="336021">
                <a:tc>
                  <a:txBody>
                    <a:bodyPr/>
                    <a:lstStyle/>
                    <a:p>
                      <a:pPr marL="0" indent="0" algn="l">
                        <a:lnSpc>
                          <a:spcPct val="150000"/>
                        </a:lnSpc>
                        <a:spcBef>
                          <a:spcPts val="600"/>
                        </a:spcBef>
                        <a:spcAft>
                          <a:spcPts val="0"/>
                        </a:spcAft>
                      </a:pPr>
                      <a:r>
                        <a:rPr lang="el-GR" sz="1400" b="1" dirty="0">
                          <a:effectLst/>
                          <a:latin typeface="+mn-lt"/>
                          <a:ea typeface="Times New Roman"/>
                          <a:cs typeface="Arial"/>
                        </a:rPr>
                        <a:t>Χρονιά</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50000"/>
                        </a:lnSpc>
                        <a:spcBef>
                          <a:spcPts val="600"/>
                        </a:spcBef>
                        <a:spcAft>
                          <a:spcPts val="0"/>
                        </a:spcAft>
                      </a:pPr>
                      <a:r>
                        <a:rPr lang="el-GR" sz="1400" b="1" dirty="0">
                          <a:effectLst/>
                          <a:latin typeface="+mn-lt"/>
                          <a:ea typeface="Times New Roman"/>
                          <a:cs typeface="Arial"/>
                        </a:rPr>
                        <a:t>Χώρα</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50000"/>
                        </a:lnSpc>
                        <a:spcBef>
                          <a:spcPts val="600"/>
                        </a:spcBef>
                        <a:spcAft>
                          <a:spcPts val="0"/>
                        </a:spcAft>
                      </a:pPr>
                      <a:r>
                        <a:rPr lang="el-GR" sz="1400" b="1" dirty="0">
                          <a:effectLst/>
                          <a:latin typeface="+mn-lt"/>
                          <a:ea typeface="Times New Roman"/>
                          <a:cs typeface="Arial"/>
                        </a:rPr>
                        <a:t>Τρόφιμο</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50000"/>
                        </a:lnSpc>
                        <a:spcBef>
                          <a:spcPts val="600"/>
                        </a:spcBef>
                        <a:spcAft>
                          <a:spcPts val="0"/>
                        </a:spcAft>
                      </a:pPr>
                      <a:r>
                        <a:rPr lang="el-GR" sz="1400" b="1" dirty="0">
                          <a:effectLst/>
                          <a:latin typeface="+mn-lt"/>
                          <a:ea typeface="Times New Roman"/>
                          <a:cs typeface="Arial"/>
                        </a:rPr>
                        <a:t>Αριθμός Περιστατικών</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50000"/>
                        </a:lnSpc>
                        <a:spcBef>
                          <a:spcPts val="600"/>
                        </a:spcBef>
                        <a:spcAft>
                          <a:spcPts val="0"/>
                        </a:spcAft>
                      </a:pPr>
                      <a:r>
                        <a:rPr lang="el-GR" sz="1400" b="1" dirty="0">
                          <a:effectLst/>
                          <a:latin typeface="+mn-lt"/>
                          <a:ea typeface="Times New Roman"/>
                          <a:cs typeface="Arial"/>
                        </a:rPr>
                        <a:t>Μικροοργανισμός</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50000"/>
                        </a:lnSpc>
                        <a:spcBef>
                          <a:spcPts val="600"/>
                        </a:spcBef>
                        <a:spcAft>
                          <a:spcPts val="0"/>
                        </a:spcAft>
                      </a:pPr>
                      <a:r>
                        <a:rPr lang="el-GR" sz="1400" b="1" dirty="0">
                          <a:effectLst/>
                          <a:latin typeface="+mn-lt"/>
                          <a:ea typeface="Times New Roman"/>
                          <a:cs typeface="Arial"/>
                        </a:rPr>
                        <a:t>Κόστος (€)</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a:lnSpc>
                          <a:spcPct val="150000"/>
                        </a:lnSpc>
                        <a:spcBef>
                          <a:spcPts val="600"/>
                        </a:spcBef>
                        <a:spcAft>
                          <a:spcPts val="0"/>
                        </a:spcAft>
                      </a:pPr>
                      <a:r>
                        <a:rPr lang="el-GR" sz="1400" dirty="0">
                          <a:effectLst/>
                          <a:latin typeface="+mn-lt"/>
                          <a:ea typeface="Times New Roman"/>
                          <a:cs typeface="Arial"/>
                        </a:rPr>
                        <a:t>1965</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ΗΠΑ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Cheddar Τυρί</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42</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St. aureus</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250.000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a:lnSpc>
                          <a:spcPct val="150000"/>
                        </a:lnSpc>
                        <a:spcBef>
                          <a:spcPts val="600"/>
                        </a:spcBef>
                        <a:spcAft>
                          <a:spcPts val="0"/>
                        </a:spcAft>
                      </a:pPr>
                      <a:r>
                        <a:rPr lang="el-GR" sz="1400" dirty="0">
                          <a:effectLst/>
                          <a:latin typeface="+mn-lt"/>
                          <a:ea typeface="Times New Roman"/>
                          <a:cs typeface="Arial"/>
                        </a:rPr>
                        <a:t>1977</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ΚΑΝΑΔΑΣ</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Cheddar Τυρί</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15</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St.aureus</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300.000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a:lnSpc>
                          <a:spcPct val="150000"/>
                        </a:lnSpc>
                        <a:spcBef>
                          <a:spcPts val="600"/>
                        </a:spcBef>
                        <a:spcAft>
                          <a:spcPts val="0"/>
                        </a:spcAft>
                      </a:pPr>
                      <a:r>
                        <a:rPr lang="el-GR" sz="1400" dirty="0">
                          <a:effectLst/>
                          <a:latin typeface="+mn-lt"/>
                          <a:ea typeface="Times New Roman"/>
                          <a:cs typeface="Arial"/>
                        </a:rPr>
                        <a:t>1981</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ΟΛΛΑΝΔΙΑ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Σαλάτα εστιατορίου</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200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Salmonella Indiana</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200.000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1982</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ΙΤΑΛΙΑ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Σοκολάτα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245</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Salmonella Napoli</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505.000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1983</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ΗΠΑ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Παστεριωμένο Γάλα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49 </a:t>
                      </a:r>
                      <a:r>
                        <a:rPr lang="el-GR" sz="1400" kern="1200" dirty="0" smtClean="0">
                          <a:solidFill>
                            <a:schemeClr val="tx1"/>
                          </a:solidFill>
                          <a:effectLst/>
                          <a:latin typeface="+mn-lt"/>
                          <a:ea typeface="Times New Roman"/>
                          <a:cs typeface="Arial"/>
                        </a:rPr>
                        <a:t>(</a:t>
                      </a:r>
                      <a:r>
                        <a:rPr lang="el-GR" sz="1400" kern="1200" dirty="0">
                          <a:solidFill>
                            <a:schemeClr val="tx1"/>
                          </a:solidFill>
                          <a:effectLst/>
                          <a:latin typeface="+mn-lt"/>
                          <a:ea typeface="Times New Roman"/>
                          <a:cs typeface="Arial"/>
                        </a:rPr>
                        <a:t>14 θάνατοι)</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L. monocytogenes</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294.000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1984</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ΚΑΝΑΔΑΣ</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Cheddar Τυρί</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2700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Salmonella</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5.880.000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1985</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ΗΠΑ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Παστεριωμένο Γάλα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18.000 </a:t>
                      </a:r>
                      <a:r>
                        <a:rPr lang="el-GR" sz="1400" kern="1200" dirty="0" smtClean="0">
                          <a:solidFill>
                            <a:schemeClr val="tx1"/>
                          </a:solidFill>
                          <a:effectLst/>
                          <a:latin typeface="+mn-lt"/>
                          <a:ea typeface="Times New Roman"/>
                          <a:cs typeface="Arial"/>
                        </a:rPr>
                        <a:t> </a:t>
                      </a:r>
                      <a:r>
                        <a:rPr lang="el-GR" sz="1400" kern="1200" dirty="0">
                          <a:solidFill>
                            <a:schemeClr val="tx1"/>
                          </a:solidFill>
                          <a:effectLst/>
                          <a:latin typeface="+mn-lt"/>
                          <a:ea typeface="Times New Roman"/>
                          <a:cs typeface="Arial"/>
                        </a:rPr>
                        <a:t>(2 θάνατοι)</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Salmonella</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Σφράγιση επιχείρησης</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1985</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ΗΠΑ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Μεξικάνικο τυρί</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142  </a:t>
                      </a:r>
                      <a:r>
                        <a:rPr lang="el-GR" sz="1400" kern="1200" dirty="0" smtClean="0">
                          <a:solidFill>
                            <a:schemeClr val="tx1"/>
                          </a:solidFill>
                          <a:effectLst/>
                          <a:latin typeface="+mn-lt"/>
                          <a:ea typeface="Times New Roman"/>
                          <a:cs typeface="Arial"/>
                        </a:rPr>
                        <a:t>(</a:t>
                      </a:r>
                      <a:r>
                        <a:rPr lang="el-GR" sz="1400" kern="1200" dirty="0">
                          <a:solidFill>
                            <a:schemeClr val="tx1"/>
                          </a:solidFill>
                          <a:effectLst/>
                          <a:latin typeface="+mn-lt"/>
                          <a:ea typeface="Times New Roman"/>
                          <a:cs typeface="Arial"/>
                        </a:rPr>
                        <a:t>76 θάνατοι)</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L. monocytogenes</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Πρόστιμο 411.764.000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93359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Παραδείγματα περιστατικών </a:t>
            </a:r>
            <a:r>
              <a:rPr lang="el-GR" dirty="0" smtClean="0"/>
              <a:t/>
            </a:r>
            <a:br>
              <a:rPr lang="el-GR" dirty="0" smtClean="0"/>
            </a:br>
            <a:r>
              <a:rPr lang="el-GR" dirty="0" smtClean="0"/>
              <a:t>τροφικών δηλητηριάσεων </a:t>
            </a:r>
            <a:r>
              <a:rPr lang="el-GR" sz="3000" b="0" dirty="0"/>
              <a:t>2</a:t>
            </a:r>
            <a:r>
              <a:rPr lang="el-GR" sz="3000" b="0" dirty="0" smtClean="0"/>
              <a:t>/2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269539519"/>
              </p:ext>
            </p:extLst>
          </p:nvPr>
        </p:nvGraphicFramePr>
        <p:xfrm>
          <a:off x="198242" y="1996930"/>
          <a:ext cx="8766246" cy="2656206"/>
        </p:xfrm>
        <a:graphic>
          <a:graphicData uri="http://schemas.openxmlformats.org/drawingml/2006/table">
            <a:tbl>
              <a:tblPr firstRow="1" firstCol="1" lastRow="1" lastCol="1" bandRow="1" bandCol="1"/>
              <a:tblGrid>
                <a:gridCol w="650744"/>
                <a:gridCol w="907220"/>
                <a:gridCol w="2226941"/>
                <a:gridCol w="1668253"/>
                <a:gridCol w="1872928"/>
                <a:gridCol w="1440160"/>
              </a:tblGrid>
              <a:tr h="336021">
                <a:tc>
                  <a:txBody>
                    <a:bodyPr/>
                    <a:lstStyle/>
                    <a:p>
                      <a:pPr marL="0" indent="0" algn="l">
                        <a:lnSpc>
                          <a:spcPct val="150000"/>
                        </a:lnSpc>
                        <a:spcBef>
                          <a:spcPts val="600"/>
                        </a:spcBef>
                        <a:spcAft>
                          <a:spcPts val="0"/>
                        </a:spcAft>
                      </a:pPr>
                      <a:r>
                        <a:rPr lang="el-GR" sz="1400" b="1" dirty="0">
                          <a:effectLst/>
                          <a:latin typeface="+mn-lt"/>
                          <a:ea typeface="Times New Roman"/>
                          <a:cs typeface="Arial"/>
                        </a:rPr>
                        <a:t>Χρονιά</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50000"/>
                        </a:lnSpc>
                        <a:spcBef>
                          <a:spcPts val="600"/>
                        </a:spcBef>
                        <a:spcAft>
                          <a:spcPts val="0"/>
                        </a:spcAft>
                      </a:pPr>
                      <a:r>
                        <a:rPr lang="el-GR" sz="1400" b="1" dirty="0">
                          <a:effectLst/>
                          <a:latin typeface="+mn-lt"/>
                          <a:ea typeface="Times New Roman"/>
                          <a:cs typeface="Arial"/>
                        </a:rPr>
                        <a:t>Χώρα</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50000"/>
                        </a:lnSpc>
                        <a:spcBef>
                          <a:spcPts val="600"/>
                        </a:spcBef>
                        <a:spcAft>
                          <a:spcPts val="0"/>
                        </a:spcAft>
                      </a:pPr>
                      <a:r>
                        <a:rPr lang="el-GR" sz="1400" b="1" dirty="0">
                          <a:effectLst/>
                          <a:latin typeface="+mn-lt"/>
                          <a:ea typeface="Times New Roman"/>
                          <a:cs typeface="Arial"/>
                        </a:rPr>
                        <a:t>Τρόφιμο</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50000"/>
                        </a:lnSpc>
                        <a:spcBef>
                          <a:spcPts val="600"/>
                        </a:spcBef>
                        <a:spcAft>
                          <a:spcPts val="0"/>
                        </a:spcAft>
                      </a:pPr>
                      <a:r>
                        <a:rPr lang="el-GR" sz="1400" b="1" dirty="0">
                          <a:effectLst/>
                          <a:latin typeface="+mn-lt"/>
                          <a:ea typeface="Times New Roman"/>
                          <a:cs typeface="Arial"/>
                        </a:rPr>
                        <a:t>Αριθμός Περιστατικών</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50000"/>
                        </a:lnSpc>
                        <a:spcBef>
                          <a:spcPts val="600"/>
                        </a:spcBef>
                        <a:spcAft>
                          <a:spcPts val="0"/>
                        </a:spcAft>
                      </a:pPr>
                      <a:r>
                        <a:rPr lang="el-GR" sz="1400" b="1" dirty="0">
                          <a:effectLst/>
                          <a:latin typeface="+mn-lt"/>
                          <a:ea typeface="Times New Roman"/>
                          <a:cs typeface="Arial"/>
                        </a:rPr>
                        <a:t>Μικροοργανισμός</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a:lnSpc>
                          <a:spcPct val="150000"/>
                        </a:lnSpc>
                        <a:spcBef>
                          <a:spcPts val="600"/>
                        </a:spcBef>
                        <a:spcAft>
                          <a:spcPts val="0"/>
                        </a:spcAft>
                      </a:pPr>
                      <a:r>
                        <a:rPr lang="el-GR" sz="1400" b="1" dirty="0">
                          <a:effectLst/>
                          <a:latin typeface="+mn-lt"/>
                          <a:ea typeface="Times New Roman"/>
                          <a:cs typeface="Arial"/>
                        </a:rPr>
                        <a:t>Κόστος (€)</a:t>
                      </a:r>
                      <a:endParaRPr lang="el-GR" sz="1400" dirty="0">
                        <a:effectLst/>
                        <a:latin typeface="+mn-lt"/>
                        <a:ea typeface="Times New Roman"/>
                        <a:cs typeface="Times New Roman"/>
                      </a:endParaRP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1985</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ΑΓΓΛΙΑ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Σκόνη Γάλα για βρέφη</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76  </a:t>
                      </a:r>
                      <a:r>
                        <a:rPr lang="el-GR" sz="1400" kern="1200" dirty="0" smtClean="0">
                          <a:solidFill>
                            <a:schemeClr val="tx1"/>
                          </a:solidFill>
                          <a:effectLst/>
                          <a:latin typeface="+mn-lt"/>
                          <a:ea typeface="Times New Roman"/>
                          <a:cs typeface="Arial"/>
                        </a:rPr>
                        <a:t>(</a:t>
                      </a:r>
                      <a:r>
                        <a:rPr lang="el-GR" sz="1400" kern="1200" dirty="0">
                          <a:solidFill>
                            <a:schemeClr val="tx1"/>
                          </a:solidFill>
                          <a:effectLst/>
                          <a:latin typeface="+mn-lt"/>
                          <a:ea typeface="Times New Roman"/>
                          <a:cs typeface="Arial"/>
                        </a:rPr>
                        <a:t>48 βρέφη)</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Salmonella ealing</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22.058.000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1986</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ΑΓΓΛΙΑ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Παστεριωμένο Γάλα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54</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Salmonella</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167650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1987</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ΕΛΒΕΤΙΑ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Τυρί</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smtClean="0">
                          <a:solidFill>
                            <a:schemeClr val="tx1"/>
                          </a:solidFill>
                          <a:effectLst/>
                          <a:latin typeface="+mn-lt"/>
                          <a:ea typeface="Times New Roman"/>
                          <a:cs typeface="Arial"/>
                        </a:rPr>
                        <a:t>30 </a:t>
                      </a:r>
                      <a:r>
                        <a:rPr lang="el-GR" sz="1400" kern="1200" dirty="0">
                          <a:solidFill>
                            <a:schemeClr val="tx1"/>
                          </a:solidFill>
                          <a:effectLst/>
                          <a:latin typeface="+mn-lt"/>
                          <a:ea typeface="Times New Roman"/>
                          <a:cs typeface="Arial"/>
                        </a:rPr>
                        <a:t>θάνατοι</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L. monocytogenes</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882.352</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1988</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ΑΓΓΛΙΑ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Λουκάνικο</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81</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Salmonella</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&gt;1.000.000</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1989</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ΑΓΓΛΙΑ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Γιαούρτι με Ξηρούς Καρπούς</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smtClean="0">
                          <a:solidFill>
                            <a:schemeClr val="tx1"/>
                          </a:solidFill>
                          <a:effectLst/>
                          <a:latin typeface="+mn-lt"/>
                          <a:ea typeface="Times New Roman"/>
                          <a:cs typeface="Arial"/>
                        </a:rPr>
                        <a:t>27  </a:t>
                      </a:r>
                      <a:r>
                        <a:rPr lang="el-GR" sz="1400" kern="1200" dirty="0">
                          <a:solidFill>
                            <a:schemeClr val="tx1"/>
                          </a:solidFill>
                          <a:effectLst/>
                          <a:latin typeface="+mn-lt"/>
                          <a:ea typeface="Times New Roman"/>
                          <a:cs typeface="Arial"/>
                        </a:rPr>
                        <a:t>(1 θάνατος)</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Τoξίνη Β από φουντούκι</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 </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6021">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1992</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ΓΑΛΛΙΑ </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Χοιρινή Γλώσσα</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279  </a:t>
                      </a:r>
                      <a:r>
                        <a:rPr lang="el-GR" sz="1400" kern="1200" dirty="0" smtClean="0">
                          <a:solidFill>
                            <a:schemeClr val="tx1"/>
                          </a:solidFill>
                          <a:effectLst/>
                          <a:latin typeface="+mn-lt"/>
                          <a:ea typeface="Times New Roman"/>
                          <a:cs typeface="Arial"/>
                        </a:rPr>
                        <a:t>(</a:t>
                      </a:r>
                      <a:r>
                        <a:rPr lang="el-GR" sz="1400" kern="1200" dirty="0">
                          <a:solidFill>
                            <a:schemeClr val="tx1"/>
                          </a:solidFill>
                          <a:effectLst/>
                          <a:latin typeface="+mn-lt"/>
                          <a:ea typeface="Times New Roman"/>
                          <a:cs typeface="Arial"/>
                        </a:rPr>
                        <a:t>63 θάνατοι)</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L. monocytogenes</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400" kern="1200" dirty="0">
                          <a:solidFill>
                            <a:schemeClr val="tx1"/>
                          </a:solidFill>
                          <a:effectLst/>
                          <a:latin typeface="+mn-lt"/>
                          <a:ea typeface="Times New Roman"/>
                          <a:cs typeface="Arial"/>
                        </a:rPr>
                        <a:t> </a:t>
                      </a:r>
                    </a:p>
                  </a:txBody>
                  <a:tcPr marL="42003" marR="420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Ορθογώνιο 2"/>
          <p:cNvSpPr/>
          <p:nvPr/>
        </p:nvSpPr>
        <p:spPr>
          <a:xfrm>
            <a:off x="179512" y="5106176"/>
            <a:ext cx="5004048" cy="307777"/>
          </a:xfrm>
          <a:prstGeom prst="rect">
            <a:avLst/>
          </a:prstGeom>
        </p:spPr>
        <p:txBody>
          <a:bodyPr wrap="square">
            <a:spAutoFit/>
          </a:bodyPr>
          <a:lstStyle/>
          <a:p>
            <a:r>
              <a:rPr lang="en-US" sz="1400" dirty="0">
                <a:latin typeface="+mn-lt"/>
              </a:rPr>
              <a:t>*Πηγή: Beckers et al, 1985; CDR Weekly, 1992; Shapton , 1989.</a:t>
            </a:r>
            <a:endParaRPr lang="el-GR" sz="1400" dirty="0">
              <a:latin typeface="+mn-lt"/>
            </a:endParaRPr>
          </a:p>
        </p:txBody>
      </p:sp>
    </p:spTree>
    <p:extLst>
      <p:ext uri="{BB962C8B-B14F-4D97-AF65-F5344CB8AC3E}">
        <p14:creationId xmlns:p14="http://schemas.microsoft.com/office/powerpoint/2010/main" val="1486631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«Διασφάλιση ποιότητας. Ενότητα </a:t>
            </a:r>
            <a:r>
              <a:rPr lang="el-GR" sz="2000" dirty="0" smtClean="0">
                <a:solidFill>
                  <a:prstClr val="black"/>
                </a:solidFill>
              </a:rPr>
              <a:t>4</a:t>
            </a:r>
            <a:r>
              <a:rPr lang="en-US" sz="2000" dirty="0" smtClean="0">
                <a:solidFill>
                  <a:prstClr val="black"/>
                </a:solidFill>
              </a:rPr>
              <a:t>:</a:t>
            </a:r>
            <a:r>
              <a:rPr lang="el-GR" sz="2000" dirty="0">
                <a:solidFill>
                  <a:prstClr val="black"/>
                </a:solidFill>
              </a:rPr>
              <a:t> Οφέλη από την εφαρμογή ενός ΣΔΑΤ». 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Οφέλη από την εφαρμογή </a:t>
            </a:r>
            <a:r>
              <a:rPr lang="el-GR" dirty="0" smtClean="0"/>
              <a:t/>
            </a:r>
            <a:br>
              <a:rPr lang="el-GR" dirty="0" smtClean="0"/>
            </a:br>
            <a:r>
              <a:rPr lang="el-GR" dirty="0" smtClean="0"/>
              <a:t>ενός </a:t>
            </a:r>
            <a:r>
              <a:rPr lang="el-GR" dirty="0"/>
              <a:t>ΣΔΑΤ</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3" name="Θέση περιεχομένου 2"/>
          <p:cNvSpPr>
            <a:spLocks noGrp="1"/>
          </p:cNvSpPr>
          <p:nvPr>
            <p:ph idx="1"/>
          </p:nvPr>
        </p:nvSpPr>
        <p:spPr>
          <a:xfrm>
            <a:off x="251520" y="1412776"/>
            <a:ext cx="8640960" cy="5400600"/>
          </a:xfrm>
        </p:spPr>
        <p:txBody>
          <a:bodyPr>
            <a:normAutofit/>
          </a:bodyPr>
          <a:lstStyle/>
          <a:p>
            <a:r>
              <a:rPr lang="el-GR" sz="2200" dirty="0"/>
              <a:t>Το κύριο όφελος από την εφαρμογή ενός συστήματος που συνδυάζει το σύστημα HACCP, το ISO 9000 και ίσως ένα διαπιστευμένο αναλυτικό εργαστήριο </a:t>
            </a:r>
            <a:r>
              <a:rPr lang="el-GR" sz="2200" dirty="0" smtClean="0"/>
              <a:t>είναι:</a:t>
            </a:r>
          </a:p>
          <a:p>
            <a:pPr lvl="1"/>
            <a:r>
              <a:rPr lang="el-GR" sz="2200" dirty="0" smtClean="0"/>
              <a:t>Η </a:t>
            </a:r>
            <a:r>
              <a:rPr lang="el-GR" sz="2200" dirty="0"/>
              <a:t>εμπιστοσύνη στην διασφάλιση της σωστής αναγνώρισης και παρακολούθησης των Κρισίμων Σημείων </a:t>
            </a:r>
            <a:r>
              <a:rPr lang="el-GR" sz="2200" dirty="0" smtClean="0"/>
              <a:t>Ελέγχου,</a:t>
            </a:r>
          </a:p>
          <a:p>
            <a:pPr lvl="1"/>
            <a:r>
              <a:rPr lang="el-GR" sz="2200" dirty="0" smtClean="0"/>
              <a:t>Στον </a:t>
            </a:r>
            <a:r>
              <a:rPr lang="el-GR" sz="2200" dirty="0"/>
              <a:t>επαρκή έλεγχο της </a:t>
            </a:r>
            <a:r>
              <a:rPr lang="el-GR" sz="2200" dirty="0" smtClean="0"/>
              <a:t>τεκμηρίωσης, </a:t>
            </a:r>
          </a:p>
          <a:p>
            <a:pPr lvl="1"/>
            <a:r>
              <a:rPr lang="el-GR" sz="2200" dirty="0" smtClean="0"/>
              <a:t>Ότι </a:t>
            </a:r>
            <a:r>
              <a:rPr lang="el-GR" sz="2200" dirty="0"/>
              <a:t>επιτυγχάνεται παραγωγή 100% ασφαλών </a:t>
            </a:r>
            <a:r>
              <a:rPr lang="el-GR" sz="2200" dirty="0" smtClean="0"/>
              <a:t>προϊόντων</a:t>
            </a:r>
            <a:r>
              <a:rPr lang="el-GR" sz="2200" dirty="0"/>
              <a:t>,</a:t>
            </a:r>
            <a:endParaRPr lang="el-GR" sz="2200" dirty="0" smtClean="0"/>
          </a:p>
          <a:p>
            <a:pPr lvl="1"/>
            <a:r>
              <a:rPr lang="el-GR" sz="2200" dirty="0" smtClean="0"/>
              <a:t>Ότι </a:t>
            </a:r>
            <a:r>
              <a:rPr lang="el-GR" sz="2200" dirty="0"/>
              <a:t>τα αποτελέσματα των αναλύσεων είναι </a:t>
            </a:r>
            <a:r>
              <a:rPr lang="el-GR" sz="2200" dirty="0" smtClean="0"/>
              <a:t>ακριβή.</a:t>
            </a:r>
          </a:p>
          <a:p>
            <a:pPr>
              <a:buFont typeface="Wingdings" panose="05000000000000000000" pitchFamily="2" charset="2"/>
              <a:buChar char="ü"/>
            </a:pPr>
            <a:r>
              <a:rPr lang="el-GR" sz="2200" dirty="0"/>
              <a:t>Για να είναι η επιχείρηση πλήρως διασφαλισμένη, μια ανεξάρτητη πιστοποίηση του Συστήματος Διαχείρισης της Ασφάλειας των Τροφίμων, είναι απαραίτητη</a:t>
            </a:r>
            <a:r>
              <a:rPr lang="el-GR" sz="2200" dirty="0" smtClean="0"/>
              <a:t>.</a:t>
            </a:r>
            <a:endParaRPr lang="el-GR" sz="2200" dirty="0"/>
          </a:p>
        </p:txBody>
      </p:sp>
    </p:spTree>
    <p:extLst>
      <p:ext uri="{BB962C8B-B14F-4D97-AF65-F5344CB8AC3E}">
        <p14:creationId xmlns:p14="http://schemas.microsoft.com/office/powerpoint/2010/main" val="17812996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640960" cy="4525963"/>
          </a:xfrm>
        </p:spPr>
        <p:txBody>
          <a:bodyPr>
            <a:noAutofit/>
          </a:bodyPr>
          <a:lstStyle/>
          <a:p>
            <a:pPr marL="0" indent="0">
              <a:spcBef>
                <a:spcPts val="1200"/>
              </a:spcBef>
              <a:buNone/>
            </a:pPr>
            <a:r>
              <a:rPr lang="el-GR" sz="2200" dirty="0" smtClean="0"/>
              <a:t>Το </a:t>
            </a:r>
            <a:r>
              <a:rPr lang="el-GR" sz="2200" dirty="0"/>
              <a:t>Έργο αυτό κάνει χρήση των ακόλουθων έργων</a:t>
            </a:r>
            <a:r>
              <a:rPr lang="el-GR" sz="2200" dirty="0" smtClean="0"/>
              <a:t>:</a:t>
            </a:r>
            <a:endParaRPr lang="en-US" sz="2200" dirty="0" smtClean="0"/>
          </a:p>
          <a:p>
            <a:pPr>
              <a:spcBef>
                <a:spcPts val="1200"/>
              </a:spcBef>
            </a:pPr>
            <a:r>
              <a:rPr lang="el-GR" sz="2200" dirty="0" smtClean="0"/>
              <a:t>Τσάκνης Γιάννης, «Διασφάλιση ποιότητας τροφίμων», Εκδόσεις Παπασωτηρίου, 2008.</a:t>
            </a:r>
          </a:p>
        </p:txBody>
      </p:sp>
    </p:spTree>
    <p:extLst>
      <p:ext uri="{BB962C8B-B14F-4D97-AF65-F5344CB8AC3E}">
        <p14:creationId xmlns:p14="http://schemas.microsoft.com/office/powerpoint/2010/main" val="35698109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ΣΔΑΤ </a:t>
            </a:r>
            <a:r>
              <a:rPr lang="el-GR" sz="3000" b="0" dirty="0" smtClean="0"/>
              <a:t>1/2</a:t>
            </a:r>
            <a:endParaRPr lang="el-GR" sz="3000" b="0" dirty="0"/>
          </a:p>
        </p:txBody>
      </p:sp>
      <p:sp>
        <p:nvSpPr>
          <p:cNvPr id="4" name="Θέση περιεχομένου 3"/>
          <p:cNvSpPr>
            <a:spLocks noGrp="1"/>
          </p:cNvSpPr>
          <p:nvPr>
            <p:ph idx="1"/>
          </p:nvPr>
        </p:nvSpPr>
        <p:spPr/>
        <p:txBody>
          <a:bodyPr>
            <a:noAutofit/>
          </a:bodyPr>
          <a:lstStyle/>
          <a:p>
            <a:r>
              <a:rPr lang="el-GR" sz="2200" dirty="0" smtClean="0"/>
              <a:t>Για </a:t>
            </a:r>
            <a:r>
              <a:rPr lang="el-GR" sz="2200" dirty="0"/>
              <a:t>να επιτύχει η εισαγωγή ενός ΣΔΑΤ, είναι απαραίτητη η τήρηση των παρακάτω παραμέτρων:</a:t>
            </a:r>
          </a:p>
          <a:p>
            <a:pPr marL="457200" indent="-457200">
              <a:buFont typeface="+mj-lt"/>
              <a:buAutoNum type="arabicPeriod"/>
            </a:pPr>
            <a:r>
              <a:rPr lang="el-GR" sz="2200" dirty="0" smtClean="0"/>
              <a:t>Διατηρήστε </a:t>
            </a:r>
            <a:r>
              <a:rPr lang="el-GR" sz="2200" dirty="0"/>
              <a:t>το όσο πιο απλό γίνεται.</a:t>
            </a:r>
          </a:p>
          <a:p>
            <a:pPr marL="457200" indent="-457200">
              <a:buFont typeface="+mj-lt"/>
              <a:buAutoNum type="arabicPeriod"/>
            </a:pPr>
            <a:r>
              <a:rPr lang="el-GR" sz="2200" dirty="0" smtClean="0"/>
              <a:t>Ορίστε </a:t>
            </a:r>
            <a:r>
              <a:rPr lang="el-GR" sz="2200" dirty="0"/>
              <a:t>ξεκάθαρους στόχους.</a:t>
            </a:r>
          </a:p>
          <a:p>
            <a:pPr marL="457200" indent="-457200">
              <a:buFont typeface="+mj-lt"/>
              <a:buAutoNum type="arabicPeriod"/>
            </a:pPr>
            <a:r>
              <a:rPr lang="el-GR" sz="2200" dirty="0" smtClean="0"/>
              <a:t>Επιλέξετε </a:t>
            </a:r>
            <a:r>
              <a:rPr lang="el-GR" sz="2200" dirty="0"/>
              <a:t>τους κατάλληλους ανθρώπους και εκπαιδεύστε τους σωστά.</a:t>
            </a:r>
          </a:p>
          <a:p>
            <a:pPr marL="457200" indent="-457200">
              <a:buFont typeface="+mj-lt"/>
              <a:buAutoNum type="arabicPeriod"/>
            </a:pPr>
            <a:r>
              <a:rPr lang="el-GR" sz="2200" dirty="0" smtClean="0"/>
              <a:t>Προετοιμαστείτε </a:t>
            </a:r>
            <a:r>
              <a:rPr lang="el-GR" sz="2200" dirty="0"/>
              <a:t>επαρκώς - η αποτυχία της προετοιμασίας είναι η προετοιμασία της αποτυχίας</a:t>
            </a:r>
            <a:r>
              <a:rPr lang="el-GR" sz="2200" dirty="0" smtClean="0"/>
              <a:t>.</a:t>
            </a:r>
            <a:endParaRPr 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575802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ΣΔΑΤ </a:t>
            </a:r>
            <a:r>
              <a:rPr lang="el-GR" sz="3000" b="0" dirty="0" smtClean="0"/>
              <a:t>2/2</a:t>
            </a:r>
            <a:endParaRPr lang="el-GR" sz="3000" b="0" dirty="0"/>
          </a:p>
        </p:txBody>
      </p:sp>
      <p:sp>
        <p:nvSpPr>
          <p:cNvPr id="4" name="Θέση περιεχομένου 3"/>
          <p:cNvSpPr>
            <a:spLocks noGrp="1"/>
          </p:cNvSpPr>
          <p:nvPr>
            <p:ph idx="1"/>
          </p:nvPr>
        </p:nvSpPr>
        <p:spPr/>
        <p:txBody>
          <a:bodyPr>
            <a:noAutofit/>
          </a:bodyPr>
          <a:lstStyle/>
          <a:p>
            <a:pPr marL="457200" indent="-457200">
              <a:buFont typeface="+mj-lt"/>
              <a:buAutoNum type="arabicPeriod" startAt="5"/>
            </a:pPr>
            <a:r>
              <a:rPr lang="el-GR" sz="2200" dirty="0" smtClean="0"/>
              <a:t>Μην </a:t>
            </a:r>
            <a:r>
              <a:rPr lang="el-GR" sz="2200" dirty="0"/>
              <a:t>κάνετε υποθέσεις.</a:t>
            </a:r>
          </a:p>
          <a:p>
            <a:pPr marL="457200" indent="-457200">
              <a:buFont typeface="+mj-lt"/>
              <a:buAutoNum type="arabicPeriod" startAt="5"/>
            </a:pPr>
            <a:r>
              <a:rPr lang="el-GR" sz="2200" dirty="0" smtClean="0"/>
              <a:t>Διασφαλίστε </a:t>
            </a:r>
            <a:r>
              <a:rPr lang="el-GR" sz="2200" dirty="0"/>
              <a:t>ότι όλες οι λεπτομέρειες είναι καταγεγραμμένες, από το μέλος της Ομάδας HACCP , που έχει αναλάβει να τηρεί το αρχείο όλων των συσκέψεων κατά την διάρκεια της ανάλυσης επικινδυνότητας.</a:t>
            </a:r>
          </a:p>
          <a:p>
            <a:pPr marL="457200" indent="-457200">
              <a:buFont typeface="+mj-lt"/>
              <a:buAutoNum type="arabicPeriod" startAt="5"/>
            </a:pPr>
            <a:r>
              <a:rPr lang="el-GR" sz="2200" dirty="0" smtClean="0"/>
              <a:t>Σιγουρευτείτε </a:t>
            </a:r>
            <a:r>
              <a:rPr lang="el-GR" sz="2200" dirty="0"/>
              <a:t>ότι έχετε αποδείξεις για το τι συμβαίνει πραγματικά στην επιχείρηση.</a:t>
            </a:r>
          </a:p>
          <a:p>
            <a:pPr marL="457200" indent="-457200">
              <a:buFont typeface="+mj-lt"/>
              <a:buAutoNum type="arabicPeriod" startAt="5"/>
            </a:pPr>
            <a:r>
              <a:rPr lang="el-GR" sz="2200" dirty="0" smtClean="0"/>
              <a:t>Δοκιμάστε </a:t>
            </a:r>
            <a:r>
              <a:rPr lang="el-GR" sz="2200" dirty="0"/>
              <a:t>τις υπάρχουσες πρακτικές - είναι πραγματικά αποδεκτές;</a:t>
            </a:r>
          </a:p>
          <a:p>
            <a:pPr marL="457200" indent="-457200">
              <a:buFont typeface="+mj-lt"/>
              <a:buAutoNum type="arabicPeriod" startAt="5"/>
            </a:pPr>
            <a:endParaRPr lang="el-GR" sz="22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3544279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788024" y="0"/>
            <a:ext cx="4355976" cy="1988840"/>
          </a:xfrm>
        </p:spPr>
        <p:txBody>
          <a:bodyPr>
            <a:normAutofit/>
          </a:bodyPr>
          <a:lstStyle/>
          <a:p>
            <a:r>
              <a:rPr lang="el-GR" dirty="0"/>
              <a:t>Διάγραμμα ροής εγκατάστασης του συστήματος HACCP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graphicFrame>
        <p:nvGraphicFramePr>
          <p:cNvPr id="5" name="Αντικείμενο 4"/>
          <p:cNvGraphicFramePr>
            <a:graphicFrameLocks noChangeAspect="1"/>
          </p:cNvGraphicFramePr>
          <p:nvPr>
            <p:extLst>
              <p:ext uri="{D42A27DB-BD31-4B8C-83A1-F6EECF244321}">
                <p14:modId xmlns:p14="http://schemas.microsoft.com/office/powerpoint/2010/main" val="1696507328"/>
              </p:ext>
            </p:extLst>
          </p:nvPr>
        </p:nvGraphicFramePr>
        <p:xfrm>
          <a:off x="-36512" y="0"/>
          <a:ext cx="4824536" cy="6897170"/>
        </p:xfrm>
        <a:graphic>
          <a:graphicData uri="http://schemas.openxmlformats.org/presentationml/2006/ole">
            <mc:AlternateContent xmlns:mc="http://schemas.openxmlformats.org/markup-compatibility/2006">
              <mc:Choice xmlns:v="urn:schemas-microsoft-com:vml" Requires="v">
                <p:oleObj spid="_x0000_s1036" r:id="rId3" imgW="6439680" imgH="11308320" progId="">
                  <p:embed/>
                </p:oleObj>
              </mc:Choice>
              <mc:Fallback>
                <p:oleObj r:id="rId3" imgW="6439680" imgH="1130832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0"/>
                        <a:ext cx="4824536" cy="6897170"/>
                      </a:xfrm>
                      <a:prstGeom prst="rect">
                        <a:avLst/>
                      </a:prstGeom>
                      <a:noFill/>
                      <a:ln>
                        <a:solidFill>
                          <a:schemeClr val="accent5">
                            <a:lumMod val="50000"/>
                          </a:schemeClr>
                        </a:solidFill>
                      </a:ln>
                    </p:spPr>
                  </p:pic>
                </p:oleObj>
              </mc:Fallback>
            </mc:AlternateContent>
          </a:graphicData>
        </a:graphic>
      </p:graphicFrame>
    </p:spTree>
    <p:extLst>
      <p:ext uri="{BB962C8B-B14F-4D97-AF65-F5344CB8AC3E}">
        <p14:creationId xmlns:p14="http://schemas.microsoft.com/office/powerpoint/2010/main" val="15717368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Κόστη από </a:t>
            </a:r>
            <a:r>
              <a:rPr lang="el-GR" dirty="0"/>
              <a:t>την </a:t>
            </a:r>
            <a:r>
              <a:rPr lang="el-GR" dirty="0"/>
              <a:t>ε</a:t>
            </a:r>
            <a:r>
              <a:rPr lang="el-GR" dirty="0" smtClean="0"/>
              <a:t>φαρμογή </a:t>
            </a:r>
            <a:r>
              <a:rPr lang="el-GR" dirty="0" smtClean="0"/>
              <a:t/>
            </a:r>
            <a:br>
              <a:rPr lang="el-GR" dirty="0" smtClean="0"/>
            </a:br>
            <a:r>
              <a:rPr lang="el-GR" dirty="0" smtClean="0"/>
              <a:t>συστημάτων </a:t>
            </a:r>
            <a:r>
              <a:rPr lang="el-GR" dirty="0" smtClean="0"/>
              <a:t>HACCP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5" name="Θέση περιεχομένου 4"/>
          <p:cNvSpPr>
            <a:spLocks noGrp="1"/>
          </p:cNvSpPr>
          <p:nvPr>
            <p:ph idx="1"/>
          </p:nvPr>
        </p:nvSpPr>
        <p:spPr>
          <a:xfrm>
            <a:off x="251520" y="1412776"/>
            <a:ext cx="8712968" cy="5328592"/>
          </a:xfrm>
        </p:spPr>
        <p:txBody>
          <a:bodyPr>
            <a:noAutofit/>
          </a:bodyPr>
          <a:lstStyle/>
          <a:p>
            <a:pPr lvl="0"/>
            <a:r>
              <a:rPr lang="el-GR" dirty="0"/>
              <a:t>Εκπαίδευση διοίκησης, ομάδας </a:t>
            </a:r>
            <a:r>
              <a:rPr lang="en-US" dirty="0"/>
              <a:t>HACCP</a:t>
            </a:r>
            <a:r>
              <a:rPr lang="el-GR" dirty="0"/>
              <a:t>, προσωπικού ελέγχων, χειριστών τροφίμων κτλ.</a:t>
            </a:r>
          </a:p>
          <a:p>
            <a:pPr lvl="0"/>
            <a:r>
              <a:rPr lang="el-GR" dirty="0"/>
              <a:t>Εργατοώρες για την ανάπτυξη και την εφαρμογή των προαπαιτούμενων προγραμμάτων.</a:t>
            </a:r>
          </a:p>
          <a:p>
            <a:pPr lvl="0"/>
            <a:r>
              <a:rPr lang="el-GR" dirty="0"/>
              <a:t>Εργατοώρες για την ανάπτυξη της μελέτης </a:t>
            </a:r>
            <a:r>
              <a:rPr lang="en-US" dirty="0"/>
              <a:t>HACCP</a:t>
            </a:r>
            <a:r>
              <a:rPr lang="el-GR" dirty="0"/>
              <a:t>.</a:t>
            </a:r>
          </a:p>
          <a:p>
            <a:pPr lvl="0"/>
            <a:r>
              <a:rPr lang="el-GR" dirty="0"/>
              <a:t>Αγορά εξοπλισμού ή αναβάθμιση του ήδη υπάρχοντος</a:t>
            </a:r>
            <a:r>
              <a:rPr lang="el-GR" dirty="0" smtClean="0"/>
              <a:t>.</a:t>
            </a:r>
            <a:endParaRPr lang="el-GR" dirty="0"/>
          </a:p>
        </p:txBody>
      </p:sp>
    </p:spTree>
    <p:extLst>
      <p:ext uri="{BB962C8B-B14F-4D97-AF65-F5344CB8AC3E}">
        <p14:creationId xmlns:p14="http://schemas.microsoft.com/office/powerpoint/2010/main" val="2221471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Κόστη από </a:t>
            </a:r>
            <a:r>
              <a:rPr lang="el-GR" dirty="0"/>
              <a:t>την </a:t>
            </a:r>
            <a:r>
              <a:rPr lang="el-GR" dirty="0" smtClean="0"/>
              <a:t>εφαρμογή </a:t>
            </a:r>
            <a:r>
              <a:rPr lang="el-GR" dirty="0" smtClean="0"/>
              <a:t/>
            </a:r>
            <a:br>
              <a:rPr lang="el-GR" dirty="0" smtClean="0"/>
            </a:br>
            <a:r>
              <a:rPr lang="el-GR" dirty="0" smtClean="0"/>
              <a:t>συστημάτων </a:t>
            </a:r>
            <a:r>
              <a:rPr lang="el-GR" dirty="0" smtClean="0"/>
              <a:t>HACCP </a:t>
            </a:r>
            <a:r>
              <a:rPr lang="el-GR" sz="3000" b="0" dirty="0"/>
              <a:t>2</a:t>
            </a:r>
            <a:r>
              <a:rPr lang="el-GR" sz="3000" b="0" dirty="0" smtClean="0"/>
              <a:t>/2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5" name="Θέση περιεχομένου 4"/>
          <p:cNvSpPr>
            <a:spLocks noGrp="1"/>
          </p:cNvSpPr>
          <p:nvPr>
            <p:ph idx="1"/>
          </p:nvPr>
        </p:nvSpPr>
        <p:spPr>
          <a:xfrm>
            <a:off x="251520" y="1412776"/>
            <a:ext cx="8712968" cy="5328592"/>
          </a:xfrm>
        </p:spPr>
        <p:txBody>
          <a:bodyPr>
            <a:noAutofit/>
          </a:bodyPr>
          <a:lstStyle/>
          <a:p>
            <a:pPr lvl="0"/>
            <a:r>
              <a:rPr lang="el-GR" dirty="0" smtClean="0"/>
              <a:t>Εργατοώρες </a:t>
            </a:r>
            <a:r>
              <a:rPr lang="el-GR" dirty="0"/>
              <a:t>για την επιτήρηση του συστήματος και των κρίσιμων ορίων, την τήρηση των αρχείων, τον έλεγχο της αποτελεσματικής εφαρμογής διορθωτικών ενεργειών, την ανασκόπηση / επιβεβαίωση/ επέκταση (για νέα προϊόντα) των διαγραμμάτων ροής.</a:t>
            </a:r>
          </a:p>
          <a:p>
            <a:pPr lvl="0"/>
            <a:r>
              <a:rPr lang="el-GR" dirty="0"/>
              <a:t>Εργατοώρες για την επιθεώρηση και την επιβεβαίωση της αποτελεσματικής εφαρμογής της μελέτης </a:t>
            </a:r>
            <a:r>
              <a:rPr lang="en-US" dirty="0"/>
              <a:t>HACC</a:t>
            </a:r>
            <a:r>
              <a:rPr lang="el-GR" dirty="0"/>
              <a:t>Ρ και των προαπαιτούμενων προγραμμάτων</a:t>
            </a:r>
            <a:r>
              <a:rPr lang="el-GR" dirty="0" smtClean="0"/>
              <a:t>.</a:t>
            </a:r>
            <a:endParaRPr lang="el-GR" dirty="0"/>
          </a:p>
        </p:txBody>
      </p:sp>
    </p:spTree>
    <p:extLst>
      <p:ext uri="{BB962C8B-B14F-4D97-AF65-F5344CB8AC3E}">
        <p14:creationId xmlns:p14="http://schemas.microsoft.com/office/powerpoint/2010/main" val="1521490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Οφέλη </a:t>
            </a:r>
            <a:r>
              <a:rPr lang="el-GR" dirty="0"/>
              <a:t>από την </a:t>
            </a:r>
            <a:r>
              <a:rPr lang="el-GR" dirty="0" smtClean="0"/>
              <a:t>εφαρμογή </a:t>
            </a:r>
            <a:r>
              <a:rPr lang="el-GR" dirty="0" smtClean="0"/>
              <a:t/>
            </a:r>
            <a:br>
              <a:rPr lang="el-GR" dirty="0" smtClean="0"/>
            </a:br>
            <a:r>
              <a:rPr lang="el-GR" dirty="0" smtClean="0"/>
              <a:t>συστημάτων </a:t>
            </a:r>
            <a:r>
              <a:rPr lang="el-GR" dirty="0" smtClean="0"/>
              <a:t>HACCP </a:t>
            </a:r>
            <a:r>
              <a:rPr lang="el-GR" sz="3000" b="0" dirty="0" smtClean="0"/>
              <a:t>1/2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5" name="Θέση περιεχομένου 4"/>
          <p:cNvSpPr>
            <a:spLocks noGrp="1"/>
          </p:cNvSpPr>
          <p:nvPr>
            <p:ph idx="1"/>
          </p:nvPr>
        </p:nvSpPr>
        <p:spPr/>
        <p:txBody>
          <a:bodyPr>
            <a:noAutofit/>
          </a:bodyPr>
          <a:lstStyle/>
          <a:p>
            <a:pPr lvl="0"/>
            <a:r>
              <a:rPr lang="el-GR" sz="2300" dirty="0"/>
              <a:t>Πιο αποτελεσματικές και λειτουργικές </a:t>
            </a:r>
            <a:r>
              <a:rPr lang="el-GR" sz="2300" dirty="0" smtClean="0"/>
              <a:t>διεργασίες.</a:t>
            </a:r>
          </a:p>
          <a:p>
            <a:pPr lvl="0"/>
            <a:r>
              <a:rPr lang="el-GR" sz="2300" dirty="0" smtClean="0"/>
              <a:t>Μεγαλύτερος </a:t>
            </a:r>
            <a:r>
              <a:rPr lang="el-GR" sz="2300" dirty="0"/>
              <a:t>βαθμός εμπιστοσύνης στην ασφάλεια του προϊόντος.</a:t>
            </a:r>
          </a:p>
          <a:p>
            <a:pPr lvl="0"/>
            <a:r>
              <a:rPr lang="el-GR" sz="2300" dirty="0"/>
              <a:t>Μεγαλύτερη ικανοποίηση των </a:t>
            </a:r>
            <a:r>
              <a:rPr lang="el-GR" sz="2300" dirty="0" smtClean="0"/>
              <a:t>πελατών.</a:t>
            </a:r>
            <a:endParaRPr lang="el-GR" sz="2300" dirty="0"/>
          </a:p>
          <a:p>
            <a:pPr lvl="0"/>
            <a:r>
              <a:rPr lang="el-GR" sz="2300" dirty="0"/>
              <a:t>Η εκπαίδευση βοηθάει τους εργαζόμενους να είναι ενήμεροι για τους κινδύνους που εγκυμονούν, έτσι ώστε τάσεις απόκλισης από τις προδιαγεγραμμένες απαιτήσεις να αντιμετωπίζονται άμεσα και αποτελεσματικά.</a:t>
            </a:r>
          </a:p>
          <a:p>
            <a:pPr lvl="0"/>
            <a:r>
              <a:rPr lang="el-GR" sz="2300" dirty="0"/>
              <a:t>Η εφαρμογή των προαπαιτούμενων προγραμμάτων και στον έλεγχο των εισερχομένων (Α΄ ύλες, υλικά συσκευασίας, κτλ) εμποδίζουν την ενσωμάτωση ενός κινδύνου στις διεργασίες</a:t>
            </a:r>
            <a:r>
              <a:rPr lang="el-GR" sz="2300" dirty="0" smtClean="0"/>
              <a:t>.</a:t>
            </a:r>
            <a:endParaRPr lang="el-GR" sz="2300" dirty="0"/>
          </a:p>
        </p:txBody>
      </p:sp>
    </p:spTree>
    <p:extLst>
      <p:ext uri="{BB962C8B-B14F-4D97-AF65-F5344CB8AC3E}">
        <p14:creationId xmlns:p14="http://schemas.microsoft.com/office/powerpoint/2010/main" val="5000423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Οφέλη </a:t>
            </a:r>
            <a:r>
              <a:rPr lang="el-GR" dirty="0"/>
              <a:t>από την </a:t>
            </a:r>
            <a:r>
              <a:rPr lang="el-GR" dirty="0" smtClean="0"/>
              <a:t>εφαρμογή </a:t>
            </a:r>
            <a:r>
              <a:rPr lang="el-GR" dirty="0" smtClean="0"/>
              <a:t/>
            </a:r>
            <a:br>
              <a:rPr lang="el-GR" dirty="0" smtClean="0"/>
            </a:br>
            <a:r>
              <a:rPr lang="el-GR" dirty="0" smtClean="0"/>
              <a:t>συστημάτων </a:t>
            </a:r>
            <a:r>
              <a:rPr lang="el-GR" dirty="0" smtClean="0"/>
              <a:t>HACCP </a:t>
            </a:r>
            <a:r>
              <a:rPr lang="el-GR" sz="3000" b="0" dirty="0" smtClean="0"/>
              <a:t>2/2</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5" name="Θέση περιεχομένου 4"/>
          <p:cNvSpPr>
            <a:spLocks noGrp="1"/>
          </p:cNvSpPr>
          <p:nvPr>
            <p:ph idx="1"/>
          </p:nvPr>
        </p:nvSpPr>
        <p:spPr/>
        <p:txBody>
          <a:bodyPr>
            <a:noAutofit/>
          </a:bodyPr>
          <a:lstStyle/>
          <a:p>
            <a:pPr lvl="0"/>
            <a:r>
              <a:rPr lang="el-GR" sz="2300" dirty="0" smtClean="0"/>
              <a:t>Η </a:t>
            </a:r>
            <a:r>
              <a:rPr lang="el-GR" sz="2300" dirty="0"/>
              <a:t>συνεχής παρακολούθηση των διεργασιών εμποδίζει την εξάπλωση των προβλημάτων με λιγότερες απώλειες από αστοχίες (επανεπεξεργασία, απόρριψη προϊόντων, ανάκληση).</a:t>
            </a:r>
          </a:p>
          <a:p>
            <a:pPr lvl="0"/>
            <a:r>
              <a:rPr lang="el-GR" sz="2300" dirty="0"/>
              <a:t>Η τήρηση και η ανασκόπηση των αρχείων αυξάνουν το αίσθημα ευθύνης των εργαζομένων και τους βοηθούν να συνειδητοποιήσουν την σημασία ης ασφάλειας του προϊόντος.</a:t>
            </a:r>
          </a:p>
          <a:p>
            <a:pPr lvl="0"/>
            <a:r>
              <a:rPr lang="el-GR" sz="2300" dirty="0"/>
              <a:t>Η επιβεβαίωση και η επικύρωση των δραστηριοτήτων παρέχουν στην διοίκηση αφενός την δυνατότητα ελέγχου των διεργασιών και αφετέρου την έγγραφη απόδειξη της ασφάλειας του προϊόντος</a:t>
            </a:r>
            <a:r>
              <a:rPr lang="el-GR" sz="2300" dirty="0" smtClean="0"/>
              <a:t>.</a:t>
            </a:r>
            <a:endParaRPr lang="el-GR" sz="2300" dirty="0"/>
          </a:p>
        </p:txBody>
      </p:sp>
    </p:spTree>
    <p:extLst>
      <p:ext uri="{BB962C8B-B14F-4D97-AF65-F5344CB8AC3E}">
        <p14:creationId xmlns:p14="http://schemas.microsoft.com/office/powerpoint/2010/main" val="494790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64</TotalTime>
  <Words>1416</Words>
  <Application>Microsoft Office PowerPoint</Application>
  <PresentationFormat>Προβολή στην οθόνη (4:3)</PresentationFormat>
  <Paragraphs>222</Paragraphs>
  <Slides>21</Slides>
  <Notes>8</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0</vt:i4>
      </vt:variant>
      <vt:variant>
        <vt:lpstr>Τίτλοι διαφανειών</vt:lpstr>
      </vt:variant>
      <vt:variant>
        <vt:i4>21</vt:i4>
      </vt:variant>
    </vt:vector>
  </HeadingPairs>
  <TitlesOfParts>
    <vt:vector size="24" baseType="lpstr">
      <vt:lpstr>template</vt:lpstr>
      <vt:lpstr>OC_template_updated</vt:lpstr>
      <vt:lpstr>exo-opistho_simeiomata</vt:lpstr>
      <vt:lpstr>Διασφάλιση ποιότητας</vt:lpstr>
      <vt:lpstr>Οφέλη από την εφαρμογή  ενός ΣΔΑΤ</vt:lpstr>
      <vt:lpstr>ΣΔΑΤ 1/2</vt:lpstr>
      <vt:lpstr>ΣΔΑΤ 2/2</vt:lpstr>
      <vt:lpstr>Διάγραμμα ροής εγκατάστασης του συστήματος HACCP </vt:lpstr>
      <vt:lpstr>Κόστη από την εφαρμογή  συστημάτων HACCP 1/2</vt:lpstr>
      <vt:lpstr>Κόστη από την εφαρμογή  συστημάτων HACCP 2/2</vt:lpstr>
      <vt:lpstr>Οφέλη από την εφαρμογή  συστημάτων HACCP 1/2</vt:lpstr>
      <vt:lpstr>Οφέλη από την εφαρμογή  συστημάτων HACCP 2/2</vt:lpstr>
      <vt:lpstr>HACCP</vt:lpstr>
      <vt:lpstr>Γιατί εφαρμόζεται το HACCP;</vt:lpstr>
      <vt:lpstr>Παραδείγματα περιστατικών  τροφικών δηλητηριάσεων 1/2</vt:lpstr>
      <vt:lpstr>Παραδείγματα περιστατικών  τροφικών δηλητηριάσεων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Διασφάλιση ποιότητας</dc:title>
  <dc:creator>opencourses@teiath.gr</dc:creator>
  <cp:lastModifiedBy>natasakar new</cp:lastModifiedBy>
  <cp:revision>9</cp:revision>
  <dcterms:created xsi:type="dcterms:W3CDTF">2015-04-14T12:14:55Z</dcterms:created>
  <dcterms:modified xsi:type="dcterms:W3CDTF">2015-05-06T06:53:10Z</dcterms:modified>
</cp:coreProperties>
</file>