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44"/>
  </p:notesMasterIdLst>
  <p:handoutMasterIdLst>
    <p:handoutMasterId r:id="rId45"/>
  </p:handoutMasterIdLst>
  <p:sldIdLst>
    <p:sldId id="256"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257" r:id="rId36"/>
    <p:sldId id="262" r:id="rId37"/>
    <p:sldId id="264" r:id="rId38"/>
    <p:sldId id="269" r:id="rId39"/>
    <p:sldId id="270" r:id="rId40"/>
    <p:sldId id="266" r:id="rId41"/>
    <p:sldId id="302" r:id="rId42"/>
    <p:sldId id="261"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928720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46783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65576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41356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8641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62541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08984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0009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25010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5687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6945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Διασφάλιση ποιότητας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7</a:t>
            </a:r>
            <a:r>
              <a:rPr lang="el-GR" sz="2600" dirty="0" smtClean="0"/>
              <a:t>:</a:t>
            </a:r>
            <a:r>
              <a:rPr lang="en-US" sz="2600" dirty="0" smtClean="0"/>
              <a:t> </a:t>
            </a:r>
            <a:r>
              <a:rPr lang="el-GR" sz="2600" dirty="0" smtClean="0"/>
              <a:t>Ανάπτυξη του συστήματος </a:t>
            </a:r>
            <a:r>
              <a:rPr lang="en-US" sz="2600" dirty="0" smtClean="0"/>
              <a:t>HACCP</a:t>
            </a:r>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Περιγραφή </a:t>
            </a:r>
            <a:r>
              <a:rPr lang="el-GR" dirty="0"/>
              <a:t>π</a:t>
            </a:r>
            <a:r>
              <a:rPr lang="el-GR" dirty="0" smtClean="0"/>
              <a:t>ροϊόντος </a:t>
            </a:r>
            <a:endParaRPr lang="el-GR" dirty="0"/>
          </a:p>
        </p:txBody>
      </p:sp>
      <p:sp>
        <p:nvSpPr>
          <p:cNvPr id="3" name="Θέση περιεχομένου 2"/>
          <p:cNvSpPr>
            <a:spLocks noGrp="1"/>
          </p:cNvSpPr>
          <p:nvPr>
            <p:ph idx="1"/>
          </p:nvPr>
        </p:nvSpPr>
        <p:spPr>
          <a:xfrm>
            <a:off x="323528" y="1196752"/>
            <a:ext cx="8784976" cy="5400600"/>
          </a:xfrm>
        </p:spPr>
        <p:txBody>
          <a:bodyPr>
            <a:noAutofit/>
          </a:bodyPr>
          <a:lstStyle/>
          <a:p>
            <a:r>
              <a:rPr lang="el-GR" sz="2200" dirty="0"/>
              <a:t>Η περιγραφή αυτή περιλαμβάνει τα συστατικά που χρησιμοποιούνται, τις μεθόδους επεξεργασίας, τον τρόπο συσκευασίας, την αποθήκευση και διακίνηση του προϊόντος (εάν εφαρμόζεται ψύξη, κατάψυξη κ.τ.λ.), το χρόνο ζωής του και τις οδηγίες χρήσης</a:t>
            </a:r>
            <a:r>
              <a:rPr lang="el-GR" sz="2200" dirty="0" smtClean="0"/>
              <a:t>.</a:t>
            </a:r>
          </a:p>
          <a:p>
            <a:pPr lvl="1"/>
            <a:r>
              <a:rPr lang="el-GR" sz="2200" dirty="0" smtClean="0"/>
              <a:t>Σύνθεση (όπου </a:t>
            </a:r>
            <a:r>
              <a:rPr lang="el-GR" sz="2200" dirty="0"/>
              <a:t>εφικτό</a:t>
            </a:r>
            <a:r>
              <a:rPr lang="el-GR" sz="2200" dirty="0" smtClean="0"/>
              <a:t>),</a:t>
            </a:r>
            <a:endParaRPr lang="el-GR" sz="2200" dirty="0"/>
          </a:p>
          <a:p>
            <a:pPr lvl="1"/>
            <a:r>
              <a:rPr lang="el-GR" sz="2200" dirty="0" smtClean="0"/>
              <a:t>Δομή</a:t>
            </a:r>
            <a:r>
              <a:rPr lang="el-GR" sz="2200" dirty="0"/>
              <a:t>,</a:t>
            </a:r>
          </a:p>
          <a:p>
            <a:pPr lvl="1"/>
            <a:r>
              <a:rPr lang="el-GR" sz="2200" dirty="0" smtClean="0"/>
              <a:t>Διαδικασία </a:t>
            </a:r>
            <a:r>
              <a:rPr lang="el-GR" sz="2200" dirty="0"/>
              <a:t>παραγωγής,</a:t>
            </a:r>
          </a:p>
          <a:p>
            <a:pPr lvl="1"/>
            <a:r>
              <a:rPr lang="el-GR" sz="2200" dirty="0" smtClean="0"/>
              <a:t>Συσκευασία</a:t>
            </a:r>
            <a:r>
              <a:rPr lang="el-GR" sz="2200" dirty="0"/>
              <a:t>,</a:t>
            </a:r>
          </a:p>
          <a:p>
            <a:pPr lvl="1"/>
            <a:r>
              <a:rPr lang="el-GR" sz="2200" dirty="0" smtClean="0"/>
              <a:t>Αποθήκευση </a:t>
            </a:r>
            <a:r>
              <a:rPr lang="el-GR" sz="2200" dirty="0"/>
              <a:t>και διανομή,</a:t>
            </a:r>
          </a:p>
          <a:p>
            <a:pPr lvl="1"/>
            <a:r>
              <a:rPr lang="el-GR" sz="2200" dirty="0" smtClean="0"/>
              <a:t>Διάρκεια </a:t>
            </a:r>
            <a:r>
              <a:rPr lang="el-GR" sz="2200" dirty="0"/>
              <a:t>ζωής, </a:t>
            </a:r>
          </a:p>
          <a:p>
            <a:pPr lvl="1"/>
            <a:r>
              <a:rPr lang="el-GR" sz="2200" dirty="0" smtClean="0"/>
              <a:t>Οδηγίες </a:t>
            </a:r>
            <a:r>
              <a:rPr lang="el-GR" sz="2200" dirty="0"/>
              <a:t>χρήσεως.</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413770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Προσδιορισμός </a:t>
            </a:r>
            <a:r>
              <a:rPr lang="el-GR" dirty="0"/>
              <a:t>α</a:t>
            </a:r>
            <a:r>
              <a:rPr lang="el-GR" dirty="0" smtClean="0"/>
              <a:t>ναμενόμενης </a:t>
            </a:r>
            <a:r>
              <a:rPr lang="el-GR" dirty="0"/>
              <a:t>χ</a:t>
            </a:r>
            <a:r>
              <a:rPr lang="el-GR" dirty="0" smtClean="0"/>
              <a:t>ρήσης </a:t>
            </a:r>
            <a:endParaRPr lang="el-GR" dirty="0"/>
          </a:p>
        </p:txBody>
      </p:sp>
      <p:sp>
        <p:nvSpPr>
          <p:cNvPr id="3" name="Θέση περιεχομένου 2"/>
          <p:cNvSpPr>
            <a:spLocks noGrp="1"/>
          </p:cNvSpPr>
          <p:nvPr>
            <p:ph idx="1"/>
          </p:nvPr>
        </p:nvSpPr>
        <p:spPr/>
        <p:txBody>
          <a:bodyPr/>
          <a:lstStyle/>
          <a:p>
            <a:r>
              <a:rPr lang="el-GR" dirty="0"/>
              <a:t>Είναι σημαντικό να καθοριστούν οι ομάδες των καταναλωτών στους οποίους απευθύνεται το παραγόμενο τρόφιμο.  Μερικές ομάδες καταναλωτών όπως οι ηλικιωμένοι, τα παιδιά, οι έγκυες γυναίκες ή άτομα που πάσχουν από χρόνιες παθήσεις είναι περισσότερο ευαίσθητες σε μερικούς κινδύνους και αυτό πρέπει να λαμβάνεται υπόψη από την ομάδα HACCP. Στις περιπτώσεις αυτές πρέπει να αναγράφεται στην ετικέτα προειδοποίηση και να αναφέρει τον κίνδυνο που διατρέχει η συγκεκριμένη ομάδα καταναλωτών από την κατανάλωση του </a:t>
            </a:r>
            <a:r>
              <a:rPr lang="el-GR" dirty="0" smtClean="0"/>
              <a:t>τροφίμου.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404202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Κατασκευή </a:t>
            </a:r>
            <a:r>
              <a:rPr lang="el-GR" dirty="0"/>
              <a:t>του </a:t>
            </a:r>
            <a:r>
              <a:rPr lang="el-GR" dirty="0" smtClean="0"/>
              <a:t>διαγράμματος </a:t>
            </a:r>
            <a:r>
              <a:rPr lang="el-GR" dirty="0"/>
              <a:t>ρ</a:t>
            </a:r>
            <a:r>
              <a:rPr lang="el-GR" dirty="0" smtClean="0"/>
              <a:t>οής</a:t>
            </a:r>
            <a:endParaRPr lang="el-GR" dirty="0"/>
          </a:p>
        </p:txBody>
      </p:sp>
      <p:sp>
        <p:nvSpPr>
          <p:cNvPr id="3" name="Θέση περιεχομένου 2"/>
          <p:cNvSpPr>
            <a:spLocks noGrp="1"/>
          </p:cNvSpPr>
          <p:nvPr>
            <p:ph idx="1"/>
          </p:nvPr>
        </p:nvSpPr>
        <p:spPr/>
        <p:txBody>
          <a:bodyPr/>
          <a:lstStyle/>
          <a:p>
            <a:r>
              <a:rPr lang="el-GR" dirty="0"/>
              <a:t>Το διάγραμμα ροής απεικονίζει τη ροή των πρώτων υλών από το σημείο που μπαίνουν στο εργοστάσιο, τις ακολουθεί στην παραγωγική διαδικασία και σταματά στο σημείο που το έτοιμο προϊόν βγαίνει από το </a:t>
            </a:r>
            <a:r>
              <a:rPr lang="el-GR" dirty="0" smtClean="0"/>
              <a:t>εργοστάσιο.</a:t>
            </a:r>
          </a:p>
          <a:p>
            <a:r>
              <a:rPr lang="el-GR" dirty="0"/>
              <a:t>Ο σκοπός της κατασκευής του διαγράμματος ροής είναι να παρέχει μια σαφή και σύντομη περιγραφή όλων των σταδίων που περιλαμβάνει τόσο η παραγωγική διαδικασία, όσο και τα στάδια που προηγούνται ή ακολουθούν την παραγωγική </a:t>
            </a:r>
            <a:r>
              <a:rPr lang="el-GR" dirty="0" smtClean="0"/>
              <a:t>διαδικασία.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284750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Επιβεβαίωση </a:t>
            </a:r>
            <a:r>
              <a:rPr lang="el-GR" dirty="0"/>
              <a:t>του </a:t>
            </a:r>
            <a:r>
              <a:rPr lang="el-GR" dirty="0" smtClean="0"/>
              <a:t>διαγράμματος </a:t>
            </a:r>
            <a:r>
              <a:rPr lang="el-GR" dirty="0"/>
              <a:t>ρ</a:t>
            </a:r>
            <a:r>
              <a:rPr lang="el-GR" dirty="0" smtClean="0"/>
              <a:t>οής</a:t>
            </a:r>
            <a:endParaRPr lang="el-GR" dirty="0"/>
          </a:p>
        </p:txBody>
      </p:sp>
      <p:sp>
        <p:nvSpPr>
          <p:cNvPr id="3" name="Θέση περιεχομένου 2"/>
          <p:cNvSpPr>
            <a:spLocks noGrp="1"/>
          </p:cNvSpPr>
          <p:nvPr>
            <p:ph idx="1"/>
          </p:nvPr>
        </p:nvSpPr>
        <p:spPr>
          <a:xfrm>
            <a:off x="251520" y="1196752"/>
            <a:ext cx="8856984" cy="5544616"/>
          </a:xfrm>
        </p:spPr>
        <p:txBody>
          <a:bodyPr>
            <a:noAutofit/>
          </a:bodyPr>
          <a:lstStyle/>
          <a:p>
            <a:pPr>
              <a:lnSpc>
                <a:spcPct val="110000"/>
              </a:lnSpc>
              <a:spcBef>
                <a:spcPts val="600"/>
              </a:spcBef>
            </a:pPr>
            <a:r>
              <a:rPr lang="el-GR" sz="2200" dirty="0"/>
              <a:t>Όταν ολοκληρωθεί η κατασκευή του διαγράμματος ροής, πρέπει να γίνει έλεγχος για την ακρίβειά του και εάν ανταποκρίνεται στα πραγματικά δεδομένα όλων των διεργασιών της παραγωγικής διαδικασίας. </a:t>
            </a:r>
          </a:p>
          <a:p>
            <a:pPr>
              <a:lnSpc>
                <a:spcPct val="110000"/>
              </a:lnSpc>
              <a:spcBef>
                <a:spcPts val="600"/>
              </a:spcBef>
            </a:pPr>
            <a:r>
              <a:rPr lang="el-GR" sz="2200" dirty="0" smtClean="0"/>
              <a:t>Πριν </a:t>
            </a:r>
            <a:r>
              <a:rPr lang="el-GR" sz="2200" dirty="0"/>
              <a:t>οριστικοποιηθεί το διάγραμμα ροής, πρέπει να απαντηθούν τα παρακάτω:</a:t>
            </a:r>
          </a:p>
          <a:p>
            <a:pPr lvl="1">
              <a:lnSpc>
                <a:spcPct val="110000"/>
              </a:lnSpc>
              <a:spcBef>
                <a:spcPts val="600"/>
              </a:spcBef>
            </a:pPr>
            <a:r>
              <a:rPr lang="el-GR" sz="2200" dirty="0" smtClean="0"/>
              <a:t>Έγινε </a:t>
            </a:r>
            <a:r>
              <a:rPr lang="el-GR" sz="2200" dirty="0"/>
              <a:t>επιβεβαίωση της ακρίβειας του διαγράμματος ροής από την ομάδα HACCP; </a:t>
            </a:r>
          </a:p>
          <a:p>
            <a:pPr lvl="1">
              <a:lnSpc>
                <a:spcPct val="110000"/>
              </a:lnSpc>
              <a:spcBef>
                <a:spcPts val="600"/>
              </a:spcBef>
            </a:pPr>
            <a:r>
              <a:rPr lang="el-GR" sz="2200" dirty="0" smtClean="0"/>
              <a:t>Έχουν </a:t>
            </a:r>
            <a:r>
              <a:rPr lang="el-GR" sz="2200" dirty="0"/>
              <a:t>ληφθεί υπόψη τυχόν βελτιώσεις και τροποποιήσεις;</a:t>
            </a:r>
          </a:p>
          <a:p>
            <a:pPr lvl="1">
              <a:lnSpc>
                <a:spcPct val="110000"/>
              </a:lnSpc>
              <a:spcBef>
                <a:spcPts val="600"/>
              </a:spcBef>
            </a:pPr>
            <a:r>
              <a:rPr lang="el-GR" sz="2200" dirty="0" smtClean="0"/>
              <a:t>Η </a:t>
            </a:r>
            <a:r>
              <a:rPr lang="el-GR" sz="2200" dirty="0"/>
              <a:t>ομάδα πρέπει να προχωρήσει στο τελικό διάγραμμα ροής;</a:t>
            </a:r>
          </a:p>
          <a:p>
            <a:pPr lvl="1">
              <a:lnSpc>
                <a:spcPct val="110000"/>
              </a:lnSpc>
              <a:spcBef>
                <a:spcPts val="600"/>
              </a:spcBef>
            </a:pPr>
            <a:r>
              <a:rPr lang="el-GR" sz="2200" dirty="0" smtClean="0"/>
              <a:t>Η </a:t>
            </a:r>
            <a:r>
              <a:rPr lang="el-GR" sz="2200" dirty="0"/>
              <a:t>ομάδα HACCP προχώρησε στην κατασκευή του τελικού διαγράμματος ροής, όταν επιβεβαιώθηκε ότι οι τροποποιήσεις που έγιναν είναι σωστές; </a:t>
            </a:r>
          </a:p>
          <a:p>
            <a:pPr lvl="1">
              <a:lnSpc>
                <a:spcPct val="110000"/>
              </a:lnSpc>
              <a:spcBef>
                <a:spcPts val="600"/>
              </a:spcBef>
            </a:pPr>
            <a:r>
              <a:rPr lang="el-GR" sz="2200" dirty="0" smtClean="0"/>
              <a:t>Τηρήθηκαν </a:t>
            </a:r>
            <a:r>
              <a:rPr lang="el-GR" sz="2200" dirty="0"/>
              <a:t>αρχεία;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099270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400" dirty="0"/>
              <a:t>Προσδιορισμός και </a:t>
            </a:r>
            <a:r>
              <a:rPr lang="el-GR" sz="3400" dirty="0" smtClean="0"/>
              <a:t>καταγραφή </a:t>
            </a:r>
            <a:r>
              <a:rPr lang="el-GR" sz="3400" dirty="0" smtClean="0"/>
              <a:t>ό</a:t>
            </a:r>
            <a:r>
              <a:rPr lang="el-GR" sz="3400" dirty="0" smtClean="0"/>
              <a:t>λων </a:t>
            </a:r>
            <a:r>
              <a:rPr lang="el-GR" sz="3400" dirty="0"/>
              <a:t>των </a:t>
            </a:r>
            <a:r>
              <a:rPr lang="el-GR" sz="3400" dirty="0" smtClean="0"/>
              <a:t>σχετικών </a:t>
            </a:r>
            <a:r>
              <a:rPr lang="el-GR" sz="3400" dirty="0"/>
              <a:t>κ</a:t>
            </a:r>
            <a:r>
              <a:rPr lang="el-GR" sz="3400" dirty="0" smtClean="0"/>
              <a:t>ινδύνων </a:t>
            </a:r>
            <a:r>
              <a:rPr lang="el-GR" sz="3400" dirty="0"/>
              <a:t>και </a:t>
            </a:r>
            <a:r>
              <a:rPr lang="el-GR" sz="3400" dirty="0" smtClean="0"/>
              <a:t>προληπτικών </a:t>
            </a:r>
            <a:r>
              <a:rPr lang="el-GR" sz="3400" dirty="0"/>
              <a:t>μ</a:t>
            </a:r>
            <a:r>
              <a:rPr lang="el-GR" sz="3400" dirty="0" smtClean="0"/>
              <a:t>έτρων</a:t>
            </a:r>
            <a:endParaRPr lang="el-GR" sz="3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5" name="Θέση περιεχομένου 4"/>
          <p:cNvSpPr>
            <a:spLocks noGrp="1"/>
          </p:cNvSpPr>
          <p:nvPr>
            <p:ph idx="1"/>
          </p:nvPr>
        </p:nvSpPr>
        <p:spPr/>
        <p:txBody>
          <a:bodyPr/>
          <a:lstStyle/>
          <a:p>
            <a:r>
              <a:rPr lang="el-GR" dirty="0"/>
              <a:t>Η αναγνώριση των κινδύνων πρέπει να ξεκινά από  τις πρώτες ύλες και να σταματά ανάλογα με τη φύση του προϊόντος στην έξοδο του εργοστασίου ή στο σημείο που καταναλώνεται το τρόφιμο (Spencer-Carrett and Hudak-Roos, 1991). </a:t>
            </a:r>
          </a:p>
          <a:p>
            <a:r>
              <a:rPr lang="el-GR" dirty="0"/>
              <a:t>Μετά την αναγνώριση των κινδύνων, ακολουθεί η καθιέρωση προληπτικών μέτρων, τα οποία είναι αποτελεσματικότερα όταν γνωρίζουμε τους κινδύνους, την πηγή προέλευσής τους και τα πιθανά σημεία επιμόλυνσης</a:t>
            </a:r>
            <a:r>
              <a:rPr lang="el-GR" dirty="0" smtClean="0"/>
              <a:t>.</a:t>
            </a:r>
            <a:endParaRPr lang="el-GR" dirty="0"/>
          </a:p>
        </p:txBody>
      </p:sp>
    </p:spTree>
    <p:extLst>
      <p:ext uri="{BB962C8B-B14F-4D97-AF65-F5344CB8AC3E}">
        <p14:creationId xmlns:p14="http://schemas.microsoft.com/office/powerpoint/2010/main" val="3398762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Ανάλυση </a:t>
            </a:r>
            <a:r>
              <a:rPr lang="el-GR" dirty="0"/>
              <a:t>επικινδυνότητας και ποσοτικοποίηση των κινδύνων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4" name="Θέση περιεχομένου 3"/>
          <p:cNvSpPr>
            <a:spLocks noGrp="1"/>
          </p:cNvSpPr>
          <p:nvPr>
            <p:ph idx="1"/>
          </p:nvPr>
        </p:nvSpPr>
        <p:spPr>
          <a:xfrm>
            <a:off x="251520" y="1412776"/>
            <a:ext cx="8784976" cy="5328592"/>
          </a:xfrm>
        </p:spPr>
        <p:txBody>
          <a:bodyPr>
            <a:normAutofit fontScale="92500" lnSpcReduction="10000"/>
          </a:bodyPr>
          <a:lstStyle/>
          <a:p>
            <a:r>
              <a:rPr lang="el-GR" dirty="0" smtClean="0"/>
              <a:t>Η </a:t>
            </a:r>
            <a:r>
              <a:rPr lang="el-GR" dirty="0"/>
              <a:t>ανάλυση επικινδυνότητας των κινδύνων (risk assessment) πρέπει να γίνεται με ποσοτικοποίησή τους, ειδικά για τους μικροβιολογικούς (παθογένεια μικροοργανισμών και όρια δόσης τους για ασθένειες) και τους χημικούς κινδύνους (επιδημιολογικές/τοξικολογικές μελέτες για έλεγχο τοξικότητας</a:t>
            </a:r>
            <a:r>
              <a:rPr lang="el-GR" dirty="0" smtClean="0"/>
              <a:t>).</a:t>
            </a:r>
          </a:p>
          <a:p>
            <a:r>
              <a:rPr lang="el-GR" dirty="0" smtClean="0"/>
              <a:t>Κατά </a:t>
            </a:r>
            <a:r>
              <a:rPr lang="el-GR" dirty="0"/>
              <a:t>την εφαρμογή του συστήματος HACCP, η ανάλυση επικινδυνότητας (Hazard Analysis) εκτιμά την επικινδυνότητα και σοβαρότητα των κινδύνων με βάση τον καταναλωτή και με ποσοτικοποίησή </a:t>
            </a:r>
            <a:r>
              <a:rPr lang="el-GR" dirty="0" smtClean="0"/>
              <a:t>τους. </a:t>
            </a:r>
          </a:p>
          <a:p>
            <a:r>
              <a:rPr lang="el-GR" dirty="0" smtClean="0"/>
              <a:t>Στις </a:t>
            </a:r>
            <a:r>
              <a:rPr lang="el-GR" dirty="0"/>
              <a:t>διεργασίες παραγωγής των τροφίμων αναλύονται και καθορίζονται τα CCPs και τα «κρίσιμα όρια», ενώ καθιερώνονται οι προδιαγραφές/ κριτήρια ασφάλειας των διεργασιών και των προϊόντων και οργανώνονται οι έλεγχοι με επιλογή του κατάλληλου με βάση την επικινδυνότητα σχήματος δειγματοληψίας. </a:t>
            </a:r>
          </a:p>
        </p:txBody>
      </p:sp>
    </p:spTree>
    <p:extLst>
      <p:ext uri="{BB962C8B-B14F-4D97-AF65-F5344CB8AC3E}">
        <p14:creationId xmlns:p14="http://schemas.microsoft.com/office/powerpoint/2010/main" val="2612785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Προληπτικά μέτρα και επίπεδο ελέγχου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4" name="Θέση περιεχομένου 3"/>
          <p:cNvSpPr>
            <a:spLocks noGrp="1"/>
          </p:cNvSpPr>
          <p:nvPr>
            <p:ph idx="1"/>
          </p:nvPr>
        </p:nvSpPr>
        <p:spPr/>
        <p:txBody>
          <a:bodyPr/>
          <a:lstStyle/>
          <a:p>
            <a:r>
              <a:rPr lang="el-GR" dirty="0"/>
              <a:t>Όταν εντοπιστούν οι κίνδυνοι και ο τρόπος με τον οποίο μολύνουν το τρόφιμο (πηγές και σημεία επιμόλυνσης), στη συνέχεια πρέπει να καθοριστούν τα προληπτικά μέτρα. Προληπτικό μέτρο είναι οι πράξεις ή δραστηριότητες, οι οποίες απαιτούνται για την πρόληψη ή την εξάλειψη των κινδύνων ή την μείωση της παρουσίας τους σε ανεκτά όρια. </a:t>
            </a:r>
            <a:endParaRPr lang="el-GR" dirty="0" smtClean="0"/>
          </a:p>
          <a:p>
            <a:r>
              <a:rPr lang="el-GR" dirty="0"/>
              <a:t>Η ανάλυση των κινδύνων σε συνδυασμό με τη σοβαρότητα των κινδύνων βοηθά για να αποφασιστεί το επίπεδο του ελέγχου που πρέπει να εφαρμοστεί (Dillon and Griffith, 1996).</a:t>
            </a:r>
          </a:p>
        </p:txBody>
      </p:sp>
    </p:spTree>
    <p:extLst>
      <p:ext uri="{BB962C8B-B14F-4D97-AF65-F5344CB8AC3E}">
        <p14:creationId xmlns:p14="http://schemas.microsoft.com/office/powerpoint/2010/main" val="1127926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Καθορισμός </a:t>
            </a:r>
            <a:r>
              <a:rPr lang="el-GR" dirty="0" smtClean="0"/>
              <a:t>στόχων </a:t>
            </a:r>
            <a:r>
              <a:rPr lang="el-GR" dirty="0"/>
              <a:t>και </a:t>
            </a:r>
            <a:r>
              <a:rPr lang="el-GR" dirty="0" smtClean="0"/>
              <a:t/>
            </a:r>
            <a:br>
              <a:rPr lang="el-GR" dirty="0" smtClean="0"/>
            </a:br>
            <a:r>
              <a:rPr lang="el-GR" dirty="0"/>
              <a:t>κ</a:t>
            </a:r>
            <a:r>
              <a:rPr lang="el-GR" dirty="0" smtClean="0"/>
              <a:t>ρισίμων </a:t>
            </a:r>
            <a:r>
              <a:rPr lang="el-GR" dirty="0"/>
              <a:t>ο</a:t>
            </a:r>
            <a:r>
              <a:rPr lang="el-GR" dirty="0" smtClean="0"/>
              <a:t>ρίων </a:t>
            </a:r>
            <a:r>
              <a:rPr lang="el-GR" dirty="0"/>
              <a:t>για κάθε </a:t>
            </a:r>
            <a:r>
              <a:rPr lang="el-GR" dirty="0" smtClean="0"/>
              <a:t>ΚΣΕ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4" name="Θέση περιεχομένου 3"/>
          <p:cNvSpPr>
            <a:spLocks noGrp="1"/>
          </p:cNvSpPr>
          <p:nvPr>
            <p:ph idx="1"/>
          </p:nvPr>
        </p:nvSpPr>
        <p:spPr/>
        <p:txBody>
          <a:bodyPr>
            <a:noAutofit/>
          </a:bodyPr>
          <a:lstStyle/>
          <a:p>
            <a:r>
              <a:rPr lang="el-GR" sz="2200" b="1" dirty="0"/>
              <a:t>Επιθυμητό όριο</a:t>
            </a:r>
            <a:r>
              <a:rPr lang="el-GR" sz="2200" dirty="0"/>
              <a:t>: είναι το κριτήριο που πρέπει να ικανοποιείται για κάθε προληπτικό μέτρο, ώστε να εξασφαλίζεται απόλυτα ο αποτελεσματικός έλεγχος του αντίστοιχου κινδύνου.  </a:t>
            </a:r>
          </a:p>
          <a:p>
            <a:r>
              <a:rPr lang="el-GR" sz="2200" b="1" dirty="0"/>
              <a:t>Κρίσιμο όριο </a:t>
            </a:r>
            <a:r>
              <a:rPr lang="el-GR" sz="2200" dirty="0"/>
              <a:t>είναι η αξία ή η τιμή ενός προληπτικού μέτρου που διαχωρίζει το αποδεκτό από το μη αποδεκτό</a:t>
            </a:r>
            <a:r>
              <a:rPr lang="el-GR" sz="2200" dirty="0" smtClean="0"/>
              <a:t>.</a:t>
            </a:r>
          </a:p>
          <a:p>
            <a:r>
              <a:rPr lang="el-GR" sz="2200" dirty="0"/>
              <a:t>Οι κυριότεροι παράμετροι στους οποίους βασίζονται τα κρίσιμα όρια είναι οι παρακάτω:</a:t>
            </a:r>
          </a:p>
          <a:p>
            <a:pPr lvl="1"/>
            <a:r>
              <a:rPr lang="el-GR" sz="2200" dirty="0"/>
              <a:t>το pH,</a:t>
            </a:r>
          </a:p>
          <a:p>
            <a:pPr lvl="1"/>
            <a:r>
              <a:rPr lang="el-GR" sz="2200" dirty="0"/>
              <a:t>τα συντηρητικά,</a:t>
            </a:r>
          </a:p>
          <a:p>
            <a:pPr lvl="1"/>
            <a:r>
              <a:rPr lang="el-GR" sz="2200" dirty="0"/>
              <a:t>η θερμοκρασία</a:t>
            </a:r>
            <a:r>
              <a:rPr lang="el-GR" sz="2200" dirty="0" smtClean="0"/>
              <a:t>,</a:t>
            </a:r>
            <a:endParaRPr lang="el-GR" sz="2200" dirty="0"/>
          </a:p>
        </p:txBody>
      </p:sp>
    </p:spTree>
    <p:extLst>
      <p:ext uri="{BB962C8B-B14F-4D97-AF65-F5344CB8AC3E}">
        <p14:creationId xmlns:p14="http://schemas.microsoft.com/office/powerpoint/2010/main" val="3652121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Καθορισμός </a:t>
            </a:r>
            <a:r>
              <a:rPr lang="el-GR" dirty="0" smtClean="0"/>
              <a:t>στόχων </a:t>
            </a:r>
            <a:r>
              <a:rPr lang="el-GR" dirty="0"/>
              <a:t>και </a:t>
            </a:r>
            <a:r>
              <a:rPr lang="el-GR" dirty="0" smtClean="0"/>
              <a:t/>
            </a:r>
            <a:br>
              <a:rPr lang="el-GR" dirty="0" smtClean="0"/>
            </a:br>
            <a:r>
              <a:rPr lang="el-GR" dirty="0" smtClean="0"/>
              <a:t>κρισίμων </a:t>
            </a:r>
            <a:r>
              <a:rPr lang="el-GR" dirty="0"/>
              <a:t>ο</a:t>
            </a:r>
            <a:r>
              <a:rPr lang="el-GR" dirty="0" smtClean="0"/>
              <a:t>ρίων </a:t>
            </a:r>
            <a:r>
              <a:rPr lang="el-GR" dirty="0"/>
              <a:t>για κάθε </a:t>
            </a:r>
            <a:r>
              <a:rPr lang="el-GR" dirty="0" smtClean="0"/>
              <a:t>ΚΣΕ </a:t>
            </a:r>
            <a:r>
              <a:rPr lang="el-GR" sz="3000" b="0" dirty="0"/>
              <a:t>2</a:t>
            </a:r>
            <a:r>
              <a:rPr lang="el-GR" sz="3000" b="0" dirty="0" smtClean="0"/>
              <a:t>/2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4" name="Θέση περιεχομένου 3"/>
          <p:cNvSpPr>
            <a:spLocks noGrp="1"/>
          </p:cNvSpPr>
          <p:nvPr>
            <p:ph idx="1"/>
          </p:nvPr>
        </p:nvSpPr>
        <p:spPr/>
        <p:txBody>
          <a:bodyPr>
            <a:noAutofit/>
          </a:bodyPr>
          <a:lstStyle/>
          <a:p>
            <a:pPr lvl="1"/>
            <a:r>
              <a:rPr lang="el-GR" sz="2200" dirty="0" smtClean="0"/>
              <a:t>ο </a:t>
            </a:r>
            <a:r>
              <a:rPr lang="el-GR" sz="2200" dirty="0"/>
              <a:t>χρόνος,</a:t>
            </a:r>
          </a:p>
          <a:p>
            <a:pPr lvl="1"/>
            <a:r>
              <a:rPr lang="el-GR" sz="2200" dirty="0"/>
              <a:t>η υγρασία,</a:t>
            </a:r>
          </a:p>
          <a:p>
            <a:pPr lvl="1"/>
            <a:r>
              <a:rPr lang="el-GR" sz="2200" dirty="0"/>
              <a:t>η ενεργότητα του νερού (a</a:t>
            </a:r>
            <a:r>
              <a:rPr lang="el-GR" sz="2200" baseline="-25000" dirty="0"/>
              <a:t>w</a:t>
            </a:r>
            <a:r>
              <a:rPr lang="el-GR" sz="2200" dirty="0"/>
              <a:t>),</a:t>
            </a:r>
          </a:p>
          <a:p>
            <a:pPr lvl="1"/>
            <a:r>
              <a:rPr lang="el-GR" sz="2200" dirty="0"/>
              <a:t>η ογκομετρούμενη οξύτητα,</a:t>
            </a:r>
          </a:p>
          <a:p>
            <a:pPr lvl="1"/>
            <a:r>
              <a:rPr lang="el-GR" sz="2200" dirty="0"/>
              <a:t>η συγκέντρωση του άλατος,</a:t>
            </a:r>
          </a:p>
          <a:p>
            <a:pPr lvl="1"/>
            <a:r>
              <a:rPr lang="el-GR" sz="2200" dirty="0"/>
              <a:t>το ιξώδες,</a:t>
            </a:r>
          </a:p>
          <a:p>
            <a:pPr lvl="1"/>
            <a:r>
              <a:rPr lang="el-GR" sz="2200" dirty="0"/>
              <a:t>το διαθέσιμο χλώριο,</a:t>
            </a:r>
          </a:p>
          <a:p>
            <a:pPr lvl="1"/>
            <a:r>
              <a:rPr lang="el-GR" sz="2200" dirty="0"/>
              <a:t>τα οργανοληπτικά χαρακτηριστικά του προϊόντος (εμφάνιση, flavour, υφή</a:t>
            </a:r>
            <a:r>
              <a:rPr lang="el-GR" sz="2200" dirty="0" smtClean="0"/>
              <a:t>).</a:t>
            </a:r>
            <a:endParaRPr lang="el-GR" sz="2200" dirty="0"/>
          </a:p>
        </p:txBody>
      </p:sp>
    </p:spTree>
    <p:extLst>
      <p:ext uri="{BB962C8B-B14F-4D97-AF65-F5344CB8AC3E}">
        <p14:creationId xmlns:p14="http://schemas.microsoft.com/office/powerpoint/2010/main" val="4211271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επιθυμητών και </a:t>
            </a:r>
            <a:r>
              <a:rPr lang="el-GR" dirty="0" smtClean="0"/>
              <a:t/>
            </a:r>
            <a:br>
              <a:rPr lang="el-GR" dirty="0" smtClean="0"/>
            </a:br>
            <a:r>
              <a:rPr lang="el-GR" dirty="0" smtClean="0"/>
              <a:t>κρισίμων </a:t>
            </a:r>
            <a:r>
              <a:rPr lang="el-GR" dirty="0"/>
              <a:t>ορίων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166919385"/>
              </p:ext>
            </p:extLst>
          </p:nvPr>
        </p:nvGraphicFramePr>
        <p:xfrm>
          <a:off x="107505" y="1343416"/>
          <a:ext cx="9000999" cy="4831080"/>
        </p:xfrm>
        <a:graphic>
          <a:graphicData uri="http://schemas.openxmlformats.org/drawingml/2006/table">
            <a:tbl>
              <a:tblPr firstRow="1" bandRow="1" bandCol="1"/>
              <a:tblGrid>
                <a:gridCol w="2520279"/>
                <a:gridCol w="2002583"/>
                <a:gridCol w="2461913"/>
                <a:gridCol w="2016224"/>
              </a:tblGrid>
              <a:tr h="300416">
                <a:tc>
                  <a:txBody>
                    <a:bodyPr/>
                    <a:lstStyle/>
                    <a:p>
                      <a:pPr marL="0" indent="0" algn="l">
                        <a:lnSpc>
                          <a:spcPct val="150000"/>
                        </a:lnSpc>
                        <a:spcBef>
                          <a:spcPts val="600"/>
                        </a:spcBef>
                        <a:spcAft>
                          <a:spcPts val="0"/>
                        </a:spcAft>
                      </a:pPr>
                      <a:r>
                        <a:rPr lang="el-GR" sz="1800" b="1" dirty="0">
                          <a:effectLst/>
                          <a:latin typeface="+mn-lt"/>
                          <a:ea typeface="Times New Roman"/>
                          <a:cs typeface="Arial"/>
                        </a:rPr>
                        <a:t>Κίνδυνος</a:t>
                      </a:r>
                      <a:endParaRPr lang="el-GR" sz="1800" b="1" dirty="0">
                        <a:effectLst/>
                        <a:latin typeface="+mn-lt"/>
                        <a:ea typeface="Times New Roman"/>
                        <a:cs typeface="Times New Roman"/>
                      </a:endParaRPr>
                    </a:p>
                  </a:txBody>
                  <a:tcPr marL="37552" marR="37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Times New Roman"/>
                          <a:cs typeface="Arial"/>
                        </a:rPr>
                        <a:t>Προληπτικό Μέτρο</a:t>
                      </a:r>
                    </a:p>
                  </a:txBody>
                  <a:tcPr marL="37552" marR="37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Times New Roman"/>
                          <a:cs typeface="Arial"/>
                        </a:rPr>
                        <a:t>Επιθυμητό όριο</a:t>
                      </a:r>
                    </a:p>
                  </a:txBody>
                  <a:tcPr marL="37552" marR="37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Times New Roman"/>
                          <a:cs typeface="Arial"/>
                        </a:rPr>
                        <a:t>Κρίσιμα Όρια</a:t>
                      </a:r>
                    </a:p>
                  </a:txBody>
                  <a:tcPr marL="37552" marR="37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642556">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Μικροβιολογική ανάπτυξη σε ακατέργαστο κρέας</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Έλεγχος θερμοκρασίας</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l-GR" sz="1800" b="0" kern="1200" dirty="0">
                          <a:solidFill>
                            <a:schemeClr val="tx1"/>
                          </a:solidFill>
                          <a:effectLst/>
                          <a:latin typeface="+mn-lt"/>
                          <a:ea typeface="Times New Roman"/>
                          <a:cs typeface="Arial"/>
                        </a:rPr>
                        <a:t>-Κατάψυξη -18 </a:t>
                      </a:r>
                      <a:r>
                        <a:rPr lang="el-GR" sz="1800" kern="1200" baseline="30000" dirty="0" smtClean="0">
                          <a:solidFill>
                            <a:schemeClr val="tx1"/>
                          </a:solidFill>
                          <a:effectLst/>
                          <a:latin typeface="+mn-lt"/>
                          <a:ea typeface="+mn-ea"/>
                          <a:cs typeface="+mn-cs"/>
                        </a:rPr>
                        <a:t>ο</a:t>
                      </a:r>
                      <a:r>
                        <a:rPr lang="en-US" sz="1800" kern="1200" dirty="0" smtClean="0">
                          <a:solidFill>
                            <a:schemeClr val="tx1"/>
                          </a:solidFill>
                          <a:effectLst/>
                          <a:latin typeface="+mn-lt"/>
                          <a:ea typeface="+mn-ea"/>
                          <a:cs typeface="+mn-cs"/>
                        </a:rPr>
                        <a:t>C</a:t>
                      </a:r>
                      <a:endParaRPr lang="el-GR" sz="1800" kern="1200" dirty="0" smtClean="0">
                        <a:solidFill>
                          <a:schemeClr val="tx1"/>
                        </a:solidFill>
                        <a:effectLst/>
                        <a:latin typeface="+mn-lt"/>
                        <a:ea typeface="+mn-ea"/>
                        <a:cs typeface="+mn-cs"/>
                      </a:endParaRPr>
                    </a:p>
                    <a:p>
                      <a:pPr marL="0" marR="0" indent="0" algn="l" defTabSz="914400" rtl="0" eaLnBrk="1" fontAlgn="auto" latinLnBrk="0" hangingPunct="1">
                        <a:lnSpc>
                          <a:spcPct val="150000"/>
                        </a:lnSpc>
                        <a:spcBef>
                          <a:spcPts val="600"/>
                        </a:spcBef>
                        <a:spcAft>
                          <a:spcPts val="0"/>
                        </a:spcAft>
                        <a:buClrTx/>
                        <a:buSzTx/>
                        <a:buFontTx/>
                        <a:buNone/>
                        <a:tabLst/>
                        <a:defRPr/>
                      </a:pPr>
                      <a:r>
                        <a:rPr lang="el-GR" sz="1800" b="0" kern="1200" dirty="0" smtClean="0">
                          <a:solidFill>
                            <a:schemeClr val="tx1"/>
                          </a:solidFill>
                          <a:effectLst/>
                          <a:latin typeface="+mn-lt"/>
                          <a:ea typeface="Times New Roman"/>
                          <a:cs typeface="Arial"/>
                        </a:rPr>
                        <a:t>-</a:t>
                      </a:r>
                      <a:r>
                        <a:rPr lang="el-GR" sz="1800" b="0" kern="1200" dirty="0">
                          <a:solidFill>
                            <a:schemeClr val="tx1"/>
                          </a:solidFill>
                          <a:effectLst/>
                          <a:latin typeface="+mn-lt"/>
                          <a:ea typeface="Times New Roman"/>
                          <a:cs typeface="Arial"/>
                        </a:rPr>
                        <a:t>Ψύξη +3 </a:t>
                      </a:r>
                      <a:r>
                        <a:rPr lang="el-GR" sz="1800" kern="1200" baseline="30000" dirty="0" smtClean="0">
                          <a:solidFill>
                            <a:schemeClr val="tx1"/>
                          </a:solidFill>
                          <a:effectLst/>
                          <a:latin typeface="+mn-lt"/>
                          <a:ea typeface="+mn-ea"/>
                          <a:cs typeface="+mn-cs"/>
                        </a:rPr>
                        <a:t>ο</a:t>
                      </a:r>
                      <a:r>
                        <a:rPr lang="en-US" sz="1800" kern="1200" dirty="0" smtClean="0">
                          <a:solidFill>
                            <a:schemeClr val="tx1"/>
                          </a:solidFill>
                          <a:effectLst/>
                          <a:latin typeface="+mn-lt"/>
                          <a:ea typeface="+mn-ea"/>
                          <a:cs typeface="+mn-cs"/>
                        </a:rPr>
                        <a:t>C</a:t>
                      </a:r>
                      <a:endParaRPr lang="el-GR" sz="1800" kern="1200" dirty="0" smtClean="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endParaRPr lang="el-GR" sz="1800" b="0" kern="1200" dirty="0">
                        <a:solidFill>
                          <a:schemeClr val="tx1"/>
                        </a:solidFill>
                        <a:effectLst/>
                        <a:latin typeface="+mn-lt"/>
                        <a:ea typeface="Times New Roman"/>
                        <a:cs typeface="Arial"/>
                      </a:endParaRP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l-GR" sz="1800" b="0" kern="1200" dirty="0">
                          <a:solidFill>
                            <a:schemeClr val="tx1"/>
                          </a:solidFill>
                          <a:effectLst/>
                          <a:latin typeface="+mn-lt"/>
                          <a:ea typeface="Times New Roman"/>
                          <a:cs typeface="Arial"/>
                        </a:rPr>
                        <a:t>-17 έως -20 </a:t>
                      </a:r>
                      <a:r>
                        <a:rPr lang="el-GR" sz="1800" kern="1200" baseline="30000" dirty="0" smtClean="0">
                          <a:solidFill>
                            <a:schemeClr val="tx1"/>
                          </a:solidFill>
                          <a:effectLst/>
                          <a:latin typeface="+mn-lt"/>
                          <a:ea typeface="+mn-ea"/>
                          <a:cs typeface="+mn-cs"/>
                        </a:rPr>
                        <a:t>ο</a:t>
                      </a:r>
                      <a:r>
                        <a:rPr lang="en-US" sz="1800" kern="1200" dirty="0" smtClean="0">
                          <a:solidFill>
                            <a:schemeClr val="tx1"/>
                          </a:solidFill>
                          <a:effectLst/>
                          <a:latin typeface="+mn-lt"/>
                          <a:ea typeface="+mn-ea"/>
                          <a:cs typeface="+mn-cs"/>
                        </a:rPr>
                        <a:t>C</a:t>
                      </a:r>
                      <a:endParaRPr lang="el-GR" sz="1800" kern="1200" dirty="0" smtClean="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endParaRPr lang="el-GR" sz="1800" b="0" kern="1200" dirty="0">
                        <a:solidFill>
                          <a:schemeClr val="tx1"/>
                        </a:solidFill>
                        <a:effectLst/>
                        <a:latin typeface="+mn-lt"/>
                        <a:ea typeface="Times New Roman"/>
                        <a:cs typeface="Arial"/>
                      </a:endParaRPr>
                    </a:p>
                    <a:p>
                      <a:pPr marL="0" marR="0" indent="0" algn="l" defTabSz="914400" rtl="0" eaLnBrk="1" fontAlgn="auto" latinLnBrk="0" hangingPunct="1">
                        <a:lnSpc>
                          <a:spcPct val="150000"/>
                        </a:lnSpc>
                        <a:spcBef>
                          <a:spcPts val="600"/>
                        </a:spcBef>
                        <a:spcAft>
                          <a:spcPts val="0"/>
                        </a:spcAft>
                        <a:buClrTx/>
                        <a:buSzTx/>
                        <a:buFontTx/>
                        <a:buNone/>
                        <a:tabLst/>
                        <a:defRPr/>
                      </a:pPr>
                      <a:r>
                        <a:rPr lang="el-GR" sz="1800" b="0" kern="1200" dirty="0">
                          <a:solidFill>
                            <a:schemeClr val="tx1"/>
                          </a:solidFill>
                          <a:effectLst/>
                          <a:latin typeface="+mn-lt"/>
                          <a:ea typeface="Times New Roman"/>
                          <a:cs typeface="Arial"/>
                        </a:rPr>
                        <a:t>+1 έως </a:t>
                      </a:r>
                      <a:r>
                        <a:rPr lang="el-GR" sz="1800" b="0" kern="1200" dirty="0" smtClean="0">
                          <a:solidFill>
                            <a:schemeClr val="tx1"/>
                          </a:solidFill>
                          <a:effectLst/>
                          <a:latin typeface="+mn-lt"/>
                          <a:ea typeface="Times New Roman"/>
                          <a:cs typeface="Arial"/>
                        </a:rPr>
                        <a:t>+ 4 </a:t>
                      </a:r>
                      <a:r>
                        <a:rPr lang="el-GR" sz="1800" kern="1200" baseline="30000" dirty="0" smtClean="0">
                          <a:solidFill>
                            <a:schemeClr val="tx1"/>
                          </a:solidFill>
                          <a:effectLst/>
                          <a:latin typeface="+mn-lt"/>
                          <a:ea typeface="+mn-ea"/>
                          <a:cs typeface="+mn-cs"/>
                        </a:rPr>
                        <a:t>ο</a:t>
                      </a:r>
                      <a:r>
                        <a:rPr lang="en-US" sz="1800" kern="1200" dirty="0" smtClean="0">
                          <a:solidFill>
                            <a:schemeClr val="tx1"/>
                          </a:solidFill>
                          <a:effectLst/>
                          <a:latin typeface="+mn-lt"/>
                          <a:ea typeface="+mn-ea"/>
                          <a:cs typeface="+mn-cs"/>
                        </a:rPr>
                        <a:t>C</a:t>
                      </a:r>
                      <a:endParaRPr lang="el-GR" sz="1800" b="0" kern="1200" dirty="0">
                        <a:solidFill>
                          <a:schemeClr val="tx1"/>
                        </a:solidFill>
                        <a:effectLst/>
                        <a:latin typeface="+mn-lt"/>
                        <a:ea typeface="Times New Roman"/>
                        <a:cs typeface="Arial"/>
                      </a:endParaRP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51040">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Επιβίωση μικροοργανισμών στο τρόφιμο</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-Σωστό μαγείρεμα*</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-Χρόνος και θερμοκρασία</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l-GR" sz="1800" b="0" kern="1200" dirty="0">
                          <a:solidFill>
                            <a:schemeClr val="tx1"/>
                          </a:solidFill>
                          <a:effectLst/>
                          <a:latin typeface="+mn-lt"/>
                          <a:ea typeface="Times New Roman"/>
                          <a:cs typeface="Arial"/>
                        </a:rPr>
                        <a:t>Το κέντρο του τροφίμου να αποκτήσει θερμοκρασία +75 </a:t>
                      </a:r>
                      <a:r>
                        <a:rPr lang="el-GR" sz="1800" kern="1200" baseline="30000" dirty="0" smtClean="0">
                          <a:solidFill>
                            <a:schemeClr val="tx1"/>
                          </a:solidFill>
                          <a:effectLst/>
                          <a:latin typeface="+mn-lt"/>
                          <a:ea typeface="+mn-ea"/>
                          <a:cs typeface="+mn-cs"/>
                        </a:rPr>
                        <a:t>ο</a:t>
                      </a:r>
                      <a:r>
                        <a:rPr lang="en-US" sz="1800" kern="1200" dirty="0" smtClean="0">
                          <a:solidFill>
                            <a:schemeClr val="tx1"/>
                          </a:solidFill>
                          <a:effectLst/>
                          <a:latin typeface="+mn-lt"/>
                          <a:ea typeface="+mn-ea"/>
                          <a:cs typeface="+mn-cs"/>
                        </a:rPr>
                        <a:t>C</a:t>
                      </a:r>
                      <a:endParaRPr lang="el-GR" sz="1800" b="0" kern="1200" dirty="0">
                        <a:solidFill>
                          <a:schemeClr val="tx1"/>
                        </a:solidFill>
                        <a:effectLst/>
                        <a:latin typeface="+mn-lt"/>
                        <a:ea typeface="Times New Roman"/>
                        <a:cs typeface="Arial"/>
                      </a:endParaRP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l-GR" sz="1800" b="0" kern="1200" dirty="0">
                          <a:solidFill>
                            <a:schemeClr val="tx1"/>
                          </a:solidFill>
                          <a:effectLst/>
                          <a:latin typeface="+mn-lt"/>
                          <a:ea typeface="Times New Roman"/>
                          <a:cs typeface="Arial"/>
                        </a:rPr>
                        <a:t>+74 έως + 76 </a:t>
                      </a:r>
                      <a:r>
                        <a:rPr lang="el-GR" sz="1800" kern="1200" baseline="30000" dirty="0" smtClean="0">
                          <a:solidFill>
                            <a:schemeClr val="tx1"/>
                          </a:solidFill>
                          <a:effectLst/>
                          <a:latin typeface="+mn-lt"/>
                          <a:ea typeface="+mn-ea"/>
                          <a:cs typeface="+mn-cs"/>
                        </a:rPr>
                        <a:t>ο</a:t>
                      </a:r>
                      <a:r>
                        <a:rPr lang="en-US" sz="1800" kern="1200" dirty="0" smtClean="0">
                          <a:solidFill>
                            <a:schemeClr val="tx1"/>
                          </a:solidFill>
                          <a:effectLst/>
                          <a:latin typeface="+mn-lt"/>
                          <a:ea typeface="+mn-ea"/>
                          <a:cs typeface="+mn-cs"/>
                        </a:rPr>
                        <a:t>C</a:t>
                      </a:r>
                      <a:endParaRPr lang="el-GR" sz="1800" kern="1200" dirty="0" smtClean="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endParaRPr lang="el-GR" sz="1800" b="0" kern="1200" dirty="0">
                        <a:solidFill>
                          <a:schemeClr val="tx1"/>
                        </a:solidFill>
                        <a:effectLst/>
                        <a:latin typeface="+mn-lt"/>
                        <a:ea typeface="Times New Roman"/>
                        <a:cs typeface="Arial"/>
                      </a:endParaRP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51040">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Μικροβιολογική ανάπτυξη εξαιτίας της μη κατάλληλης θερμοκρασίας</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Συντήρηση σε κατάλληλη θερμοκρασία </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l-GR" sz="1800" b="0" kern="1200" dirty="0">
                          <a:solidFill>
                            <a:schemeClr val="tx1"/>
                          </a:solidFill>
                          <a:effectLst/>
                          <a:latin typeface="+mn-lt"/>
                          <a:ea typeface="Times New Roman"/>
                          <a:cs typeface="Arial"/>
                        </a:rPr>
                        <a:t>Το κέντρο του τροφίμου να αποκτήσει θερμοκρασία </a:t>
                      </a:r>
                      <a:r>
                        <a:rPr lang="el-GR" sz="1800" b="0" kern="1200" dirty="0" smtClean="0">
                          <a:solidFill>
                            <a:schemeClr val="tx1"/>
                          </a:solidFill>
                          <a:effectLst/>
                          <a:latin typeface="+mn-lt"/>
                          <a:ea typeface="Times New Roman"/>
                          <a:cs typeface="Arial"/>
                        </a:rPr>
                        <a:t>+ 68 </a:t>
                      </a:r>
                      <a:r>
                        <a:rPr lang="el-GR" sz="1800" kern="1200" baseline="30000" dirty="0" smtClean="0">
                          <a:solidFill>
                            <a:schemeClr val="tx1"/>
                          </a:solidFill>
                          <a:effectLst/>
                          <a:latin typeface="+mn-lt"/>
                          <a:ea typeface="+mn-ea"/>
                          <a:cs typeface="+mn-cs"/>
                        </a:rPr>
                        <a:t>ο</a:t>
                      </a:r>
                      <a:r>
                        <a:rPr lang="en-US" sz="1800" kern="1200" dirty="0" smtClean="0">
                          <a:solidFill>
                            <a:schemeClr val="tx1"/>
                          </a:solidFill>
                          <a:effectLst/>
                          <a:latin typeface="+mn-lt"/>
                          <a:ea typeface="+mn-ea"/>
                          <a:cs typeface="+mn-cs"/>
                        </a:rPr>
                        <a:t>C</a:t>
                      </a:r>
                      <a:endParaRPr lang="el-GR" sz="1800" kern="1200" dirty="0" smtClean="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endParaRPr lang="el-GR" sz="1800" b="0" kern="1200" dirty="0">
                        <a:solidFill>
                          <a:schemeClr val="tx1"/>
                        </a:solidFill>
                        <a:effectLst/>
                        <a:latin typeface="+mn-lt"/>
                        <a:ea typeface="Times New Roman"/>
                        <a:cs typeface="Arial"/>
                      </a:endParaRP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l-GR" sz="1800" b="0" kern="1200" dirty="0">
                          <a:solidFill>
                            <a:schemeClr val="tx1"/>
                          </a:solidFill>
                          <a:effectLst/>
                          <a:latin typeface="+mn-lt"/>
                          <a:ea typeface="Times New Roman"/>
                          <a:cs typeface="Arial"/>
                        </a:rPr>
                        <a:t>+62 έως + 72 </a:t>
                      </a:r>
                      <a:r>
                        <a:rPr lang="el-GR" sz="1800" kern="1200" baseline="30000" dirty="0" smtClean="0">
                          <a:solidFill>
                            <a:schemeClr val="tx1"/>
                          </a:solidFill>
                          <a:effectLst/>
                          <a:latin typeface="+mn-lt"/>
                          <a:ea typeface="+mn-ea"/>
                          <a:cs typeface="+mn-cs"/>
                        </a:rPr>
                        <a:t>ο</a:t>
                      </a:r>
                      <a:r>
                        <a:rPr lang="en-US" sz="1800" kern="1200" dirty="0" smtClean="0">
                          <a:solidFill>
                            <a:schemeClr val="tx1"/>
                          </a:solidFill>
                          <a:effectLst/>
                          <a:latin typeface="+mn-lt"/>
                          <a:ea typeface="+mn-ea"/>
                          <a:cs typeface="+mn-cs"/>
                        </a:rPr>
                        <a:t>C</a:t>
                      </a:r>
                      <a:endParaRPr lang="el-GR" sz="1800" kern="1200" dirty="0" smtClean="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endParaRPr lang="el-GR" sz="1800" b="0" kern="1200" dirty="0">
                        <a:solidFill>
                          <a:schemeClr val="tx1"/>
                        </a:solidFill>
                        <a:effectLst/>
                        <a:latin typeface="+mn-lt"/>
                        <a:ea typeface="Times New Roman"/>
                        <a:cs typeface="Arial"/>
                      </a:endParaRP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Ορθογώνιο 5"/>
          <p:cNvSpPr/>
          <p:nvPr/>
        </p:nvSpPr>
        <p:spPr>
          <a:xfrm>
            <a:off x="25309" y="6166564"/>
            <a:ext cx="2408160" cy="307777"/>
          </a:xfrm>
          <a:prstGeom prst="rect">
            <a:avLst/>
          </a:prstGeom>
        </p:spPr>
        <p:txBody>
          <a:bodyPr wrap="none">
            <a:spAutoFit/>
          </a:bodyPr>
          <a:lstStyle/>
          <a:p>
            <a:r>
              <a:rPr lang="el-GR" sz="1400" dirty="0">
                <a:latin typeface="+mn-lt"/>
              </a:rPr>
              <a:t>Πηγή: Dillon and Griffith, 2000</a:t>
            </a:r>
          </a:p>
        </p:txBody>
      </p:sp>
    </p:spTree>
    <p:extLst>
      <p:ext uri="{BB962C8B-B14F-4D97-AF65-F5344CB8AC3E}">
        <p14:creationId xmlns:p14="http://schemas.microsoft.com/office/powerpoint/2010/main" val="1141455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Ανάπτυξη του συστήματος </a:t>
            </a:r>
            <a:r>
              <a:rPr lang="en-US" dirty="0" smtClean="0"/>
              <a:t>HACCP </a:t>
            </a:r>
            <a:r>
              <a:rPr lang="en-US"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sz="2300" dirty="0"/>
              <a:t>Η επιχείρηση πρέπει να καθιερώσει και να τηρεί ένα σύστημα HACCP, ώστε να διασφαλίζει ότι όλοι οι γνωστοί εν δυνάμει κίνδυνοι έχουν αναγνωριστεί και ότι όλοι οι σχετικοί κίνδυνοι ελέγχονται με τέτοιο τρόπο, ώστε το παραγόμενο τρόφιμο να είναι ασφαλές</a:t>
            </a:r>
            <a:endParaRPr lang="en-US" sz="2300" dirty="0" smtClean="0"/>
          </a:p>
          <a:p>
            <a:r>
              <a:rPr lang="el-GR" sz="2300" dirty="0" smtClean="0"/>
              <a:t>Η </a:t>
            </a:r>
            <a:r>
              <a:rPr lang="el-GR" sz="2300" dirty="0"/>
              <a:t>επιχείρηση πρέπει να καταρτίσει ένα σχέδιο HACCP, το οποίο θα ορίζει λεπτομερώς:</a:t>
            </a:r>
          </a:p>
          <a:p>
            <a:pPr lvl="1"/>
            <a:r>
              <a:rPr lang="el-GR" sz="2300" dirty="0" smtClean="0"/>
              <a:t>Τους </a:t>
            </a:r>
            <a:r>
              <a:rPr lang="el-GR" sz="2300" dirty="0"/>
              <a:t>σχετικούς </a:t>
            </a:r>
            <a:r>
              <a:rPr lang="el-GR" sz="2300" dirty="0" smtClean="0"/>
              <a:t>κινδύνους</a:t>
            </a:r>
            <a:r>
              <a:rPr lang="en-US" sz="2300" dirty="0" smtClean="0"/>
              <a:t>.</a:t>
            </a:r>
            <a:endParaRPr lang="el-GR" sz="2300" dirty="0"/>
          </a:p>
          <a:p>
            <a:pPr lvl="1"/>
            <a:r>
              <a:rPr lang="el-GR" sz="2300" dirty="0" smtClean="0"/>
              <a:t>Τα </a:t>
            </a:r>
            <a:r>
              <a:rPr lang="el-GR" sz="2300" dirty="0"/>
              <a:t>σημεία στα οποία πρέπει να ελέγχονται οι σχετικοί κίνδυνοι </a:t>
            </a:r>
            <a:r>
              <a:rPr lang="el-GR" sz="2300" dirty="0" smtClean="0"/>
              <a:t>(Κρίσιμα Σημεία Ελέγχου)</a:t>
            </a:r>
            <a:r>
              <a:rPr lang="en-US"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993497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επιθυμητών και </a:t>
            </a:r>
            <a:r>
              <a:rPr lang="el-GR" dirty="0" smtClean="0"/>
              <a:t/>
            </a:r>
            <a:br>
              <a:rPr lang="el-GR" dirty="0" smtClean="0"/>
            </a:br>
            <a:r>
              <a:rPr lang="el-GR" dirty="0" smtClean="0"/>
              <a:t>κρισίμων </a:t>
            </a:r>
            <a:r>
              <a:rPr lang="el-GR" dirty="0"/>
              <a:t>ορίων </a:t>
            </a:r>
            <a:r>
              <a:rPr lang="el-GR" sz="3000" b="0" dirty="0"/>
              <a:t>2</a:t>
            </a:r>
            <a:r>
              <a:rPr lang="el-GR" sz="3000" b="0" dirty="0" smtClean="0"/>
              <a:t>/2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504608411"/>
              </p:ext>
            </p:extLst>
          </p:nvPr>
        </p:nvGraphicFramePr>
        <p:xfrm>
          <a:off x="107505" y="1343416"/>
          <a:ext cx="9000999" cy="5425440"/>
        </p:xfrm>
        <a:graphic>
          <a:graphicData uri="http://schemas.openxmlformats.org/drawingml/2006/table">
            <a:tbl>
              <a:tblPr firstRow="1" bandRow="1" bandCol="1"/>
              <a:tblGrid>
                <a:gridCol w="2520279"/>
                <a:gridCol w="2002583"/>
                <a:gridCol w="2461913"/>
                <a:gridCol w="2016224"/>
              </a:tblGrid>
              <a:tr h="300416">
                <a:tc>
                  <a:txBody>
                    <a:bodyPr/>
                    <a:lstStyle/>
                    <a:p>
                      <a:pPr marL="0" indent="0" algn="l">
                        <a:lnSpc>
                          <a:spcPct val="150000"/>
                        </a:lnSpc>
                        <a:spcBef>
                          <a:spcPts val="600"/>
                        </a:spcBef>
                        <a:spcAft>
                          <a:spcPts val="0"/>
                        </a:spcAft>
                      </a:pPr>
                      <a:r>
                        <a:rPr lang="el-GR" sz="1800" b="1" dirty="0">
                          <a:effectLst/>
                          <a:latin typeface="+mn-lt"/>
                          <a:ea typeface="Times New Roman"/>
                          <a:cs typeface="Arial"/>
                        </a:rPr>
                        <a:t>Κίνδυνος</a:t>
                      </a:r>
                      <a:endParaRPr lang="el-GR" sz="1800" b="1" dirty="0">
                        <a:effectLst/>
                        <a:latin typeface="+mn-lt"/>
                        <a:ea typeface="Times New Roman"/>
                        <a:cs typeface="Times New Roman"/>
                      </a:endParaRPr>
                    </a:p>
                  </a:txBody>
                  <a:tcPr marL="37552" marR="37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Times New Roman"/>
                          <a:cs typeface="Arial"/>
                        </a:rPr>
                        <a:t>Προληπτικό Μέτρο</a:t>
                      </a:r>
                    </a:p>
                  </a:txBody>
                  <a:tcPr marL="37552" marR="37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Times New Roman"/>
                          <a:cs typeface="Arial"/>
                        </a:rPr>
                        <a:t>Επιθυμητό όριο</a:t>
                      </a:r>
                    </a:p>
                  </a:txBody>
                  <a:tcPr marL="37552" marR="37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Times New Roman"/>
                          <a:cs typeface="Arial"/>
                        </a:rPr>
                        <a:t>Κρίσιμα Όρια</a:t>
                      </a:r>
                    </a:p>
                  </a:txBody>
                  <a:tcPr marL="37552" marR="37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901248">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Διασταυρούμενη επιμόλυνση των επιφανειών εργασίας με το επεξεργασμένο προϊόν</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Διαδικασίες αποτελεσματικού καθαρισμού</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100 RLUs**</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250 RLUs</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2972">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Τεμάχια μετάλλου στο προϊόν</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Ανιχνευτής μετάλλου </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Απουσία</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-Σιδηρούχα  2.0 mg</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 Μη σιδηρούχα 2.5 ng</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0624">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Μικροβιολογική ανάπτυξη</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Κατάλληλη θερμοκρασία συντήρησης</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l-GR" sz="1800" b="0" kern="1200" dirty="0">
                          <a:solidFill>
                            <a:schemeClr val="tx1"/>
                          </a:solidFill>
                          <a:effectLst/>
                          <a:latin typeface="+mn-lt"/>
                          <a:ea typeface="Times New Roman"/>
                          <a:cs typeface="Arial"/>
                        </a:rPr>
                        <a:t>+</a:t>
                      </a:r>
                      <a:r>
                        <a:rPr lang="el-GR" sz="1800" b="0" kern="1200" dirty="0" smtClean="0">
                          <a:solidFill>
                            <a:schemeClr val="tx1"/>
                          </a:solidFill>
                          <a:effectLst/>
                          <a:latin typeface="+mn-lt"/>
                          <a:ea typeface="Times New Roman"/>
                          <a:cs typeface="Arial"/>
                        </a:rPr>
                        <a:t>3 </a:t>
                      </a:r>
                      <a:r>
                        <a:rPr lang="el-GR" sz="1800" kern="1200" baseline="30000" dirty="0" smtClean="0">
                          <a:solidFill>
                            <a:schemeClr val="tx1"/>
                          </a:solidFill>
                          <a:effectLst/>
                          <a:latin typeface="+mn-lt"/>
                          <a:ea typeface="+mn-ea"/>
                          <a:cs typeface="+mn-cs"/>
                        </a:rPr>
                        <a:t>ο</a:t>
                      </a:r>
                      <a:r>
                        <a:rPr lang="en-US" sz="1800" kern="1200" dirty="0" smtClean="0">
                          <a:solidFill>
                            <a:schemeClr val="tx1"/>
                          </a:solidFill>
                          <a:effectLst/>
                          <a:latin typeface="+mn-lt"/>
                          <a:ea typeface="+mn-ea"/>
                          <a:cs typeface="+mn-cs"/>
                        </a:rPr>
                        <a:t>C</a:t>
                      </a:r>
                      <a:endParaRPr lang="el-GR" sz="1800" kern="1200" dirty="0" smtClean="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r>
                        <a:rPr lang="el-GR" sz="1800" b="0" kern="1200" dirty="0" smtClean="0">
                          <a:solidFill>
                            <a:schemeClr val="tx1"/>
                          </a:solidFill>
                          <a:effectLst/>
                          <a:latin typeface="+mn-lt"/>
                          <a:ea typeface="Times New Roman"/>
                          <a:cs typeface="Arial"/>
                        </a:rPr>
                        <a:t> </a:t>
                      </a:r>
                      <a:endParaRPr lang="el-GR" sz="1800" b="0" kern="1200" dirty="0">
                        <a:solidFill>
                          <a:schemeClr val="tx1"/>
                        </a:solidFill>
                        <a:effectLst/>
                        <a:latin typeface="+mn-lt"/>
                        <a:ea typeface="Times New Roman"/>
                        <a:cs typeface="Arial"/>
                      </a:endParaRP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l-GR" sz="1800" b="0" kern="1200" dirty="0">
                          <a:solidFill>
                            <a:schemeClr val="tx1"/>
                          </a:solidFill>
                          <a:effectLst/>
                          <a:latin typeface="+mn-lt"/>
                          <a:ea typeface="Times New Roman"/>
                          <a:cs typeface="Arial"/>
                        </a:rPr>
                        <a:t>+2 έως </a:t>
                      </a:r>
                      <a:r>
                        <a:rPr lang="el-GR" sz="1800" b="0" kern="1200" dirty="0" smtClean="0">
                          <a:solidFill>
                            <a:schemeClr val="tx1"/>
                          </a:solidFill>
                          <a:effectLst/>
                          <a:latin typeface="+mn-lt"/>
                          <a:ea typeface="Times New Roman"/>
                          <a:cs typeface="Arial"/>
                        </a:rPr>
                        <a:t>+ 4 </a:t>
                      </a:r>
                      <a:r>
                        <a:rPr lang="el-GR" sz="1800" kern="1200" baseline="30000" dirty="0" smtClean="0">
                          <a:solidFill>
                            <a:schemeClr val="tx1"/>
                          </a:solidFill>
                          <a:effectLst/>
                          <a:latin typeface="+mn-lt"/>
                          <a:ea typeface="+mn-ea"/>
                          <a:cs typeface="+mn-cs"/>
                        </a:rPr>
                        <a:t>ο</a:t>
                      </a:r>
                      <a:r>
                        <a:rPr lang="en-US" sz="1800" kern="1200" dirty="0" smtClean="0">
                          <a:solidFill>
                            <a:schemeClr val="tx1"/>
                          </a:solidFill>
                          <a:effectLst/>
                          <a:latin typeface="+mn-lt"/>
                          <a:ea typeface="+mn-ea"/>
                          <a:cs typeface="+mn-cs"/>
                        </a:rPr>
                        <a:t>C</a:t>
                      </a:r>
                      <a:endParaRPr lang="el-GR" sz="1800" kern="1200" dirty="0" smtClean="0">
                        <a:solidFill>
                          <a:schemeClr val="tx1"/>
                        </a:solidFill>
                        <a:effectLst/>
                        <a:latin typeface="+mn-lt"/>
                        <a:ea typeface="+mn-ea"/>
                        <a:cs typeface="+mn-cs"/>
                      </a:endParaRPr>
                    </a:p>
                    <a:p>
                      <a:pPr marL="0" indent="0" algn="l" defTabSz="914400" rtl="0" eaLnBrk="1" latinLnBrk="0" hangingPunct="1">
                        <a:lnSpc>
                          <a:spcPct val="150000"/>
                        </a:lnSpc>
                        <a:spcBef>
                          <a:spcPts val="600"/>
                        </a:spcBef>
                        <a:spcAft>
                          <a:spcPts val="0"/>
                        </a:spcAft>
                      </a:pPr>
                      <a:r>
                        <a:rPr lang="el-GR" sz="1800" b="0" kern="1200" dirty="0" smtClean="0">
                          <a:solidFill>
                            <a:schemeClr val="tx1"/>
                          </a:solidFill>
                          <a:effectLst/>
                          <a:latin typeface="+mn-lt"/>
                          <a:ea typeface="Times New Roman"/>
                          <a:cs typeface="Arial"/>
                        </a:rPr>
                        <a:t> </a:t>
                      </a:r>
                      <a:endParaRPr lang="el-GR" sz="1800" b="0" kern="1200" dirty="0">
                        <a:solidFill>
                          <a:schemeClr val="tx1"/>
                        </a:solidFill>
                        <a:effectLst/>
                        <a:latin typeface="+mn-lt"/>
                        <a:ea typeface="Times New Roman"/>
                        <a:cs typeface="Arial"/>
                      </a:endParaRP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0416">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Παρουσία αφλατοξίνης</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Πιστοποιημένες πρώτες ύλες</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Απουσία</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&lt;10 mg/kg</a:t>
                      </a:r>
                    </a:p>
                  </a:txBody>
                  <a:tcPr marL="37552" marR="37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892342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Κατηγορίες κρισίμων ορίων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4" name="Θέση περιεχομένου 3"/>
          <p:cNvSpPr>
            <a:spLocks noGrp="1"/>
          </p:cNvSpPr>
          <p:nvPr>
            <p:ph idx="1"/>
          </p:nvPr>
        </p:nvSpPr>
        <p:spPr/>
        <p:txBody>
          <a:bodyPr/>
          <a:lstStyle/>
          <a:p>
            <a:r>
              <a:rPr lang="el-GR" dirty="0"/>
              <a:t>Κρίσιμα όρια χημικών </a:t>
            </a:r>
            <a:r>
              <a:rPr lang="el-GR" dirty="0" smtClean="0"/>
              <a:t>κινδύνων.</a:t>
            </a:r>
            <a:endParaRPr lang="el-GR" dirty="0"/>
          </a:p>
          <a:p>
            <a:r>
              <a:rPr lang="el-GR" dirty="0"/>
              <a:t>Κρίσιμα όρια μικροβιολογικών </a:t>
            </a:r>
            <a:r>
              <a:rPr lang="el-GR" dirty="0" smtClean="0"/>
              <a:t>κινδύνων.</a:t>
            </a:r>
            <a:endParaRPr lang="el-GR" dirty="0"/>
          </a:p>
          <a:p>
            <a:r>
              <a:rPr lang="el-GR" dirty="0"/>
              <a:t>Κρίσιμα όρια φυσικών </a:t>
            </a:r>
            <a:r>
              <a:rPr lang="el-GR" dirty="0" smtClean="0"/>
              <a:t>κινδύνων.</a:t>
            </a:r>
            <a:endParaRPr lang="el-GR" dirty="0"/>
          </a:p>
        </p:txBody>
      </p:sp>
    </p:spTree>
    <p:extLst>
      <p:ext uri="{BB962C8B-B14F-4D97-AF65-F5344CB8AC3E}">
        <p14:creationId xmlns:p14="http://schemas.microsoft.com/office/powerpoint/2010/main" val="2941973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Στατιστικός </a:t>
            </a:r>
            <a:r>
              <a:rPr lang="el-GR" dirty="0"/>
              <a:t>έ</a:t>
            </a:r>
            <a:r>
              <a:rPr lang="el-GR" dirty="0" smtClean="0"/>
              <a:t>λεγχος </a:t>
            </a:r>
            <a:r>
              <a:rPr lang="el-GR" dirty="0"/>
              <a:t>ε</a:t>
            </a:r>
            <a:r>
              <a:rPr lang="el-GR" dirty="0" smtClean="0"/>
              <a:t>πεξεργασίας </a:t>
            </a:r>
            <a:r>
              <a:rPr lang="el-GR" dirty="0" smtClean="0"/>
              <a:t/>
            </a:r>
            <a:br>
              <a:rPr lang="el-GR" dirty="0" smtClean="0"/>
            </a:br>
            <a:r>
              <a:rPr lang="el-GR" dirty="0" smtClean="0"/>
              <a:t>(</a:t>
            </a:r>
            <a:r>
              <a:rPr lang="el-GR" dirty="0"/>
              <a:t>Statistical Process Control, SPC)</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4" name="Θέση περιεχομένου 3"/>
          <p:cNvSpPr>
            <a:spLocks noGrp="1"/>
          </p:cNvSpPr>
          <p:nvPr>
            <p:ph idx="1"/>
          </p:nvPr>
        </p:nvSpPr>
        <p:spPr/>
        <p:txBody>
          <a:bodyPr/>
          <a:lstStyle/>
          <a:p>
            <a:r>
              <a:rPr lang="el-GR" dirty="0"/>
              <a:t>Για κάθε ΚΣΕ θα πρέπει να επιβεβαιώνεται ότι, κάτω από κανονικές συνθήκες, η διαδικασία μπορεί να είναι πραγματική και συνεχής εντός των ορισμένων τιμών των ορίων. Ένας τρόπος για να διασφαλισθεί εάν η διαδικασία είναι ικανή και αποτελεσματική είναι με την χρήση της στατιστικής ανάλυσης. Τέτοιες στατιστικές τεχνικές μπορούν να αναπτυχθούν και να χρησιμοποιηθούν, κυρίως για την παρακολούθηση της παραγωγικής διαδικασίας άλλα και τον μηχανολογικό έλεγχο της βιομηχανίας.</a:t>
            </a:r>
          </a:p>
        </p:txBody>
      </p:sp>
    </p:spTree>
    <p:extLst>
      <p:ext uri="{BB962C8B-B14F-4D97-AF65-F5344CB8AC3E}">
        <p14:creationId xmlns:p14="http://schemas.microsoft.com/office/powerpoint/2010/main" val="317118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Διάγραμμα ελέγχου του αριθμητικού </a:t>
            </a:r>
            <a:r>
              <a:rPr lang="el-GR" dirty="0" smtClean="0"/>
              <a:t/>
            </a:r>
            <a:br>
              <a:rPr lang="el-GR" dirty="0" smtClean="0"/>
            </a:br>
            <a:r>
              <a:rPr lang="el-GR" dirty="0" smtClean="0"/>
              <a:t>μέσου </a:t>
            </a:r>
            <a:r>
              <a:rPr lang="el-GR" dirty="0"/>
              <a:t>όρου και του εύρους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3074" name="Picture 2" descr="Dillon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3480"/>
            <a:ext cx="7488832" cy="503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990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Εγκατάσταση </a:t>
            </a:r>
            <a:r>
              <a:rPr lang="el-GR" dirty="0"/>
              <a:t>δ</a:t>
            </a:r>
            <a:r>
              <a:rPr lang="el-GR" dirty="0" smtClean="0"/>
              <a:t>ιαδικασιών </a:t>
            </a:r>
            <a:r>
              <a:rPr lang="el-GR" dirty="0" smtClean="0"/>
              <a:t/>
            </a:r>
            <a:br>
              <a:rPr lang="el-GR" dirty="0" smtClean="0"/>
            </a:br>
            <a:r>
              <a:rPr lang="el-GR" dirty="0" smtClean="0"/>
              <a:t>παρακολούθησης </a:t>
            </a:r>
            <a:r>
              <a:rPr lang="el-GR" dirty="0"/>
              <a:t>για κάθε </a:t>
            </a:r>
            <a:r>
              <a:rPr lang="el-GR" dirty="0" smtClean="0"/>
              <a:t>ΚΣΕ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4" name="Θέση περιεχομένου 3"/>
          <p:cNvSpPr>
            <a:spLocks noGrp="1"/>
          </p:cNvSpPr>
          <p:nvPr>
            <p:ph idx="1"/>
          </p:nvPr>
        </p:nvSpPr>
        <p:spPr/>
        <p:txBody>
          <a:bodyPr/>
          <a:lstStyle/>
          <a:p>
            <a:r>
              <a:rPr lang="el-GR" dirty="0"/>
              <a:t>Η παρακολούθηση είναι σειρά παρατηρήσεων ή μετρήσεων και έχει σαν στόχο να διαπιστώσει εάν τα προληπτικά μέτρα έχουν εφαρμοστεί σωστά και τα ΚΣΕ βρίσκονται υπό έλεγχο. Οι παρατηρήσεις και οι μετρήσεις αρχειοθετούνται και χρησιμοποιούνται αργότερα στο στάδιο της επαλήθευσης.</a:t>
            </a:r>
          </a:p>
          <a:p>
            <a:r>
              <a:rPr lang="el-GR" dirty="0"/>
              <a:t>Η παρακολούθηση δίνει τη δυνατότητα να διαπιστωθεί η τάση για την απώλεια ελέγχου στο ΚΣΕ, οπότε μπορούν να γίνουν έγκαιρα οι απαραίτητες ενέργειες και να προληφθεί η απόκλιση στο ΚΣΕ.</a:t>
            </a:r>
          </a:p>
        </p:txBody>
      </p:sp>
    </p:spTree>
    <p:extLst>
      <p:ext uri="{BB962C8B-B14F-4D97-AF65-F5344CB8AC3E}">
        <p14:creationId xmlns:p14="http://schemas.microsoft.com/office/powerpoint/2010/main" val="2974801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Εγκατάσταση </a:t>
            </a:r>
            <a:r>
              <a:rPr lang="el-GR" dirty="0"/>
              <a:t>δ</a:t>
            </a:r>
            <a:r>
              <a:rPr lang="el-GR" dirty="0" smtClean="0"/>
              <a:t>ιαδικασιών </a:t>
            </a:r>
            <a:r>
              <a:rPr lang="el-GR" dirty="0" smtClean="0"/>
              <a:t/>
            </a:r>
            <a:br>
              <a:rPr lang="el-GR" dirty="0" smtClean="0"/>
            </a:br>
            <a:r>
              <a:rPr lang="el-GR" dirty="0" smtClean="0"/>
              <a:t>παρακολούθησης </a:t>
            </a:r>
            <a:r>
              <a:rPr lang="el-GR" dirty="0"/>
              <a:t>για κάθε </a:t>
            </a:r>
            <a:r>
              <a:rPr lang="el-GR" dirty="0" smtClean="0"/>
              <a:t>ΚΣΕ </a:t>
            </a:r>
            <a:r>
              <a:rPr lang="el-GR" sz="3000" b="0" dirty="0" smtClean="0"/>
              <a:t>2/2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
        <p:nvSpPr>
          <p:cNvPr id="4" name="Θέση περιεχομένου 3"/>
          <p:cNvSpPr>
            <a:spLocks noGrp="1"/>
          </p:cNvSpPr>
          <p:nvPr>
            <p:ph idx="1"/>
          </p:nvPr>
        </p:nvSpPr>
        <p:spPr/>
        <p:txBody>
          <a:bodyPr/>
          <a:lstStyle/>
          <a:p>
            <a:r>
              <a:rPr lang="el-GR" dirty="0"/>
              <a:t>Σε άλλες περιπτώσεις εντοπίζει την υπέρβαση των κρισίμων ορίων, επομένως και την απώλεια ελέγχου του συγκεκριμένου </a:t>
            </a:r>
            <a:r>
              <a:rPr lang="el-GR" dirty="0" smtClean="0"/>
              <a:t>ΚΣΕ.</a:t>
            </a:r>
            <a:endParaRPr lang="el-GR" dirty="0"/>
          </a:p>
          <a:p>
            <a:r>
              <a:rPr lang="el-GR" dirty="0" smtClean="0"/>
              <a:t>Η </a:t>
            </a:r>
            <a:r>
              <a:rPr lang="el-GR" dirty="0"/>
              <a:t>παρακολούθηση των κρισίμων ορίων γίνεται με δύο συστήματα:</a:t>
            </a:r>
          </a:p>
          <a:p>
            <a:pPr lvl="1"/>
            <a:r>
              <a:rPr lang="el-GR" dirty="0"/>
              <a:t>On line </a:t>
            </a:r>
            <a:r>
              <a:rPr lang="el-GR" dirty="0" smtClean="0"/>
              <a:t>συστήματα.</a:t>
            </a:r>
            <a:endParaRPr lang="el-GR" dirty="0"/>
          </a:p>
          <a:p>
            <a:pPr lvl="1"/>
            <a:r>
              <a:rPr lang="el-GR" dirty="0" smtClean="0"/>
              <a:t>Off </a:t>
            </a:r>
            <a:r>
              <a:rPr lang="el-GR" dirty="0"/>
              <a:t>– line </a:t>
            </a:r>
            <a:r>
              <a:rPr lang="el-GR" dirty="0" smtClean="0"/>
              <a:t>συστήματα.</a:t>
            </a:r>
            <a:endParaRPr lang="el-GR" dirty="0"/>
          </a:p>
        </p:txBody>
      </p:sp>
    </p:spTree>
    <p:extLst>
      <p:ext uri="{BB962C8B-B14F-4D97-AF65-F5344CB8AC3E}">
        <p14:creationId xmlns:p14="http://schemas.microsoft.com/office/powerpoint/2010/main" val="2147249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Καθορισμός </a:t>
            </a:r>
            <a:r>
              <a:rPr lang="el-GR" dirty="0"/>
              <a:t> </a:t>
            </a:r>
            <a:r>
              <a:rPr lang="el-GR" dirty="0" smtClean="0"/>
              <a:t>δι</a:t>
            </a:r>
            <a:r>
              <a:rPr lang="el-GR" dirty="0" smtClean="0"/>
              <a:t>ορθωτικών </a:t>
            </a:r>
            <a:r>
              <a:rPr lang="el-GR" dirty="0"/>
              <a:t>ε</a:t>
            </a:r>
            <a:r>
              <a:rPr lang="el-GR" dirty="0" smtClean="0"/>
              <a:t>νεργειών </a:t>
            </a:r>
            <a:r>
              <a:rPr lang="el-GR" dirty="0" smtClean="0"/>
              <a:t/>
            </a:r>
            <a:br>
              <a:rPr lang="el-GR" dirty="0" smtClean="0"/>
            </a:br>
            <a:r>
              <a:rPr lang="el-GR" dirty="0" smtClean="0"/>
              <a:t>για </a:t>
            </a:r>
            <a:r>
              <a:rPr lang="el-GR" dirty="0"/>
              <a:t>κάθε ΚΣΕ</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4" name="Θέση περιεχομένου 3"/>
          <p:cNvSpPr>
            <a:spLocks noGrp="1"/>
          </p:cNvSpPr>
          <p:nvPr>
            <p:ph idx="1"/>
          </p:nvPr>
        </p:nvSpPr>
        <p:spPr/>
        <p:txBody>
          <a:bodyPr/>
          <a:lstStyle/>
          <a:p>
            <a:r>
              <a:rPr lang="el-GR" dirty="0"/>
              <a:t>Η διορθωτική ενέργεια είναι προσχεδιασμένη διαδικασία που πρέπει να ληφθεί, όταν τα αποτελέσματα της διαδικασίας παρακολούθησης βρίσκονται έξω από τα όρια ανοχής ή δράσης, υποδεικνύοντας ότι το μέτρο ελέγχου του συγκεκριμένου κινδύνου δεν είναι αποτελεσματικό. Ένα σχέδιο διορθωτικών ενεργειών περιγράφει τι πρέπει να γίνει, εάν βρεθεί μια </a:t>
            </a:r>
            <a:r>
              <a:rPr lang="el-GR" dirty="0" smtClean="0"/>
              <a:t>απόκλιση.</a:t>
            </a:r>
          </a:p>
          <a:p>
            <a:r>
              <a:rPr lang="el-GR" dirty="0"/>
              <a:t>Επίσης, σχέδια διορθωτικών ενεργειών χρησιμοποιούνται να καθορίσουν τι πρέπει να γίνει εάν τα δεδομένα των μετρήσεων στα κρίσιμα σημεία ελέγχου δεν είναι εκτός των κρισίμων ορίων, αλλά είναι πολύ κοντά στα κρίσιμα όρια.</a:t>
            </a:r>
          </a:p>
        </p:txBody>
      </p:sp>
    </p:spTree>
    <p:extLst>
      <p:ext uri="{BB962C8B-B14F-4D97-AF65-F5344CB8AC3E}">
        <p14:creationId xmlns:p14="http://schemas.microsoft.com/office/powerpoint/2010/main" val="2006163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Εγκατάσταση </a:t>
            </a:r>
            <a:r>
              <a:rPr lang="el-GR" dirty="0"/>
              <a:t>δ</a:t>
            </a:r>
            <a:r>
              <a:rPr lang="el-GR" dirty="0" smtClean="0"/>
              <a:t>ιαδικασιών </a:t>
            </a:r>
            <a:r>
              <a:rPr lang="el-GR" dirty="0"/>
              <a:t>ε</a:t>
            </a:r>
            <a:r>
              <a:rPr lang="el-GR" dirty="0" smtClean="0"/>
              <a:t>παλήθευσης </a:t>
            </a:r>
            <a:r>
              <a:rPr lang="el-GR" dirty="0" smtClean="0"/>
              <a:t/>
            </a:r>
            <a:br>
              <a:rPr lang="el-GR" dirty="0" smtClean="0"/>
            </a:br>
            <a:r>
              <a:rPr lang="el-GR" dirty="0" smtClean="0"/>
              <a:t>του </a:t>
            </a:r>
            <a:r>
              <a:rPr lang="el-GR" dirty="0"/>
              <a:t>Συστήματος HACCP</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
        <p:nvSpPr>
          <p:cNvPr id="4" name="Θέση περιεχομένου 3"/>
          <p:cNvSpPr>
            <a:spLocks noGrp="1"/>
          </p:cNvSpPr>
          <p:nvPr>
            <p:ph idx="1"/>
          </p:nvPr>
        </p:nvSpPr>
        <p:spPr/>
        <p:txBody>
          <a:bodyPr/>
          <a:lstStyle/>
          <a:p>
            <a:r>
              <a:rPr lang="el-GR" dirty="0"/>
              <a:t>Με τον όρο επαλήθευση (verification) εννοούμε τη  χρήση συμπληρωματικών δοκιμών και/ή την επιθεώρηση των αρχείων παρακολούθησης, για να καθορισθεί αν το σύστημα είναι εγκατεστημένο σωστά και αν λειτουργεί αποτελεσματικά και επαρκώς. </a:t>
            </a:r>
            <a:endParaRPr lang="el-GR" dirty="0" smtClean="0"/>
          </a:p>
          <a:p>
            <a:r>
              <a:rPr lang="el-GR" dirty="0" smtClean="0"/>
              <a:t>Με </a:t>
            </a:r>
            <a:r>
              <a:rPr lang="el-GR" dirty="0"/>
              <a:t>την επαλήθευση διαπιστώνουμε αφενός εάν το σύστημα HACCP έχει σχεδιαστεί κατάλληλα και αφετέρου αξιολογούμε την αποτελεσματικότητα τόσο του συστήματος συνολικά, όσο και των προτεινόμενων προληπτικών μέτρων. </a:t>
            </a:r>
          </a:p>
        </p:txBody>
      </p:sp>
    </p:spTree>
    <p:extLst>
      <p:ext uri="{BB962C8B-B14F-4D97-AF65-F5344CB8AC3E}">
        <p14:creationId xmlns:p14="http://schemas.microsoft.com/office/powerpoint/2010/main" val="3554015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Εγκατάσταση διαδικασιών </a:t>
            </a:r>
            <a:r>
              <a:rPr lang="el-GR" dirty="0" smtClean="0"/>
              <a:t/>
            </a:r>
            <a:br>
              <a:rPr lang="el-GR" dirty="0" smtClean="0"/>
            </a:br>
            <a:r>
              <a:rPr lang="el-GR" dirty="0" smtClean="0"/>
              <a:t>εγγράφου τεκμηρίωσης </a:t>
            </a:r>
            <a:r>
              <a:rPr lang="el-GR" sz="3000" b="0" dirty="0" smtClean="0"/>
              <a:t>1/3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
        <p:nvSpPr>
          <p:cNvPr id="4" name="Θέση περιεχομένου 3"/>
          <p:cNvSpPr>
            <a:spLocks noGrp="1"/>
          </p:cNvSpPr>
          <p:nvPr>
            <p:ph idx="1"/>
          </p:nvPr>
        </p:nvSpPr>
        <p:spPr/>
        <p:txBody>
          <a:bodyPr>
            <a:noAutofit/>
          </a:bodyPr>
          <a:lstStyle/>
          <a:p>
            <a:r>
              <a:rPr lang="el-GR" dirty="0"/>
              <a:t>Είναι απαραίτητο να τηρούνται λεπτομερή και ακριβή αρχεία του </a:t>
            </a:r>
            <a:r>
              <a:rPr lang="el-GR" dirty="0" smtClean="0"/>
              <a:t>συστήματος HACCP.</a:t>
            </a:r>
          </a:p>
          <a:p>
            <a:r>
              <a:rPr lang="el-GR" dirty="0" smtClean="0"/>
              <a:t>Σε </a:t>
            </a:r>
            <a:r>
              <a:rPr lang="el-GR" dirty="0"/>
              <a:t>ένα σύστημα HACCP πρέπει να τηρούνται τα παρακάτω αρχεία:</a:t>
            </a:r>
          </a:p>
          <a:p>
            <a:pPr lvl="1"/>
            <a:r>
              <a:rPr lang="el-GR" dirty="0" smtClean="0"/>
              <a:t>λίστα </a:t>
            </a:r>
            <a:r>
              <a:rPr lang="el-GR" dirty="0"/>
              <a:t>των μελών της ομάδας HACCP και των αρμοδιοτήτων τους,</a:t>
            </a:r>
          </a:p>
          <a:p>
            <a:pPr lvl="1"/>
            <a:r>
              <a:rPr lang="el-GR" dirty="0" smtClean="0"/>
              <a:t>περιγραφή </a:t>
            </a:r>
            <a:r>
              <a:rPr lang="el-GR" dirty="0"/>
              <a:t>και διάρκεια ζωής του προϊόντος,</a:t>
            </a:r>
          </a:p>
          <a:p>
            <a:pPr lvl="1"/>
            <a:r>
              <a:rPr lang="el-GR" dirty="0" smtClean="0"/>
              <a:t>φύση</a:t>
            </a:r>
            <a:r>
              <a:rPr lang="el-GR" dirty="0"/>
              <a:t>, πηγή, ποιότητα και διαδικασία παραλαβής και ελέγχου των πρώτων υλών</a:t>
            </a:r>
            <a:r>
              <a:rPr lang="el-GR" dirty="0" smtClean="0"/>
              <a:t>,</a:t>
            </a:r>
            <a:endParaRPr lang="el-GR" dirty="0"/>
          </a:p>
        </p:txBody>
      </p:sp>
    </p:spTree>
    <p:extLst>
      <p:ext uri="{BB962C8B-B14F-4D97-AF65-F5344CB8AC3E}">
        <p14:creationId xmlns:p14="http://schemas.microsoft.com/office/powerpoint/2010/main" val="2194259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Εγκατάσταση διαδικασιών </a:t>
            </a:r>
            <a:r>
              <a:rPr lang="el-GR" dirty="0" smtClean="0"/>
              <a:t/>
            </a:r>
            <a:br>
              <a:rPr lang="el-GR" dirty="0" smtClean="0"/>
            </a:br>
            <a:r>
              <a:rPr lang="el-GR" dirty="0" smtClean="0"/>
              <a:t>εγγράφου τεκμηρίωσης </a:t>
            </a:r>
            <a:r>
              <a:rPr lang="el-GR" sz="3000" b="0" dirty="0"/>
              <a:t>2</a:t>
            </a:r>
            <a:r>
              <a:rPr lang="el-GR" sz="3000" b="0" dirty="0" smtClean="0"/>
              <a:t>/3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
        <p:nvSpPr>
          <p:cNvPr id="4" name="Θέση περιεχομένου 3"/>
          <p:cNvSpPr>
            <a:spLocks noGrp="1"/>
          </p:cNvSpPr>
          <p:nvPr>
            <p:ph idx="1"/>
          </p:nvPr>
        </p:nvSpPr>
        <p:spPr/>
        <p:txBody>
          <a:bodyPr>
            <a:noAutofit/>
          </a:bodyPr>
          <a:lstStyle/>
          <a:p>
            <a:pPr marL="446088" lvl="1"/>
            <a:r>
              <a:rPr lang="el-GR" dirty="0"/>
              <a:t>αρχεία με επιστημονικές πληροφορίες που αφορούν τα ΚΣΕ και τα κρίσιμα όρια</a:t>
            </a:r>
            <a:r>
              <a:rPr lang="el-GR" dirty="0" smtClean="0"/>
              <a:t>,</a:t>
            </a:r>
          </a:p>
          <a:p>
            <a:pPr marL="446088" lvl="1"/>
            <a:r>
              <a:rPr lang="el-GR" dirty="0" smtClean="0"/>
              <a:t>αρχεία </a:t>
            </a:r>
            <a:r>
              <a:rPr lang="el-GR" dirty="0"/>
              <a:t>ελέγχου των ΚΣΕ στα οποία πρέπει να αναφέρονται ο χρόνος και η ημερομηνία του ελέγχου, τα κρίσιμα όρια, ο χαρακτηρισμός του προϊόντος, εάν έγιναν διορθωτικές ενέργειες, το άτομο που έκανε τον έλεγχο, η ημερομηνία και το άτομο που διενήργησε την ανασκόπηση,</a:t>
            </a:r>
          </a:p>
          <a:p>
            <a:pPr marL="446088" lvl="1"/>
            <a:r>
              <a:rPr lang="el-GR" dirty="0" smtClean="0"/>
              <a:t>αρχεία </a:t>
            </a:r>
            <a:r>
              <a:rPr lang="el-GR" dirty="0"/>
              <a:t>που αφορούν τις τυχόν αποκλίσεις και τις διορθωτικές ενέργειες που έγιναν στα οποία πρέπει να αναφέρεται ο χειρισμός του "ύποπτου" προϊόντος, η αιτία της απόκλισης και η ποσότητα του προϊόντος</a:t>
            </a:r>
            <a:r>
              <a:rPr lang="el-GR" dirty="0" smtClean="0"/>
              <a:t>,</a:t>
            </a:r>
            <a:endParaRPr lang="el-GR" dirty="0"/>
          </a:p>
        </p:txBody>
      </p:sp>
    </p:spTree>
    <p:extLst>
      <p:ext uri="{BB962C8B-B14F-4D97-AF65-F5344CB8AC3E}">
        <p14:creationId xmlns:p14="http://schemas.microsoft.com/office/powerpoint/2010/main" val="211241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Ανάπτυξη του συστήματος </a:t>
            </a:r>
            <a:r>
              <a:rPr lang="en-US" dirty="0">
                <a:solidFill>
                  <a:prstClr val="white"/>
                </a:solidFill>
              </a:rPr>
              <a:t>HACCP </a:t>
            </a:r>
            <a:r>
              <a:rPr lang="en-US" sz="3000" b="0" dirty="0" smtClean="0">
                <a:solidFill>
                  <a:prstClr val="white"/>
                </a:solidFill>
              </a:rPr>
              <a:t>2/2</a:t>
            </a:r>
            <a:endParaRPr lang="el-GR" dirty="0"/>
          </a:p>
        </p:txBody>
      </p:sp>
      <p:sp>
        <p:nvSpPr>
          <p:cNvPr id="3" name="Θέση περιεχομένου 2"/>
          <p:cNvSpPr>
            <a:spLocks noGrp="1"/>
          </p:cNvSpPr>
          <p:nvPr>
            <p:ph idx="1"/>
          </p:nvPr>
        </p:nvSpPr>
        <p:spPr>
          <a:xfrm>
            <a:off x="323528" y="1196752"/>
            <a:ext cx="8568952" cy="5256584"/>
          </a:xfrm>
        </p:spPr>
        <p:txBody>
          <a:bodyPr>
            <a:noAutofit/>
          </a:bodyPr>
          <a:lstStyle/>
          <a:p>
            <a:pPr marL="441325" lvl="1"/>
            <a:r>
              <a:rPr lang="el-GR" sz="2300" dirty="0"/>
              <a:t>Τα κρίσιμα όρια που πρέπει να τηρούνται για τις επιλεγμένες παραμέτρους ελέγχου</a:t>
            </a:r>
            <a:r>
              <a:rPr lang="en-US" sz="2300" dirty="0"/>
              <a:t>.</a:t>
            </a:r>
            <a:endParaRPr lang="el-GR" sz="2300" dirty="0"/>
          </a:p>
          <a:p>
            <a:pPr marL="441325" lvl="1"/>
            <a:r>
              <a:rPr lang="el-GR" sz="2300" dirty="0"/>
              <a:t>Τις μεθόδους παρακολούθησης που πρέπει να εφαρμοστούν</a:t>
            </a:r>
            <a:r>
              <a:rPr lang="en-US" sz="2300" dirty="0" smtClean="0"/>
              <a:t>.</a:t>
            </a:r>
          </a:p>
          <a:p>
            <a:pPr marL="441325" lvl="1"/>
            <a:r>
              <a:rPr lang="el-GR" sz="2300" dirty="0" smtClean="0"/>
              <a:t>Τις </a:t>
            </a:r>
            <a:r>
              <a:rPr lang="el-GR" sz="2300" dirty="0"/>
              <a:t>διορθωτικές ενέργειες που πρέπει να γίνουν, εάν η παρακολούθηση δείξει ότι ένα κρίσιμο σημείο ελέγχου δεν είναι υπό </a:t>
            </a:r>
            <a:r>
              <a:rPr lang="el-GR" sz="2300" dirty="0" smtClean="0"/>
              <a:t>έλεγχο</a:t>
            </a:r>
            <a:r>
              <a:rPr lang="en-US" sz="2300" dirty="0" smtClean="0"/>
              <a:t>.</a:t>
            </a:r>
            <a:endParaRPr lang="el-GR" sz="2300" dirty="0"/>
          </a:p>
          <a:p>
            <a:pPr marL="441325" lvl="1"/>
            <a:r>
              <a:rPr lang="el-GR" sz="2300" dirty="0" smtClean="0"/>
              <a:t>Τον </a:t>
            </a:r>
            <a:r>
              <a:rPr lang="el-GR" sz="2300" dirty="0"/>
              <a:t>ορισμό υπευθύνου για την παρακολούθηση /έλεγχο κάθε κρίσιμου σημείου </a:t>
            </a:r>
            <a:r>
              <a:rPr lang="el-GR" sz="2300" dirty="0" smtClean="0"/>
              <a:t>ελέγχου</a:t>
            </a:r>
            <a:r>
              <a:rPr lang="en-US" sz="2300" dirty="0" smtClean="0"/>
              <a:t>.</a:t>
            </a:r>
            <a:endParaRPr lang="el-GR" sz="2300" dirty="0"/>
          </a:p>
          <a:p>
            <a:pPr marL="441325" lvl="1"/>
            <a:r>
              <a:rPr lang="el-GR" sz="2300" dirty="0" smtClean="0"/>
              <a:t>Την </a:t>
            </a:r>
            <a:r>
              <a:rPr lang="el-GR" sz="2300" dirty="0"/>
              <a:t>εφαρμογή όλων των διαδικασιών που υποστηρίζουν το σύστημα </a:t>
            </a:r>
            <a:r>
              <a:rPr lang="el-GR" sz="2300" dirty="0" smtClean="0"/>
              <a:t>HACCP</a:t>
            </a:r>
            <a:r>
              <a:rPr lang="en-US" sz="2300" dirty="0" smtClean="0"/>
              <a:t>.</a:t>
            </a:r>
            <a:endParaRPr lang="el-GR" sz="2300" dirty="0"/>
          </a:p>
          <a:p>
            <a:pPr marL="441325" lvl="1"/>
            <a:r>
              <a:rPr lang="el-GR" sz="2300" dirty="0" smtClean="0"/>
              <a:t>Τα </a:t>
            </a:r>
            <a:r>
              <a:rPr lang="el-GR" sz="2300" dirty="0"/>
              <a:t>σημεία όπου τεκμηριώνεται η παρακολούθηση / έλεγχος</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870155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Εγκατάσταση διαδικασιών </a:t>
            </a:r>
            <a:r>
              <a:rPr lang="el-GR" dirty="0" smtClean="0"/>
              <a:t/>
            </a:r>
            <a:br>
              <a:rPr lang="el-GR" dirty="0" smtClean="0"/>
            </a:br>
            <a:r>
              <a:rPr lang="el-GR" dirty="0" smtClean="0"/>
              <a:t>εγγράφου τεκμηρίωσης </a:t>
            </a:r>
            <a:r>
              <a:rPr lang="el-GR" sz="3000" b="0" dirty="0"/>
              <a:t>3</a:t>
            </a:r>
            <a:r>
              <a:rPr lang="el-GR" sz="3000" b="0" dirty="0" smtClean="0"/>
              <a:t>/3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4" name="Θέση περιεχομένου 3"/>
          <p:cNvSpPr>
            <a:spLocks noGrp="1"/>
          </p:cNvSpPr>
          <p:nvPr>
            <p:ph idx="1"/>
          </p:nvPr>
        </p:nvSpPr>
        <p:spPr/>
        <p:txBody>
          <a:bodyPr>
            <a:noAutofit/>
          </a:bodyPr>
          <a:lstStyle/>
          <a:p>
            <a:pPr marL="446088" lvl="1"/>
            <a:r>
              <a:rPr lang="el-GR" dirty="0" smtClean="0"/>
              <a:t>αρχεία </a:t>
            </a:r>
            <a:r>
              <a:rPr lang="el-GR" dirty="0"/>
              <a:t>της επεξεργασίας, τα οποία περιλαμβάνουν την αποθήκευση και διανομή του προϊόντος,</a:t>
            </a:r>
          </a:p>
          <a:p>
            <a:pPr marL="446088" lvl="1"/>
            <a:r>
              <a:rPr lang="el-GR" dirty="0" smtClean="0"/>
              <a:t>αρχεία </a:t>
            </a:r>
            <a:r>
              <a:rPr lang="el-GR" dirty="0"/>
              <a:t>απολύμανσης και καθαρισμού,</a:t>
            </a:r>
          </a:p>
          <a:p>
            <a:pPr marL="446088" lvl="1"/>
            <a:r>
              <a:rPr lang="el-GR" dirty="0" smtClean="0"/>
              <a:t>αρχεία </a:t>
            </a:r>
            <a:r>
              <a:rPr lang="el-GR" dirty="0"/>
              <a:t>αποφάσεων που αφορούν την ασφάλεια του προϊόντος,</a:t>
            </a:r>
          </a:p>
          <a:p>
            <a:pPr marL="446088" lvl="1"/>
            <a:r>
              <a:rPr lang="el-GR" dirty="0" smtClean="0"/>
              <a:t>αρχεία </a:t>
            </a:r>
            <a:r>
              <a:rPr lang="el-GR" dirty="0"/>
              <a:t>ανασκόπησης και επαλήθευσης, τα οποία δίνουν πληροφορίες για τις επιθεωρήσεις, την ακρίβεια του εξοπλισμού και τα αποτελέσματα των αναλύσεων,</a:t>
            </a:r>
          </a:p>
          <a:p>
            <a:pPr marL="446088" lvl="1"/>
            <a:r>
              <a:rPr lang="el-GR" dirty="0" smtClean="0"/>
              <a:t>αρχεία </a:t>
            </a:r>
            <a:r>
              <a:rPr lang="el-GR" dirty="0"/>
              <a:t>που αφορούν την εκπαίδευση του προσωπικού.</a:t>
            </a:r>
          </a:p>
          <a:p>
            <a:pPr marL="446088" lvl="1"/>
            <a:endParaRPr lang="el-GR" dirty="0"/>
          </a:p>
        </p:txBody>
      </p:sp>
    </p:spTree>
    <p:extLst>
      <p:ext uri="{BB962C8B-B14F-4D97-AF65-F5344CB8AC3E}">
        <p14:creationId xmlns:p14="http://schemas.microsoft.com/office/powerpoint/2010/main" val="112630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Ανασκόπηση του </a:t>
            </a:r>
            <a:r>
              <a:rPr lang="el-GR" dirty="0" smtClean="0"/>
              <a:t>συστήματος </a:t>
            </a:r>
            <a:r>
              <a:rPr lang="en-US" dirty="0"/>
              <a:t>HACCP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4" name="Θέση περιεχομένου 3"/>
          <p:cNvSpPr>
            <a:spLocks noGrp="1"/>
          </p:cNvSpPr>
          <p:nvPr>
            <p:ph idx="1"/>
          </p:nvPr>
        </p:nvSpPr>
        <p:spPr>
          <a:xfrm>
            <a:off x="251520" y="1412776"/>
            <a:ext cx="8784976" cy="2304256"/>
          </a:xfrm>
        </p:spPr>
        <p:txBody>
          <a:bodyPr>
            <a:noAutofit/>
          </a:bodyPr>
          <a:lstStyle/>
          <a:p>
            <a:r>
              <a:rPr lang="el-GR" sz="2200" dirty="0"/>
              <a:t>Η ανασκόπηση του σχεδίου HACCP χρησιμοποιείται για να καθορίσει εάν το σχέδιο είναι ακόμη αποτελεσματικό και συμπληρώνει τη διαδικασία της επαλήθευσης. </a:t>
            </a:r>
            <a:endParaRPr lang="el-GR" sz="2200" dirty="0" smtClean="0"/>
          </a:p>
          <a:p>
            <a:r>
              <a:rPr lang="el-GR" sz="2200" dirty="0" smtClean="0"/>
              <a:t>Η </a:t>
            </a:r>
            <a:r>
              <a:rPr lang="el-GR" sz="2200" dirty="0"/>
              <a:t>ανασκόπηση γίνεται σε προκαθορισμένα διαστήματα (συνήθως μια φορά το χρόνο) ή όταν γίνονται αλλαγές: </a:t>
            </a:r>
            <a:endParaRPr lang="el-GR" sz="2200" dirty="0" smtClean="0"/>
          </a:p>
        </p:txBody>
      </p:sp>
      <p:sp>
        <p:nvSpPr>
          <p:cNvPr id="5" name="Ορθογώνιο 4"/>
          <p:cNvSpPr/>
          <p:nvPr/>
        </p:nvSpPr>
        <p:spPr>
          <a:xfrm>
            <a:off x="179512" y="3717032"/>
            <a:ext cx="8964487" cy="2603918"/>
          </a:xfrm>
          <a:prstGeom prst="rect">
            <a:avLst/>
          </a:prstGeom>
        </p:spPr>
        <p:txBody>
          <a:bodyPr wrap="square" numCol="2">
            <a:spAutoFit/>
          </a:bodyPr>
          <a:lstStyle/>
          <a:p>
            <a:pPr marL="742950" lvl="1" indent="-382588" fontAlgn="auto">
              <a:lnSpc>
                <a:spcPct val="112000"/>
              </a:lnSpc>
              <a:spcBef>
                <a:spcPts val="1200"/>
              </a:spcBef>
              <a:spcAft>
                <a:spcPts val="0"/>
              </a:spcAft>
              <a:buFont typeface="Courier New" panose="02070309020205020404" pitchFamily="49" charset="0"/>
              <a:buChar char="o"/>
            </a:pPr>
            <a:r>
              <a:rPr lang="el-GR" sz="2200" dirty="0">
                <a:solidFill>
                  <a:prstClr val="black"/>
                </a:solidFill>
                <a:latin typeface="Calibri"/>
              </a:rPr>
              <a:t>στην παραγωγική διαδικασία, </a:t>
            </a:r>
          </a:p>
          <a:p>
            <a:pPr marL="742950" lvl="1" indent="-382588" fontAlgn="auto">
              <a:lnSpc>
                <a:spcPct val="112000"/>
              </a:lnSpc>
              <a:spcBef>
                <a:spcPts val="1200"/>
              </a:spcBef>
              <a:spcAft>
                <a:spcPts val="0"/>
              </a:spcAft>
              <a:buFont typeface="Courier New" panose="02070309020205020404" pitchFamily="49" charset="0"/>
              <a:buChar char="o"/>
            </a:pPr>
            <a:r>
              <a:rPr lang="el-GR" sz="2200" dirty="0">
                <a:solidFill>
                  <a:prstClr val="black"/>
                </a:solidFill>
                <a:latin typeface="Calibri"/>
              </a:rPr>
              <a:t>τον εξοπλισμό, </a:t>
            </a:r>
          </a:p>
          <a:p>
            <a:pPr marL="742950" lvl="1" indent="-382588" fontAlgn="auto">
              <a:lnSpc>
                <a:spcPct val="112000"/>
              </a:lnSpc>
              <a:spcBef>
                <a:spcPts val="1200"/>
              </a:spcBef>
              <a:spcAft>
                <a:spcPts val="0"/>
              </a:spcAft>
              <a:buFont typeface="Courier New" panose="02070309020205020404" pitchFamily="49" charset="0"/>
              <a:buChar char="o"/>
            </a:pPr>
            <a:r>
              <a:rPr lang="el-GR" sz="2200" dirty="0">
                <a:solidFill>
                  <a:prstClr val="black"/>
                </a:solidFill>
                <a:latin typeface="Calibri"/>
              </a:rPr>
              <a:t>τις πρώτες ύλες, </a:t>
            </a:r>
          </a:p>
          <a:p>
            <a:pPr marL="742950" lvl="1" indent="-382588" fontAlgn="auto">
              <a:lnSpc>
                <a:spcPct val="112000"/>
              </a:lnSpc>
              <a:spcBef>
                <a:spcPts val="1200"/>
              </a:spcBef>
              <a:spcAft>
                <a:spcPts val="0"/>
              </a:spcAft>
              <a:buFont typeface="Courier New" panose="02070309020205020404" pitchFamily="49" charset="0"/>
              <a:buChar char="o"/>
            </a:pPr>
            <a:r>
              <a:rPr lang="el-GR" sz="2200" dirty="0">
                <a:solidFill>
                  <a:prstClr val="black"/>
                </a:solidFill>
                <a:latin typeface="Calibri"/>
              </a:rPr>
              <a:t>στις γραμμές παραγωγής, </a:t>
            </a:r>
          </a:p>
          <a:p>
            <a:pPr marL="742950" lvl="1" indent="-382588" fontAlgn="auto">
              <a:lnSpc>
                <a:spcPct val="112000"/>
              </a:lnSpc>
              <a:spcBef>
                <a:spcPts val="1200"/>
              </a:spcBef>
              <a:spcAft>
                <a:spcPts val="0"/>
              </a:spcAft>
              <a:buFont typeface="Courier New" panose="02070309020205020404" pitchFamily="49" charset="0"/>
              <a:buChar char="o"/>
            </a:pPr>
            <a:endParaRPr lang="el-GR" sz="2200" dirty="0" smtClean="0">
              <a:solidFill>
                <a:prstClr val="black"/>
              </a:solidFill>
              <a:latin typeface="Calibri"/>
            </a:endParaRPr>
          </a:p>
          <a:p>
            <a:pPr marL="742950" lvl="1" indent="-382588" fontAlgn="auto">
              <a:lnSpc>
                <a:spcPct val="112000"/>
              </a:lnSpc>
              <a:spcBef>
                <a:spcPts val="1200"/>
              </a:spcBef>
              <a:spcAft>
                <a:spcPts val="0"/>
              </a:spcAft>
              <a:buFont typeface="Courier New" panose="02070309020205020404" pitchFamily="49" charset="0"/>
              <a:buChar char="o"/>
            </a:pPr>
            <a:r>
              <a:rPr lang="el-GR" sz="2200" dirty="0" smtClean="0">
                <a:solidFill>
                  <a:prstClr val="black"/>
                </a:solidFill>
                <a:latin typeface="Calibri"/>
              </a:rPr>
              <a:t>στα </a:t>
            </a:r>
            <a:r>
              <a:rPr lang="el-GR" sz="2200" dirty="0">
                <a:solidFill>
                  <a:prstClr val="black"/>
                </a:solidFill>
                <a:latin typeface="Calibri"/>
              </a:rPr>
              <a:t>προγράμματα καθαρισμού και απολύμανσης, </a:t>
            </a:r>
          </a:p>
          <a:p>
            <a:pPr marL="742950" lvl="1" indent="-382588" fontAlgn="auto">
              <a:lnSpc>
                <a:spcPct val="112000"/>
              </a:lnSpc>
              <a:spcBef>
                <a:spcPts val="1200"/>
              </a:spcBef>
              <a:spcAft>
                <a:spcPts val="0"/>
              </a:spcAft>
              <a:buFont typeface="Courier New" panose="02070309020205020404" pitchFamily="49" charset="0"/>
              <a:buChar char="o"/>
            </a:pPr>
            <a:r>
              <a:rPr lang="el-GR" sz="2200" dirty="0">
                <a:solidFill>
                  <a:prstClr val="black"/>
                </a:solidFill>
                <a:latin typeface="Calibri"/>
              </a:rPr>
              <a:t>στην ομάδα καταναλωτών και  </a:t>
            </a:r>
          </a:p>
          <a:p>
            <a:pPr marL="742950" lvl="1" indent="-382588" fontAlgn="auto">
              <a:lnSpc>
                <a:spcPct val="112000"/>
              </a:lnSpc>
              <a:spcBef>
                <a:spcPts val="1200"/>
              </a:spcBef>
              <a:spcAft>
                <a:spcPts val="0"/>
              </a:spcAft>
              <a:buFont typeface="Courier New" panose="02070309020205020404" pitchFamily="49" charset="0"/>
              <a:buChar char="o"/>
            </a:pPr>
            <a:r>
              <a:rPr lang="el-GR" sz="2200" dirty="0">
                <a:solidFill>
                  <a:prstClr val="black"/>
                </a:solidFill>
                <a:latin typeface="Calibri"/>
              </a:rPr>
              <a:t>όταν υπάρχουν πληροφορίες για νέους κινδύνους.</a:t>
            </a:r>
          </a:p>
        </p:txBody>
      </p:sp>
      <p:cxnSp>
        <p:nvCxnSpPr>
          <p:cNvPr id="7" name="Ευθεία γραμμή σύνδεσης 6"/>
          <p:cNvCxnSpPr/>
          <p:nvPr/>
        </p:nvCxnSpPr>
        <p:spPr>
          <a:xfrm>
            <a:off x="4788024" y="3861048"/>
            <a:ext cx="0" cy="1944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733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Ανασκόπηση του </a:t>
            </a:r>
            <a:r>
              <a:rPr lang="el-GR" dirty="0" smtClean="0">
                <a:solidFill>
                  <a:prstClr val="white"/>
                </a:solidFill>
              </a:rPr>
              <a:t>συστήματος </a:t>
            </a:r>
            <a:r>
              <a:rPr lang="en-US" dirty="0">
                <a:solidFill>
                  <a:prstClr val="white"/>
                </a:solidFill>
              </a:rPr>
              <a:t>HACCP </a:t>
            </a:r>
            <a:r>
              <a:rPr lang="el-GR" sz="3000" b="0" dirty="0" smtClean="0">
                <a:solidFill>
                  <a:prstClr val="white"/>
                </a:solidFill>
              </a:rPr>
              <a:t>2/2</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
        <p:nvSpPr>
          <p:cNvPr id="4" name="Θέση περιεχομένου 3"/>
          <p:cNvSpPr>
            <a:spLocks noGrp="1"/>
          </p:cNvSpPr>
          <p:nvPr>
            <p:ph idx="1"/>
          </p:nvPr>
        </p:nvSpPr>
        <p:spPr>
          <a:xfrm>
            <a:off x="251520" y="1412776"/>
            <a:ext cx="8640960" cy="5328592"/>
          </a:xfrm>
        </p:spPr>
        <p:txBody>
          <a:bodyPr>
            <a:normAutofit fontScale="92500" lnSpcReduction="10000"/>
          </a:bodyPr>
          <a:lstStyle/>
          <a:p>
            <a:r>
              <a:rPr lang="el-GR" dirty="0"/>
              <a:t>Το τμήμα Γεωργίας των ΗΠΑ (United States Department of Agriculture) το 1997 προτείνει την παρακάτω λίστα ελέγχου στην ανασκόπηση του HACCP</a:t>
            </a:r>
            <a:r>
              <a:rPr lang="el-GR" dirty="0" smtClean="0"/>
              <a:t>.</a:t>
            </a:r>
          </a:p>
          <a:p>
            <a:pPr lvl="1"/>
            <a:r>
              <a:rPr lang="el-GR" dirty="0" smtClean="0"/>
              <a:t>Περιγραφή του προϊόντος.</a:t>
            </a:r>
          </a:p>
          <a:p>
            <a:pPr lvl="1"/>
            <a:r>
              <a:rPr lang="el-GR" dirty="0" smtClean="0"/>
              <a:t>Ανάλυση επικινδυνότητας.</a:t>
            </a:r>
          </a:p>
          <a:p>
            <a:pPr lvl="1"/>
            <a:r>
              <a:rPr lang="el-GR" dirty="0" smtClean="0"/>
              <a:t>Προσδιορισμός των κρίσιμων σημείων έλεγχου.</a:t>
            </a:r>
          </a:p>
          <a:p>
            <a:pPr lvl="1"/>
            <a:r>
              <a:rPr lang="el-GR" dirty="0" smtClean="0"/>
              <a:t>Καθορισμός των κρίσιμων ορίων .</a:t>
            </a:r>
          </a:p>
          <a:p>
            <a:pPr lvl="1"/>
            <a:r>
              <a:rPr lang="el-GR" dirty="0" smtClean="0"/>
              <a:t>Καθορισμός διαδικασιών παρακολούθησης.</a:t>
            </a:r>
          </a:p>
          <a:p>
            <a:pPr lvl="1"/>
            <a:r>
              <a:rPr lang="el-GR" dirty="0" smtClean="0"/>
              <a:t>Καθορισμός διορθωτικών ενεργειών.</a:t>
            </a:r>
          </a:p>
          <a:p>
            <a:pPr lvl="1"/>
            <a:r>
              <a:rPr lang="el-GR" dirty="0" smtClean="0"/>
              <a:t>Καθορισμός διαδικασιών τήρησης των αρχείων.</a:t>
            </a:r>
          </a:p>
          <a:p>
            <a:pPr lvl="1"/>
            <a:r>
              <a:rPr lang="el-GR" dirty="0" smtClean="0"/>
              <a:t>Καθορισμός διαδικασιών επαλήθευσης.</a:t>
            </a:r>
          </a:p>
          <a:p>
            <a:endParaRPr lang="el-GR" dirty="0"/>
          </a:p>
        </p:txBody>
      </p:sp>
    </p:spTree>
    <p:extLst>
      <p:ext uri="{BB962C8B-B14F-4D97-AF65-F5344CB8AC3E}">
        <p14:creationId xmlns:p14="http://schemas.microsoft.com/office/powerpoint/2010/main" val="4015409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«Διασφάλιση ποιότητας. Ενότητα </a:t>
            </a:r>
            <a:r>
              <a:rPr lang="en-US" sz="2000" dirty="0" smtClean="0">
                <a:solidFill>
                  <a:prstClr val="black"/>
                </a:solidFill>
              </a:rPr>
              <a:t>7:</a:t>
            </a:r>
            <a:r>
              <a:rPr lang="el-GR" sz="2000" dirty="0">
                <a:solidFill>
                  <a:prstClr val="black"/>
                </a:solidFill>
              </a:rPr>
              <a:t> Ανάπτυξη του συστήματος </a:t>
            </a:r>
            <a:r>
              <a:rPr lang="en-US" sz="2000" dirty="0">
                <a:solidFill>
                  <a:prstClr val="black"/>
                </a:solidFill>
              </a:rPr>
              <a:t>HACCP</a:t>
            </a:r>
            <a:r>
              <a:rPr lang="el-GR" sz="2000" dirty="0" smtClean="0">
                <a:solidFill>
                  <a:prstClr val="black"/>
                </a:solidFill>
              </a:rPr>
              <a:t>». </a:t>
            </a:r>
            <a:r>
              <a:rPr lang="el-GR" sz="2000" dirty="0">
                <a:solidFill>
                  <a:prstClr val="black"/>
                </a:solidFill>
              </a:rPr>
              <a:t>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640960" cy="4525963"/>
          </a:xfrm>
        </p:spPr>
        <p:txBody>
          <a:bodyPr>
            <a:noAutofit/>
          </a:bodyPr>
          <a:lstStyle/>
          <a:p>
            <a:pPr marL="0" indent="0">
              <a:spcBef>
                <a:spcPts val="1200"/>
              </a:spcBef>
              <a:buNone/>
            </a:pPr>
            <a:r>
              <a:rPr lang="el-GR" sz="2200" dirty="0" smtClean="0"/>
              <a:t>Το </a:t>
            </a:r>
            <a:r>
              <a:rPr lang="el-GR" sz="2200" dirty="0"/>
              <a:t>Έργο αυτό κάνει χρήση των ακόλουθων έργων</a:t>
            </a:r>
            <a:r>
              <a:rPr lang="el-GR" sz="2200" dirty="0" smtClean="0"/>
              <a:t>:</a:t>
            </a:r>
            <a:endParaRPr lang="en-US" sz="2200" dirty="0" smtClean="0"/>
          </a:p>
          <a:p>
            <a:pPr>
              <a:spcBef>
                <a:spcPts val="1200"/>
              </a:spcBef>
            </a:pPr>
            <a:r>
              <a:rPr lang="el-GR" sz="2200" dirty="0" smtClean="0"/>
              <a:t>Τσάκνης Γιάννης, «Διασφάλιση ποιότητας τροφίμων», Εκδόσεις Παπασωτηρίου, 2008.</a:t>
            </a:r>
          </a:p>
        </p:txBody>
      </p:sp>
    </p:spTree>
    <p:extLst>
      <p:ext uri="{BB962C8B-B14F-4D97-AF65-F5344CB8AC3E}">
        <p14:creationId xmlns:p14="http://schemas.microsoft.com/office/powerpoint/2010/main" val="3569810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Σχέδιο </a:t>
            </a:r>
            <a:r>
              <a:rPr lang="en-US" dirty="0" smtClean="0"/>
              <a:t>HACCP</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Το σχέδιο HACCP είναι ένα εγχειρίδιο, το οποίο συγκεντρώνει όλες τις πληροφορίες κλειδιά από τη μελέτη HACCP, και διατηρεί τις λεπτομέρειες για ότι είναι κρίσιμο στη διαχείριση της ασφάλειας των τροφίμων. Το σχέδιο HACCP σχεδιάζεται από την ομάδα HACCP και αποτελείται από δύο απαραίτητα συστατικά, δηλαδή το διάγραμμα ροής και την ανάλυση επικινδυνότητας, μαζί με τα υπόλοιπα υποστηρικτικά έγγραφα και διαδικασίες.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179162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Σχέδιο </a:t>
            </a:r>
            <a:r>
              <a:rPr lang="en-US" dirty="0">
                <a:solidFill>
                  <a:prstClr val="white"/>
                </a:solidFill>
              </a:rPr>
              <a:t>HACCP</a:t>
            </a:r>
            <a:r>
              <a:rPr lang="el-GR" dirty="0">
                <a:solidFill>
                  <a:prstClr val="white"/>
                </a:solidFill>
              </a:rPr>
              <a:t>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53692" y="1345848"/>
            <a:ext cx="3744416" cy="5040560"/>
          </a:xfrm>
        </p:spPr>
        <p:txBody>
          <a:bodyPr>
            <a:normAutofit/>
          </a:bodyPr>
          <a:lstStyle/>
          <a:p>
            <a:r>
              <a:rPr lang="el-GR" sz="2200" dirty="0"/>
              <a:t>Η επιτυχής εφαρμογή των αρχών του HACCP απαιτεί μια καλά προσδιορισμένη και συνεχή μεθοδολογία. Μια διαφορετική και πιο πρακτική προσέγγιση είναι να γίνει η εφαρμογή των επτά αρχών του HACCP μέσω της ανάπτυξης των 14 ανεξάρτητων σταδίων του συστήματος.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1026" name="Picture 2" descr="C:\Users\fkaram2\Desktop\123.png"/>
          <p:cNvPicPr>
            <a:picLocks noChangeAspect="1" noChangeArrowheads="1"/>
          </p:cNvPicPr>
          <p:nvPr/>
        </p:nvPicPr>
        <p:blipFill rotWithShape="1">
          <a:blip r:embed="rId2">
            <a:extLst>
              <a:ext uri="{28A0092B-C50C-407E-A947-70E740481C1C}">
                <a14:useLocalDpi xmlns:a14="http://schemas.microsoft.com/office/drawing/2010/main" val="0"/>
              </a:ext>
            </a:extLst>
          </a:blip>
          <a:srcRect l="11672" t="6276" r="7124" b="8981"/>
          <a:stretch/>
        </p:blipFill>
        <p:spPr bwMode="auto">
          <a:xfrm>
            <a:off x="3777397" y="1284794"/>
            <a:ext cx="5347861" cy="4536504"/>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851920" y="5805224"/>
            <a:ext cx="5040560" cy="830997"/>
          </a:xfrm>
          <a:prstGeom prst="rect">
            <a:avLst/>
          </a:prstGeom>
        </p:spPr>
        <p:txBody>
          <a:bodyPr wrap="square">
            <a:spAutoFit/>
          </a:bodyPr>
          <a:lstStyle/>
          <a:p>
            <a:r>
              <a:rPr lang="el-GR" sz="1600" dirty="0">
                <a:latin typeface="+mn-lt"/>
              </a:rPr>
              <a:t>Συσχετισμός μεταξύ Ορθής Υγιεινής Πρακτικής / Ορθής Βιομηχανικής Πρακτικής, Συστήματος HACCP και Διαχείρισης </a:t>
            </a:r>
            <a:r>
              <a:rPr lang="el-GR" sz="1600" dirty="0" smtClean="0">
                <a:latin typeface="+mn-lt"/>
              </a:rPr>
              <a:t>Ολικής Ποιότητας</a:t>
            </a:r>
            <a:endParaRPr lang="el-GR" sz="1600" dirty="0">
              <a:latin typeface="+mn-lt"/>
            </a:endParaRPr>
          </a:p>
        </p:txBody>
      </p:sp>
    </p:spTree>
    <p:extLst>
      <p:ext uri="{BB962C8B-B14F-4D97-AF65-F5344CB8AC3E}">
        <p14:creationId xmlns:p14="http://schemas.microsoft.com/office/powerpoint/2010/main" val="3470436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Στάδια υλοποίησης </a:t>
            </a:r>
            <a:r>
              <a:rPr lang="el-GR" dirty="0"/>
              <a:t>του </a:t>
            </a:r>
            <a:r>
              <a:rPr lang="el-GR" dirty="0" smtClean="0"/>
              <a:t>HACCP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pPr marL="0" indent="0">
              <a:buNone/>
            </a:pPr>
            <a:r>
              <a:rPr lang="el-GR" dirty="0"/>
              <a:t>Ο CFDRA Technical Manual No 38 (1992), προτείνει τα παρακάτω 14 στάδια για την υλοποίηση του HACCP.</a:t>
            </a:r>
          </a:p>
          <a:p>
            <a:pPr marL="457200" indent="-457200">
              <a:buFont typeface="+mj-lt"/>
              <a:buAutoNum type="arabicPeriod"/>
            </a:pPr>
            <a:r>
              <a:rPr lang="el-GR" dirty="0" smtClean="0"/>
              <a:t>Καθορισμός </a:t>
            </a:r>
            <a:r>
              <a:rPr lang="el-GR" dirty="0"/>
              <a:t>του σκοπού της μελέτης,</a:t>
            </a:r>
          </a:p>
          <a:p>
            <a:pPr marL="457200" indent="-457200">
              <a:buFont typeface="+mj-lt"/>
              <a:buAutoNum type="arabicPeriod"/>
            </a:pPr>
            <a:r>
              <a:rPr lang="el-GR" dirty="0" smtClean="0"/>
              <a:t>Συγκρότηση </a:t>
            </a:r>
            <a:r>
              <a:rPr lang="el-GR" dirty="0"/>
              <a:t>της ομάδας HACCP,</a:t>
            </a:r>
          </a:p>
          <a:p>
            <a:pPr marL="457200" indent="-457200">
              <a:buFont typeface="+mj-lt"/>
              <a:buAutoNum type="arabicPeriod"/>
            </a:pPr>
            <a:r>
              <a:rPr lang="el-GR" dirty="0" smtClean="0"/>
              <a:t>Περιγραφή </a:t>
            </a:r>
            <a:r>
              <a:rPr lang="el-GR" dirty="0"/>
              <a:t>του προϊόντος,</a:t>
            </a:r>
          </a:p>
          <a:p>
            <a:pPr marL="457200" indent="-457200">
              <a:buFont typeface="+mj-lt"/>
              <a:buAutoNum type="arabicPeriod"/>
            </a:pPr>
            <a:r>
              <a:rPr lang="el-GR" dirty="0" smtClean="0"/>
              <a:t>Προσδιορισμός </a:t>
            </a:r>
            <a:r>
              <a:rPr lang="el-GR" dirty="0"/>
              <a:t>της αναμενόμενης χρήσης,</a:t>
            </a:r>
          </a:p>
          <a:p>
            <a:pPr marL="457200" indent="-457200">
              <a:buFont typeface="+mj-lt"/>
              <a:buAutoNum type="arabicPeriod"/>
            </a:pPr>
            <a:r>
              <a:rPr lang="el-GR" dirty="0" smtClean="0"/>
              <a:t>Κατασκευή </a:t>
            </a:r>
            <a:r>
              <a:rPr lang="el-GR" dirty="0"/>
              <a:t>του διαγράμματος ροής,</a:t>
            </a:r>
          </a:p>
          <a:p>
            <a:pPr marL="457200" indent="-457200">
              <a:buFont typeface="+mj-lt"/>
              <a:buAutoNum type="arabicPeriod"/>
            </a:pPr>
            <a:r>
              <a:rPr lang="el-GR" dirty="0" smtClean="0"/>
              <a:t>Επιβεβαίωση </a:t>
            </a:r>
            <a:r>
              <a:rPr lang="el-GR" dirty="0"/>
              <a:t>του διαγράμματος ροής στην πράξη,</a:t>
            </a:r>
          </a:p>
          <a:p>
            <a:pPr marL="457200" indent="-457200">
              <a:buFont typeface="+mj-lt"/>
              <a:buAutoNum type="arabicPeriod"/>
            </a:pPr>
            <a:r>
              <a:rPr lang="el-GR" dirty="0" smtClean="0"/>
              <a:t>Προσδιορισμός </a:t>
            </a:r>
            <a:r>
              <a:rPr lang="el-GR" dirty="0"/>
              <a:t>και καταγραφή όλων των σχετικών κινδύνων και προληπτικών </a:t>
            </a:r>
            <a:r>
              <a:rPr lang="el-GR" dirty="0" smtClean="0"/>
              <a:t>μέτρων</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785306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Στάδια υλοποίησης </a:t>
            </a:r>
            <a:r>
              <a:rPr lang="el-GR" dirty="0"/>
              <a:t>του </a:t>
            </a:r>
            <a:r>
              <a:rPr lang="el-GR" dirty="0" smtClean="0"/>
              <a:t>HACCP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8"/>
            </a:pPr>
            <a:r>
              <a:rPr lang="el-GR" dirty="0" smtClean="0"/>
              <a:t>Εφαρμογή </a:t>
            </a:r>
            <a:r>
              <a:rPr lang="el-GR" dirty="0"/>
              <a:t>του διακλαδωτού μοντέλου για τον προσδιορισμό των ΚΣΕ (CCPs), </a:t>
            </a:r>
          </a:p>
          <a:p>
            <a:pPr marL="457200" indent="-457200">
              <a:buFont typeface="+mj-lt"/>
              <a:buAutoNum type="arabicPeriod" startAt="8"/>
            </a:pPr>
            <a:r>
              <a:rPr lang="el-GR" dirty="0" smtClean="0"/>
              <a:t>Καθορισμός </a:t>
            </a:r>
            <a:r>
              <a:rPr lang="el-GR" dirty="0"/>
              <a:t>στόχων και κρισίμων ορίων για κάθε ΚΣΕ, </a:t>
            </a:r>
          </a:p>
          <a:p>
            <a:pPr marL="457200" indent="-457200">
              <a:buFont typeface="+mj-lt"/>
              <a:buAutoNum type="arabicPeriod" startAt="8"/>
            </a:pPr>
            <a:r>
              <a:rPr lang="el-GR" dirty="0" smtClean="0"/>
              <a:t>Εγκατάσταση </a:t>
            </a:r>
            <a:r>
              <a:rPr lang="el-GR" dirty="0"/>
              <a:t>διαδικασιών παρακολούθησης για κάθε ΚΣΕ,</a:t>
            </a:r>
          </a:p>
          <a:p>
            <a:pPr marL="457200" indent="-457200">
              <a:buFont typeface="+mj-lt"/>
              <a:buAutoNum type="arabicPeriod" startAt="8"/>
            </a:pPr>
            <a:r>
              <a:rPr lang="el-GR" dirty="0" smtClean="0"/>
              <a:t>Καθορισμός </a:t>
            </a:r>
            <a:r>
              <a:rPr lang="el-GR" dirty="0"/>
              <a:t>διορθωτικών ενεργειών για κάθε ΚΣΕ,</a:t>
            </a:r>
          </a:p>
          <a:p>
            <a:pPr marL="457200" indent="-457200">
              <a:buFont typeface="+mj-lt"/>
              <a:buAutoNum type="arabicPeriod" startAt="8"/>
            </a:pPr>
            <a:r>
              <a:rPr lang="el-GR" dirty="0" smtClean="0"/>
              <a:t>Εγκατάσταση </a:t>
            </a:r>
            <a:r>
              <a:rPr lang="el-GR" dirty="0"/>
              <a:t>διαδικασιών επαλήθευσης του συστήματος HACCP,</a:t>
            </a:r>
          </a:p>
          <a:p>
            <a:pPr marL="457200" indent="-457200">
              <a:buFont typeface="+mj-lt"/>
              <a:buAutoNum type="arabicPeriod" startAt="8"/>
            </a:pPr>
            <a:r>
              <a:rPr lang="el-GR" dirty="0" smtClean="0"/>
              <a:t>Εγκατάσταση </a:t>
            </a:r>
            <a:r>
              <a:rPr lang="el-GR" dirty="0"/>
              <a:t>διαδικασιών εγγράφου τεκμηρίωσης,</a:t>
            </a:r>
          </a:p>
          <a:p>
            <a:pPr marL="457200" indent="-457200">
              <a:buFont typeface="+mj-lt"/>
              <a:buAutoNum type="arabicPeriod" startAt="8"/>
            </a:pPr>
            <a:r>
              <a:rPr lang="el-GR" dirty="0" smtClean="0"/>
              <a:t>Ανασκόπηση </a:t>
            </a:r>
            <a:r>
              <a:rPr lang="el-GR" dirty="0"/>
              <a:t>του συστήματος HACCP</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370740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Καθορισμός </a:t>
            </a:r>
            <a:r>
              <a:rPr lang="el-GR" dirty="0"/>
              <a:t>του </a:t>
            </a:r>
            <a:r>
              <a:rPr lang="el-GR" dirty="0"/>
              <a:t>σ</a:t>
            </a:r>
            <a:r>
              <a:rPr lang="el-GR" dirty="0" smtClean="0"/>
              <a:t>κοπού </a:t>
            </a:r>
            <a:r>
              <a:rPr lang="el-GR" dirty="0"/>
              <a:t>της </a:t>
            </a:r>
            <a:r>
              <a:rPr lang="el-GR" dirty="0" smtClean="0"/>
              <a:t>μελέτης</a:t>
            </a:r>
            <a:endParaRPr lang="el-GR" dirty="0"/>
          </a:p>
        </p:txBody>
      </p:sp>
      <p:sp>
        <p:nvSpPr>
          <p:cNvPr id="3" name="Θέση περιεχομένου 2"/>
          <p:cNvSpPr>
            <a:spLocks noGrp="1"/>
          </p:cNvSpPr>
          <p:nvPr>
            <p:ph idx="1"/>
          </p:nvPr>
        </p:nvSpPr>
        <p:spPr>
          <a:xfrm>
            <a:off x="323528" y="1196752"/>
            <a:ext cx="8496944" cy="5544616"/>
          </a:xfrm>
        </p:spPr>
        <p:txBody>
          <a:bodyPr>
            <a:normAutofit/>
          </a:bodyPr>
          <a:lstStyle/>
          <a:p>
            <a:r>
              <a:rPr lang="el-GR" sz="2300" dirty="0"/>
              <a:t>Όταν ξεκινά η ανάπτυξη ενός σχεδίου HACCP, είναι προτιμότερο να σχεδιάζεται ένα απλό και ρεαλιστικό σχέδιο, το οποίο μπορεί να συμπληρωθεί αργότερα, παρά να σχεδιάζεται ένα πολύπλοκο σχέδιο, το οποίο κινδυνεύει να μην ολοκληρωθεί και να μην εφαρμοστεί (Dillon and Griffith, 1996</a:t>
            </a:r>
            <a:r>
              <a:rPr lang="el-GR" sz="2300" dirty="0" smtClean="0"/>
              <a:t>).</a:t>
            </a:r>
          </a:p>
          <a:p>
            <a:r>
              <a:rPr lang="el-GR" sz="2300" dirty="0"/>
              <a:t>Όταν η ομάδα HACCP είναι έτοιμη να ξεκινήσει την πρώτη μελέτη HACCP,  είναι σημαντικό να συμφωνηθούν οι όροι αναφοράς ή ο σκοπός της εφαρμογής του συστήματος. Ωστόσο, καθώς αυτό καλύπτει από μόνο του μια πολύ μεγάλη περιοχή, η ομάδα HACCP θα πρέπει να αποφασίσει πρώτα από πού θα αρχίσει και επίσης, εξίσου σημαντικό, που θα σταματήσει η μελέτη</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24568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Συγκρότηση </a:t>
            </a:r>
            <a:r>
              <a:rPr lang="el-GR" dirty="0"/>
              <a:t>της </a:t>
            </a:r>
            <a:r>
              <a:rPr lang="el-GR" dirty="0" smtClean="0"/>
              <a:t>ομάδας </a:t>
            </a:r>
            <a:r>
              <a:rPr lang="el-GR" dirty="0"/>
              <a:t>HACCP </a:t>
            </a:r>
          </a:p>
        </p:txBody>
      </p:sp>
      <p:sp>
        <p:nvSpPr>
          <p:cNvPr id="3" name="Θέση περιεχομένου 2"/>
          <p:cNvSpPr>
            <a:spLocks noGrp="1"/>
          </p:cNvSpPr>
          <p:nvPr>
            <p:ph idx="1"/>
          </p:nvPr>
        </p:nvSpPr>
        <p:spPr/>
        <p:txBody>
          <a:bodyPr>
            <a:normAutofit fontScale="92500"/>
          </a:bodyPr>
          <a:lstStyle/>
          <a:p>
            <a:r>
              <a:rPr lang="el-GR" dirty="0" smtClean="0"/>
              <a:t>Επειδή </a:t>
            </a:r>
            <a:r>
              <a:rPr lang="el-GR" dirty="0"/>
              <a:t>υπάρχει μεγάλο εύρος δεδομένων, στην ομάδα πρέπει να συμμετέχουν άτομα με διαφορετικές  ικανότητες και εξειδίκευση.</a:t>
            </a:r>
          </a:p>
          <a:p>
            <a:r>
              <a:rPr lang="el-GR" dirty="0" smtClean="0"/>
              <a:t>Ο </a:t>
            </a:r>
            <a:r>
              <a:rPr lang="el-GR" dirty="0"/>
              <a:t>Υπεύθυνος Διασφάλισης Ποιότητας/ Υπεύθυνος Ποιοτικού Ελέγχου πρέπει να κατανοούν τους κινδύνους και την επικινδυνότητά τους.</a:t>
            </a:r>
          </a:p>
          <a:p>
            <a:r>
              <a:rPr lang="el-GR" dirty="0" smtClean="0"/>
              <a:t>Ειδικοί </a:t>
            </a:r>
            <a:r>
              <a:rPr lang="el-GR" dirty="0"/>
              <a:t>/ Έμπειρο προσωπικό παραγωγής.</a:t>
            </a:r>
          </a:p>
          <a:p>
            <a:r>
              <a:rPr lang="el-GR" dirty="0" smtClean="0"/>
              <a:t>Ο </a:t>
            </a:r>
            <a:r>
              <a:rPr lang="el-GR" dirty="0"/>
              <a:t>Σχεδιασμός και η λειτουργία της παραγωγής, πρέπει να λαμβάνει υπόψη την GMP/GHP.</a:t>
            </a:r>
          </a:p>
          <a:p>
            <a:r>
              <a:rPr lang="el-GR" dirty="0" smtClean="0"/>
              <a:t>Ο </a:t>
            </a:r>
            <a:r>
              <a:rPr lang="el-GR" dirty="0"/>
              <a:t>Συντονιστής της ομάδας πρέπει να έχει εμπειρία στο HACCP.</a:t>
            </a:r>
          </a:p>
          <a:p>
            <a:r>
              <a:rPr lang="el-GR" dirty="0" smtClean="0"/>
              <a:t>Επάρκεια </a:t>
            </a:r>
            <a:r>
              <a:rPr lang="el-GR" dirty="0"/>
              <a:t>πόρων.</a:t>
            </a:r>
          </a:p>
          <a:p>
            <a:r>
              <a:rPr lang="el-GR" dirty="0" smtClean="0"/>
              <a:t>Εκπαίδευση</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5553087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207</TotalTime>
  <Words>2899</Words>
  <Application>Microsoft Office PowerPoint</Application>
  <PresentationFormat>Προβολή στην οθόνη (4:3)</PresentationFormat>
  <Paragraphs>297</Paragraphs>
  <Slides>40</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40</vt:i4>
      </vt:variant>
    </vt:vector>
  </HeadingPairs>
  <TitlesOfParts>
    <vt:vector size="43" baseType="lpstr">
      <vt:lpstr>template</vt:lpstr>
      <vt:lpstr>OC_template_updated</vt:lpstr>
      <vt:lpstr>exo-opistho_simeiomata</vt:lpstr>
      <vt:lpstr>Διασφάλιση ποιότητας</vt:lpstr>
      <vt:lpstr>Ανάπτυξη του συστήματος HACCP 1/2</vt:lpstr>
      <vt:lpstr>Ανάπτυξη του συστήματος HACCP 2/2</vt:lpstr>
      <vt:lpstr>Σχέδιο HACCP 1/2</vt:lpstr>
      <vt:lpstr>Σχέδιο HACCP 2/2</vt:lpstr>
      <vt:lpstr>Στάδια υλοποίησης του HACCP 1/2</vt:lpstr>
      <vt:lpstr>Στάδια υλοποίησης του HACCP 2/2</vt:lpstr>
      <vt:lpstr>Καθορισμός του σκοπού της μελέτης</vt:lpstr>
      <vt:lpstr>Συγκρότηση της ομάδας HACCP </vt:lpstr>
      <vt:lpstr>Περιγραφή προϊόντος </vt:lpstr>
      <vt:lpstr>Προσδιορισμός αναμενόμενης χρήσης </vt:lpstr>
      <vt:lpstr>Κατασκευή του διαγράμματος ροής</vt:lpstr>
      <vt:lpstr>Επιβεβαίωση του διαγράμματος ροής</vt:lpstr>
      <vt:lpstr>Προσδιορισμός και καταγραφή όλων των σχετικών κινδύνων και προληπτικών μέτρων</vt:lpstr>
      <vt:lpstr>Ανάλυση επικινδυνότητας και ποσοτικοποίηση των κινδύνων</vt:lpstr>
      <vt:lpstr>Προληπτικά μέτρα και επίπεδο ελέγχου</vt:lpstr>
      <vt:lpstr>Καθορισμός στόχων και  κρισίμων ορίων για κάθε ΚΣΕ 1/2</vt:lpstr>
      <vt:lpstr>Καθορισμός στόχων και  κρισίμων ορίων για κάθε ΚΣΕ 2/2</vt:lpstr>
      <vt:lpstr>Παραδείγματα επιθυμητών και  κρισίμων ορίων 1/2</vt:lpstr>
      <vt:lpstr>Παραδείγματα επιθυμητών και  κρισίμων ορίων 2/2</vt:lpstr>
      <vt:lpstr>Κατηγορίες κρισίμων ορίων</vt:lpstr>
      <vt:lpstr>Στατιστικός έλεγχος επεξεργασίας  (Statistical Process Control, SPC)</vt:lpstr>
      <vt:lpstr>Διάγραμμα ελέγχου του αριθμητικού  μέσου όρου και του εύρους</vt:lpstr>
      <vt:lpstr>Εγκατάσταση διαδικασιών  παρακολούθησης για κάθε ΚΣΕ 1/2</vt:lpstr>
      <vt:lpstr>Εγκατάσταση διαδικασιών  παρακολούθησης για κάθε ΚΣΕ 2/2</vt:lpstr>
      <vt:lpstr>Καθορισμός  διορθωτικών ενεργειών  για κάθε ΚΣΕ</vt:lpstr>
      <vt:lpstr>Εγκατάσταση διαδικασιών επαλήθευσης  του Συστήματος HACCP</vt:lpstr>
      <vt:lpstr>Εγκατάσταση διαδικασιών  εγγράφου τεκμηρίωσης 1/3</vt:lpstr>
      <vt:lpstr>Εγκατάσταση διαδικασιών  εγγράφου τεκμηρίωσης 2/3</vt:lpstr>
      <vt:lpstr>Εγκατάσταση διαδικασιών  εγγράφου τεκμηρίωσης 3/3</vt:lpstr>
      <vt:lpstr>Ανασκόπηση του συστήματος HACCP 1/2</vt:lpstr>
      <vt:lpstr>Ανασκόπηση του συστήματος HACCP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Διασφάλιση ποιότητας</dc:title>
  <dc:creator>opencourses@teiath.gr</dc:creator>
  <cp:lastModifiedBy>natasakar new</cp:lastModifiedBy>
  <cp:revision>18</cp:revision>
  <dcterms:created xsi:type="dcterms:W3CDTF">2015-04-15T08:02:20Z</dcterms:created>
  <dcterms:modified xsi:type="dcterms:W3CDTF">2015-05-06T07:07:17Z</dcterms:modified>
</cp:coreProperties>
</file>