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9" r:id="rId9"/>
    <p:sldId id="280" r:id="rId10"/>
    <p:sldId id="278" r:id="rId11"/>
    <p:sldId id="257" r:id="rId12"/>
    <p:sldId id="262" r:id="rId13"/>
    <p:sldId id="264" r:id="rId14"/>
    <p:sldId id="269" r:id="rId15"/>
    <p:sldId id="270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3348DB-8EE4-4CBD-BDB5-C2B95F558860}" type="slidenum">
              <a:rPr lang="en-US" altLang="el-GR" sz="1300" baseline="0"/>
              <a:pPr/>
              <a:t>6</a:t>
            </a:fld>
            <a:endParaRPr lang="en-US" altLang="el-GR" sz="1300" baseline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iki/User:Kelvinsong" TargetMode="External"/><Relationship Id="rId4" Type="http://schemas.openxmlformats.org/officeDocument/2006/relationships/hyperlink" Target="https://commons.wikimedia.org/wiki/File:Chloroplast_II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loroplast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Emmanuel.boute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 Φωτοσύνθεση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«Βιολογία. Ενότητα 10</a:t>
            </a:r>
            <a:r>
              <a:rPr lang="en-US" sz="2000" dirty="0" smtClean="0"/>
              <a:t>:</a:t>
            </a:r>
            <a:r>
              <a:rPr lang="el-GR" sz="2000" dirty="0"/>
              <a:t> Φωτοσύνθεση».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Τροφοδοσία βιόσφαιρας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Το φως του ήλιου είναι η κινητήρια δύναμη ζωής στη γη</a:t>
            </a:r>
          </a:p>
          <a:p>
            <a:pPr>
              <a:defRPr/>
            </a:pPr>
            <a:r>
              <a:rPr lang="el-GR" dirty="0" smtClean="0"/>
              <a:t>Φωτοσύνθεση = ηλιακή ακτινοβολία δεσμεύεται στους </a:t>
            </a:r>
            <a:r>
              <a:rPr lang="el-GR" dirty="0" err="1" smtClean="0"/>
              <a:t>χλωροπλάστες</a:t>
            </a:r>
            <a:r>
              <a:rPr lang="el-GR" dirty="0" smtClean="0"/>
              <a:t> -&gt; εκεί μετατρέπεται σε χημική -&gt; αποθηκεύεται στα μόρια σακχάρου</a:t>
            </a:r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307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4CE876B-25BD-43D9-8B82-2291806CCD58}" type="slidenum">
              <a:rPr lang="en-US" altLang="el-GR" sz="1400" baseline="0" smtClean="0"/>
              <a:pPr/>
              <a:t>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27378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2 τρόποι απόκτησης οργανικών ενώσεων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l-GR" sz="2400" dirty="0" smtClean="0"/>
              <a:t>Προς κάλυψη ενεργειακών αναγκών</a:t>
            </a:r>
          </a:p>
          <a:p>
            <a:pPr marL="0" indent="0">
              <a:buFontTx/>
              <a:buNone/>
              <a:defRPr/>
            </a:pPr>
            <a:r>
              <a:rPr lang="el-GR" sz="2400" b="1" dirty="0" err="1" smtClean="0"/>
              <a:t>Αυτότροφοι</a:t>
            </a:r>
            <a:r>
              <a:rPr lang="el-GR" sz="2400" dirty="0" smtClean="0"/>
              <a:t> οργανισμοί </a:t>
            </a:r>
          </a:p>
          <a:p>
            <a:pPr lvl="1">
              <a:defRPr/>
            </a:pPr>
            <a:r>
              <a:rPr lang="el-GR" sz="2400" dirty="0" err="1" smtClean="0"/>
              <a:t>Συντηρουν</a:t>
            </a:r>
            <a:r>
              <a:rPr lang="el-GR" sz="2400" dirty="0" smtClean="0"/>
              <a:t> τον εαυτό τους χωρίς προϊόντα άλλων οργανισμών</a:t>
            </a:r>
          </a:p>
          <a:p>
            <a:pPr lvl="1">
              <a:defRPr/>
            </a:pPr>
            <a:r>
              <a:rPr lang="el-GR" sz="2400" dirty="0" smtClean="0"/>
              <a:t>Συνθέτει οργανικές ενώσεις  από </a:t>
            </a:r>
            <a:r>
              <a:rPr lang="en-US" sz="2400" dirty="0" smtClean="0"/>
              <a:t>CO2 </a:t>
            </a:r>
            <a:r>
              <a:rPr lang="el-GR" sz="2400" dirty="0" smtClean="0"/>
              <a:t>και ανόργανες ύλες = Παραγωγοί</a:t>
            </a:r>
          </a:p>
          <a:p>
            <a:pPr lvl="1">
              <a:defRPr/>
            </a:pPr>
            <a:r>
              <a:rPr lang="el-GR" sz="2400" dirty="0" smtClean="0"/>
              <a:t>Πχ φυτά: νερό, μέταλλα από έδαφος, </a:t>
            </a:r>
            <a:r>
              <a:rPr lang="en-US" sz="2400" dirty="0" smtClean="0"/>
              <a:t>CO2</a:t>
            </a:r>
            <a:r>
              <a:rPr lang="el-GR" sz="2400" dirty="0"/>
              <a:t> </a:t>
            </a:r>
            <a:r>
              <a:rPr lang="el-GR" sz="2400" dirty="0" smtClean="0"/>
              <a:t>από ατμόσφαιρα και φως</a:t>
            </a:r>
          </a:p>
          <a:p>
            <a:pPr marL="57150" indent="0">
              <a:buFontTx/>
              <a:buNone/>
              <a:defRPr/>
            </a:pPr>
            <a:r>
              <a:rPr lang="el-GR" sz="2400" b="1" dirty="0" err="1" smtClean="0"/>
              <a:t>Ετερότροφοι</a:t>
            </a:r>
            <a:r>
              <a:rPr lang="el-GR" sz="2400" dirty="0" smtClean="0"/>
              <a:t>: Προσλαμβάνουν οργανικά συστατικά από τροφή = καταναλωτές πχ </a:t>
            </a:r>
            <a:r>
              <a:rPr lang="el-GR" sz="2400" dirty="0" err="1" smtClean="0"/>
              <a:t>ζωα</a:t>
            </a:r>
            <a:r>
              <a:rPr lang="el-GR" sz="2400" dirty="0" smtClean="0"/>
              <a:t> ή νεκρά κατάλοιπα = αποικοδομητές πχ μύκητες</a:t>
            </a:r>
          </a:p>
          <a:p>
            <a:pPr marL="57150" indent="0">
              <a:buFontTx/>
              <a:buNone/>
              <a:defRPr/>
            </a:pPr>
            <a:r>
              <a:rPr lang="el-GR" sz="2400" dirty="0" smtClean="0"/>
              <a:t> </a:t>
            </a:r>
            <a:endParaRPr lang="el-GR" dirty="0" smtClean="0"/>
          </a:p>
          <a:p>
            <a:pPr lvl="1">
              <a:defRPr/>
            </a:pPr>
            <a:endParaRPr lang="el-GR" sz="5400" dirty="0" smtClean="0"/>
          </a:p>
        </p:txBody>
      </p:sp>
      <p:sp>
        <p:nvSpPr>
          <p:cNvPr id="410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F42B952-48DC-4927-8554-895A51F030D2}" type="slidenum">
              <a:rPr lang="en-US" altLang="el-GR" sz="1400" baseline="0" smtClean="0"/>
              <a:pPr/>
              <a:t>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80357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Γενικές αρχές φωτοσύνθεσης</a:t>
            </a:r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Μετατρέπει ενέργεια του φωτός σε χημική</a:t>
            </a:r>
          </a:p>
          <a:p>
            <a:r>
              <a:rPr lang="el-GR" altLang="el-GR" smtClean="0"/>
              <a:t>Προϋποθέσεις:</a:t>
            </a:r>
          </a:p>
          <a:p>
            <a:pPr>
              <a:buFontTx/>
              <a:buAutoNum type="arabicPeriod"/>
            </a:pPr>
            <a:r>
              <a:rPr lang="el-GR" altLang="el-GR" smtClean="0"/>
              <a:t>Ομάδες φωτοσυνθετικών ενζύμων</a:t>
            </a:r>
          </a:p>
          <a:p>
            <a:pPr>
              <a:buFontTx/>
              <a:buAutoNum type="arabicPeriod"/>
            </a:pPr>
            <a:r>
              <a:rPr lang="el-GR" altLang="el-GR" smtClean="0"/>
              <a:t>Εξειδικευμένα μόρια</a:t>
            </a:r>
          </a:p>
        </p:txBody>
      </p:sp>
      <p:sp>
        <p:nvSpPr>
          <p:cNvPr id="512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7B85259-50CA-4C2E-8746-FBA81844BBDB}" type="slidenum">
              <a:rPr lang="en-US" altLang="el-GR" sz="1400" baseline="0" smtClean="0"/>
              <a:pPr/>
              <a:t>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78928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2 στάδια φωτοσύνθεσης</a:t>
            </a:r>
            <a:br>
              <a:rPr lang="el-GR" altLang="el-GR" smtClean="0"/>
            </a:br>
            <a:endParaRPr lang="el-GR" altLang="el-GR" smtClean="0"/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smtClean="0"/>
              <a:t>Φωτεινές αντιδράσεις</a:t>
            </a:r>
            <a:r>
              <a:rPr lang="el-GR" altLang="el-GR" smtClean="0"/>
              <a:t>: ηλιακή ακτινοβολία δεσμεύεται και μετατρέπεται σε χημιική</a:t>
            </a:r>
          </a:p>
          <a:p>
            <a:r>
              <a:rPr lang="el-GR" altLang="el-GR" b="1" smtClean="0"/>
              <a:t>Κύκλος του </a:t>
            </a:r>
            <a:r>
              <a:rPr lang="en-US" altLang="el-GR" b="1" smtClean="0"/>
              <a:t>Calvin</a:t>
            </a:r>
            <a:r>
              <a:rPr lang="en-US" altLang="el-GR" smtClean="0"/>
              <a:t>: </a:t>
            </a:r>
            <a:r>
              <a:rPr lang="el-GR" altLang="el-GR" smtClean="0"/>
              <a:t>χημική ενέργεια επενδύεται στην παραγωγή οργανικών μορίων των τροφών</a:t>
            </a:r>
          </a:p>
        </p:txBody>
      </p:sp>
      <p:sp>
        <p:nvSpPr>
          <p:cNvPr id="614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22D2DE0-B894-4757-8D3F-692A31169252}" type="slidenum">
              <a:rPr lang="en-US" altLang="el-GR" sz="1400" baseline="0" smtClean="0"/>
              <a:pPr/>
              <a:t>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50662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prstClr val="white"/>
                </a:solidFill>
              </a:rPr>
              <a:t>Χλωροπλάστης</a:t>
            </a:r>
            <a:r>
              <a:rPr lang="el-GR" altLang="el-GR" dirty="0">
                <a:solidFill>
                  <a:prstClr val="white"/>
                </a:solidFill>
              </a:rPr>
              <a:t>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1/3</a:t>
            </a:r>
            <a:endParaRPr lang="el-GR" altLang="el-GR" dirty="0" smtClean="0"/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Θέση φωτοσύνθεσης στα φυτά</a:t>
            </a:r>
          </a:p>
          <a:p>
            <a:r>
              <a:rPr lang="el-GR" altLang="el-GR" smtClean="0"/>
              <a:t>Περιέχεται σε όλα τα πράσινα μέρη του φυτού</a:t>
            </a:r>
          </a:p>
          <a:p>
            <a:r>
              <a:rPr lang="el-GR" altLang="el-GR" smtClean="0"/>
              <a:t>Κυρίως τόπος φωτοσύνθεσης = φύλλο </a:t>
            </a:r>
          </a:p>
          <a:p>
            <a:r>
              <a:rPr lang="el-GR" altLang="el-GR" smtClean="0"/>
              <a:t>Περιέχουν </a:t>
            </a:r>
            <a:r>
              <a:rPr lang="el-GR" altLang="el-GR" b="1" smtClean="0"/>
              <a:t>χλωροφύλλη</a:t>
            </a:r>
            <a:r>
              <a:rPr lang="el-GR" altLang="el-GR" smtClean="0"/>
              <a:t> = μόριο που απορροφά ενέργεια φωτός</a:t>
            </a:r>
          </a:p>
          <a:p>
            <a:r>
              <a:rPr lang="el-GR" altLang="el-GR" b="1" smtClean="0"/>
              <a:t>Στόματα</a:t>
            </a:r>
            <a:r>
              <a:rPr lang="el-GR" altLang="el-GR" smtClean="0"/>
              <a:t> = πόροι φύλλων: μπαίνει </a:t>
            </a:r>
            <a:r>
              <a:rPr lang="en-US" altLang="el-GR" smtClean="0"/>
              <a:t>CO</a:t>
            </a:r>
            <a:r>
              <a:rPr lang="en-US" altLang="el-GR" sz="2000" smtClean="0"/>
              <a:t>2</a:t>
            </a:r>
            <a:r>
              <a:rPr lang="en-US" altLang="el-GR" smtClean="0"/>
              <a:t> </a:t>
            </a:r>
            <a:r>
              <a:rPr lang="el-GR" altLang="el-GR" smtClean="0"/>
              <a:t>βγαίνει </a:t>
            </a:r>
            <a:r>
              <a:rPr lang="en-US" altLang="el-GR" smtClean="0"/>
              <a:t>O</a:t>
            </a:r>
            <a:r>
              <a:rPr lang="en-US" altLang="el-GR" sz="2000" smtClean="0"/>
              <a:t>2</a:t>
            </a:r>
            <a:endParaRPr lang="el-GR" altLang="el-GR" sz="2000" smtClean="0"/>
          </a:p>
        </p:txBody>
      </p:sp>
      <p:sp>
        <p:nvSpPr>
          <p:cNvPr id="717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EF69688-7653-411F-95F5-520936F4BFC4}" type="slidenum">
              <a:rPr lang="en-US" altLang="el-GR" sz="1400" baseline="0" smtClean="0"/>
              <a:pPr/>
              <a:t>5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407324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dirty="0" err="1" smtClean="0"/>
              <a:t>Χλωροπλάστης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2/3</a:t>
            </a:r>
            <a:endParaRPr lang="en-US" altLang="el-GR" sz="3000" b="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9218" name="Picture 2" descr="File:Chloroplast II.sv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1340768"/>
            <a:ext cx="6340646" cy="537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777490" y="6165304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Chloroplast </a:t>
            </a:r>
            <a:r>
              <a:rPr lang="en-US" sz="1200" dirty="0" smtClean="0">
                <a:latin typeface="+mn-lt"/>
              </a:rPr>
              <a:t>II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Kelvinsong"/>
              </a:rPr>
              <a:t>Kelvinsong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l-GR" altLang="el-GR" dirty="0" err="1">
                <a:solidFill>
                  <a:prstClr val="white"/>
                </a:solidFill>
              </a:rPr>
              <a:t>Χλωροπλάστης</a:t>
            </a:r>
            <a:r>
              <a:rPr lang="el-GR" altLang="el-GR" dirty="0">
                <a:solidFill>
                  <a:prstClr val="white"/>
                </a:solidFill>
              </a:rPr>
              <a:t>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4653136"/>
            <a:ext cx="8892480" cy="2204864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1</a:t>
            </a:r>
            <a:r>
              <a:rPr lang="el-GR" sz="1800" dirty="0"/>
              <a:t>: Εξωτερική μεμβράνη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2</a:t>
            </a:r>
            <a:r>
              <a:rPr lang="el-GR" sz="1800" dirty="0"/>
              <a:t>: </a:t>
            </a:r>
            <a:r>
              <a:rPr lang="el-GR" sz="1800" dirty="0" err="1"/>
              <a:t>Διαμεμβρανικός</a:t>
            </a:r>
            <a:r>
              <a:rPr lang="el-GR" sz="1800" dirty="0"/>
              <a:t> χώρος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3</a:t>
            </a:r>
            <a:r>
              <a:rPr lang="el-GR" sz="1800" dirty="0"/>
              <a:t>: Εσωτερική μεμβράνη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4</a:t>
            </a:r>
            <a:r>
              <a:rPr lang="el-GR" sz="1800" dirty="0"/>
              <a:t>: Στρώμα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5</a:t>
            </a:r>
            <a:r>
              <a:rPr lang="el-GR" sz="1800" dirty="0"/>
              <a:t>: Εσωτερικό θυλακοειδούς (</a:t>
            </a:r>
            <a:r>
              <a:rPr lang="en-US" sz="1800" dirty="0"/>
              <a:t>lumen)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/>
              <a:t>6</a:t>
            </a:r>
            <a:r>
              <a:rPr lang="en-US" sz="1800" dirty="0"/>
              <a:t>: </a:t>
            </a:r>
            <a:r>
              <a:rPr lang="el-GR" sz="1800" dirty="0"/>
              <a:t>Θυλακοειδής μεμβράνη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7</a:t>
            </a:r>
            <a:r>
              <a:rPr lang="el-GR" sz="1800" dirty="0"/>
              <a:t>: </a:t>
            </a:r>
            <a:r>
              <a:rPr lang="en-US" sz="1800" dirty="0"/>
              <a:t>Granum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/>
              <a:t>8</a:t>
            </a:r>
            <a:r>
              <a:rPr lang="en-US" sz="1800" dirty="0"/>
              <a:t>: </a:t>
            </a:r>
            <a:r>
              <a:rPr lang="el-GR" sz="1800" dirty="0"/>
              <a:t>Θυλακοειδές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9</a:t>
            </a:r>
            <a:r>
              <a:rPr lang="el-GR" sz="1800" dirty="0"/>
              <a:t>: Συσσωμάτωμα αμύλου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10</a:t>
            </a:r>
            <a:r>
              <a:rPr lang="el-GR" sz="1800" dirty="0"/>
              <a:t>: </a:t>
            </a:r>
            <a:r>
              <a:rPr lang="el-GR" sz="1800" dirty="0" err="1"/>
              <a:t>Ριβόσωμα</a:t>
            </a:r>
            <a:r>
              <a:rPr lang="el-GR" sz="1800" dirty="0"/>
              <a:t>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 smtClean="0"/>
              <a:t>11</a:t>
            </a:r>
            <a:r>
              <a:rPr lang="el-GR" sz="1800" dirty="0"/>
              <a:t>: </a:t>
            </a:r>
            <a:r>
              <a:rPr lang="en-US" sz="1800" dirty="0"/>
              <a:t>DNA </a:t>
            </a:r>
            <a:endParaRPr lang="el-GR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/>
              <a:t>12</a:t>
            </a:r>
            <a:r>
              <a:rPr lang="en-US" sz="1800" dirty="0"/>
              <a:t>: </a:t>
            </a:r>
            <a:r>
              <a:rPr lang="el-GR" sz="1800" dirty="0" err="1"/>
              <a:t>Λιπιδοσφαιρίδιο</a:t>
            </a: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10242" name="Picture 2" descr="File:Chloroplast.sv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/>
          <a:stretch/>
        </p:blipFill>
        <p:spPr bwMode="auto">
          <a:xfrm>
            <a:off x="0" y="861134"/>
            <a:ext cx="7620000" cy="37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6695728" y="4622329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Chloroplast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u="sng" dirty="0" err="1">
                <a:latin typeface="+mn-lt"/>
                <a:hlinkClick r:id="rId4" tooltip="User:Emmanuel.boutet"/>
              </a:rPr>
              <a:t>Emmanuel.boutet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38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Οξειδοαναγωνική διαδικασία φωτοσύνθεσης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Αντίστροφη ροή ηλεκτρονίων: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Νερό διασπάται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ηλεκτρόνια  (και ιόντα Η) μεταφέρονται στο </a:t>
            </a:r>
            <a:r>
              <a:rPr lang="en-US" dirty="0" smtClean="0"/>
              <a:t>CO</a:t>
            </a:r>
            <a:r>
              <a:rPr lang="en-US" sz="2000" dirty="0" smtClean="0"/>
              <a:t>2  </a:t>
            </a:r>
            <a:r>
              <a:rPr lang="el-GR" dirty="0" smtClean="0"/>
              <a:t>το οποίο ανάγεται σε σάκχαρο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Ηλεκτρόνια αυξάνουν δυναμική τους ενέργεια όταν μετακινούνται από νερό σε σάκχαρο, οπότε απαιτείται προσθήκη ενέργειας (ήλιου) = </a:t>
            </a:r>
            <a:r>
              <a:rPr lang="el-GR" dirty="0" err="1" smtClean="0"/>
              <a:t>ενδόεργη</a:t>
            </a:r>
            <a:r>
              <a:rPr lang="el-GR" dirty="0" smtClean="0"/>
              <a:t> αντίδραση</a:t>
            </a:r>
          </a:p>
          <a:p>
            <a:pPr marL="0" indent="0">
              <a:buFontTx/>
              <a:buNone/>
              <a:defRPr/>
            </a:pPr>
            <a:endParaRPr lang="el-GR" sz="2000" dirty="0"/>
          </a:p>
        </p:txBody>
      </p:sp>
      <p:sp>
        <p:nvSpPr>
          <p:cNvPr id="922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D915FCA-110E-4447-8AEA-94B1941E7F48}" type="slidenum">
              <a:rPr lang="en-US" altLang="el-GR" sz="1400" baseline="0" smtClean="0"/>
              <a:pPr/>
              <a:t>8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2167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</TotalTime>
  <Words>884</Words>
  <Application>Microsoft Office PowerPoint</Application>
  <PresentationFormat>Προβολή στην οθόνη (4:3)</PresentationFormat>
  <Paragraphs>124</Paragraphs>
  <Slides>16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template</vt:lpstr>
      <vt:lpstr>OC_template_updated</vt:lpstr>
      <vt:lpstr>Βιολογία</vt:lpstr>
      <vt:lpstr>Τροφοδοσία βιόσφαιρας</vt:lpstr>
      <vt:lpstr>2 τρόποι απόκτησης οργανικών ενώσεων</vt:lpstr>
      <vt:lpstr>Γενικές αρχές φωτοσύνθεσης</vt:lpstr>
      <vt:lpstr>2 στάδια φωτοσύνθεσης </vt:lpstr>
      <vt:lpstr>Χλωροπλάστης 1/3</vt:lpstr>
      <vt:lpstr>Χλωροπλάστης 2/3</vt:lpstr>
      <vt:lpstr>Χλωροπλάστης 3/3</vt:lpstr>
      <vt:lpstr>Οξειδοαναγωνική διαδικασία φωτοσύνθεσης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Βιολογία</dc:title>
  <dc:creator>opencourses@teiath.gr</dc:creator>
  <cp:lastModifiedBy>fkaram2</cp:lastModifiedBy>
  <cp:revision>2</cp:revision>
  <dcterms:created xsi:type="dcterms:W3CDTF">2015-12-11T11:33:53Z</dcterms:created>
  <dcterms:modified xsi:type="dcterms:W3CDTF">2015-12-14T13:57:09Z</dcterms:modified>
</cp:coreProperties>
</file>