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7"/>
  </p:notesMasterIdLst>
  <p:handoutMasterIdLst>
    <p:handoutMasterId r:id="rId58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5" r:id="rId41"/>
    <p:sldId id="309" r:id="rId42"/>
    <p:sldId id="310" r:id="rId43"/>
    <p:sldId id="311" r:id="rId44"/>
    <p:sldId id="312" r:id="rId45"/>
    <p:sldId id="316" r:id="rId46"/>
    <p:sldId id="313" r:id="rId47"/>
    <p:sldId id="314" r:id="rId48"/>
    <p:sldId id="317" r:id="rId49"/>
    <p:sldId id="257" r:id="rId50"/>
    <p:sldId id="262" r:id="rId51"/>
    <p:sldId id="264" r:id="rId52"/>
    <p:sldId id="269" r:id="rId53"/>
    <p:sldId id="270" r:id="rId54"/>
    <p:sldId id="266" r:id="rId55"/>
    <p:sldId id="261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6DF2108-A8E8-4359-A6EB-C8203A8D0C18}" type="slidenum">
              <a:rPr lang="en-US" altLang="el-GR" sz="1300" baseline="0"/>
              <a:pPr/>
              <a:t>31</a:t>
            </a:fld>
            <a:endParaRPr lang="en-US" altLang="el-GR" sz="1300" baseline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749280E-3EAA-4C3E-9F5F-ADBB92F31758}" type="slidenum">
              <a:rPr lang="en-US" altLang="el-GR" sz="1300" baseline="0"/>
              <a:pPr/>
              <a:t>32</a:t>
            </a:fld>
            <a:endParaRPr lang="en-US" altLang="el-GR" sz="1300" baseline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4076A8A-72E0-45C0-9A33-970D42E2E483}" type="slidenum">
              <a:rPr lang="en-US" altLang="el-GR" sz="1300" baseline="0"/>
              <a:pPr/>
              <a:t>35</a:t>
            </a:fld>
            <a:endParaRPr lang="en-US" altLang="el-GR" sz="1300" baseline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3348DB-8EE4-4CBD-BDB5-C2B95F558860}" type="slidenum">
              <a:rPr lang="en-US" altLang="el-GR" sz="1300" baseline="0"/>
              <a:pPr/>
              <a:t>37</a:t>
            </a:fld>
            <a:endParaRPr lang="en-US" altLang="el-GR" sz="13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6DD56DD-5DBD-4D60-BFB2-D271BF3B5374}" type="slidenum">
              <a:rPr lang="en-US" altLang="el-GR" sz="1300" baseline="0"/>
              <a:pPr/>
              <a:t>42</a:t>
            </a:fld>
            <a:endParaRPr lang="en-US" altLang="el-GR" sz="1300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6DD56DD-5DBD-4D60-BFB2-D271BF3B5374}" type="slidenum">
              <a:rPr lang="en-US" altLang="el-GR" sz="1300" baseline="0"/>
              <a:pPr/>
              <a:t>43</a:t>
            </a:fld>
            <a:endParaRPr lang="en-US" altLang="el-GR" sz="1300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0D2CAC-7A4D-4689-954B-1E80AF8FE559}" type="slidenum">
              <a:rPr lang="en-US" altLang="el-GR" sz="1300" baseline="0"/>
              <a:pPr/>
              <a:t>44</a:t>
            </a:fld>
            <a:endParaRPr lang="en-US" altLang="el-GR" sz="1300" baseline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B36E0E8-D82A-42D2-BB76-64E12EBE8476}" type="slidenum">
              <a:rPr lang="en-US" altLang="el-GR" sz="1300" baseline="0"/>
              <a:pPr/>
              <a:t>45</a:t>
            </a:fld>
            <a:endParaRPr lang="en-US" altLang="el-GR" sz="1300" baseline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A313F6F-F92B-439D-AADF-1D8967838A77}" type="slidenum">
              <a:rPr lang="en-US" altLang="el-GR" sz="1300" baseline="0"/>
              <a:pPr/>
              <a:t>4</a:t>
            </a:fld>
            <a:endParaRPr lang="en-US" altLang="el-GR" sz="1300" baseline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2824A91-A4D1-492C-912F-E915AEF65F18}" type="slidenum">
              <a:rPr lang="en-US" altLang="el-GR" sz="1300" baseline="0"/>
              <a:pPr/>
              <a:t>9</a:t>
            </a:fld>
            <a:endParaRPr lang="en-US" altLang="el-GR" sz="1300" baseline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03C4923-25E8-434C-B111-6F7EBCE25AE4}" type="slidenum">
              <a:rPr lang="en-US" altLang="el-GR" sz="1300" baseline="0"/>
              <a:pPr/>
              <a:t>10</a:t>
            </a:fld>
            <a:endParaRPr lang="en-US" altLang="el-GR" sz="1300" baseline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65247EF-3BBB-4996-A1FF-BCCECBD53A74}" type="slidenum">
              <a:rPr lang="en-US" altLang="el-GR" sz="1300" baseline="0"/>
              <a:pPr/>
              <a:t>13</a:t>
            </a:fld>
            <a:endParaRPr lang="en-US" altLang="el-GR" sz="1300" baseline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833C8-A68D-4BB2-9966-23420FE8DD05}" type="slidenum">
              <a:rPr lang="en-US" altLang="el-GR" sz="1300" baseline="0"/>
              <a:pPr/>
              <a:t>18</a:t>
            </a:fld>
            <a:endParaRPr lang="en-US" altLang="el-GR" sz="1300" baseline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FB75757-F3E0-470A-9FA7-BA7001AE5859}" type="slidenum">
              <a:rPr lang="en-US" altLang="el-GR" sz="1300" baseline="0"/>
              <a:pPr/>
              <a:t>23</a:t>
            </a:fld>
            <a:endParaRPr lang="en-US" altLang="el-GR" sz="1300" baseline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D7B2DB8-7DF9-4AD4-9856-693FF46B245A}" type="slidenum">
              <a:rPr lang="en-US" altLang="el-GR" sz="1300" baseline="0"/>
              <a:pPr/>
              <a:t>26</a:t>
            </a:fld>
            <a:endParaRPr lang="en-US" altLang="el-GR" sz="1300" baseline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9B09CDC-FDA3-404F-B949-1E76755592A5}" type="slidenum">
              <a:rPr lang="en-US" altLang="el-GR" sz="1300" baseline="0"/>
              <a:pPr/>
              <a:t>28</a:t>
            </a:fld>
            <a:endParaRPr lang="en-US" altLang="el-GR" sz="1300" baseline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Βιολογια, Α. Κανέλλου, ΤΕΙ Αθήνας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174A-39DF-4BA1-A3EB-2A0187CC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Βιολογια, Α. Κανέλλου, ΤΕΙ Αθήνας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Βιολογια, Α. Κανέλλου, ΤΕΙ Αθήνας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4%CF%81%CF%8C_%CE%B5%CE%BD%CE%B4%CE%BF%CF%80%CE%BB%CE%B1%CF%83%CE%BC%CE%B1%CF%84%CE%B9%CE%BA%CF%8C_%CE%B4%CE%AF%CE%BA%CF%84%CF%85%CE%BF_(%CE%B2%CE%B9%CE%BF%CE%BB%CE%BF%CE%B3%CE%AF%CE%B1_%CE%BA%CF%85%CF%84%CF%84%CE%AC%CF%81%CE%BF%CF%85)" TargetMode="External"/><Relationship Id="rId13" Type="http://schemas.openxmlformats.org/officeDocument/2006/relationships/hyperlink" Target="https://el.wikipedia.org/wiki/%CE%9A%CE%B5%CE%BD%CE%BF%CF%84%CF%8C%CF%80%CE%B9%CE%BF%CE%BD_(%CE%B2%CE%B9%CE%BF%CE%BB%CE%BF%CE%B3%CE%AF%CE%B1_%CE%BA%CF%85%CF%84%CF%84%CE%AC%CF%81%CE%BF%CF%85)" TargetMode="External"/><Relationship Id="rId18" Type="http://schemas.openxmlformats.org/officeDocument/2006/relationships/hyperlink" Target="https://commons.wikimedia.org/wiki/User:MesserWoland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l.wikipedia.org/wiki/%CE%9A%CF%85%CF%83%CF%84%CE%AF%CE%B4%CE%B9%CE%BF%CE%BD_(%CE%B2%CE%B9%CE%BF%CE%BB%CE%BF%CE%B3%CE%AF%CE%B1_%CE%BA%CF%85%CF%84%CF%84%CE%AC%CF%81%CE%BF%CF%85)" TargetMode="External"/><Relationship Id="rId12" Type="http://schemas.openxmlformats.org/officeDocument/2006/relationships/hyperlink" Target="https://el.wikipedia.org/wiki/%CE%9C%CE%B9%CF%84%CE%BF%CF%87%CF%8C%CE%BD%CE%B4%CF%81%CE%B9%CE%BF%CE%BD" TargetMode="External"/><Relationship Id="rId17" Type="http://schemas.openxmlformats.org/officeDocument/2006/relationships/hyperlink" Target="https://commons.wikimedia.org/wiki/File:Biological_cell.sv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el.wikipedia.org/wiki/%CE%9A%CE%B5%CE%BD%CF%84%CF%81%CE%B9%CF%8C%CE%BB%CE%B9%CE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1%CE%B9%CE%B2%CF%8C%CF%83%CF%89%CE%BC%CE%B1" TargetMode="External"/><Relationship Id="rId11" Type="http://schemas.openxmlformats.org/officeDocument/2006/relationships/hyperlink" Target="https://el.wikipedia.org/wiki/%CE%9B%CE%B5%CE%AF%CE%BF_%CE%B5%CE%BD%CE%B4%CE%BF%CF%80%CE%BB%CE%B1%CF%83%CE%BC%CE%B1%CF%84%CE%B9%CE%BA%CF%8C_%CE%B4%CE%AF%CE%BA%CF%84%CF%85%CE%BF_(%CE%B2%CE%B9%CE%BF%CE%BB%CE%BF%CE%B3%CE%AF%CE%B1_%CE%BA%CF%85%CF%84%CF%84%CE%AC%CF%81%CE%BF%CF%85)" TargetMode="External"/><Relationship Id="rId5" Type="http://schemas.openxmlformats.org/officeDocument/2006/relationships/hyperlink" Target="https://el.wikipedia.org/wiki/%CE%A0%CF%85%CF%81%CE%AE%CE%BD%CE%B1%CF%82_(%CE%B2%CE%B9%CE%BF%CE%BB%CE%BF%CE%B3%CE%AF%CE%B1_%CE%BA%CF%85%CF%84%CF%84%CE%AC%CF%81%CE%BF%CF%85)" TargetMode="External"/><Relationship Id="rId15" Type="http://schemas.openxmlformats.org/officeDocument/2006/relationships/hyperlink" Target="https://el.wikipedia.org/wiki/%CE%9B%CF%85%CF%8C%CF%83%CF%89%CE%BC%CE%B1" TargetMode="External"/><Relationship Id="rId10" Type="http://schemas.openxmlformats.org/officeDocument/2006/relationships/hyperlink" Target="https://el.wikipedia.org/wiki/%CE%9A%CF%85%CF%84%CF%84%CE%B1%CF%81%CE%B9%CE%BA%CF%8C%CF%82_%CF%83%CE%BA%CE%B5%CE%BB%CE%B5%CF%84%CF%8C%CF%82_(%CE%B2%CE%B9%CE%BF%CE%BB%CE%BF%CE%B3%CE%AF%CE%B1_%CE%BA%CF%85%CF%84%CF%84%CE%AC%CF%81%CE%BF%CF%85)" TargetMode="External"/><Relationship Id="rId19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el.wikipedia.org/wiki/%CE%A0%CF%85%CF%81%CE%B7%CE%BD%CE%AF%CF%83%CE%BA%CE%BF%CF%82_(%CE%B2%CE%B9%CE%BF%CE%BB%CE%BF%CE%B3%CE%AF%CE%B1_%CE%BA%CF%85%CF%84%CF%84%CE%AC%CF%81%CE%BF%CF%85)" TargetMode="External"/><Relationship Id="rId9" Type="http://schemas.openxmlformats.org/officeDocument/2006/relationships/hyperlink" Target="https://el.wikipedia.org/wiki/%CE%A3%CF%85%CF%83%CE%BA%CE%B5%CF%85%CE%AE_Golgi_(%CE%B2%CE%B9%CE%BF%CE%BB%CE%BF%CE%B3%CE%AF%CE%B1_%CE%BA%CF%85%CF%84%CF%84%CE%AC%CF%81%CE%BF%CF%85)" TargetMode="External"/><Relationship Id="rId14" Type="http://schemas.openxmlformats.org/officeDocument/2006/relationships/hyperlink" Target="https://el.wikipedia.org/wiki/%CE%9A%CF%85%CF%84%CF%84%CE%B1%CF%81%CF%8C%CF%80%CE%BB%CE%B1%CF%83%CE%BC%CE%B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Rocket000" TargetMode="External"/><Relationship Id="rId4" Type="http://schemas.openxmlformats.org/officeDocument/2006/relationships/hyperlink" Target="https://commons.wikimedia.org/wiki/File:Plant_cell_structure-en.sv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Bibi_Saint-Pol" TargetMode="External"/><Relationship Id="rId4" Type="http://schemas.openxmlformats.org/officeDocument/2006/relationships/hyperlink" Target="https://commons.wikimedia.org/wiki/File:Cell_membrane_detailed_diagram_en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/index.php?title=User:Pintor4257&amp;action=edit&amp;redlink=1" TargetMode="External"/><Relationship Id="rId4" Type="http://schemas.openxmlformats.org/officeDocument/2006/relationships/hyperlink" Target="https://commons.wikimedia.org/wiki/File:Ribosome_structure_svg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iki/User:BruceBlaus" TargetMode="External"/><Relationship Id="rId4" Type="http://schemas.openxmlformats.org/officeDocument/2006/relationships/hyperlink" Target="https://commons.wikimedia.org/wiki/File:Blausen_0350_EndoplasmicReticulum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/index.php?title=User:Eknichols&amp;action=edit&amp;redlink=1" TargetMode="External"/><Relationship Id="rId4" Type="http://schemas.openxmlformats.org/officeDocument/2006/relationships/hyperlink" Target="https://commons.wikimedia.org/wiki/File:0314_Golgi_Apparatus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Totodu74" TargetMode="External"/><Relationship Id="rId4" Type="http://schemas.openxmlformats.org/officeDocument/2006/relationships/hyperlink" Target="https://commons.wikimedia.org/wiki/File:Plant_cell_structure_svg_vacuole.sv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/index.php?title=User:Eknichols&amp;action=edit&amp;redlink=1" TargetMode="External"/><Relationship Id="rId4" Type="http://schemas.openxmlformats.org/officeDocument/2006/relationships/hyperlink" Target="https://commons.wikimedia.org/wiki/File:0314_Golgi_Apparatus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Bibi_Saint-Pol" TargetMode="External"/><Relationship Id="rId4" Type="http://schemas.openxmlformats.org/officeDocument/2006/relationships/hyperlink" Target="https://commons.wikimedia.org/wiki/File:Animal_mitochondrion_diagram_el.sv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Kelvinsong" TargetMode="External"/><Relationship Id="rId4" Type="http://schemas.openxmlformats.org/officeDocument/2006/relationships/hyperlink" Target="https://commons.wikimedia.org/wiki/File:Chloroplast_II.sv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loroplast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Emmanuel.bout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ommons.wikimedia.org/wiki/User:Kyro" TargetMode="External"/><Relationship Id="rId4" Type="http://schemas.openxmlformats.org/officeDocument/2006/relationships/hyperlink" Target="https://commons.wikimedia.org/wiki/File:Extracellular_Matrix.pn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ll_junction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/index.php?title=User:Boumphreyfr&amp;action=edit&amp;redlink=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Περιήγηση στο κύτταρο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Ζωικό κύτταρο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1204" name="Picture 4" descr="File:Biological cel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31" y="1517690"/>
            <a:ext cx="60451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710" y="27809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err="1">
                <a:latin typeface="+mn-lt"/>
                <a:hlinkClick r:id="rId4" tooltip="el:Πυρηνίσκος (βιολογία κυττάρου)"/>
              </a:rPr>
              <a:t>Πυρηνίσκος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+mn-lt"/>
                <a:hlinkClick r:id="rId5" tooltip="el:Πυρήνας (βιολογία κυττάρου)"/>
              </a:rPr>
              <a:t>Πυρήνας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 smtClean="0">
                <a:latin typeface="+mn-lt"/>
                <a:hlinkClick r:id="rId6" tooltip="el:Ριβόσωμα"/>
              </a:rPr>
              <a:t>Ριβόσωμα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>
                <a:latin typeface="+mn-lt"/>
                <a:hlinkClick r:id="rId7" tooltip="el:Κυστίδιον (βιολογία κυττάρου)"/>
              </a:rPr>
              <a:t>Κυστίδιον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+mn-lt"/>
                <a:hlinkClick r:id="rId8" tooltip="el:Αδρό ενδοπλασματικό δίκτυο (βιολογία κυττάρου)"/>
              </a:rPr>
              <a:t>Αδρό </a:t>
            </a:r>
            <a:r>
              <a:rPr lang="el-GR" dirty="0" err="1">
                <a:latin typeface="+mn-lt"/>
                <a:hlinkClick r:id="rId8" tooltip="el:Αδρό ενδοπλασματικό δίκτυο (βιολογία κυττάρου)"/>
              </a:rPr>
              <a:t>ενδοπλασματικό</a:t>
            </a:r>
            <a:r>
              <a:rPr lang="el-GR" dirty="0">
                <a:latin typeface="+mn-lt"/>
                <a:hlinkClick r:id="rId8" tooltip="el:Αδρό ενδοπλασματικό δίκτυο (βιολογία κυττάρου)"/>
              </a:rPr>
              <a:t> δίκτυο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+mn-lt"/>
                <a:hlinkClick r:id="rId9" tooltip="el:Συσκευή Golgi (βιολογία κυττάρου)"/>
              </a:rPr>
              <a:t>Συσκευή </a:t>
            </a:r>
            <a:r>
              <a:rPr lang="en-US" dirty="0">
                <a:latin typeface="+mn-lt"/>
                <a:hlinkClick r:id="rId9" tooltip="el:Συσκευή Golgi (βιολογία κυττάρου)"/>
              </a:rPr>
              <a:t>Golgi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+mn-lt"/>
                <a:hlinkClick r:id="rId10" tooltip="el:Κυτταρικός σκελετός (βιολογία κυττάρου)"/>
              </a:rPr>
              <a:t>Κυτταρικός σκελετός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+mn-lt"/>
                <a:hlinkClick r:id="rId11" tooltip="el:Λείο ενδοπλασματικό δίκτυο (βιολογία κυττάρου)"/>
              </a:rPr>
              <a:t>Λείο </a:t>
            </a:r>
            <a:r>
              <a:rPr lang="el-GR" dirty="0" err="1">
                <a:latin typeface="+mn-lt"/>
                <a:hlinkClick r:id="rId11" tooltip="el:Λείο ενδοπλασματικό δίκτυο (βιολογία κυττάρου)"/>
              </a:rPr>
              <a:t>ενδοπλασματικό</a:t>
            </a:r>
            <a:r>
              <a:rPr lang="el-GR" dirty="0">
                <a:latin typeface="+mn-lt"/>
                <a:hlinkClick r:id="rId11" tooltip="el:Λείο ενδοπλασματικό δίκτυο (βιολογία κυττάρου)"/>
              </a:rPr>
              <a:t> δίκτυο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 smtClean="0">
                <a:latin typeface="+mn-lt"/>
                <a:hlinkClick r:id="rId12" tooltip="el:Μιτοχόνδριον"/>
              </a:rPr>
              <a:t>Μιτοχόνδριον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>
                <a:latin typeface="+mn-lt"/>
                <a:hlinkClick r:id="rId13" tooltip="el:Κενοτόπιον (βιολογία κυττάρου)"/>
              </a:rPr>
              <a:t>Κενοτόπιον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+mn-lt"/>
                <a:hlinkClick r:id="rId14" tooltip="el:Κυτταρόπλασμα"/>
              </a:rPr>
              <a:t>Κυτταρόπλασμα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 smtClean="0">
                <a:latin typeface="+mn-lt"/>
                <a:hlinkClick r:id="rId15" tooltip="el:Λυόσωμα"/>
              </a:rPr>
              <a:t>Λυόσωμα</a:t>
            </a:r>
            <a:endParaRPr lang="el-GR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err="1" smtClean="0">
                <a:latin typeface="+mn-lt"/>
                <a:hlinkClick r:id="rId16" tooltip="el:Κεντριόλιο"/>
              </a:rPr>
              <a:t>Κεντριόλιο</a:t>
            </a:r>
            <a:endParaRPr lang="el-GR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215338" y="530120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7"/>
              </a:rPr>
              <a:t>Biological </a:t>
            </a:r>
            <a:r>
              <a:rPr lang="en-US" sz="1200" dirty="0" smtClean="0">
                <a:latin typeface="+mn-lt"/>
                <a:hlinkClick r:id="rId17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8" tooltip="User:MesserWoland"/>
              </a:rPr>
              <a:t>MesserWoland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1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Φυτικό κύτταρο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49154" name="Picture 2" descr="File:Plant cell structure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72039" cy="49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29205" y="6434689"/>
            <a:ext cx="443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Plant cell </a:t>
            </a:r>
            <a:r>
              <a:rPr lang="en-US" sz="1200" dirty="0" smtClean="0">
                <a:latin typeface="+mn-lt"/>
                <a:hlinkClick r:id="rId4"/>
              </a:rPr>
              <a:t>structure-</a:t>
            </a:r>
            <a:r>
              <a:rPr lang="en-US" sz="1200" dirty="0" err="1" smtClean="0"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Rocket000"/>
              </a:rPr>
              <a:t>Rocket000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1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Διαφορές μεταξύ </a:t>
            </a:r>
            <a:br>
              <a:rPr lang="el-GR" altLang="el-GR" smtClean="0"/>
            </a:br>
            <a:r>
              <a:rPr lang="el-GR" altLang="el-GR" smtClean="0"/>
              <a:t>ζωικού και φυτικού κυττάρου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3600400" cy="51125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b="1" dirty="0" smtClean="0"/>
              <a:t>Ζωικό κύτταρο</a:t>
            </a:r>
          </a:p>
          <a:p>
            <a:r>
              <a:rPr lang="el-GR" altLang="el-GR" dirty="0" err="1" smtClean="0"/>
              <a:t>Λυσόσωμα</a:t>
            </a:r>
            <a:endParaRPr lang="el-GR" altLang="el-GR" dirty="0" smtClean="0"/>
          </a:p>
          <a:p>
            <a:r>
              <a:rPr lang="el-GR" altLang="el-GR" dirty="0" err="1" smtClean="0"/>
              <a:t>Κεντρόσωμα</a:t>
            </a:r>
            <a:r>
              <a:rPr lang="el-GR" altLang="el-GR" dirty="0" smtClean="0"/>
              <a:t> με </a:t>
            </a:r>
            <a:r>
              <a:rPr lang="el-GR" altLang="el-GR" dirty="0" err="1" smtClean="0"/>
              <a:t>κεντριόλιο</a:t>
            </a:r>
            <a:endParaRPr lang="el-GR" altLang="el-GR" dirty="0" smtClean="0"/>
          </a:p>
          <a:p>
            <a:r>
              <a:rPr lang="el-GR" altLang="el-GR" dirty="0" smtClean="0"/>
              <a:t>Μαστίγια (σε ελάχιστα φυτικά)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A94E1E5-AA5C-45A1-AE27-5B3F95441D20}" type="slidenum">
              <a:rPr lang="en-US" altLang="el-GR" sz="1400" baseline="0" smtClean="0"/>
              <a:pPr/>
              <a:t>11</a:t>
            </a:fld>
            <a:endParaRPr lang="en-US" altLang="el-GR" sz="1400" baseline="0" smtClean="0"/>
          </a:p>
        </p:txBody>
      </p:sp>
      <p:sp>
        <p:nvSpPr>
          <p:cNvPr id="13316" name="Content Placeholder 6"/>
          <p:cNvSpPr>
            <a:spLocks noGrp="1"/>
          </p:cNvSpPr>
          <p:nvPr>
            <p:ph sz="half" idx="4294967295"/>
          </p:nvPr>
        </p:nvSpPr>
        <p:spPr>
          <a:xfrm>
            <a:off x="5186363" y="1484784"/>
            <a:ext cx="3957637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Φυτικό κύτταρο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err="1" smtClean="0"/>
              <a:t>Χλωροπλάστες</a:t>
            </a:r>
            <a:endParaRPr lang="el-GR" alt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Κεντρικό </a:t>
            </a:r>
            <a:r>
              <a:rPr lang="el-GR" altLang="el-GR" sz="2400" dirty="0" err="1" smtClean="0"/>
              <a:t>χυμοτόπο</a:t>
            </a:r>
            <a:endParaRPr lang="el-GR" alt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Κυτταρικό τοίχωμα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err="1" smtClean="0"/>
              <a:t>Πλασμοσύνδεσμοι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541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Μεμβράνες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Έχουν θεμελιώδη σημασία στην οργάνωση του κυττάρου</a:t>
            </a:r>
          </a:p>
          <a:p>
            <a:r>
              <a:rPr lang="el-GR" altLang="el-GR" dirty="0" smtClean="0"/>
              <a:t>Δημιουργούν διαμερίσματα με διαφορετικό ευνοϊκό τοπικό περιβάλλον για μεταβολισμό</a:t>
            </a:r>
          </a:p>
          <a:p>
            <a:r>
              <a:rPr lang="el-GR" altLang="el-GR" dirty="0" smtClean="0"/>
              <a:t>Διπλή στιβάδα </a:t>
            </a:r>
            <a:r>
              <a:rPr lang="el-GR" altLang="el-GR" dirty="0" err="1" smtClean="0"/>
              <a:t>φωσφολιπιδίων</a:t>
            </a:r>
            <a:r>
              <a:rPr lang="el-GR" altLang="el-GR" dirty="0" smtClean="0"/>
              <a:t> και άλλων λιπιδίων με ενσωματωμένες πρωτεΐνες, προσαρμοσμένη στη λειτουργία κυττάρου</a:t>
            </a:r>
          </a:p>
          <a:p>
            <a:pPr lvl="1"/>
            <a:r>
              <a:rPr lang="el-GR" altLang="el-GR" dirty="0" err="1" smtClean="0"/>
              <a:t>Κυτταροπλασματική</a:t>
            </a:r>
            <a:r>
              <a:rPr lang="el-GR" altLang="el-GR" dirty="0" smtClean="0"/>
              <a:t> μεμβράνη</a:t>
            </a:r>
          </a:p>
          <a:p>
            <a:pPr lvl="1"/>
            <a:r>
              <a:rPr lang="el-GR" altLang="el-GR" dirty="0" smtClean="0"/>
              <a:t>Ενδοκυτταρικές μεμβράνες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A77C6ED-C155-4478-8166-9B09A227003A}" type="slidenum">
              <a:rPr lang="en-US" altLang="el-GR" sz="1400" baseline="0" smtClean="0"/>
              <a:pPr/>
              <a:t>12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262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Κυτταροπλασματική μεμβράνη</a:t>
            </a:r>
          </a:p>
        </p:txBody>
      </p:sp>
      <p:sp>
        <p:nvSpPr>
          <p:cNvPr id="15362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Αποτελείται από διπλοστιβάδα φωσφολιπιδών με υδρόφιλες πρωτεΐνες προσκολλημένες ή βυθισμένες</a:t>
            </a:r>
          </a:p>
          <a:p>
            <a:r>
              <a:rPr lang="el-GR" altLang="el-GR" sz="2400" smtClean="0"/>
              <a:t>Στις πρωτεΐνες και τα λιπίδια της εξωτερικής στιβάδας προσκολλώνται  πλευρικές αλυσίδες των υδατανθράκων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026" name="Picture 2" descr="File:Cell membrane detailed diagram 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0543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331640" y="6536377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nb-NO" sz="1200" dirty="0">
                <a:latin typeface="+mn-lt"/>
                <a:hlinkClick r:id="rId4"/>
              </a:rPr>
              <a:t>Cell membrane detailed diagram </a:t>
            </a:r>
            <a:r>
              <a:rPr lang="nb-NO" sz="1200" dirty="0" smtClean="0"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ibi Saint-Pol"/>
              </a:rPr>
              <a:t>Bibi Saint-Pol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Γενετικές οδηγίες στον πυρήνα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και στα </a:t>
            </a:r>
            <a:r>
              <a:rPr lang="el-GR" altLang="el-GR" dirty="0" err="1" smtClean="0"/>
              <a:t>ριβοσώματα</a:t>
            </a:r>
            <a:endParaRPr lang="el-GR" altLang="el-GR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b="1" dirty="0" smtClean="0"/>
              <a:t>Πυρήνας</a:t>
            </a:r>
          </a:p>
          <a:p>
            <a:r>
              <a:rPr lang="el-GR" altLang="el-GR" dirty="0" smtClean="0"/>
              <a:t>Περιέχει τα περισσότερα γονίδια</a:t>
            </a:r>
          </a:p>
          <a:p>
            <a:r>
              <a:rPr lang="el-GR" altLang="el-GR" dirty="0" smtClean="0"/>
              <a:t>Πυρηνικός φάκελος είναι διπλή μεμβράνη </a:t>
            </a:r>
          </a:p>
          <a:p>
            <a:pPr lvl="1"/>
            <a:r>
              <a:rPr lang="el-GR" altLang="el-GR" dirty="0" smtClean="0"/>
              <a:t>Με πόρους που ρυθμίζουν είσοδο και έξοδο πρωτεϊνών</a:t>
            </a:r>
          </a:p>
          <a:p>
            <a:pPr lvl="1"/>
            <a:r>
              <a:rPr lang="el-GR" altLang="el-GR" dirty="0" smtClean="0"/>
              <a:t>Με πυρηνικό έλασμα με ινίδια για διατήρηση σχήματος πυρήνα</a:t>
            </a:r>
          </a:p>
          <a:p>
            <a:pPr lvl="1"/>
            <a:r>
              <a:rPr lang="el-GR" altLang="el-GR" dirty="0" smtClean="0"/>
              <a:t>Πυρηνική θεμέλια ουσία</a:t>
            </a:r>
            <a:endParaRPr lang="en-US" altLang="el-GR" dirty="0" smtClean="0"/>
          </a:p>
          <a:p>
            <a:r>
              <a:rPr lang="el-GR" altLang="el-GR" dirty="0" smtClean="0"/>
              <a:t>Έχει </a:t>
            </a:r>
            <a:r>
              <a:rPr lang="el-GR" altLang="el-GR" dirty="0" err="1" smtClean="0"/>
              <a:t>πυρηνίσκο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E259550-DCB8-4F5D-90E8-6D3070DC096D}" type="slidenum">
              <a:rPr lang="en-US" altLang="el-GR" sz="1400" baseline="0" smtClean="0"/>
              <a:pPr/>
              <a:t>14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7565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DNA</a:t>
            </a:r>
            <a:endParaRPr lang="el-GR" altLang="el-GR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Στο εσωτερικό του πυρήνα</a:t>
            </a:r>
          </a:p>
          <a:p>
            <a:r>
              <a:rPr lang="el-GR" altLang="el-GR" dirty="0" smtClean="0"/>
              <a:t>Είναι οργανωμένο σε διακριτές μονάδες τα </a:t>
            </a:r>
            <a:r>
              <a:rPr lang="el-GR" altLang="el-GR" b="1" dirty="0" smtClean="0"/>
              <a:t>χρωμοσώματα</a:t>
            </a:r>
          </a:p>
          <a:p>
            <a:pPr lvl="1"/>
            <a:r>
              <a:rPr lang="el-GR" altLang="el-GR" dirty="0" smtClean="0"/>
              <a:t>Όχημα μεταφοράς της γενετικής πληροφορίας</a:t>
            </a:r>
          </a:p>
          <a:p>
            <a:pPr lvl="1"/>
            <a:r>
              <a:rPr lang="el-GR" altLang="el-GR" dirty="0" smtClean="0"/>
              <a:t>Χαρακτηριστικός αριθμός σε κάθε είδος, 46</a:t>
            </a:r>
          </a:p>
          <a:p>
            <a:pPr lvl="1"/>
            <a:r>
              <a:rPr lang="el-GR" altLang="el-GR" dirty="0" smtClean="0"/>
              <a:t>Αποτελούνται από </a:t>
            </a:r>
            <a:r>
              <a:rPr lang="el-GR" altLang="el-GR" b="1" dirty="0" smtClean="0"/>
              <a:t>χρωματίνη </a:t>
            </a:r>
            <a:r>
              <a:rPr lang="el-GR" altLang="el-GR" dirty="0" smtClean="0"/>
              <a:t>= </a:t>
            </a:r>
            <a:r>
              <a:rPr lang="el-GR" altLang="el-GR" dirty="0" err="1" smtClean="0"/>
              <a:t>σύμπλοκο</a:t>
            </a:r>
            <a:r>
              <a:rPr lang="el-GR" altLang="el-GR" dirty="0" smtClean="0"/>
              <a:t> από πρωτεΐνες και </a:t>
            </a:r>
            <a:r>
              <a:rPr lang="en-US" altLang="el-GR" dirty="0" smtClean="0"/>
              <a:t>DNA</a:t>
            </a:r>
          </a:p>
          <a:p>
            <a:pPr lvl="2"/>
            <a:r>
              <a:rPr lang="el-GR" altLang="el-GR" dirty="0" smtClean="0"/>
              <a:t>μάζα του συμπυκνώνεται κατά την κυτταρική διαίρεση</a:t>
            </a:r>
            <a:endParaRPr lang="el-GR" altLang="el-GR" b="1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2F2C304-45E7-4D9F-9984-AE1B3DF81A39}" type="slidenum">
              <a:rPr lang="en-US" altLang="el-GR" sz="1400" baseline="0" smtClean="0"/>
              <a:pPr/>
              <a:t>15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27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RNA</a:t>
            </a:r>
            <a:endParaRPr lang="el-GR" altLang="el-GR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rRNA = </a:t>
            </a:r>
            <a:r>
              <a:rPr lang="el-GR" altLang="el-GR" smtClean="0"/>
              <a:t>ριβοσωματικό</a:t>
            </a:r>
            <a:r>
              <a:rPr lang="en-US" altLang="el-GR" smtClean="0"/>
              <a:t> RNA</a:t>
            </a:r>
          </a:p>
          <a:p>
            <a:pPr lvl="1"/>
            <a:r>
              <a:rPr lang="el-GR" altLang="el-GR" smtClean="0"/>
              <a:t>Συντίθεται στον πυρηνίσκο με οδηγίες </a:t>
            </a:r>
            <a:r>
              <a:rPr lang="en-US" altLang="el-GR" smtClean="0"/>
              <a:t>DNA</a:t>
            </a:r>
          </a:p>
          <a:p>
            <a:pPr lvl="1"/>
            <a:r>
              <a:rPr lang="el-GR" altLang="el-GR" smtClean="0"/>
              <a:t>Συνθέτει στον πυρηνίσκο (μαζί με πρωτεΐνες) τη μικρή και μεγάλη μονάδα των ριβοσωμάτων που εξέρχονται στο κυτταρόπλασμα</a:t>
            </a:r>
          </a:p>
          <a:p>
            <a:r>
              <a:rPr lang="en-US" altLang="el-GR" smtClean="0"/>
              <a:t>mRNA = </a:t>
            </a:r>
            <a:r>
              <a:rPr lang="el-GR" altLang="el-GR" smtClean="0"/>
              <a:t>αγγελιοφόρο </a:t>
            </a:r>
            <a:r>
              <a:rPr lang="en-US" altLang="el-GR" smtClean="0"/>
              <a:t>RNA</a:t>
            </a:r>
          </a:p>
          <a:p>
            <a:pPr lvl="1"/>
            <a:r>
              <a:rPr lang="el-GR" altLang="el-GR" smtClean="0"/>
              <a:t>Συντίθεται στον πυρήνα με οδηγίες </a:t>
            </a:r>
            <a:r>
              <a:rPr lang="en-US" altLang="el-GR" smtClean="0"/>
              <a:t>DNA</a:t>
            </a:r>
            <a:endParaRPr lang="el-GR" altLang="el-GR" smtClean="0"/>
          </a:p>
          <a:p>
            <a:pPr lvl="1"/>
            <a:r>
              <a:rPr lang="el-GR" altLang="el-GR" smtClean="0"/>
              <a:t>Μεταφέρεται στο κυτταρόπλασμα</a:t>
            </a:r>
          </a:p>
          <a:p>
            <a:pPr lvl="1">
              <a:buFontTx/>
              <a:buNone/>
            </a:pPr>
            <a:endParaRPr lang="el-GR" altLang="el-GR" smtClean="0"/>
          </a:p>
          <a:p>
            <a:endParaRPr lang="en-US" altLang="el-GR" smtClean="0"/>
          </a:p>
          <a:p>
            <a:pPr lvl="1"/>
            <a:endParaRPr lang="el-GR" altLang="el-GR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C1E77D6-DE9A-4385-B993-4112E6C0AD3D}" type="slidenum">
              <a:rPr lang="en-US" altLang="el-GR" sz="1400" baseline="0" smtClean="0"/>
              <a:pPr/>
              <a:t>16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294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Ριβοσώματα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 smtClean="0"/>
              <a:t>Σύμπλοκο</a:t>
            </a:r>
            <a:r>
              <a:rPr lang="el-GR" altLang="el-GR" dirty="0" smtClean="0"/>
              <a:t> από πρωτεΐνες και </a:t>
            </a:r>
            <a:r>
              <a:rPr lang="en-US" altLang="el-GR" dirty="0" err="1" smtClean="0"/>
              <a:t>rRNA</a:t>
            </a:r>
            <a:endParaRPr lang="en-US" altLang="el-GR" dirty="0" smtClean="0"/>
          </a:p>
          <a:p>
            <a:r>
              <a:rPr lang="el-GR" altLang="el-GR" dirty="0" smtClean="0"/>
              <a:t>Τελική συναρμολόγηση του </a:t>
            </a:r>
            <a:r>
              <a:rPr lang="el-GR" altLang="el-GR" dirty="0" err="1" smtClean="0"/>
              <a:t>ριβοσώματος</a:t>
            </a:r>
            <a:r>
              <a:rPr lang="el-GR" altLang="el-GR" dirty="0" smtClean="0"/>
              <a:t> γίνεται στο κυτταρόπλασμα από μια μικρή και μια μεγάλη μονάδα</a:t>
            </a:r>
          </a:p>
          <a:p>
            <a:r>
              <a:rPr lang="el-GR" altLang="el-GR" dirty="0" smtClean="0"/>
              <a:t>Αποτελούν κυτταρικά συστατικά για </a:t>
            </a:r>
            <a:r>
              <a:rPr lang="el-GR" altLang="el-GR" dirty="0" err="1" smtClean="0"/>
              <a:t>πρωτεϊνοσύνθεση</a:t>
            </a:r>
            <a:r>
              <a:rPr lang="el-GR" altLang="el-GR" dirty="0" smtClean="0"/>
              <a:t> δηλ μεταφράζουν το γενετικό υλικό του </a:t>
            </a:r>
            <a:r>
              <a:rPr lang="en-US" altLang="el-GR" dirty="0" smtClean="0"/>
              <a:t>mRNA</a:t>
            </a:r>
            <a:r>
              <a:rPr lang="el-GR" altLang="el-GR" dirty="0" smtClean="0"/>
              <a:t> στη δομή πολυπεπτιδίου</a:t>
            </a:r>
          </a:p>
          <a:p>
            <a:endParaRPr lang="el-GR" altLang="el-GR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CCA75A2-95D4-44FF-823E-D95B4C7FD736}" type="slidenum">
              <a:rPr lang="en-US" altLang="el-GR" sz="1400" baseline="0" smtClean="0"/>
              <a:pPr/>
              <a:t>17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0978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Δομή ριβοσώματος</a:t>
            </a:r>
            <a:endParaRPr lang="en-US" altLang="el-GR" smtClean="0"/>
          </a:p>
        </p:txBody>
      </p:sp>
      <p:sp>
        <p:nvSpPr>
          <p:cNvPr id="20483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Το </a:t>
            </a:r>
            <a:r>
              <a:rPr lang="el-GR" altLang="el-GR" dirty="0" err="1" smtClean="0"/>
              <a:t>ριβόσωμα</a:t>
            </a:r>
            <a:r>
              <a:rPr lang="el-GR" altLang="el-GR" dirty="0" smtClean="0"/>
              <a:t> αποτελείται από 2 </a:t>
            </a:r>
            <a:r>
              <a:rPr lang="el-GR" altLang="el-GR" dirty="0" err="1" smtClean="0"/>
              <a:t>υπομονάδες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Μικρή </a:t>
            </a:r>
          </a:p>
          <a:p>
            <a:pPr lvl="1"/>
            <a:r>
              <a:rPr lang="el-GR" altLang="el-GR" dirty="0" smtClean="0"/>
              <a:t>Μεγάλη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2050" name="Picture 2" descr="File:Ribosome structure svg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563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821055" y="537321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Ribosome structure </a:t>
            </a:r>
            <a:r>
              <a:rPr lang="en-US" sz="1200" dirty="0" err="1" smtClean="0">
                <a:latin typeface="+mn-lt"/>
                <a:hlinkClick r:id="rId4"/>
              </a:rPr>
              <a:t>svg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intor4257 (page does not exist)"/>
              </a:rPr>
              <a:t>Pintor4257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K</a:t>
            </a:r>
            <a:r>
              <a:rPr lang="el-GR" altLang="el-GR" smtClean="0"/>
              <a:t>ύτταρο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απλούστερη μονάδα έμβιας ύλης που μπορεί να ζήσει αυτόνομα</a:t>
            </a:r>
          </a:p>
          <a:p>
            <a:r>
              <a:rPr lang="el-GR" altLang="el-GR" smtClean="0"/>
              <a:t>Στη Βιολογία ισχύει ότι όλοι οι οργανισμοί αποτελούνται από κύτταρα</a:t>
            </a:r>
          </a:p>
          <a:p>
            <a:r>
              <a:rPr lang="el-GR" altLang="el-GR" smtClean="0"/>
              <a:t>Περίπλοκοι οργανισμοί είναι πολυκύτταροι, δηλ συμμετέχουν πολλά είδη εξειδικευμένων κυττάρων που δε θα μπορούσαν να επιβιώσουν μόνα τους για πολύ χρονικό διάστημα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ACCDBAE-9CA5-45BF-930B-A4B4E00D7638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436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ενδοκυττάριων μεμβρανών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Συνθέτει και μεταφέρει πρωτεΐνες</a:t>
            </a:r>
          </a:p>
          <a:p>
            <a:r>
              <a:rPr lang="el-GR" altLang="el-GR" dirty="0" smtClean="0"/>
              <a:t>Μεταβολίζει και μεταφέρει λιπίδια</a:t>
            </a:r>
          </a:p>
          <a:p>
            <a:r>
              <a:rPr lang="el-GR" altLang="el-GR" dirty="0" smtClean="0"/>
              <a:t>Εξουδετερώνει τοξικές ενώσεις</a:t>
            </a:r>
          </a:p>
          <a:p>
            <a:pPr>
              <a:buFontTx/>
              <a:buNone/>
            </a:pPr>
            <a:r>
              <a:rPr lang="el-GR" altLang="el-GR" dirty="0" smtClean="0"/>
              <a:t>Σχέση μεταξύ μεμβρανών εξασφαλίζεται</a:t>
            </a:r>
          </a:p>
          <a:p>
            <a:pPr lvl="1"/>
            <a:r>
              <a:rPr lang="el-GR" altLang="el-GR" dirty="0" smtClean="0"/>
              <a:t>είτε με άμεση φυσική συνέχεια μεμβρανών</a:t>
            </a:r>
          </a:p>
          <a:p>
            <a:pPr lvl="1"/>
            <a:r>
              <a:rPr lang="el-GR" altLang="el-GR" dirty="0" smtClean="0"/>
              <a:t>είτε με </a:t>
            </a:r>
            <a:r>
              <a:rPr lang="el-GR" altLang="el-GR" b="1" dirty="0" err="1" smtClean="0"/>
              <a:t>Κυστίδια</a:t>
            </a:r>
            <a:r>
              <a:rPr lang="el-GR" altLang="el-GR" dirty="0" smtClean="0"/>
              <a:t> = σάκοι, για μεταφορά μικρών ποσοτήτων μεμβράνης</a:t>
            </a:r>
          </a:p>
          <a:p>
            <a:pPr>
              <a:buFontTx/>
              <a:buNone/>
            </a:pPr>
            <a:endParaRPr lang="el-GR" altLang="el-GR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753BC7A-ED6B-4656-B078-8EF82C29A7AB}" type="slidenum">
              <a:rPr lang="en-US" altLang="el-GR" sz="1400" baseline="0" smtClean="0"/>
              <a:pPr/>
              <a:t>19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6321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ενδοκυττάριων μεμβρανών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z="2400" smtClean="0"/>
              <a:t>Αποτελείται από</a:t>
            </a:r>
          </a:p>
          <a:p>
            <a:r>
              <a:rPr lang="el-GR" altLang="el-GR" sz="2400" smtClean="0"/>
              <a:t>Πυρηνικό φάκελο-&gt; διαχωρίζει περιεχόμενό του από κυτταρόπλασμα</a:t>
            </a:r>
          </a:p>
          <a:p>
            <a:r>
              <a:rPr lang="el-GR" altLang="el-GR" sz="2400" smtClean="0"/>
              <a:t>Ενδοπλασματικό δίκτυο -&gt; εργοστάσιο βιοσύνθεσης</a:t>
            </a:r>
          </a:p>
          <a:p>
            <a:r>
              <a:rPr lang="el-GR" altLang="el-GR" sz="2400" smtClean="0"/>
              <a:t>Συσκευή </a:t>
            </a:r>
            <a:r>
              <a:rPr lang="en-US" altLang="el-GR" sz="2400" smtClean="0"/>
              <a:t>Golgi</a:t>
            </a:r>
            <a:r>
              <a:rPr lang="el-GR" altLang="el-GR" sz="2400" smtClean="0"/>
              <a:t> -&gt; κέντρο παραλαβής και αποστολής</a:t>
            </a:r>
            <a:endParaRPr lang="en-US" altLang="el-GR" sz="2400" smtClean="0"/>
          </a:p>
          <a:p>
            <a:r>
              <a:rPr lang="el-GR" altLang="el-GR" sz="2400" smtClean="0"/>
              <a:t>Λυσοσώματα -&gt; διαμερίσματα ενδοκυττάριας πέψης</a:t>
            </a:r>
          </a:p>
          <a:p>
            <a:r>
              <a:rPr lang="el-GR" altLang="el-GR" sz="2400" smtClean="0"/>
              <a:t>Είδη χυμοτοπίων -&gt; ποικίλα διαμερίσματα συντήρησης</a:t>
            </a:r>
          </a:p>
          <a:p>
            <a:r>
              <a:rPr lang="el-GR" altLang="el-GR" sz="2400" smtClean="0"/>
              <a:t>Κυτταροπλασματική μεμβράνη -&gt;περιβάλλει κύτταρα 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73017FA-43E1-432C-80AA-8D1D02271B73}" type="slidenum">
              <a:rPr lang="en-US" altLang="el-GR" sz="1400" baseline="0" smtClean="0"/>
              <a:pPr/>
              <a:t>20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597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 err="1" smtClean="0"/>
              <a:t>Ενδοπλασματικό</a:t>
            </a:r>
            <a:r>
              <a:rPr lang="el-GR" altLang="el-GR" sz="4000" dirty="0" smtClean="0"/>
              <a:t> δίκτυο ΕΔ</a:t>
            </a:r>
            <a:r>
              <a:rPr lang="en-US" altLang="el-GR" sz="4000" dirty="0" smtClean="0"/>
              <a:t>:</a:t>
            </a:r>
            <a:br>
              <a:rPr lang="en-US" altLang="el-GR" sz="4000" dirty="0" smtClean="0"/>
            </a:br>
            <a:r>
              <a:rPr lang="el-GR" altLang="el-GR" sz="3200" dirty="0" smtClean="0"/>
              <a:t>Εργοστάσιο βιοσύνθεσης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Σύνολο μεμβρανών με μεγάλη εξάπλωση</a:t>
            </a:r>
            <a:endParaRPr lang="en-US" altLang="el-GR" smtClean="0"/>
          </a:p>
          <a:p>
            <a:r>
              <a:rPr lang="el-GR" altLang="el-GR" smtClean="0"/>
              <a:t>Αποτελείται δεξαμενές: δίκτυο μεμβρανικών σωληνίσκων και ασκών,</a:t>
            </a:r>
          </a:p>
          <a:p>
            <a:pPr lvl="1">
              <a:buFontTx/>
              <a:buNone/>
            </a:pPr>
            <a:r>
              <a:rPr lang="el-GR" altLang="el-GR" sz="3200" smtClean="0"/>
              <a:t>Μεταφορικά κυστίδια</a:t>
            </a:r>
          </a:p>
          <a:p>
            <a:r>
              <a:rPr lang="el-GR" altLang="el-GR" smtClean="0"/>
              <a:t>Λείο Ε : στερείται ριβοσωμάτων</a:t>
            </a:r>
          </a:p>
          <a:p>
            <a:r>
              <a:rPr lang="el-GR" altLang="el-GR" smtClean="0"/>
              <a:t>Αδρό ΕΔ: ριβοσώματα στην εξωτερική επιφάνεια</a:t>
            </a:r>
          </a:p>
          <a:p>
            <a:endParaRPr lang="el-GR" altLang="el-GR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05A4D50-3892-4202-AA3F-8476D0A39DCB}" type="slidenum">
              <a:rPr lang="en-US" altLang="el-GR" sz="1400" baseline="0" smtClean="0"/>
              <a:pPr/>
              <a:t>21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905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Ενδοπλασματικό δίκτυο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dirty="0" smtClean="0"/>
              <a:t>Λείο ΕΔ</a:t>
            </a:r>
          </a:p>
          <a:p>
            <a:r>
              <a:rPr lang="el-GR" altLang="el-GR" dirty="0" smtClean="0"/>
              <a:t>Σύνθεση λιπιδίων (έλαια, </a:t>
            </a:r>
            <a:r>
              <a:rPr lang="el-GR" altLang="el-GR" dirty="0" err="1" smtClean="0"/>
              <a:t>φωσφολιπίδια</a:t>
            </a:r>
            <a:r>
              <a:rPr lang="el-GR" altLang="el-GR" dirty="0" smtClean="0"/>
              <a:t>, στεροειδή)</a:t>
            </a:r>
          </a:p>
          <a:p>
            <a:r>
              <a:rPr lang="el-GR" altLang="el-GR" dirty="0" smtClean="0"/>
              <a:t>Μεταβολισμός υδατανθράκων</a:t>
            </a:r>
          </a:p>
          <a:p>
            <a:r>
              <a:rPr lang="el-GR" altLang="el-GR" dirty="0" smtClean="0"/>
              <a:t>Εξουδετέρωση φαρμάκων και τοξινών</a:t>
            </a:r>
          </a:p>
          <a:p>
            <a:pPr>
              <a:buFontTx/>
              <a:buNone/>
            </a:pPr>
            <a:r>
              <a:rPr lang="el-GR" altLang="el-GR" dirty="0" smtClean="0"/>
              <a:t>Αδρό ΕΔ</a:t>
            </a:r>
          </a:p>
          <a:p>
            <a:r>
              <a:rPr lang="el-GR" altLang="el-GR" dirty="0" smtClean="0"/>
              <a:t>Παραγωγή πρωτεϊνών στα </a:t>
            </a:r>
            <a:r>
              <a:rPr lang="el-GR" altLang="el-GR" dirty="0" err="1" smtClean="0"/>
              <a:t>ριβοσώματα</a:t>
            </a:r>
            <a:r>
              <a:rPr lang="el-GR" altLang="el-GR" dirty="0" smtClean="0"/>
              <a:t> πχ ινσουλίνη και αναδίπλωση πρωτεϊνών </a:t>
            </a:r>
          </a:p>
          <a:p>
            <a:r>
              <a:rPr lang="el-GR" altLang="el-GR" dirty="0" smtClean="0"/>
              <a:t>Εκκριτικές πρωτεΐνες (</a:t>
            </a:r>
            <a:r>
              <a:rPr lang="el-GR" altLang="el-GR" dirty="0" err="1" smtClean="0"/>
              <a:t>γλυκοπρωτε</a:t>
            </a:r>
            <a:r>
              <a:rPr lang="el-GR" altLang="el-GR" dirty="0" err="1"/>
              <a:t>ΐ</a:t>
            </a:r>
            <a:r>
              <a:rPr lang="el-GR" altLang="el-GR" dirty="0" err="1" smtClean="0"/>
              <a:t>νες</a:t>
            </a:r>
            <a:r>
              <a:rPr lang="el-GR" altLang="el-GR" dirty="0" smtClean="0"/>
              <a:t>)</a:t>
            </a:r>
          </a:p>
          <a:p>
            <a:r>
              <a:rPr lang="el-GR" altLang="el-GR" dirty="0" smtClean="0"/>
              <a:t>Συνθέτει μεμβράνες του κυττάρου</a:t>
            </a:r>
          </a:p>
          <a:p>
            <a:endParaRPr lang="el-GR" altLang="el-GR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4E051BD-0954-4334-BBE9-152779FD961C}" type="slidenum">
              <a:rPr lang="en-US" altLang="el-GR" sz="1400" baseline="0" smtClean="0"/>
              <a:pPr/>
              <a:t>22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680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Ενδοπλασματικό δίκτυο</a:t>
            </a:r>
            <a:endParaRPr lang="en-US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3074" name="Picture 2" descr="File:Blausen 0350 EndoplasmicReticulu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1"/>
          <a:stretch/>
        </p:blipFill>
        <p:spPr bwMode="auto">
          <a:xfrm>
            <a:off x="611560" y="1329185"/>
            <a:ext cx="785315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369785" y="6441753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0350 </a:t>
            </a:r>
            <a:r>
              <a:rPr lang="en-US" sz="1200" dirty="0" err="1" smtClean="0">
                <a:latin typeface="+mn-lt"/>
                <a:hlinkClick r:id="rId4"/>
              </a:rPr>
              <a:t>EndoplasmicReticulum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5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 smtClean="0"/>
              <a:t>Συσκευή </a:t>
            </a:r>
            <a:r>
              <a:rPr lang="en-US" altLang="el-GR" sz="4000" dirty="0" smtClean="0"/>
              <a:t>Golgi</a:t>
            </a:r>
            <a:r>
              <a:rPr lang="el-GR" altLang="el-GR" sz="4000" dirty="0" smtClean="0"/>
              <a:t>: </a:t>
            </a:r>
            <a:br>
              <a:rPr lang="el-GR" altLang="el-GR" sz="4000" dirty="0" smtClean="0"/>
            </a:br>
            <a:r>
              <a:rPr lang="el-GR" altLang="el-GR" sz="3200" dirty="0" smtClean="0"/>
              <a:t>Κέντρο παραλαβής και αποστολής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Συσκευάζει, ταξινομεί και αποστέλλει προϊόντα από </a:t>
            </a:r>
            <a:r>
              <a:rPr lang="el-GR" altLang="el-GR" dirty="0" err="1" smtClean="0"/>
              <a:t>κυστίδια</a:t>
            </a:r>
            <a:r>
              <a:rPr lang="el-GR" altLang="el-GR" dirty="0" smtClean="0"/>
              <a:t> του ΕΔ, τροποποιημένα</a:t>
            </a:r>
          </a:p>
          <a:p>
            <a:pPr lvl="1"/>
            <a:r>
              <a:rPr lang="el-GR" altLang="el-GR" dirty="0" smtClean="0"/>
              <a:t>Παράγει μεγάλη ποικιλία υδ/</a:t>
            </a:r>
            <a:r>
              <a:rPr lang="el-GR" altLang="el-GR" dirty="0" err="1" smtClean="0"/>
              <a:t>κων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Τροποποιεί </a:t>
            </a:r>
            <a:r>
              <a:rPr lang="el-GR" altLang="el-GR" dirty="0" err="1" smtClean="0"/>
              <a:t>φωσφολιπίδια</a:t>
            </a:r>
            <a:r>
              <a:rPr lang="el-GR" altLang="el-GR" dirty="0" smtClean="0"/>
              <a:t> μεμβρανών</a:t>
            </a:r>
          </a:p>
          <a:p>
            <a:pPr lvl="1"/>
            <a:r>
              <a:rPr lang="el-GR" altLang="el-GR" dirty="0" smtClean="0"/>
              <a:t>Παράγει </a:t>
            </a:r>
            <a:r>
              <a:rPr lang="el-GR" altLang="el-GR" dirty="0" err="1" smtClean="0"/>
              <a:t>μακρομόρια</a:t>
            </a:r>
            <a:r>
              <a:rPr lang="el-GR" altLang="el-GR" dirty="0" smtClean="0"/>
              <a:t> πχ πηκτίνες</a:t>
            </a:r>
          </a:p>
          <a:p>
            <a:pPr lvl="1"/>
            <a:r>
              <a:rPr lang="el-GR" altLang="el-GR" dirty="0" smtClean="0"/>
              <a:t>Ταξινομεί προσθέτοντας χημικές ομάδες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DE33B53-429B-4362-B786-18758D56C561}" type="slidenum">
              <a:rPr lang="en-US" altLang="el-GR" sz="1400" baseline="0" smtClean="0"/>
              <a:pPr/>
              <a:t>24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499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Συσκευή </a:t>
            </a:r>
            <a:r>
              <a:rPr lang="en-US" altLang="el-GR" smtClean="0"/>
              <a:t>Golgi</a:t>
            </a:r>
            <a:endParaRPr lang="el-GR" altLang="el-GR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Αποτελείται από πολλούς πεπλατυσμένους μεμβρανικούς δίσκους  (δεξαμενές) που σχηματίζουν σωρό</a:t>
            </a:r>
          </a:p>
          <a:p>
            <a:pPr>
              <a:buFontTx/>
              <a:buNone/>
            </a:pPr>
            <a:r>
              <a:rPr lang="el-GR" altLang="el-GR" smtClean="0"/>
              <a:t>Οι δύο πόλοι ενός σωρού</a:t>
            </a:r>
          </a:p>
          <a:p>
            <a:pPr lvl="1"/>
            <a:r>
              <a:rPr lang="en-US" altLang="el-GR" sz="3200" smtClean="0"/>
              <a:t>Cis </a:t>
            </a:r>
            <a:r>
              <a:rPr lang="el-GR" altLang="el-GR" sz="3200" smtClean="0"/>
              <a:t>χώρος παραλαβής</a:t>
            </a:r>
          </a:p>
          <a:p>
            <a:pPr lvl="1"/>
            <a:r>
              <a:rPr lang="en-US" altLang="el-GR" sz="3200" smtClean="0"/>
              <a:t>Trans </a:t>
            </a:r>
            <a:r>
              <a:rPr lang="el-GR" altLang="el-GR" sz="3200" smtClean="0"/>
              <a:t>χώρος αποστολής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A0381CA-AB58-4BFE-8B8E-DBCF7053B480}" type="slidenum">
              <a:rPr lang="en-US" altLang="el-GR" sz="1400" baseline="0" smtClean="0"/>
              <a:pPr/>
              <a:t>25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673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4098" name="Picture 2" descr="File:0314 Golgi Appar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" y="0"/>
            <a:ext cx="569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2 - Τίτλος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1412776"/>
          </a:xfrm>
        </p:spPr>
        <p:txBody>
          <a:bodyPr/>
          <a:lstStyle/>
          <a:p>
            <a:pPr algn="l"/>
            <a:r>
              <a:rPr lang="el-GR" altLang="el-GR" dirty="0" smtClean="0"/>
              <a:t>Συσκευή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Golgi</a:t>
            </a:r>
            <a:endParaRPr lang="el-GR" altLang="el-GR" dirty="0" smtClean="0"/>
          </a:p>
        </p:txBody>
      </p:sp>
      <p:sp>
        <p:nvSpPr>
          <p:cNvPr id="8" name="Rectangle 7"/>
          <p:cNvSpPr/>
          <p:nvPr/>
        </p:nvSpPr>
        <p:spPr>
          <a:xfrm>
            <a:off x="4355976" y="630932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0314 Golgi </a:t>
            </a:r>
            <a:r>
              <a:rPr lang="en-US" sz="1200" dirty="0" smtClean="0">
                <a:latin typeface="+mn-lt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Eknichols (page does not exist)"/>
              </a:rPr>
              <a:t>Eknichols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4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Λυσοσώματα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Διαμερίσματα ενδοκυτταρικής πέψης που παράγονται από ΕΔ και μεταφέρονται στη συσκευή </a:t>
            </a:r>
            <a:r>
              <a:rPr lang="en-US" altLang="el-GR" dirty="0" smtClean="0"/>
              <a:t>Golgi</a:t>
            </a:r>
            <a:endParaRPr lang="el-GR" altLang="el-GR" dirty="0" smtClean="0"/>
          </a:p>
          <a:p>
            <a:r>
              <a:rPr lang="el-GR" altLang="el-GR" dirty="0" smtClean="0"/>
              <a:t>Προϊόντα: σάκχαρα, αμινοξέα, μονομερή για ανάγκες κυττάρου</a:t>
            </a:r>
          </a:p>
          <a:p>
            <a:r>
              <a:rPr lang="el-GR" altLang="el-GR" dirty="0" err="1" smtClean="0"/>
              <a:t>Μεμβρανικοί</a:t>
            </a:r>
            <a:r>
              <a:rPr lang="el-GR" altLang="el-GR" dirty="0" smtClean="0"/>
              <a:t> σάκοι των ζωικών κυττάρων γεμάτοι με </a:t>
            </a:r>
            <a:r>
              <a:rPr lang="el-GR" altLang="el-GR" dirty="0" err="1" smtClean="0"/>
              <a:t>υδρολυτικά</a:t>
            </a:r>
            <a:r>
              <a:rPr lang="el-GR" altLang="el-GR" dirty="0" smtClean="0"/>
              <a:t> ένζυμα</a:t>
            </a:r>
          </a:p>
          <a:p>
            <a:r>
              <a:rPr lang="el-GR" altLang="el-GR" dirty="0" smtClean="0"/>
              <a:t>Φαγοκυττάρωση: τροφικό χυμοτόπιο συντήκεται με </a:t>
            </a:r>
            <a:r>
              <a:rPr lang="el-GR" altLang="el-GR" dirty="0" err="1" smtClean="0"/>
              <a:t>λυσόσωμα</a:t>
            </a:r>
            <a:endParaRPr lang="el-GR" altLang="el-GR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B41A17A-B1C8-47DF-BCA9-E074A46449FC}" type="slidenum">
              <a:rPr lang="en-US" altLang="el-GR" sz="1400" baseline="0" smtClean="0"/>
              <a:pPr/>
              <a:t>27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9930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Λυσοσώματα</a:t>
            </a:r>
          </a:p>
        </p:txBody>
      </p:sp>
      <p:sp>
        <p:nvSpPr>
          <p:cNvPr id="30723" name="4 - Θέση κει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Φαγοκυττάρωση</a:t>
            </a:r>
          </a:p>
        </p:txBody>
      </p:sp>
      <p:sp>
        <p:nvSpPr>
          <p:cNvPr id="30725" name="6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4860032" y="1484784"/>
            <a:ext cx="4041775" cy="977900"/>
          </a:xfrm>
        </p:spPr>
        <p:txBody>
          <a:bodyPr>
            <a:normAutofit/>
          </a:bodyPr>
          <a:lstStyle/>
          <a:p>
            <a:r>
              <a:rPr lang="el-GR" altLang="el-GR" sz="2400" dirty="0" err="1" smtClean="0"/>
              <a:t>Αυτοφαγία</a:t>
            </a:r>
            <a:endParaRPr lang="el-GR" altLang="el-GR" sz="2400" dirty="0" smtClean="0"/>
          </a:p>
        </p:txBody>
      </p:sp>
      <p:pic>
        <p:nvPicPr>
          <p:cNvPr id="30727" name="Picture 5" descr="6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86001"/>
            <a:ext cx="40052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6_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4563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95536" y="62421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6794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Κανόνες ζωής κυττάρου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Δομική τάξη</a:t>
            </a:r>
          </a:p>
          <a:p>
            <a:r>
              <a:rPr lang="el-GR" altLang="el-GR" smtClean="0"/>
              <a:t>Πρόσθετες αναδυόμενες ιδιότητες</a:t>
            </a:r>
          </a:p>
          <a:p>
            <a:r>
              <a:rPr lang="el-GR" altLang="el-GR" smtClean="0"/>
              <a:t>Αλληλεπίδραση οργανισμών με περιβάλλον</a:t>
            </a:r>
          </a:p>
          <a:p>
            <a:r>
              <a:rPr lang="el-GR" altLang="el-GR" smtClean="0"/>
              <a:t>Εξέλιξη</a:t>
            </a:r>
          </a:p>
          <a:p>
            <a:pPr>
              <a:buFontTx/>
              <a:buNone/>
            </a:pPr>
            <a:r>
              <a:rPr lang="el-GR" altLang="el-GR" smtClean="0"/>
              <a:t>Όσο κι αν διαφέρουν είδη κυττάρων έχουν κοινά χαρακτηριστικά</a:t>
            </a:r>
          </a:p>
          <a:p>
            <a:endParaRPr lang="el-GR" altLang="el-GR" smtClean="0"/>
          </a:p>
          <a:p>
            <a:pPr>
              <a:buFontTx/>
              <a:buNone/>
            </a:pPr>
            <a:endParaRPr lang="el-GR" altLang="el-GR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3454B07-734A-4FA9-9B2D-D9A18421A2CA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245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Χυμοτόπια</a:t>
            </a:r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Ποίκιλα διαμερίσματα συντήρησης</a:t>
            </a:r>
          </a:p>
          <a:p>
            <a:r>
              <a:rPr lang="el-GR" altLang="el-GR" dirty="0" smtClean="0"/>
              <a:t>Είναι </a:t>
            </a:r>
            <a:r>
              <a:rPr lang="el-GR" altLang="el-GR" dirty="0" err="1" smtClean="0"/>
              <a:t>μεμβρανικά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κυστίδια</a:t>
            </a:r>
            <a:r>
              <a:rPr lang="el-GR" altLang="el-GR" dirty="0" smtClean="0"/>
              <a:t> με ποικίλη λειτουργία και διαφορετική σύσταση</a:t>
            </a:r>
          </a:p>
          <a:p>
            <a:pPr lvl="1"/>
            <a:r>
              <a:rPr lang="el-GR" altLang="el-GR" dirty="0" smtClean="0"/>
              <a:t>Αποθέματα οργανικών ενώσεων</a:t>
            </a:r>
          </a:p>
          <a:p>
            <a:pPr lvl="1"/>
            <a:r>
              <a:rPr lang="el-GR" altLang="el-GR" dirty="0" smtClean="0"/>
              <a:t>Αποθήκη ιοντικών ενώσεων</a:t>
            </a:r>
          </a:p>
          <a:p>
            <a:pPr lvl="1"/>
            <a:r>
              <a:rPr lang="el-GR" altLang="el-GR" dirty="0" smtClean="0"/>
              <a:t>Χρωστικές, άνοστες, δηλητηριώδης ουσίες</a:t>
            </a:r>
          </a:p>
          <a:p>
            <a:pPr lvl="1"/>
            <a:r>
              <a:rPr lang="el-GR" altLang="el-GR" dirty="0" smtClean="0"/>
              <a:t>Απορροφά νερό άρα </a:t>
            </a:r>
            <a:r>
              <a:rPr lang="el-GR" altLang="el-GR" dirty="0" err="1" smtClean="0"/>
              <a:t>μεγενθύνει</a:t>
            </a:r>
            <a:r>
              <a:rPr lang="el-GR" altLang="el-GR" dirty="0" smtClean="0"/>
              <a:t> φυτικά κύτταρα</a:t>
            </a:r>
          </a:p>
        </p:txBody>
      </p:sp>
      <p:sp>
        <p:nvSpPr>
          <p:cNvPr id="317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9369D68-8DDF-4425-B801-55B8F0F3F95F}" type="slidenum">
              <a:rPr lang="en-US" altLang="el-GR" sz="1400" baseline="0" smtClean="0"/>
              <a:pPr/>
              <a:t>29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4077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Κυτταρικός χυμός έχει διαφορετική σύσταση</a:t>
            </a:r>
          </a:p>
          <a:p>
            <a:pPr>
              <a:defRPr/>
            </a:pPr>
            <a:r>
              <a:rPr lang="el-GR" dirty="0" smtClean="0"/>
              <a:t>Μόνο στο φυτικό κύτταρο</a:t>
            </a:r>
          </a:p>
          <a:p>
            <a:pPr lvl="1">
              <a:defRPr/>
            </a:pPr>
            <a:r>
              <a:rPr lang="el-GR" dirty="0" smtClean="0"/>
              <a:t>Κεντρικό χυμοτόπιο: από πολλά μικρά </a:t>
            </a:r>
          </a:p>
          <a:p>
            <a:pPr lvl="1">
              <a:defRPr/>
            </a:pPr>
            <a:r>
              <a:rPr lang="el-GR" dirty="0" smtClean="0"/>
              <a:t>Τροφικά χυμοτόπια: για φαγοκυττάρωση</a:t>
            </a:r>
          </a:p>
          <a:p>
            <a:pPr lvl="1">
              <a:defRPr/>
            </a:pPr>
            <a:r>
              <a:rPr lang="el-GR" dirty="0" smtClean="0"/>
              <a:t>Συσταλτά χυμοτόπια: αποβάλλουν περίσσεια νερού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277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4E9DF06-234C-4883-875B-F1D6A9EA8482}" type="slidenum">
              <a:rPr lang="en-US" altLang="el-GR" sz="1400" baseline="0" smtClean="0"/>
              <a:pPr/>
              <a:t>30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4521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Χυμοτόπιο φυτικών κυττάρων</a:t>
            </a:r>
          </a:p>
        </p:txBody>
      </p:sp>
      <p:sp>
        <p:nvSpPr>
          <p:cNvPr id="33796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Καταλαμβάνει το μεγαλύτερο μέρος του κυττάρου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6146" name="Picture 2" descr="File:Plant cell structure svg vacuo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13773" cy="48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29282" y="6434689"/>
            <a:ext cx="524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Plant cell structure </a:t>
            </a:r>
            <a:r>
              <a:rPr lang="en-US" sz="1200" dirty="0" err="1">
                <a:latin typeface="+mn-lt"/>
                <a:hlinkClick r:id="rId4"/>
              </a:rPr>
              <a:t>svg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vacuole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Totodu74"/>
              </a:rPr>
              <a:t>Totodu74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9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6" name="Picture 2" descr="File:0314 Golgi Appar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" y="0"/>
            <a:ext cx="569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355976" y="630932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0314 Golgi </a:t>
            </a:r>
            <a:r>
              <a:rPr lang="en-US" sz="1200" dirty="0" smtClean="0">
                <a:latin typeface="+mn-lt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Eknichols (page does not exist)"/>
              </a:rPr>
              <a:t>Eknichols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4818" name="3 - Τίτλος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1988840"/>
          </a:xfrm>
        </p:spPr>
        <p:txBody>
          <a:bodyPr/>
          <a:lstStyle/>
          <a:p>
            <a:r>
              <a:rPr lang="el-GR" altLang="el-GR" sz="3600" dirty="0" smtClean="0"/>
              <a:t>Σχέση οργανιδίων στο ενδοκυττάριο </a:t>
            </a:r>
            <a:br>
              <a:rPr lang="el-GR" altLang="el-GR" sz="3600" dirty="0" smtClean="0"/>
            </a:br>
            <a:r>
              <a:rPr lang="el-GR" altLang="el-GR" sz="3600" dirty="0" smtClean="0"/>
              <a:t>σύστημα μεμβρανών </a:t>
            </a:r>
          </a:p>
        </p:txBody>
      </p:sp>
    </p:spTree>
    <p:extLst>
      <p:ext uri="{BB962C8B-B14F-4D97-AF65-F5344CB8AC3E}">
        <p14:creationId xmlns:p14="http://schemas.microsoft.com/office/powerpoint/2010/main" val="3934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Μετασχηματιστές ενέργειας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Οργανισμοί μετατρέπουν ενέργεια που προσλαμβάνουν από περιβάλλον σε χρηστική για το κύτταρο μορφή</a:t>
            </a:r>
          </a:p>
          <a:p>
            <a:pPr>
              <a:defRPr/>
            </a:pPr>
            <a:r>
              <a:rPr lang="el-GR" dirty="0" err="1" smtClean="0"/>
              <a:t>Χλωροπλάστες</a:t>
            </a:r>
            <a:r>
              <a:rPr lang="el-GR" dirty="0" smtClean="0"/>
              <a:t>: φωτοσύνθεση= απορρόφηση ηλιακής ενέργειας για σύνθεση οργανικών ενώσεων (σάκχαρα) από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Μιτοχόνδρια: κυτταρική αναπνοή =  με τη βοήθεια οξυγόνου μετατρέπονται η ενέργεια των σακχάρων, λιπών και άλλων καύσιμων μορίων σε </a:t>
            </a:r>
            <a:r>
              <a:rPr lang="en-US" dirty="0" smtClean="0"/>
              <a:t>ATP</a:t>
            </a:r>
          </a:p>
        </p:txBody>
      </p:sp>
      <p:sp>
        <p:nvSpPr>
          <p:cNvPr id="3584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FACAE10-880C-4921-B329-5302363F752C}" type="slidenum">
              <a:rPr lang="en-US" altLang="el-GR" sz="1400" baseline="0" smtClean="0"/>
              <a:pPr/>
              <a:t>33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5511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M</a:t>
            </a:r>
            <a:r>
              <a:rPr lang="el-GR" altLang="el-GR" smtClean="0"/>
              <a:t>ιτοχόνδρια</a:t>
            </a:r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Μετασχηματισμός της χημικής ενέργειας</a:t>
            </a:r>
          </a:p>
          <a:p>
            <a:r>
              <a:rPr lang="el-GR" altLang="el-GR" smtClean="0"/>
              <a:t>Συναντάμε σε όλα σχεδόν τα ευκαρυωτικά κύτταρα</a:t>
            </a:r>
          </a:p>
          <a:p>
            <a:r>
              <a:rPr lang="el-GR" altLang="el-GR" smtClean="0"/>
              <a:t>Ανάλογα με τη μεταβολική δραστηριότητα έχουν τα κύτταρα ένα ή και χιλιάδες μιτοχόνδρια\</a:t>
            </a:r>
          </a:p>
          <a:p>
            <a:r>
              <a:rPr lang="el-GR" altLang="el-GR" smtClean="0"/>
              <a:t>Ένζυμα κυτταρικής αναπνοής</a:t>
            </a:r>
          </a:p>
          <a:p>
            <a:r>
              <a:rPr lang="el-GR" altLang="el-GR" smtClean="0"/>
              <a:t>Ένζυμα για σύνθεση </a:t>
            </a:r>
            <a:r>
              <a:rPr lang="en-US" altLang="el-GR" smtClean="0"/>
              <a:t>ATP</a:t>
            </a:r>
            <a:endParaRPr lang="el-GR" altLang="el-GR" smtClean="0"/>
          </a:p>
        </p:txBody>
      </p:sp>
      <p:sp>
        <p:nvSpPr>
          <p:cNvPr id="3686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20EE0ED-FEE9-40EA-AE85-72F3B1C0AA4C}" type="slidenum">
              <a:rPr lang="en-US" altLang="el-GR" sz="1400" baseline="0" smtClean="0"/>
              <a:pPr/>
              <a:t>34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9275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smtClean="0"/>
              <a:t>Μιτοχόνδρια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7174" name="Picture 6" descr="File:Animal mitochondrion diagram 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8166"/>
            <a:ext cx="7227941" cy="4617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7"/>
          <p:cNvSpPr/>
          <p:nvPr/>
        </p:nvSpPr>
        <p:spPr>
          <a:xfrm>
            <a:off x="2497338" y="6351711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Animal mitochondrion diagram </a:t>
            </a:r>
            <a:r>
              <a:rPr lang="en-US" sz="1200" dirty="0" smtClean="0">
                <a:latin typeface="+mn-lt"/>
                <a:hlinkClick r:id="rId4"/>
              </a:rPr>
              <a:t>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5" tooltip="User:Bibi Saint-Pol"/>
              </a:rPr>
              <a:t>Bibi Saint-Pol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X</a:t>
            </a:r>
            <a:r>
              <a:rPr lang="el-GR" altLang="el-GR" smtClean="0"/>
              <a:t>λωροπλάστης</a:t>
            </a:r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πλαστίδιο</a:t>
            </a:r>
            <a:r>
              <a:rPr lang="el-GR" altLang="el-GR" dirty="0" smtClean="0"/>
              <a:t>= οργανίδιο</a:t>
            </a:r>
          </a:p>
          <a:p>
            <a:r>
              <a:rPr lang="el-GR" altLang="el-GR" dirty="0" smtClean="0"/>
              <a:t>Περιέχουν για φωτοσυνθετική παραγωγή σακχάρων</a:t>
            </a:r>
          </a:p>
          <a:p>
            <a:pPr lvl="1"/>
            <a:r>
              <a:rPr lang="el-GR" altLang="el-GR" dirty="0" smtClean="0"/>
              <a:t>Πράσινη χρωστική χλωροφύλλη</a:t>
            </a:r>
          </a:p>
          <a:p>
            <a:pPr lvl="1"/>
            <a:r>
              <a:rPr lang="el-GR" altLang="el-GR" dirty="0" smtClean="0"/>
              <a:t>Ένζυμα</a:t>
            </a:r>
          </a:p>
          <a:p>
            <a:pPr lvl="1"/>
            <a:r>
              <a:rPr lang="el-GR" altLang="el-GR" dirty="0" smtClean="0"/>
              <a:t>Άλλα μόρια </a:t>
            </a:r>
          </a:p>
          <a:p>
            <a:r>
              <a:rPr lang="el-GR" altLang="el-GR" dirty="0" smtClean="0"/>
              <a:t>Μεμβράνες χωρίζουν σε 3 διαμερίσματα και επιτρέπουν στον χ να μετατρέπει ενέργεια του φωτός σε χημική ενέργεια με τη φωτοσύνθεση</a:t>
            </a:r>
          </a:p>
        </p:txBody>
      </p:sp>
      <p:sp>
        <p:nvSpPr>
          <p:cNvPr id="3891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E6FF87A-1B68-4369-9400-470D9DDA94CD}" type="slidenum">
              <a:rPr lang="en-US" altLang="el-GR" sz="1400" baseline="0" smtClean="0"/>
              <a:pPr/>
              <a:t>36</a:t>
            </a:fld>
            <a:endParaRPr lang="en-US" altLang="el-GR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362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err="1" smtClean="0"/>
              <a:t>Χλωροπλάστης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9218" name="Picture 2" descr="File:Chloroplast II.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340768"/>
            <a:ext cx="6340646" cy="53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77490" y="616530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Chloroplast </a:t>
            </a:r>
            <a:r>
              <a:rPr lang="en-US" sz="1200" dirty="0" smtClean="0">
                <a:latin typeface="+mn-lt"/>
              </a:rPr>
              <a:t>II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Kelvinsong"/>
              </a:rPr>
              <a:t>Kelvinsong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4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Χλωροπλάστης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653136"/>
            <a:ext cx="8892480" cy="2204864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</a:t>
            </a:r>
            <a:r>
              <a:rPr lang="el-GR" sz="1800" dirty="0"/>
              <a:t>: Εξωτερική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2</a:t>
            </a:r>
            <a:r>
              <a:rPr lang="el-GR" sz="1800" dirty="0"/>
              <a:t>: </a:t>
            </a:r>
            <a:r>
              <a:rPr lang="el-GR" sz="1800" dirty="0" err="1"/>
              <a:t>Διαμεμβρανικός</a:t>
            </a:r>
            <a:r>
              <a:rPr lang="el-GR" sz="1800" dirty="0"/>
              <a:t> χώρος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3</a:t>
            </a:r>
            <a:r>
              <a:rPr lang="el-GR" sz="1800" dirty="0"/>
              <a:t>: Εσωτερική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4</a:t>
            </a:r>
            <a:r>
              <a:rPr lang="el-GR" sz="1800" dirty="0"/>
              <a:t>: Στρώμα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5</a:t>
            </a:r>
            <a:r>
              <a:rPr lang="el-GR" sz="1800" dirty="0"/>
              <a:t>: Εσωτερικό θυλακοειδούς (</a:t>
            </a:r>
            <a:r>
              <a:rPr lang="en-US" sz="1800" dirty="0"/>
              <a:t>lumen)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6</a:t>
            </a:r>
            <a:r>
              <a:rPr lang="en-US" sz="1800" dirty="0"/>
              <a:t>: </a:t>
            </a:r>
            <a:r>
              <a:rPr lang="el-GR" sz="1800" dirty="0"/>
              <a:t>Θυλακοειδής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7</a:t>
            </a:r>
            <a:r>
              <a:rPr lang="el-GR" sz="1800" dirty="0"/>
              <a:t>: </a:t>
            </a:r>
            <a:r>
              <a:rPr lang="en-US" sz="1800" dirty="0"/>
              <a:t>Granum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8</a:t>
            </a:r>
            <a:r>
              <a:rPr lang="en-US" sz="1800" dirty="0"/>
              <a:t>: </a:t>
            </a:r>
            <a:r>
              <a:rPr lang="el-GR" sz="1800" dirty="0"/>
              <a:t>Θυλακοειδές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9</a:t>
            </a:r>
            <a:r>
              <a:rPr lang="el-GR" sz="1800" dirty="0"/>
              <a:t>: Συσσωμάτωμα αμύλου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10</a:t>
            </a:r>
            <a:r>
              <a:rPr lang="el-GR" sz="1800" dirty="0"/>
              <a:t>: </a:t>
            </a:r>
            <a:r>
              <a:rPr lang="el-GR" sz="1800" dirty="0" err="1"/>
              <a:t>Ριβόσωμα</a:t>
            </a:r>
            <a:r>
              <a:rPr lang="el-GR" sz="1800" dirty="0"/>
              <a:t>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11</a:t>
            </a:r>
            <a:r>
              <a:rPr lang="el-GR" sz="1800" dirty="0"/>
              <a:t>: </a:t>
            </a:r>
            <a:r>
              <a:rPr lang="en-US" sz="1800" dirty="0"/>
              <a:t>DNA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12</a:t>
            </a:r>
            <a:r>
              <a:rPr lang="en-US" sz="1800" dirty="0"/>
              <a:t>: </a:t>
            </a:r>
            <a:r>
              <a:rPr lang="el-GR" sz="1800" dirty="0" err="1"/>
              <a:t>Λιπιδοσφαιρίδιο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10242" name="Picture 2" descr="File:Chloroplast.s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 bwMode="auto">
          <a:xfrm>
            <a:off x="0" y="861134"/>
            <a:ext cx="7620000" cy="37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695728" y="462232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Chloroplast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4" tooltip="User:Emmanuel.boutet"/>
              </a:rPr>
              <a:t>Emmanuel.boutet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1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Μικροσκόπια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Παρότι μικρό, είναι το κύτταρο πολύ περίπλοκο</a:t>
            </a:r>
          </a:p>
          <a:p>
            <a:r>
              <a:rPr lang="el-GR" altLang="el-GR" dirty="0" smtClean="0"/>
              <a:t>Μικροσκόπιο είναι αναντικατάστατο εργαλείο για μελέτη κυττάρου</a:t>
            </a:r>
          </a:p>
          <a:p>
            <a:r>
              <a:rPr lang="el-GR" altLang="el-GR" b="1" dirty="0" smtClean="0"/>
              <a:t>Οπτικό</a:t>
            </a:r>
            <a:r>
              <a:rPr lang="el-GR" altLang="el-GR" dirty="0" smtClean="0"/>
              <a:t> μικροσκόπιο: φως περνά από δείγμα και διαθλάται, μελετά ζωντανά κύτταρα</a:t>
            </a:r>
          </a:p>
          <a:p>
            <a:r>
              <a:rPr lang="el-GR" altLang="el-GR" b="1" dirty="0" err="1" smtClean="0"/>
              <a:t>Ηλεκτρονιακό</a:t>
            </a:r>
            <a:r>
              <a:rPr lang="el-GR" altLang="el-GR" dirty="0" smtClean="0"/>
              <a:t> μικροσκόπιο: δέσμη ηλεκτρονίων διέρχεται μέσα από δείγμα είτε πέφτει πάνω στην επιφάνεια δείγματος, νεκρά κύτταρα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7FD00BA-54D5-416E-8568-BA828329EBD9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6761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Υπεροξεισώματα</a:t>
            </a:r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Οξείδωση</a:t>
            </a:r>
          </a:p>
          <a:p>
            <a:r>
              <a:rPr lang="el-GR" altLang="el-GR" dirty="0" smtClean="0"/>
              <a:t>Εξειδικευμένο μεταβολικό διαμέρισμα</a:t>
            </a:r>
          </a:p>
          <a:p>
            <a:r>
              <a:rPr lang="el-GR" altLang="el-GR" dirty="0" smtClean="0"/>
              <a:t>Περιέχουν ένζυμα που μεταφέρουν άτομα υδρογόνου από διάφορα υποστρώματα στο Ο2, παράγοντας έτσι υπεροξείδιο του Η (Η2Ο2) για να </a:t>
            </a:r>
          </a:p>
          <a:p>
            <a:r>
              <a:rPr lang="el-GR" altLang="el-GR" dirty="0" err="1" smtClean="0"/>
              <a:t>Διασπουν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λιπαρα</a:t>
            </a:r>
            <a:r>
              <a:rPr lang="el-GR" altLang="el-GR" dirty="0" smtClean="0"/>
              <a:t> οξέα</a:t>
            </a:r>
          </a:p>
          <a:p>
            <a:r>
              <a:rPr lang="el-GR" altLang="el-GR" dirty="0" smtClean="0"/>
              <a:t>Εξουδετερώνουν αλκοόλη κ άλλες τοξίνες </a:t>
            </a:r>
          </a:p>
          <a:p>
            <a:r>
              <a:rPr lang="el-GR" altLang="el-GR" dirty="0" smtClean="0"/>
              <a:t>Είναι τοξικό, αλλά ένζυμο το μετατρέπει σε νερό (σημαντικότητα διαμερισμάτων)</a:t>
            </a:r>
          </a:p>
        </p:txBody>
      </p:sp>
      <p:sp>
        <p:nvSpPr>
          <p:cNvPr id="4096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939637B-5A8F-451E-BFF5-CD0040AC6073}" type="slidenum">
              <a:rPr lang="en-US" altLang="el-GR" sz="1400" baseline="0" smtClean="0"/>
              <a:pPr/>
              <a:t>39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660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Κυτταροσκελετός</a:t>
            </a:r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Δίκτυο ινιδίων που οργανώνει δομές και δραστηριότητες του κυττάρου</a:t>
            </a:r>
          </a:p>
          <a:p>
            <a:r>
              <a:rPr lang="el-GR" altLang="el-GR" smtClean="0"/>
              <a:t>Υποστήριξη, κίνηση, ρύθμιση</a:t>
            </a:r>
          </a:p>
          <a:p>
            <a:r>
              <a:rPr lang="el-GR" altLang="el-GR" smtClean="0"/>
              <a:t>Συστατικά: μικρονήματα, βλεφαρίδες, μαστίγια</a:t>
            </a:r>
          </a:p>
        </p:txBody>
      </p:sp>
      <p:sp>
        <p:nvSpPr>
          <p:cNvPr id="4198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3C15200-3729-4F6E-86AA-DEDD0716A089}" type="slidenum">
              <a:rPr lang="en-US" altLang="el-GR" sz="1400" baseline="0" smtClean="0"/>
              <a:pPr/>
              <a:t>40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642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Εξωκυττάρια συστατικά</a:t>
            </a:r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Διακυτταρικές συνδέσεις που συνεισφέρουν στο συντονισμό των κυττάρων </a:t>
            </a:r>
          </a:p>
          <a:p>
            <a:r>
              <a:rPr lang="el-GR" altLang="el-GR" smtClean="0"/>
              <a:t>Κυτταρικά τοιχώματα φυτών</a:t>
            </a:r>
          </a:p>
          <a:p>
            <a:r>
              <a:rPr lang="el-GR" altLang="el-GR" smtClean="0"/>
              <a:t>Εξωκυττάρια θεμέλια ουσία ζώων</a:t>
            </a:r>
          </a:p>
          <a:p>
            <a:r>
              <a:rPr lang="el-GR" altLang="el-GR" smtClean="0"/>
              <a:t>Διακυτταρικές συνδέσεις</a:t>
            </a:r>
          </a:p>
          <a:p>
            <a:endParaRPr lang="el-GR" altLang="el-GR" smtClean="0"/>
          </a:p>
        </p:txBody>
      </p:sp>
      <p:sp>
        <p:nvSpPr>
          <p:cNvPr id="430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BFC643C-15D6-421E-88EC-89CFAD97C756}" type="slidenum">
              <a:rPr lang="en-US" altLang="el-GR" sz="1400" baseline="0" smtClean="0"/>
              <a:pPr/>
              <a:t>41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245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και λειτουργία </a:t>
            </a:r>
            <a:r>
              <a:rPr lang="el-GR" altLang="el-GR" dirty="0" err="1" smtClean="0"/>
              <a:t>κυτταροσκελετού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610052"/>
              </p:ext>
            </p:extLst>
          </p:nvPr>
        </p:nvGraphicFramePr>
        <p:xfrm>
          <a:off x="251521" y="1412776"/>
          <a:ext cx="8712967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3"/>
                <a:gridCol w="2376264"/>
                <a:gridCol w="2808312"/>
                <a:gridCol w="2232248"/>
              </a:tblGrid>
              <a:tr h="72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Ιδιότητα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err="1" smtClean="0">
                          <a:effectLst/>
                          <a:latin typeface="+mn-lt"/>
                        </a:rPr>
                        <a:t>Μικροσωληνίσκοι</a:t>
                      </a: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l-GR" sz="1800" b="1" u="none" strike="noStrike" spc="0" dirty="0">
                          <a:effectLst/>
                          <a:latin typeface="+mn-lt"/>
                        </a:rPr>
                        <a:t>πολυμερή </a:t>
                      </a:r>
                      <a:r>
                        <a:rPr lang="el-GR" sz="1800" b="1" u="none" strike="noStrike" spc="0" dirty="0" err="1">
                          <a:effectLst/>
                          <a:latin typeface="+mn-lt"/>
                        </a:rPr>
                        <a:t>τουμπουλίνης</a:t>
                      </a:r>
                      <a:r>
                        <a:rPr lang="el-GR" sz="1800" b="1" u="none" strike="noStrike" spc="0" dirty="0">
                          <a:effectLst/>
                          <a:latin typeface="+mn-lt"/>
                        </a:rPr>
                        <a:t>)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Μικρονημάτια</a:t>
                      </a: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(νημάτια </a:t>
                      </a:r>
                      <a:r>
                        <a:rPr lang="el-GR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ακτίνης</a:t>
                      </a: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Ενδιάμεσα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νημάτια</a:t>
                      </a:r>
                    </a:p>
                  </a:txBody>
                  <a:tcPr marL="6350" marR="6350" marT="0" marB="0" anchor="ctr"/>
                </a:tc>
              </a:tr>
              <a:tr h="5549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Δομή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Σωλήνες άδειοι στο εσωτερικό τους</a:t>
                      </a:r>
                      <a:r>
                        <a:rPr lang="el-GR" sz="1800" u="none" strike="noStrike" spc="0" baseline="30000" dirty="0">
                          <a:effectLst/>
                          <a:latin typeface="+mn-lt"/>
                        </a:rPr>
                        <a:t>- 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το τοίχωμά τους αποτελείται από </a:t>
                      </a: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13 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στήλες μορίων </a:t>
                      </a:r>
                      <a:r>
                        <a:rPr lang="el-GR" sz="1800" u="none" strike="noStrike" spc="0" dirty="0" err="1">
                          <a:effectLst/>
                          <a:latin typeface="+mn-lt"/>
                        </a:rPr>
                        <a:t>τουμπουλίνης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Δυο αλυσίδες </a:t>
                      </a:r>
                      <a:r>
                        <a:rPr lang="el-GR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ακτίνης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που περιελίσσονται η μία γύρω από την άλλη, κάθε αλυσίδα είναι ένα πολυμερές </a:t>
                      </a:r>
                      <a:r>
                        <a:rPr lang="el-GR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υπομονάδων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ακτίνης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Ινώδεις πρωτεΐνες που </a:t>
                      </a: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υπερελικώνονται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σχηματίζουν παχύτερα «καλώδια»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</a:tr>
              <a:tr h="313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Διάμετρος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25 </a:t>
                      </a:r>
                      <a:r>
                        <a:rPr lang="en-US" sz="1800" u="none" strike="noStrike" spc="0" dirty="0">
                          <a:effectLst/>
                          <a:latin typeface="+mn-lt"/>
                        </a:rPr>
                        <a:t>nm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, με αυλό διαμέτρου 15 </a:t>
                      </a:r>
                      <a:r>
                        <a:rPr lang="en-US" sz="1800" u="none" strike="noStrike" spc="0" dirty="0">
                          <a:effectLst/>
                          <a:latin typeface="+mn-lt"/>
                        </a:rPr>
                        <a:t>nm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8—12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el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</a:tr>
              <a:tr h="8903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Πρωτεϊνικές</a:t>
                      </a:r>
                      <a:r>
                        <a:rPr lang="el-GR" sz="1800" u="none" strike="noStrike" spc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l-GR" sz="1800" u="none" strike="noStrike" spc="0" dirty="0" err="1" smtClean="0">
                          <a:effectLst/>
                          <a:latin typeface="+mn-lt"/>
                        </a:rPr>
                        <a:t>υπομονάδες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err="1">
                          <a:effectLst/>
                          <a:latin typeface="+mn-lt"/>
                        </a:rPr>
                        <a:t>Τουμπουλίνη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, διμερές αποτελούμενο από </a:t>
                      </a:r>
                      <a:r>
                        <a:rPr lang="el-GR" sz="1800" u="none" strike="noStrike" spc="0" dirty="0" err="1">
                          <a:effectLst/>
                          <a:latin typeface="+mn-lt"/>
                        </a:rPr>
                        <a:t>τουμπουλίνη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800" i="1" u="none" strike="noStrike" spc="0" dirty="0">
                          <a:effectLst/>
                          <a:latin typeface="+mn-lt"/>
                        </a:rPr>
                        <a:t>α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 και </a:t>
                      </a:r>
                      <a:r>
                        <a:rPr lang="el-GR" sz="1800" u="none" strike="noStrike" spc="0" dirty="0" err="1">
                          <a:effectLst/>
                          <a:latin typeface="+mn-lt"/>
                        </a:rPr>
                        <a:t>τουμπουλίνη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800" i="1" u="none" strike="noStrike" spc="0" dirty="0" smtClean="0">
                          <a:effectLst/>
                          <a:latin typeface="+mn-lt"/>
                        </a:rPr>
                        <a:t>β</a:t>
                      </a:r>
                      <a:endParaRPr lang="el-GR" sz="1800" i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Ακτίνη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Πρωτεΐνες της οικογένειας των </a:t>
                      </a: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κερατινικών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πρωτεϊνών (ανάλογα με το είδος του κυττάρου)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και λειτουργία </a:t>
            </a:r>
            <a:r>
              <a:rPr lang="el-GR" altLang="el-GR" dirty="0" err="1" smtClean="0"/>
              <a:t>κυτταροσκελετού</a:t>
            </a:r>
            <a:r>
              <a:rPr lang="el-GR" altLang="el-GR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36122"/>
              </p:ext>
            </p:extLst>
          </p:nvPr>
        </p:nvGraphicFramePr>
        <p:xfrm>
          <a:off x="251521" y="1412776"/>
          <a:ext cx="8712967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3"/>
                <a:gridCol w="2376264"/>
                <a:gridCol w="2808312"/>
                <a:gridCol w="2232248"/>
              </a:tblGrid>
              <a:tr h="72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Ιδιότητα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err="1" smtClean="0">
                          <a:effectLst/>
                          <a:latin typeface="+mn-lt"/>
                        </a:rPr>
                        <a:t>Μικροσωληνίσκοι</a:t>
                      </a: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l-GR" sz="1800" b="1" u="none" strike="noStrike" spc="0" dirty="0">
                          <a:effectLst/>
                          <a:latin typeface="+mn-lt"/>
                        </a:rPr>
                        <a:t>πολυμερή </a:t>
                      </a:r>
                      <a:r>
                        <a:rPr lang="el-GR" sz="1800" b="1" u="none" strike="noStrike" spc="0" dirty="0" err="1">
                          <a:effectLst/>
                          <a:latin typeface="+mn-lt"/>
                        </a:rPr>
                        <a:t>τουμπουλίνης</a:t>
                      </a:r>
                      <a:r>
                        <a:rPr lang="el-GR" sz="1800" b="1" u="none" strike="noStrike" spc="0" dirty="0">
                          <a:effectLst/>
                          <a:latin typeface="+mn-lt"/>
                        </a:rPr>
                        <a:t>)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Μικρονημάτια</a:t>
                      </a: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(νημάτια </a:t>
                      </a:r>
                      <a:r>
                        <a:rPr lang="el-GR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ακτίνης</a:t>
                      </a: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Ενδιάμεσα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νημάτια</a:t>
                      </a:r>
                    </a:p>
                  </a:txBody>
                  <a:tcPr marL="6350" marR="6350" marT="0" marB="0" anchor="ctr"/>
                </a:tc>
              </a:tr>
              <a:tr h="1563370">
                <a:tc>
                  <a:txBody>
                    <a:bodyPr/>
                    <a:lstStyle/>
                    <a:p>
                      <a:pPr marL="0" indent="0" algn="l" defTabSz="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Κύριες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  <a:p>
                      <a:pPr marL="0" indent="0" algn="l" defTabSz="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λειτουργίες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Διατήρηση του κυτταρικού </a:t>
                      </a: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σχήματος («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δοκοί» που αντιστέκονται στη συμπίεση</a:t>
                      </a: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Κυτταρική κίνηση (βλεφαρίδες, κροσσοί και μαστίγια)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Κίνηση των χρωμοσωμάτων στην κυτταρική διαίρεση Κίνηση οργανιδίων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Διατήρηση του κυτταρικού σχήματος (σχηματισμός στοιχείων που αντιστέκονται στην τάση)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Μεταβολή του κυτταρικού σχήματος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Μυϊκή συστολή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Κυτταροπλασματική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ροή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Κυτταρική κίνηση (</a:t>
                      </a: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ψευδοπόδια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Κυτταρική διαίρεση (σχηματισμός της αύλακας διαίρεσης)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Διατήρηση του κυτταρικού σχήματος (σχηματισμός στοιχείων που αντιστέκονται στην τάση) Στερέωση του πυρήνα και ορισμένων άλλων οργανιδίων Σχηματισμός του πυρηνικού ελάσματος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err="1" smtClean="0"/>
              <a:t>Εξωκυττάρια</a:t>
            </a:r>
            <a:r>
              <a:rPr lang="el-GR" altLang="el-GR" dirty="0" smtClean="0"/>
              <a:t> θεμέλια ουσία </a:t>
            </a:r>
            <a:endParaRPr lang="en-US" altLang="el-GR" dirty="0" smtClean="0"/>
          </a:p>
        </p:txBody>
      </p:sp>
      <p:sp>
        <p:nvSpPr>
          <p:cNvPr id="45059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Διαφέρει ανάλογα με το είδος των κυττάρων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12290" name="Picture 2" descr="File:Extracellular 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775016"/>
            <a:ext cx="7902923" cy="36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331640" y="6536377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Extracellular </a:t>
            </a:r>
            <a:r>
              <a:rPr lang="en-US" sz="1200" dirty="0" smtClean="0">
                <a:latin typeface="+mn-lt"/>
                <a:hlinkClick r:id="rId4"/>
              </a:rPr>
              <a:t>Matrix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Kyro"/>
              </a:rPr>
              <a:t>Kyro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8" name="Picture 2" descr="File:Extracellular Matrix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59" y="2132856"/>
            <a:ext cx="7902923" cy="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Διακυτταρικές</a:t>
            </a:r>
            <a:r>
              <a:rPr lang="el-GR" altLang="el-GR" dirty="0" smtClean="0"/>
              <a:t> συνδέσεις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6084" name="5 - Θέση κει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Στενές συνδέσεις</a:t>
            </a:r>
            <a:r>
              <a:rPr lang="el-GR" altLang="el-GR" dirty="0" smtClean="0"/>
              <a:t>: συγκρατούν τις </a:t>
            </a:r>
            <a:r>
              <a:rPr lang="el-GR" altLang="el-GR" dirty="0" err="1" smtClean="0"/>
              <a:t>κυτταροπλασματικές</a:t>
            </a:r>
            <a:r>
              <a:rPr lang="el-GR" altLang="el-GR" dirty="0" smtClean="0"/>
              <a:t> μεμβράνες γειτονικών κυττάρων</a:t>
            </a:r>
          </a:p>
          <a:p>
            <a:r>
              <a:rPr lang="el-GR" altLang="el-GR" b="1" dirty="0" err="1" smtClean="0"/>
              <a:t>Δεσμοσώματα</a:t>
            </a:r>
            <a:r>
              <a:rPr lang="el-GR" altLang="el-GR" dirty="0" smtClean="0"/>
              <a:t>: αγκυροειδείς συνδέσεις  που μοιάζουν με καρφιά που συγκρατούν το κύτταρο σαν συνεχές  στρώμα. Η μυϊκές θλάσεις μπορεί να είναι ρήξη </a:t>
            </a:r>
            <a:r>
              <a:rPr lang="el-GR" altLang="el-GR" dirty="0" err="1" smtClean="0"/>
              <a:t>δεσμοσωμάτων</a:t>
            </a:r>
            <a:endParaRPr lang="el-GR" altLang="el-GR" dirty="0" smtClean="0"/>
          </a:p>
          <a:p>
            <a:r>
              <a:rPr lang="el-GR" altLang="el-GR" b="1" dirty="0" err="1" smtClean="0"/>
              <a:t>Χασματικές</a:t>
            </a:r>
            <a:r>
              <a:rPr lang="el-GR" altLang="el-GR" b="1" dirty="0" smtClean="0"/>
              <a:t> συνδέσεις</a:t>
            </a:r>
            <a:r>
              <a:rPr lang="el-GR" altLang="el-GR" dirty="0" smtClean="0"/>
              <a:t>: είναι συνδέσεις επικοινωνίας δηλ κυτταρικοί δίαυλοι από πρωτεΐνες με πόρους, μέσα από τους οποίους διέρχονται μικρά μόρια (ιόντα, σάκχαρα, αμινοξέα κλπ). Είναι απαραίτητες για πολλά είδη ιστών πχ καρδιακός μυς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8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Διακυτταρικές</a:t>
            </a:r>
            <a:r>
              <a:rPr lang="el-GR" altLang="el-GR" dirty="0">
                <a:solidFill>
                  <a:prstClr val="white"/>
                </a:solidFill>
              </a:rPr>
              <a:t> συνδέσεις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14338" name="Picture 2" descr="File:Cell jun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79662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31640" y="6309320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Cell </a:t>
            </a:r>
            <a:r>
              <a:rPr lang="en-US" sz="1200" dirty="0" smtClean="0">
                <a:latin typeface="+mn-lt"/>
                <a:hlinkClick r:id="rId3"/>
              </a:rPr>
              <a:t>junctions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oumphreyfr (page does not exist)"/>
              </a:rPr>
              <a:t>Boumphreyfr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Το μέγεθος των κυττάρων</a:t>
            </a:r>
            <a:endParaRPr lang="en-US" altLang="el-GR" smtClean="0"/>
          </a:p>
        </p:txBody>
      </p:sp>
      <p:sp>
        <p:nvSpPr>
          <p:cNvPr id="6147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Μεγάλο το εύρος του μεγέθους των κυττάρων</a:t>
            </a:r>
          </a:p>
          <a:p>
            <a:r>
              <a:rPr lang="el-GR" altLang="el-GR" smtClean="0"/>
              <a:t>Συνήθως έχουν διάμετρο από 1 ως 100μ</a:t>
            </a:r>
            <a:r>
              <a:rPr lang="en-US" altLang="el-GR" smtClean="0"/>
              <a:t>m </a:t>
            </a:r>
            <a:r>
              <a:rPr lang="el-GR" altLang="el-GR" smtClean="0">
                <a:sym typeface="Wingdings" pitchFamily="2" charset="2"/>
              </a:rPr>
              <a:t> ορατά μόνο με μικροσκόπιο</a:t>
            </a:r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8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6</a:t>
            </a:r>
            <a:r>
              <a:rPr lang="en-US" sz="2000" dirty="0" smtClean="0"/>
              <a:t>:</a:t>
            </a:r>
            <a:r>
              <a:rPr lang="el-GR" sz="2000" dirty="0"/>
              <a:t> Περιήγηση στο κύτταρο».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Κυτταρική κλασμάτωση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Διαχωρίζονται μεταξύ τους τα κυριώτερα κυτταρικά οργανίδια και άλλες υποκυττάριες δομές</a:t>
            </a:r>
          </a:p>
          <a:p>
            <a:r>
              <a:rPr lang="el-GR" altLang="el-GR" smtClean="0"/>
              <a:t>Από φυγοκέντρηση μένει ίζημα από υποκυτταρικά συστατικά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EF32549-D55E-4C98-9EC4-73A7C3ADE660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735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Είδη κύτταρων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Προκαρυωτικό</a:t>
            </a:r>
          </a:p>
          <a:p>
            <a:pPr lvl="1"/>
            <a:r>
              <a:rPr lang="el-GR" altLang="el-GR" smtClean="0"/>
              <a:t>Βακτήρια</a:t>
            </a:r>
          </a:p>
          <a:p>
            <a:pPr lvl="1"/>
            <a:r>
              <a:rPr lang="en-US" altLang="el-GR" smtClean="0"/>
              <a:t>A</a:t>
            </a:r>
            <a:r>
              <a:rPr lang="el-GR" altLang="el-GR" smtClean="0"/>
              <a:t>ρχαία</a:t>
            </a:r>
          </a:p>
          <a:p>
            <a:r>
              <a:rPr lang="el-GR" altLang="el-GR" smtClean="0"/>
              <a:t>Ευκαριωτικό</a:t>
            </a:r>
          </a:p>
          <a:p>
            <a:pPr lvl="1"/>
            <a:r>
              <a:rPr lang="el-GR" altLang="el-GR" smtClean="0"/>
              <a:t>Πρώτιστα</a:t>
            </a:r>
          </a:p>
          <a:p>
            <a:pPr lvl="1"/>
            <a:r>
              <a:rPr lang="el-GR" altLang="el-GR" smtClean="0"/>
              <a:t>Μύκητες</a:t>
            </a:r>
          </a:p>
          <a:p>
            <a:pPr lvl="1"/>
            <a:r>
              <a:rPr lang="el-GR" altLang="el-GR" smtClean="0"/>
              <a:t>Ζώα</a:t>
            </a:r>
          </a:p>
          <a:p>
            <a:pPr lvl="1"/>
            <a:r>
              <a:rPr lang="el-GR" altLang="el-GR" smtClean="0"/>
              <a:t>φυτά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528F84D-EF09-4E79-80D3-3713FFBB890A}" type="slidenum">
              <a:rPr lang="en-US" altLang="el-GR" sz="1400" baseline="0" smtClean="0"/>
              <a:pPr/>
              <a:t>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07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Κοινά χαρακτηριστικά κυττάρων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Την κυτταροπλασματική ή κυτταρική </a:t>
            </a:r>
            <a:r>
              <a:rPr lang="el-GR" altLang="el-GR" b="1" smtClean="0"/>
              <a:t>μεμβράνη</a:t>
            </a:r>
            <a:r>
              <a:rPr lang="el-GR" altLang="el-GR" smtClean="0"/>
              <a:t> περικλείει ζελατινοειδές κ</a:t>
            </a:r>
            <a:r>
              <a:rPr lang="el-GR" altLang="el-GR" b="1" smtClean="0"/>
              <a:t>υτοσόλιο</a:t>
            </a:r>
            <a:r>
              <a:rPr lang="el-GR" altLang="el-GR" smtClean="0"/>
              <a:t> με υποκυτταρικά οργανίδια και συστατικά</a:t>
            </a:r>
          </a:p>
          <a:p>
            <a:r>
              <a:rPr lang="el-GR" altLang="el-GR" b="1" smtClean="0"/>
              <a:t>Χρωμοσώματα</a:t>
            </a:r>
            <a:r>
              <a:rPr lang="el-GR" altLang="el-GR" smtClean="0"/>
              <a:t> με γονίδια σε μορφή </a:t>
            </a:r>
            <a:r>
              <a:rPr lang="en-US" altLang="el-GR" smtClean="0"/>
              <a:t>DNA</a:t>
            </a:r>
            <a:endParaRPr lang="el-GR" altLang="el-GR" smtClean="0"/>
          </a:p>
          <a:p>
            <a:r>
              <a:rPr lang="el-GR" altLang="el-GR" b="1" smtClean="0"/>
              <a:t>Ριβοσώματα</a:t>
            </a:r>
            <a:r>
              <a:rPr lang="el-GR" altLang="el-GR" smtClean="0"/>
              <a:t> που συνθέτουν πρωτεΐνες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C417822-BD3D-4E25-8CA1-7C9AF37E0054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9816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Διαφορές </a:t>
            </a:r>
            <a:r>
              <a:rPr lang="el-GR" altLang="el-GR" dirty="0" err="1" smtClean="0"/>
              <a:t>Ευκαριωτικού</a:t>
            </a:r>
            <a:r>
              <a:rPr lang="el-GR" altLang="el-GR" dirty="0" smtClean="0"/>
              <a:t> και </a:t>
            </a:r>
            <a:br>
              <a:rPr lang="el-GR" altLang="el-GR" dirty="0" smtClean="0"/>
            </a:br>
            <a:r>
              <a:rPr lang="el-GR" altLang="el-GR" dirty="0" err="1" smtClean="0"/>
              <a:t>Προκαρυωτικού</a:t>
            </a:r>
            <a:r>
              <a:rPr lang="el-GR" altLang="el-GR" dirty="0" smtClean="0"/>
              <a:t> κυττάρου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3672408" cy="5112568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b="1" dirty="0" err="1" smtClean="0"/>
              <a:t>Ευκαριωτικό</a:t>
            </a:r>
            <a:endParaRPr lang="el-GR" altLang="el-GR" b="1" dirty="0" smtClean="0"/>
          </a:p>
          <a:p>
            <a:r>
              <a:rPr lang="en-US" altLang="el-GR" dirty="0" smtClean="0"/>
              <a:t>DNA</a:t>
            </a:r>
            <a:r>
              <a:rPr lang="el-GR" altLang="el-GR" dirty="0" smtClean="0"/>
              <a:t> στον πυρήνα</a:t>
            </a:r>
          </a:p>
          <a:p>
            <a:r>
              <a:rPr lang="el-GR" altLang="el-GR" dirty="0" smtClean="0"/>
              <a:t>Έχει </a:t>
            </a:r>
            <a:r>
              <a:rPr lang="el-GR" altLang="el-GR" dirty="0" err="1" smtClean="0"/>
              <a:t>κυτοσόλιο</a:t>
            </a:r>
            <a:endParaRPr lang="el-GR" altLang="el-GR" dirty="0" smtClean="0"/>
          </a:p>
          <a:p>
            <a:r>
              <a:rPr lang="el-GR" altLang="el-GR" dirty="0" smtClean="0"/>
              <a:t>Είναι μεγαλύτερο, λόγω μεταβολικών απαιτήσεων κυτταρικού μεταβολισμού</a:t>
            </a: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E439690-5623-4130-9BC9-E5F1D370C4FA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  <p:sp>
        <p:nvSpPr>
          <p:cNvPr id="10244" name="Content Placeholder 5"/>
          <p:cNvSpPr>
            <a:spLocks noGrp="1"/>
          </p:cNvSpPr>
          <p:nvPr>
            <p:ph sz="half" idx="4294967295"/>
          </p:nvPr>
        </p:nvSpPr>
        <p:spPr>
          <a:xfrm>
            <a:off x="4932040" y="1484784"/>
            <a:ext cx="3810000" cy="38195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sz="2400" b="1" dirty="0" err="1" smtClean="0"/>
              <a:t>Προκαρυωτικό</a:t>
            </a:r>
            <a:endParaRPr lang="el-GR" altLang="el-GR" sz="2400" b="1" dirty="0" smtClean="0"/>
          </a:p>
          <a:p>
            <a:r>
              <a:rPr lang="en-US" altLang="el-GR" sz="2400" dirty="0" smtClean="0"/>
              <a:t>DNA </a:t>
            </a:r>
            <a:r>
              <a:rPr lang="el-GR" altLang="el-GR" sz="2400" dirty="0" smtClean="0"/>
              <a:t>στο πυρηνοειδές </a:t>
            </a:r>
          </a:p>
        </p:txBody>
      </p:sp>
    </p:spTree>
    <p:extLst>
      <p:ext uri="{BB962C8B-B14F-4D97-AF65-F5344CB8AC3E}">
        <p14:creationId xmlns:p14="http://schemas.microsoft.com/office/powerpoint/2010/main" val="1707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228</TotalTime>
  <Words>2163</Words>
  <Application>Microsoft Office PowerPoint</Application>
  <PresentationFormat>Προβολή στην οθόνη (4:3)</PresentationFormat>
  <Paragraphs>408</Paragraphs>
  <Slides>54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54</vt:i4>
      </vt:variant>
    </vt:vector>
  </HeadingPairs>
  <TitlesOfParts>
    <vt:vector size="56" baseType="lpstr">
      <vt:lpstr>template</vt:lpstr>
      <vt:lpstr>OC_template_updated</vt:lpstr>
      <vt:lpstr>Βιολογία</vt:lpstr>
      <vt:lpstr>Kύτταρο</vt:lpstr>
      <vt:lpstr>Κανόνες ζωής κυττάρου</vt:lpstr>
      <vt:lpstr>Μικροσκόπια</vt:lpstr>
      <vt:lpstr>Το μέγεθος των κυττάρων</vt:lpstr>
      <vt:lpstr>Κυτταρική κλασμάτωση</vt:lpstr>
      <vt:lpstr>Είδη κύτταρων</vt:lpstr>
      <vt:lpstr>Κοινά χαρακτηριστικά κυττάρων</vt:lpstr>
      <vt:lpstr>Διαφορές Ευκαριωτικού και  Προκαρυωτικού κυττάρου</vt:lpstr>
      <vt:lpstr>Ζωικό κύτταρο</vt:lpstr>
      <vt:lpstr>Φυτικό κύτταρο</vt:lpstr>
      <vt:lpstr>Διαφορές μεταξύ  ζωικού και φυτικού κυττάρου</vt:lpstr>
      <vt:lpstr>Μεμβράνες</vt:lpstr>
      <vt:lpstr>Κυτταροπλασματική μεμβράνη</vt:lpstr>
      <vt:lpstr>Γενετικές οδηγίες στον πυρήνα  και στα ριβοσώματα</vt:lpstr>
      <vt:lpstr>DNA</vt:lpstr>
      <vt:lpstr>RNA</vt:lpstr>
      <vt:lpstr>Ριβοσώματα </vt:lpstr>
      <vt:lpstr>Δομή ριβοσώματος</vt:lpstr>
      <vt:lpstr>Σύστημα ενδοκυττάριων μεμβρανών</vt:lpstr>
      <vt:lpstr>Σύστημα ενδοκυττάριων μεμβρανών</vt:lpstr>
      <vt:lpstr>Ενδοπλασματικό δίκτυο ΕΔ: Εργοστάσιο βιοσύνθεσης</vt:lpstr>
      <vt:lpstr>Ενδοπλασματικό δίκτυο</vt:lpstr>
      <vt:lpstr>Ενδοπλασματικό δίκτυο</vt:lpstr>
      <vt:lpstr>Συσκευή Golgi:  Κέντρο παραλαβής και αποστολής</vt:lpstr>
      <vt:lpstr>Συσκευή Golgi</vt:lpstr>
      <vt:lpstr>Συσκευή  Golgi</vt:lpstr>
      <vt:lpstr>Λυσοσώματα</vt:lpstr>
      <vt:lpstr>Λυσοσώματα</vt:lpstr>
      <vt:lpstr>Χυμοτόπια</vt:lpstr>
      <vt:lpstr>Παρουσίαση του PowerPoint</vt:lpstr>
      <vt:lpstr>Χυμοτόπιο φυτικών κυττάρων</vt:lpstr>
      <vt:lpstr>Σχέση οργανιδίων στο ενδοκυττάριο  σύστημα μεμβρανών </vt:lpstr>
      <vt:lpstr>Μετασχηματιστές ενέργειας </vt:lpstr>
      <vt:lpstr>Mιτοχόνδρια</vt:lpstr>
      <vt:lpstr>Μιτοχόνδρια</vt:lpstr>
      <vt:lpstr>Xλωροπλάστης</vt:lpstr>
      <vt:lpstr>Χλωροπλάστης 1/2</vt:lpstr>
      <vt:lpstr>Χλωροπλάστης 2/2</vt:lpstr>
      <vt:lpstr>Υπεροξεισώματα</vt:lpstr>
      <vt:lpstr>Κυτταροσκελετός</vt:lpstr>
      <vt:lpstr>Εξωκυττάρια συστατικά</vt:lpstr>
      <vt:lpstr>Δομή και λειτουργία κυτταροσκελετού 1/2</vt:lpstr>
      <vt:lpstr>Δομή και λειτουργία κυτταροσκελετού 2/2</vt:lpstr>
      <vt:lpstr>Εξωκυττάρια θεμέλια ουσία </vt:lpstr>
      <vt:lpstr>Διακυτταρικές συνδέσεις 1/2</vt:lpstr>
      <vt:lpstr>Διακυτταρικές συνδέσεις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14</cp:revision>
  <dcterms:created xsi:type="dcterms:W3CDTF">2015-12-10T14:26:34Z</dcterms:created>
  <dcterms:modified xsi:type="dcterms:W3CDTF">2015-12-14T14:02:54Z</dcterms:modified>
</cp:coreProperties>
</file>