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0"/>
  </p:notesMasterIdLst>
  <p:handoutMasterIdLst>
    <p:handoutMasterId r:id="rId41"/>
  </p:handoutMasterIdLst>
  <p:sldIdLst>
    <p:sldId id="256" r:id="rId3"/>
    <p:sldId id="272" r:id="rId4"/>
    <p:sldId id="273" r:id="rId5"/>
    <p:sldId id="274" r:id="rId6"/>
    <p:sldId id="275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57" r:id="rId33"/>
    <p:sldId id="262" r:id="rId34"/>
    <p:sldId id="264" r:id="rId35"/>
    <p:sldId id="269" r:id="rId36"/>
    <p:sldId id="270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82CCA4D-3A03-423B-9EC3-886162E2B7E6}" type="slidenum">
              <a:rPr lang="en-US" altLang="el-GR" sz="1300" baseline="0"/>
              <a:pPr/>
              <a:t>21</a:t>
            </a:fld>
            <a:endParaRPr lang="en-US" altLang="el-GR" sz="1300" baseline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primary active transport, where energy from hydrolysis of ATP is directly coupled to the movement of a specific substance across a membrane independent of any other species.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29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64D6977-A12B-4C57-823B-0CB731CDC598}" type="slidenum">
              <a:rPr lang="en-US" altLang="el-GR" sz="1300" baseline="0"/>
              <a:pPr/>
              <a:t>25</a:t>
            </a:fld>
            <a:endParaRPr lang="en-US" altLang="el-GR" sz="1300" baseline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87C962E-21F3-4D7E-8A79-C25B39E033A5}" type="slidenum">
              <a:rPr lang="en-US" altLang="el-GR" sz="1300" baseline="0"/>
              <a:pPr/>
              <a:t>27</a:t>
            </a:fld>
            <a:endParaRPr lang="en-US" altLang="el-GR" sz="1300" baseline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ACAD3D7-E7B4-4217-BBBD-FF516944F126}" type="slidenum">
              <a:rPr lang="en-US" altLang="el-GR" sz="1300" baseline="0"/>
              <a:pPr/>
              <a:t>2</a:t>
            </a:fld>
            <a:endParaRPr lang="en-US" altLang="el-GR" sz="1300" baseline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F88EFCA-92A2-4DF0-9DDB-631E9E94499A}" type="slidenum">
              <a:rPr lang="en-US" altLang="el-GR" sz="1300" baseline="0"/>
              <a:pPr/>
              <a:t>4</a:t>
            </a:fld>
            <a:endParaRPr lang="en-US" altLang="el-GR" sz="1300" baseline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1799CD3-9288-4A97-889C-4BFEA3E8D50D}" type="slidenum">
              <a:rPr lang="en-US" altLang="el-GR" sz="1300" baseline="0"/>
              <a:pPr/>
              <a:t>6</a:t>
            </a:fld>
            <a:endParaRPr lang="en-US" altLang="el-GR" sz="1300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7DA43B0-2D80-44CE-A449-F16020753E4D}" type="slidenum">
              <a:rPr lang="en-US" altLang="el-GR" sz="1300" baseline="0"/>
              <a:pPr/>
              <a:t>7</a:t>
            </a:fld>
            <a:endParaRPr lang="en-US" altLang="el-GR" sz="1300" baseline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5EDF932-1E11-431F-B195-7D02A29099B4}" type="slidenum">
              <a:rPr lang="en-US" altLang="el-GR" sz="1300" baseline="0"/>
              <a:pPr/>
              <a:t>10</a:t>
            </a:fld>
            <a:endParaRPr lang="en-US" altLang="el-GR" sz="1300" baseline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7C6E27F-54C9-44C8-A38D-E83F4F6DF4F0}" type="slidenum">
              <a:rPr lang="en-US" altLang="el-GR" sz="1300" baseline="0"/>
              <a:pPr/>
              <a:t>14</a:t>
            </a:fld>
            <a:endParaRPr lang="en-US" altLang="el-GR" sz="1300" baseline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D90B8E9-63CB-4EAB-BE3E-B0930A2ACDC6}" type="slidenum">
              <a:rPr lang="en-US" altLang="el-GR" sz="1300" baseline="0"/>
              <a:pPr/>
              <a:t>16</a:t>
            </a:fld>
            <a:endParaRPr lang="en-US" altLang="el-GR" sz="1300" baseline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04986" indent="-309610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38441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33817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29193" indent="-247688"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17B46F1-7990-446A-8AA0-14E7DB9B99F5}" type="slidenum">
              <a:rPr lang="en-US" altLang="el-GR" sz="1300" baseline="0"/>
              <a:pPr/>
              <a:t>18</a:t>
            </a:fld>
            <a:endParaRPr lang="en-US" altLang="el-GR" sz="1300" baseline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 ΤΕΙ Αθήνας ΚανέλλουΑ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 ΤΕΙ Αθήνας ΚανέλλουΑ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ommons.wikimedia.org/w/index.php?title=User:Eknichols&amp;action=edit&amp;redlink=1" TargetMode="External"/><Relationship Id="rId4" Type="http://schemas.openxmlformats.org/officeDocument/2006/relationships/hyperlink" Target="https://commons.wikimedia.org/wiki/File:0314_Golgi_Apparatus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Bibi_Saint-Pol" TargetMode="External"/><Relationship Id="rId4" Type="http://schemas.openxmlformats.org/officeDocument/2006/relationships/hyperlink" Target="https://commons.wikimedia.org/wiki/File:Scheme_facilitated_diffusion_in_cell_membrane-en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Dbrouse~commonswiki" TargetMode="External"/><Relationship Id="rId4" Type="http://schemas.openxmlformats.org/officeDocument/2006/relationships/hyperlink" Target="https://commons.wikimedia.org/wiki/File:Scheme_sodium-potassium_pump-en.sv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/index.php?title=User:Bradleyhintze&amp;action=edit&amp;redlink=1" TargetMode="External"/><Relationship Id="rId4" Type="http://schemas.openxmlformats.org/officeDocument/2006/relationships/hyperlink" Target="https://commons.wikimedia.org/wiki/File:The_lipid_and_lipid_bilayer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LadyofHats" TargetMode="External"/><Relationship Id="rId2" Type="http://schemas.openxmlformats.org/officeDocument/2006/relationships/hyperlink" Target="https://commons.wikimedia.org/wiki/File:Endocytosis_types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Rosarinagazo" TargetMode="External"/><Relationship Id="rId4" Type="http://schemas.openxmlformats.org/officeDocument/2006/relationships/hyperlink" Target="https://commons.wikimedia.org/wiki/File:Lipid_bilayer_section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ommons.wikimedia.org/wiki/User:CFCF" TargetMode="External"/><Relationship Id="rId4" Type="http://schemas.openxmlformats.org/officeDocument/2006/relationships/hyperlink" Target="https://commons.wikimedia.org/wiki/File:0303_Lipid_Bilayer_With_Various_Component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title=User:And1977&amp;action=edit&amp;redlink=1" TargetMode="External"/><Relationship Id="rId5" Type="http://schemas.openxmlformats.org/officeDocument/2006/relationships/hyperlink" Target="https://commons.wikimedia.org/wiki/File:Cell_membrane_detailed_diagram-el.png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Δ</a:t>
            </a:r>
            <a:r>
              <a:rPr lang="el-GR" sz="2600" dirty="0" smtClean="0"/>
              <a:t>ομή και λειτουργία των μεμβρανών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Μεμβρανικοί υδατάνθρακες</a:t>
            </a:r>
          </a:p>
        </p:txBody>
      </p:sp>
      <p:sp>
        <p:nvSpPr>
          <p:cNvPr id="13315" name="Θέση περιεχομένου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Μικρές αλυσίδες σακχάρων συνδέονται με πρωτεΐνες και λιπίδια της εξωτερικής πλευράς της κυτταροπλασματικής μεμβράνης και αλληλεπιδρούν με επιφανειακά μόρια άλλων κυττάρων</a:t>
            </a:r>
          </a:p>
        </p:txBody>
      </p:sp>
      <p:sp>
        <p:nvSpPr>
          <p:cNvPr id="13317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CBDB089-D390-4E54-AC85-6BAE31C8D541}" type="slidenum">
              <a:rPr lang="en-US" altLang="el-GR" sz="1400" baseline="0" smtClean="0"/>
              <a:pPr/>
              <a:t>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8579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8" name="Picture 2" descr="File:0314 Golgi Appara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0" y="0"/>
            <a:ext cx="569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355976" y="630932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0314 Golgi </a:t>
            </a:r>
            <a:r>
              <a:rPr lang="en-US" sz="1200" dirty="0" smtClean="0">
                <a:latin typeface="+mn-lt"/>
                <a:hlinkClick r:id="rId4"/>
              </a:rPr>
              <a:t>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Eknichols (page does not exist)"/>
              </a:rPr>
              <a:t>Eknichols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0"/>
            <a:ext cx="4716016" cy="177281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Σύνθεση συστατικών της μεμβράνης</a:t>
            </a:r>
            <a:endParaRPr lang="en-US" altLang="el-GR" dirty="0" smtClean="0"/>
          </a:p>
        </p:txBody>
      </p:sp>
      <p:sp>
        <p:nvSpPr>
          <p:cNvPr id="14340" name="4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5652120" y="1916832"/>
            <a:ext cx="3348372" cy="44030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κυτταροπλασματική</a:t>
            </a:r>
            <a:r>
              <a:rPr lang="el-GR" altLang="el-GR" sz="2400" dirty="0" smtClean="0"/>
              <a:t> μεμβράνη έχει την ενδοκυττάρια και την </a:t>
            </a:r>
            <a:r>
              <a:rPr lang="el-GR" altLang="el-GR" sz="2400" dirty="0" err="1" smtClean="0"/>
              <a:t>εξωκυττάρα</a:t>
            </a:r>
            <a:r>
              <a:rPr lang="el-GR" altLang="el-GR" sz="2400" dirty="0" smtClean="0"/>
              <a:t> πλευρά της. </a:t>
            </a:r>
          </a:p>
          <a:p>
            <a:r>
              <a:rPr lang="el-GR" altLang="el-GR" sz="2400" dirty="0" smtClean="0"/>
              <a:t>Το </a:t>
            </a:r>
            <a:r>
              <a:rPr lang="el-GR" altLang="el-GR" sz="2400" dirty="0" err="1" smtClean="0"/>
              <a:t>ενδοπλασματικό</a:t>
            </a:r>
            <a:r>
              <a:rPr lang="el-GR" altLang="el-GR" sz="2400" dirty="0" smtClean="0"/>
              <a:t> δίκτυο, η συσκευή </a:t>
            </a:r>
            <a:r>
              <a:rPr lang="en-US" altLang="el-GR" sz="2400" dirty="0" smtClean="0"/>
              <a:t>Golgi </a:t>
            </a:r>
            <a:r>
              <a:rPr lang="el-GR" altLang="el-GR" sz="2400" dirty="0" smtClean="0"/>
              <a:t>και τα </a:t>
            </a:r>
            <a:r>
              <a:rPr lang="el-GR" altLang="el-GR" sz="2400" dirty="0" err="1" smtClean="0"/>
              <a:t>κυστίδια</a:t>
            </a:r>
            <a:r>
              <a:rPr lang="el-GR" altLang="el-GR" sz="2400" dirty="0" smtClean="0"/>
              <a:t> συνθέτουν τα συστατικά του </a:t>
            </a:r>
            <a:r>
              <a:rPr lang="el-GR" altLang="el-GR" sz="2400" dirty="0" err="1" smtClean="0"/>
              <a:t>εξωκυττάριου</a:t>
            </a:r>
            <a:r>
              <a:rPr lang="el-GR" altLang="el-GR" sz="2400" dirty="0" smtClean="0"/>
              <a:t> χώρου.</a:t>
            </a:r>
          </a:p>
        </p:txBody>
      </p:sp>
    </p:spTree>
    <p:extLst>
      <p:ext uri="{BB962C8B-B14F-4D97-AF65-F5344CB8AC3E}">
        <p14:creationId xmlns:p14="http://schemas.microsoft.com/office/powerpoint/2010/main" val="24027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Σύνθεση και πολικότητα των μεμβρανών</a:t>
            </a: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Οι </a:t>
            </a:r>
            <a:r>
              <a:rPr lang="el-GR" altLang="el-GR" dirty="0" err="1" smtClean="0"/>
              <a:t>πρωτεϊνες</a:t>
            </a:r>
            <a:r>
              <a:rPr lang="el-GR" altLang="el-GR" dirty="0" smtClean="0"/>
              <a:t> και τα λιπίδια των μεμβρανών συντίθενται στο ΕΔ και τροποποιούνται στη συσκευή </a:t>
            </a:r>
            <a:r>
              <a:rPr lang="en-US" altLang="el-GR" dirty="0" smtClean="0"/>
              <a:t>Golgi</a:t>
            </a:r>
          </a:p>
          <a:p>
            <a:r>
              <a:rPr lang="el-GR" altLang="el-GR" dirty="0" smtClean="0"/>
              <a:t>Η εσωτερική και εξωτερική πλευρά της μεμβράνης διαφέρουν ως προς τη μοριακή σύσταση</a:t>
            </a:r>
          </a:p>
        </p:txBody>
      </p:sp>
      <p:sp>
        <p:nvSpPr>
          <p:cNvPr id="15365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9B9FF4C-1E5D-46D7-8D5D-D87A1AC5811D}" type="slidenum">
              <a:rPr lang="en-US" altLang="el-GR" sz="1400" baseline="0" smtClean="0"/>
              <a:pPr/>
              <a:t>11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5984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Εκλεκτική διαπερατότητα μεμβρανών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κύτταρα δεν επιβιώνουν χωρίς ανταλλαγή μορίων και ιόντων με το περιβάλλον τους: διεργασία ελέγχεται από κυτταρική μεμβράνη</a:t>
            </a:r>
          </a:p>
          <a:p>
            <a:r>
              <a:rPr lang="el-GR" altLang="el-GR" dirty="0" smtClean="0"/>
              <a:t>Διαπερατότητα </a:t>
            </a:r>
            <a:r>
              <a:rPr lang="el-GR" altLang="el-GR" dirty="0" err="1" smtClean="0"/>
              <a:t>λιπιδικής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διπλοστιβάδας</a:t>
            </a:r>
            <a:r>
              <a:rPr lang="el-GR" altLang="el-GR" dirty="0" smtClean="0"/>
              <a:t>: οι υδρόφοβες ουσίες περνούν γρήγορα από μεμβράνη</a:t>
            </a:r>
          </a:p>
          <a:p>
            <a:r>
              <a:rPr lang="el-GR" altLang="el-GR" dirty="0" smtClean="0"/>
              <a:t>Μεταφορικές πρωτεΐνες: για μεταφορά πολικών μορίων και ιόντων</a:t>
            </a:r>
          </a:p>
        </p:txBody>
      </p:sp>
      <p:sp>
        <p:nvSpPr>
          <p:cNvPr id="16389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C88881B-501F-4A09-BA6D-09AE098B65F8}" type="slidenum">
              <a:rPr lang="en-US" altLang="el-GR" sz="1400" baseline="0" smtClean="0"/>
              <a:pPr/>
              <a:t>12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6870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Παθητική μεταφορά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Η διάχυση μιας ουσίας διαμέσου μιας μεμβράνης χωρίς δαπάνη ενέργειας</a:t>
            </a:r>
          </a:p>
          <a:p>
            <a:pPr>
              <a:defRPr/>
            </a:pPr>
            <a:r>
              <a:rPr lang="el-GR" dirty="0" smtClean="0"/>
              <a:t>Αυθόρμητη κίνηση</a:t>
            </a:r>
          </a:p>
          <a:p>
            <a:pPr>
              <a:defRPr/>
            </a:pPr>
            <a:r>
              <a:rPr lang="el-GR" dirty="0" smtClean="0"/>
              <a:t>Σύμφωνα με διαβάθμιση συγκέντρωσης</a:t>
            </a:r>
          </a:p>
          <a:p>
            <a:pPr marL="0" indent="0">
              <a:buFontTx/>
              <a:buNone/>
              <a:defRPr/>
            </a:pPr>
            <a:r>
              <a:rPr lang="el-GR" b="1" dirty="0" smtClean="0"/>
              <a:t>Ώσμωση</a:t>
            </a:r>
            <a:r>
              <a:rPr lang="el-GR" dirty="0" smtClean="0"/>
              <a:t>: διάχυση του νερού</a:t>
            </a:r>
          </a:p>
          <a:p>
            <a:pPr>
              <a:defRPr/>
            </a:pPr>
            <a:r>
              <a:rPr lang="el-GR" dirty="0" smtClean="0"/>
              <a:t>Νερό ρέει από πλευρά </a:t>
            </a:r>
            <a:r>
              <a:rPr lang="el-GR" dirty="0" err="1" smtClean="0"/>
              <a:t>υπότονου</a:t>
            </a:r>
            <a:r>
              <a:rPr lang="el-GR" dirty="0" smtClean="0"/>
              <a:t> διαλύματος (χαμηλότερης συγκέντρωσης διαλυμένες ουσίες) προς  πλευρά του υπέρτονου διαλύματος για να γίνει το διάλυμα ισότονο</a:t>
            </a:r>
          </a:p>
        </p:txBody>
      </p:sp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DA6CFA9-5222-4DCF-B1EF-0D3391E9BA00}" type="slidenum">
              <a:rPr lang="en-US" altLang="el-GR" sz="1400" baseline="0" smtClean="0"/>
              <a:pPr/>
              <a:t>13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803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Διάχυση ενός είδους μορίου</a:t>
            </a:r>
            <a:endParaRPr lang="en-US" altLang="el-GR" dirty="0" smtClean="0"/>
          </a:p>
        </p:txBody>
      </p:sp>
      <p:sp>
        <p:nvSpPr>
          <p:cNvPr id="18436" name="6 - Θέση κει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διέλευση είναι συχνότερη από την πλευρά της μεμβράνης με τη μεγαλύτερη συγκέντρωση</a:t>
            </a:r>
          </a:p>
        </p:txBody>
      </p:sp>
      <p:pic>
        <p:nvPicPr>
          <p:cNvPr id="18437" name="Picture 3" descr="7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76245"/>
            <a:ext cx="87868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28659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smtClean="0"/>
              <a:t>Διάχυση δύο ειδών μορίων</a:t>
            </a:r>
          </a:p>
        </p:txBody>
      </p:sp>
      <p:sp>
        <p:nvSpPr>
          <p:cNvPr id="19459" name="3 - Θέση κει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Κάθε είδος μορίου διαχέεται σύμφωνα με τη διαφορετική συγκέντρωση μέχρι την ισορροπημένη κατανομή των μορίων</a:t>
            </a:r>
          </a:p>
        </p:txBody>
      </p:sp>
      <p:sp>
        <p:nvSpPr>
          <p:cNvPr id="1946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91B2926-9663-4EC5-B0B7-FA86552EF998}" type="slidenum">
              <a:rPr lang="en-US" altLang="el-GR" sz="1400" baseline="0" smtClean="0"/>
              <a:pPr/>
              <a:t>15</a:t>
            </a:fld>
            <a:endParaRPr lang="en-US" altLang="el-GR" sz="1400" baseline="0" smtClean="0"/>
          </a:p>
        </p:txBody>
      </p:sp>
      <p:pic>
        <p:nvPicPr>
          <p:cNvPr id="19462" name="Picture 3" descr="7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715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23528" y="55892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13307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Ώσμωση</a:t>
            </a:r>
            <a:endParaRPr lang="en-US" altLang="el-GR" smtClean="0"/>
          </a:p>
        </p:txBody>
      </p:sp>
      <p:sp>
        <p:nvSpPr>
          <p:cNvPr id="20483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Δύο διαλύματα με διαφορετική συγκέντρωση ίδιου είδους μορίων που χωρίζονται από </a:t>
            </a:r>
            <a:r>
              <a:rPr lang="el-GR" altLang="el-GR" sz="2400" dirty="0" err="1" smtClean="0"/>
              <a:t>αδιαπερατή</a:t>
            </a:r>
            <a:r>
              <a:rPr lang="el-GR" altLang="el-GR" sz="2400" dirty="0" smtClean="0"/>
              <a:t> μεμβράνη για την ουσία, αλλά διαπερατή για το νερό (διαλύτης) θα καταλήξουν να έχουν ίδια συγκέντρωση λόγω της μετακίνησης του νερού.</a:t>
            </a:r>
          </a:p>
        </p:txBody>
      </p:sp>
      <p:pic>
        <p:nvPicPr>
          <p:cNvPr id="20484" name="Picture 3" descr="7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643313"/>
            <a:ext cx="76438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4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παθητική μεταφορά </a:t>
            </a:r>
            <a:r>
              <a:rPr lang="el-GR" altLang="el-GR" sz="2000" smtClean="0"/>
              <a:t>(συνέχεια)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Επιβίωση κυττάρου εξαρτάται από εξισορρόπηση πρόσληψης και απώλειας νερού</a:t>
            </a:r>
          </a:p>
          <a:p>
            <a:r>
              <a:rPr lang="el-GR" altLang="el-GR" smtClean="0"/>
              <a:t>Χωρίς κυτταρικό τοίχωμα  (πχ ζώα) διαθέτουν ωσμορυθμιστικούς μηχανισμούς</a:t>
            </a:r>
          </a:p>
          <a:p>
            <a:r>
              <a:rPr lang="el-GR" altLang="el-GR" smtClean="0"/>
              <a:t>Με κυτταρικό τοίχωμα (πχ φυτά, μύκητες) είναι ανελαστικό, προφυλάσσει από ρήξη σε υπότονο περιβάλλον</a:t>
            </a:r>
          </a:p>
        </p:txBody>
      </p:sp>
      <p:sp>
        <p:nvSpPr>
          <p:cNvPr id="2150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343AD3F-9486-48B5-B927-9FB8F5A1A6AE}" type="slidenum">
              <a:rPr lang="en-US" altLang="el-GR" sz="1400" baseline="0" smtClean="0"/>
              <a:pPr/>
              <a:t>17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3157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Η υδατική ισορροπία κυττάρων</a:t>
            </a:r>
            <a:endParaRPr lang="en-US" altLang="el-GR" smtClean="0"/>
          </a:p>
        </p:txBody>
      </p:sp>
      <p:sp>
        <p:nvSpPr>
          <p:cNvPr id="22531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ύπαρξη κυτταρικού τοιχώματος καθορίζει τον τρόπο με τον οποίο αντιδρούν τα κύτταρα όταν αλλάζει η συγκέντρωσή τους</a:t>
            </a:r>
          </a:p>
          <a:p>
            <a:r>
              <a:rPr lang="el-GR" altLang="el-GR" smtClean="0"/>
              <a:t>Τα ζωικά κύτταρα δεν έχουν κυτταρικό τοίχωμα ενώ τα φυτικά έχουν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3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Οι κυτταρικές μεμβράνες είναι ρευστό μωσαϊκά λιπιδίων και πρωτεϊνών 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Μεμβρανικό Μοντέλο ρευστού μωσαϊκού προβλέπει ότι μέσα στη διπλοστιβάδα των λιπιδίων βρίσκονται ενσωματωμένες αμφιπαθείς πρωτεϊνες</a:t>
            </a:r>
          </a:p>
        </p:txBody>
      </p:sp>
      <p:sp>
        <p:nvSpPr>
          <p:cNvPr id="3077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54978A8-CC03-4990-B214-A58CD5FBAC83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552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Υδατική ισσοροπία</a:t>
            </a:r>
          </a:p>
        </p:txBody>
      </p:sp>
      <p:sp>
        <p:nvSpPr>
          <p:cNvPr id="235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3FC81F1-A891-4882-9193-898A925C013F}" type="slidenum">
              <a:rPr lang="en-US" altLang="el-GR" sz="1400" baseline="0" smtClean="0"/>
              <a:pPr/>
              <a:t>19</a:t>
            </a:fld>
            <a:endParaRPr lang="en-US" altLang="el-GR" sz="1400" baseline="0" smtClean="0"/>
          </a:p>
        </p:txBody>
      </p:sp>
      <p:sp>
        <p:nvSpPr>
          <p:cNvPr id="23557" name="7 - Θέση κειμένου"/>
          <p:cNvSpPr>
            <a:spLocks noGrp="1"/>
          </p:cNvSpPr>
          <p:nvPr>
            <p:ph type="body" idx="4294967295"/>
          </p:nvPr>
        </p:nvSpPr>
        <p:spPr>
          <a:xfrm>
            <a:off x="179512" y="1700808"/>
            <a:ext cx="4427984" cy="4090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200" b="1" dirty="0" smtClean="0"/>
              <a:t>Ζωικό κύτταρο</a:t>
            </a:r>
          </a:p>
          <a:p>
            <a:r>
              <a:rPr lang="el-GR" altLang="el-GR" sz="2200" dirty="0" err="1"/>
              <a:t>Υπότονο</a:t>
            </a:r>
            <a:r>
              <a:rPr lang="el-GR" altLang="el-GR" sz="2200" dirty="0"/>
              <a:t> διάλυμα</a:t>
            </a:r>
            <a:r>
              <a:rPr lang="en-US" altLang="el-GR" sz="2200" dirty="0">
                <a:sym typeface="Wingdings" pitchFamily="2" charset="2"/>
              </a:rPr>
              <a:t> </a:t>
            </a:r>
            <a:r>
              <a:rPr lang="el-GR" altLang="el-GR" sz="2200" dirty="0">
                <a:sym typeface="Wingdings" pitchFamily="2" charset="2"/>
              </a:rPr>
              <a:t>το κύτταρο λύεται</a:t>
            </a:r>
          </a:p>
          <a:p>
            <a:r>
              <a:rPr lang="el-GR" altLang="el-GR" sz="2200" dirty="0">
                <a:sym typeface="Wingdings" pitchFamily="2" charset="2"/>
              </a:rPr>
              <a:t>Ισότονο διάλυμα</a:t>
            </a:r>
            <a:r>
              <a:rPr lang="en-US" altLang="el-GR" sz="2200" dirty="0">
                <a:sym typeface="Wingdings" pitchFamily="2" charset="2"/>
              </a:rPr>
              <a:t></a:t>
            </a:r>
            <a:r>
              <a:rPr lang="el-GR" altLang="el-GR" sz="2200" dirty="0">
                <a:sym typeface="Wingdings" pitchFamily="2" charset="2"/>
              </a:rPr>
              <a:t> φυσιολογικό κύτταρο</a:t>
            </a:r>
          </a:p>
          <a:p>
            <a:r>
              <a:rPr lang="el-GR" altLang="el-GR" sz="2200" dirty="0">
                <a:sym typeface="Wingdings" pitchFamily="2" charset="2"/>
              </a:rPr>
              <a:t>Υπέρτονο διάλυμα </a:t>
            </a:r>
            <a:r>
              <a:rPr lang="en-US" altLang="el-GR" sz="2200" dirty="0">
                <a:sym typeface="Wingdings" pitchFamily="2" charset="2"/>
              </a:rPr>
              <a:t>  </a:t>
            </a:r>
            <a:r>
              <a:rPr lang="el-GR" altLang="el-GR" sz="2200" dirty="0">
                <a:sym typeface="Wingdings" pitchFamily="2" charset="2"/>
              </a:rPr>
              <a:t>κύτταρο συρρικνώνεται </a:t>
            </a:r>
            <a:endParaRPr lang="el-GR" altLang="el-GR" sz="2200" dirty="0"/>
          </a:p>
          <a:p>
            <a:endParaRPr lang="el-GR" altLang="el-GR" sz="2200" dirty="0"/>
          </a:p>
          <a:p>
            <a:endParaRPr lang="el-GR" altLang="el-GR" sz="2200" dirty="0" smtClean="0"/>
          </a:p>
        </p:txBody>
      </p:sp>
      <p:sp>
        <p:nvSpPr>
          <p:cNvPr id="23560" name="9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5070663" y="1700808"/>
            <a:ext cx="4041775" cy="406241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altLang="el-GR" sz="2200" b="1" dirty="0"/>
              <a:t>Φυτικό κύτταρο</a:t>
            </a:r>
          </a:p>
          <a:p>
            <a:pPr>
              <a:spcBef>
                <a:spcPts val="1200"/>
              </a:spcBef>
            </a:pPr>
            <a:r>
              <a:rPr lang="el-GR" altLang="el-GR" sz="2200" dirty="0" err="1" smtClean="0"/>
              <a:t>Υπότονο</a:t>
            </a:r>
            <a:r>
              <a:rPr lang="el-GR" altLang="el-GR" sz="2200" dirty="0" smtClean="0"/>
              <a:t> διάλυμα </a:t>
            </a:r>
            <a:r>
              <a:rPr lang="en-US" altLang="el-GR" sz="2200" dirty="0" smtClean="0">
                <a:sym typeface="Wingdings" pitchFamily="2" charset="2"/>
              </a:rPr>
              <a:t> </a:t>
            </a:r>
            <a:r>
              <a:rPr lang="el-GR" altLang="el-GR" sz="2200" dirty="0" smtClean="0">
                <a:sym typeface="Wingdings" pitchFamily="2" charset="2"/>
              </a:rPr>
              <a:t>φυτικά κύτταρο λειτουργούν φυσιολογικά</a:t>
            </a:r>
          </a:p>
          <a:p>
            <a:pPr>
              <a:spcBef>
                <a:spcPts val="1200"/>
              </a:spcBef>
            </a:pPr>
            <a:r>
              <a:rPr lang="el-GR" altLang="el-GR" sz="2200" dirty="0" smtClean="0">
                <a:sym typeface="Wingdings" pitchFamily="2" charset="2"/>
              </a:rPr>
              <a:t>Ισότονο </a:t>
            </a:r>
            <a:r>
              <a:rPr lang="el-GR" altLang="el-GR" sz="2200" dirty="0" err="1" smtClean="0">
                <a:sym typeface="Wingdings" pitchFamily="2" charset="2"/>
              </a:rPr>
              <a:t>διαλυμα</a:t>
            </a:r>
            <a:r>
              <a:rPr lang="en-US" altLang="el-GR" sz="2200" dirty="0" smtClean="0">
                <a:sym typeface="Wingdings" pitchFamily="2" charset="2"/>
              </a:rPr>
              <a:t> </a:t>
            </a:r>
            <a:r>
              <a:rPr lang="el-GR" altLang="el-GR" sz="2200" dirty="0" smtClean="0">
                <a:sym typeface="Wingdings" pitchFamily="2" charset="2"/>
              </a:rPr>
              <a:t> </a:t>
            </a:r>
            <a:r>
              <a:rPr lang="el-GR" altLang="el-GR" sz="2200" dirty="0" err="1" smtClean="0">
                <a:sym typeface="Wingdings" pitchFamily="2" charset="2"/>
              </a:rPr>
              <a:t>υποσπαραγία</a:t>
            </a:r>
            <a:endParaRPr lang="el-GR" altLang="el-GR" sz="2200" dirty="0" smtClean="0"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r>
              <a:rPr lang="el-GR" altLang="el-GR" sz="2200" dirty="0" smtClean="0">
                <a:sym typeface="Wingdings" pitchFamily="2" charset="2"/>
              </a:rPr>
              <a:t>Υπέρτονο </a:t>
            </a:r>
            <a:r>
              <a:rPr lang="el-GR" altLang="el-GR" sz="2200" dirty="0" err="1" smtClean="0">
                <a:sym typeface="Wingdings" pitchFamily="2" charset="2"/>
              </a:rPr>
              <a:t>διαλυμα</a:t>
            </a:r>
            <a:r>
              <a:rPr lang="el-GR" altLang="el-GR" sz="2200" dirty="0" smtClean="0">
                <a:sym typeface="Wingdings" pitchFamily="2" charset="2"/>
              </a:rPr>
              <a:t> </a:t>
            </a:r>
            <a:r>
              <a:rPr lang="en-US" altLang="el-GR" sz="2200" dirty="0" smtClean="0">
                <a:sym typeface="Wingdings" pitchFamily="2" charset="2"/>
              </a:rPr>
              <a:t> </a:t>
            </a:r>
            <a:r>
              <a:rPr lang="el-GR" altLang="el-GR" sz="2200" dirty="0" smtClean="0">
                <a:sym typeface="Wingdings" pitchFamily="2" charset="2"/>
              </a:rPr>
              <a:t>το κύτταρο </a:t>
            </a:r>
            <a:r>
              <a:rPr lang="el-GR" altLang="el-GR" sz="2200" dirty="0" err="1" smtClean="0">
                <a:sym typeface="Wingdings" pitchFamily="2" charset="2"/>
              </a:rPr>
              <a:t>πλασμολύεται</a:t>
            </a:r>
            <a:endParaRPr lang="el-GR" altLang="el-GR" sz="2200" dirty="0" smtClean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860032" y="1844824"/>
            <a:ext cx="0" cy="2952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Διευκολυνόμενη διάχυση</a:t>
            </a:r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Παθητική μεταφορά υποβοηθούμενη από πρωτεΐνες: μια μεταφορική πρωτεΐνη επιταχύνει τη διέλευση (νερού ή διαλυμένης ουσίας) σύμφωνα με διαβάθμιση συγκέντρωσης</a:t>
            </a:r>
          </a:p>
          <a:p>
            <a:endParaRPr lang="el-GR" altLang="el-GR" smtClean="0"/>
          </a:p>
        </p:txBody>
      </p:sp>
      <p:sp>
        <p:nvSpPr>
          <p:cNvPr id="2458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66D2B8-C10E-4C1C-93F8-27EE1DD1F4E6}" type="slidenum">
              <a:rPr lang="en-US" altLang="el-GR" sz="1400" baseline="0" smtClean="0"/>
              <a:pPr/>
              <a:t>20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6036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Διευκολυνόμενη διάχυση</a:t>
            </a:r>
            <a:endParaRPr lang="en-US" altLang="el-GR" smtClean="0"/>
          </a:p>
        </p:txBody>
      </p:sp>
      <p:sp>
        <p:nvSpPr>
          <p:cNvPr id="25603" name="3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249043" cy="1152128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Η πρωτεΐνη δίαυλος αφήνει μόρια να διέλθουν</a:t>
            </a:r>
          </a:p>
        </p:txBody>
      </p:sp>
      <p:sp>
        <p:nvSpPr>
          <p:cNvPr id="25605" name="5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4888483" y="1484784"/>
            <a:ext cx="4041775" cy="1103312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Η πρωτεΐνη φορέας μεταφέρει ουσία προς οποιαδήποτε κατεύθυνση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13314" name="Picture 2" descr="File:Scheme facilitated diffusion in cell membrane-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0398"/>
            <a:ext cx="82355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115616" y="6392361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Scheme facilitated diffusion in cell </a:t>
            </a:r>
            <a:r>
              <a:rPr lang="en-US" sz="1200" dirty="0" smtClean="0">
                <a:latin typeface="+mn-lt"/>
                <a:hlinkClick r:id="rId4"/>
              </a:rPr>
              <a:t>membrane-</a:t>
            </a:r>
            <a:r>
              <a:rPr lang="en-US" sz="1200" dirty="0" err="1" smtClean="0">
                <a:latin typeface="+mn-lt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ibi Saint-Pol"/>
              </a:rPr>
              <a:t>Bibi Saint-Pol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8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Ενεργητική μεταφορά</a:t>
            </a:r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5112568"/>
          </a:xfrm>
        </p:spPr>
        <p:txBody>
          <a:bodyPr/>
          <a:lstStyle/>
          <a:p>
            <a:r>
              <a:rPr lang="el-GR" altLang="el-GR" dirty="0" smtClean="0"/>
              <a:t>Απαιτεί ενέργεια για τη διακίνηση διαλυμένων ουσιών αντίθετα από τη διαβάθμιση συγκέντρωσής τους</a:t>
            </a:r>
          </a:p>
          <a:p>
            <a:r>
              <a:rPr lang="el-GR" altLang="el-GR" dirty="0" smtClean="0"/>
              <a:t>Εξειδικευμένες </a:t>
            </a:r>
            <a:r>
              <a:rPr lang="el-GR" altLang="el-GR" dirty="0" err="1" smtClean="0"/>
              <a:t>μεμβρανικές</a:t>
            </a:r>
            <a:r>
              <a:rPr lang="el-GR" altLang="el-GR" dirty="0" smtClean="0"/>
              <a:t> πρωτεΐνες χρησιμοποιούν ενέργεια (μορφή </a:t>
            </a:r>
            <a:r>
              <a:rPr lang="en-US" altLang="el-GR" dirty="0" smtClean="0"/>
              <a:t>ATP</a:t>
            </a:r>
            <a:r>
              <a:rPr lang="el-GR" altLang="el-GR" dirty="0" smtClean="0"/>
              <a:t>) για να επιτελέσουν έργο μεταφοράς</a:t>
            </a:r>
          </a:p>
        </p:txBody>
      </p:sp>
      <p:sp>
        <p:nvSpPr>
          <p:cNvPr id="26630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8B48C5E-619A-4A5C-9F65-6EA6B3A4C8E5}" type="slidenum">
              <a:rPr lang="en-US" altLang="el-GR" sz="1400" baseline="0" smtClean="0"/>
              <a:pPr/>
              <a:t>22</a:t>
            </a:fld>
            <a:endParaRPr lang="en-US" altLang="el-GR" sz="1400" baseline="0" smtClean="0"/>
          </a:p>
        </p:txBody>
      </p:sp>
      <p:pic>
        <p:nvPicPr>
          <p:cNvPr id="11266" name="Picture 2" descr="File:Scheme sodium-potassium pump-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7416824" cy="33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115616" y="6536377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Scheme sodium-potassium </a:t>
            </a:r>
            <a:r>
              <a:rPr lang="en-US" sz="1200" dirty="0" smtClean="0">
                <a:latin typeface="+mn-lt"/>
                <a:hlinkClick r:id="rId4"/>
              </a:rPr>
              <a:t>pump-</a:t>
            </a:r>
            <a:r>
              <a:rPr lang="en-US" sz="1200" dirty="0" err="1" smtClean="0">
                <a:latin typeface="+mn-lt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Dbrouse~commonswiki"/>
              </a:rPr>
              <a:t>Dbrouse~commonswiki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3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Αντλίες ιόντων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Ρόλος: διατήρηση του δυναμικού της μεμβράνης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Κατανομή ιόντων εκατέρωθεν μεμβράνης δημιουργεί:</a:t>
            </a:r>
          </a:p>
          <a:p>
            <a:pPr>
              <a:defRPr/>
            </a:pPr>
            <a:r>
              <a:rPr lang="el-GR" dirty="0" smtClean="0"/>
              <a:t>Διαβάθμιση χημικής συγκέντρωσης</a:t>
            </a:r>
          </a:p>
          <a:p>
            <a:pPr>
              <a:defRPr/>
            </a:pPr>
            <a:r>
              <a:rPr lang="el-GR" dirty="0" smtClean="0"/>
              <a:t>Ηλεκτρική διαβάθμιση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Για να υπάρχει ηλεκτροχημικό δυναμικό που καθορίζει ροή διάχυσης ιόντων</a:t>
            </a:r>
            <a:endParaRPr lang="el-GR" dirty="0"/>
          </a:p>
        </p:txBody>
      </p:sp>
      <p:sp>
        <p:nvSpPr>
          <p:cNvPr id="2765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3EC254D-932D-4C28-8371-9E356D1041DE}" type="slidenum">
              <a:rPr lang="en-US" altLang="el-GR" sz="1400" baseline="0" smtClean="0"/>
              <a:pPr/>
              <a:t>23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162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Αντλίες ιόντων </a:t>
            </a:r>
            <a:r>
              <a:rPr lang="el-GR" altLang="el-GR" sz="2000" smtClean="0"/>
              <a:t>(συνέχεια)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Ηλεκτρογόνες αντλίες πχ</a:t>
            </a:r>
          </a:p>
          <a:p>
            <a:pPr>
              <a:defRPr/>
            </a:pPr>
            <a:r>
              <a:rPr lang="el-GR" dirty="0" smtClean="0"/>
              <a:t>Αντλία νατρίου-καλίου</a:t>
            </a:r>
          </a:p>
          <a:p>
            <a:pPr>
              <a:defRPr/>
            </a:pPr>
            <a:r>
              <a:rPr lang="el-GR" dirty="0" smtClean="0"/>
              <a:t>Αντλίες πρωτονίων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Είναι μεταφορικές πρωτεΐνες που συνεισφέρουν στη διατήρηση της ηλεκτροχημικής διαβάθμισης</a:t>
            </a:r>
            <a:endParaRPr lang="el-GR" dirty="0"/>
          </a:p>
        </p:txBody>
      </p:sp>
      <p:sp>
        <p:nvSpPr>
          <p:cNvPr id="2867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6961D6D-8345-4602-A03C-E5BD541F73CE}" type="slidenum">
              <a:rPr lang="en-US" altLang="el-GR" sz="1400" baseline="0" smtClean="0"/>
              <a:pPr/>
              <a:t>24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6200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7_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752528" cy="54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Ηλεκτρογόνος αντλία</a:t>
            </a:r>
          </a:p>
        </p:txBody>
      </p:sp>
      <p:sp>
        <p:nvSpPr>
          <p:cNvPr id="29701" name="4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3600400" cy="5112568"/>
          </a:xfrm>
        </p:spPr>
        <p:txBody>
          <a:bodyPr/>
          <a:lstStyle/>
          <a:p>
            <a:r>
              <a:rPr lang="el-GR" altLang="el-GR" sz="2400" dirty="0" smtClean="0"/>
              <a:t>Οι αντλίες πρωτονίων είναι </a:t>
            </a:r>
            <a:r>
              <a:rPr lang="el-GR" altLang="el-GR" sz="2400" dirty="0" err="1" smtClean="0"/>
              <a:t>μεμβρανικές</a:t>
            </a:r>
            <a:r>
              <a:rPr lang="el-GR" altLang="el-GR" sz="2400" dirty="0" smtClean="0"/>
              <a:t> πρωτεΐνες που αποθηκεύουν ενέργεια και δημιουργούν έτσι διαφορά δυναμικού και διαφορά συγκέντρωσης </a:t>
            </a:r>
            <a:r>
              <a:rPr lang="en-US" altLang="el-GR" sz="2400" dirty="0" smtClean="0"/>
              <a:t>H+, </a:t>
            </a:r>
            <a:r>
              <a:rPr lang="el-GR" altLang="el-GR" sz="2400" dirty="0" smtClean="0"/>
              <a:t>δηλ διπλή πηγή ενέργειας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942184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30343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Συμμεταφορά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smtClean="0"/>
              <a:t>Συζευγμένη μεταφορά δύο ουσιών από την ίδια μεμβρανική πρωτεΐνη:</a:t>
            </a:r>
          </a:p>
          <a:p>
            <a:pPr marL="0" indent="0">
              <a:buFontTx/>
              <a:buNone/>
            </a:pPr>
            <a:r>
              <a:rPr lang="el-GR" altLang="el-GR" smtClean="0"/>
              <a:t>Η διάχυση μιας διαλυμένης ουσίας σύμφωνα με τη διαβάθμιση συγκέντρωσης παρέχει την ενέργεια για τη μεταφορά μιας δεύτερης ουσίας αντίθετα προς τη διαβάθμισης της συγκέντρωσής της</a:t>
            </a:r>
          </a:p>
        </p:txBody>
      </p:sp>
      <p:sp>
        <p:nvSpPr>
          <p:cNvPr id="307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2BEBF5E-44E2-4FD0-B687-DE604661378D}" type="slidenum">
              <a:rPr lang="en-US" altLang="el-GR" sz="1400" baseline="0" smtClean="0"/>
              <a:pPr/>
              <a:t>26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3785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7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43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Συμμεταφορά</a:t>
            </a:r>
            <a:endParaRPr lang="el-GR" altLang="el-GR" dirty="0" smtClean="0"/>
          </a:p>
        </p:txBody>
      </p:sp>
      <p:sp>
        <p:nvSpPr>
          <p:cNvPr id="31749" name="4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3456384" cy="5112568"/>
          </a:xfrm>
        </p:spPr>
        <p:txBody>
          <a:bodyPr/>
          <a:lstStyle/>
          <a:p>
            <a:r>
              <a:rPr lang="el-GR" altLang="el-GR" sz="2400" dirty="0" smtClean="0"/>
              <a:t>Ενεργητική μεταφορά που παίρνει ενέργεια από τη διαβάθμιση συγκέντρωσης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923928" y="6137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11264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Μαζική μεταφορά ουσιών </a:t>
            </a:r>
            <a:br>
              <a:rPr lang="el-GR" altLang="el-GR" dirty="0" smtClean="0"/>
            </a:br>
            <a:r>
              <a:rPr lang="el-GR" altLang="el-GR" dirty="0" smtClean="0"/>
              <a:t>διαμέσου μεμβράνης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Γίνεται με: </a:t>
            </a:r>
          </a:p>
          <a:p>
            <a:pPr>
              <a:defRPr/>
            </a:pPr>
            <a:r>
              <a:rPr lang="el-GR" dirty="0" err="1" smtClean="0"/>
              <a:t>Εξωκυττάρωσης</a:t>
            </a:r>
            <a:r>
              <a:rPr lang="el-GR" dirty="0" smtClean="0"/>
              <a:t>: μεταφορικά </a:t>
            </a:r>
            <a:r>
              <a:rPr lang="el-GR" dirty="0" err="1" smtClean="0"/>
              <a:t>κυστίδια</a:t>
            </a:r>
            <a:r>
              <a:rPr lang="el-GR" dirty="0" smtClean="0"/>
              <a:t> μεταναστεύουν προς την </a:t>
            </a:r>
            <a:r>
              <a:rPr lang="el-GR" dirty="0" err="1" smtClean="0"/>
              <a:t>κυτταροπλασματικής</a:t>
            </a:r>
            <a:r>
              <a:rPr lang="el-GR" dirty="0" smtClean="0"/>
              <a:t> μεμβράνη, συντήκονται και απελευθερώνουν περιεχόμενο</a:t>
            </a:r>
          </a:p>
          <a:p>
            <a:pPr>
              <a:defRPr/>
            </a:pPr>
            <a:r>
              <a:rPr lang="el-GR" dirty="0" err="1" smtClean="0"/>
              <a:t>Ενδοκυττάρωση</a:t>
            </a:r>
            <a:r>
              <a:rPr lang="el-GR" dirty="0" smtClean="0"/>
              <a:t>: μόρια εισέρχονται στα κύτταρα μέσω </a:t>
            </a:r>
            <a:r>
              <a:rPr lang="el-GR" dirty="0" err="1" smtClean="0"/>
              <a:t>κυστιδίων</a:t>
            </a:r>
            <a:r>
              <a:rPr lang="el-GR" dirty="0" smtClean="0"/>
              <a:t> που αποκόπτονται από μεμβράνη προς το εσωτερικό του κυττάρου</a:t>
            </a:r>
            <a:endParaRPr lang="el-GR" dirty="0"/>
          </a:p>
        </p:txBody>
      </p:sp>
      <p:sp>
        <p:nvSpPr>
          <p:cNvPr id="3277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6141CA6-5791-4E5C-90F9-57046A3B2258}" type="slidenum">
              <a:rPr lang="en-US" altLang="el-GR" sz="1400" baseline="0" smtClean="0"/>
              <a:pPr/>
              <a:t>28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8249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Διπλοστιβάδα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φωσφολιπιδιών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7" name="Picture 2" descr="File:The lipid and lipid bila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34333"/>
            <a:ext cx="4182565" cy="49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59905" y="6351711"/>
            <a:ext cx="3066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The lipid and lipid </a:t>
            </a:r>
            <a:r>
              <a:rPr lang="en-US" sz="1200" dirty="0" smtClean="0">
                <a:latin typeface="+mn-lt"/>
                <a:hlinkClick r:id="rId4"/>
              </a:rPr>
              <a:t>bilayer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Bradleyhintze (page does not exist)"/>
              </a:rPr>
              <a:t>Bradleyhintze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2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Ενδοκυττάρωση</a:t>
            </a:r>
            <a:endParaRPr lang="el-GR" altLang="el-GR" dirty="0" smtClean="0"/>
          </a:p>
        </p:txBody>
      </p:sp>
      <p:sp>
        <p:nvSpPr>
          <p:cNvPr id="3379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7EF0430-3797-4D92-8FD4-293A3D5E317F}" type="slidenum">
              <a:rPr lang="en-US" altLang="el-GR" sz="1400" baseline="0" smtClean="0"/>
              <a:pPr/>
              <a:t>29</a:t>
            </a:fld>
            <a:endParaRPr lang="en-US" altLang="el-GR" sz="1400" baseline="0" smtClean="0"/>
          </a:p>
        </p:txBody>
      </p:sp>
      <p:sp>
        <p:nvSpPr>
          <p:cNvPr id="33795" name="7 - Θέση κειμένου"/>
          <p:cNvSpPr>
            <a:spLocks noGrp="1"/>
          </p:cNvSpPr>
          <p:nvPr>
            <p:ph type="body" idx="4294967295"/>
          </p:nvPr>
        </p:nvSpPr>
        <p:spPr>
          <a:xfrm>
            <a:off x="251520" y="5907484"/>
            <a:ext cx="2664296" cy="488652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Φαγοκυττάρωση</a:t>
            </a:r>
          </a:p>
        </p:txBody>
      </p:sp>
      <p:sp>
        <p:nvSpPr>
          <p:cNvPr id="33800" name="10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3131840" y="5907484"/>
            <a:ext cx="4041775" cy="545852"/>
          </a:xfrm>
        </p:spPr>
        <p:txBody>
          <a:bodyPr>
            <a:normAutofit/>
          </a:bodyPr>
          <a:lstStyle/>
          <a:p>
            <a:r>
              <a:rPr lang="el-GR" altLang="el-GR" sz="2200" dirty="0" err="1" smtClean="0"/>
              <a:t>Πινοκυττάρωση</a:t>
            </a:r>
            <a:endParaRPr lang="el-GR" altLang="el-GR" sz="2200" dirty="0" smtClean="0"/>
          </a:p>
        </p:txBody>
      </p:sp>
      <p:sp>
        <p:nvSpPr>
          <p:cNvPr id="12" name="Rectangle 7"/>
          <p:cNvSpPr/>
          <p:nvPr/>
        </p:nvSpPr>
        <p:spPr>
          <a:xfrm>
            <a:off x="2309920" y="6534635"/>
            <a:ext cx="4478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Endocytosis </a:t>
            </a:r>
            <a:r>
              <a:rPr lang="en-US" sz="1200" dirty="0" smtClean="0">
                <a:latin typeface="+mn-lt"/>
                <a:hlinkClick r:id="rId2"/>
              </a:rPr>
              <a:t>types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3" tooltip="User:LadyofHats"/>
              </a:rPr>
              <a:t>LadyofHats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2052" name="Picture 4" descr="File:Endocytosis type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9" y="1412776"/>
            <a:ext cx="878497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037584" y="5857527"/>
            <a:ext cx="3096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Ενδοκυττάρωση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μέσω υποδοχέα</a:t>
            </a:r>
          </a:p>
        </p:txBody>
      </p:sp>
    </p:spTree>
    <p:extLst>
      <p:ext uri="{BB962C8B-B14F-4D97-AF65-F5344CB8AC3E}">
        <p14:creationId xmlns:p14="http://schemas.microsoft.com/office/powerpoint/2010/main" val="22282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7</a:t>
            </a:r>
            <a:r>
              <a:rPr lang="en-US" sz="2000" dirty="0" smtClean="0"/>
              <a:t>:</a:t>
            </a:r>
            <a:r>
              <a:rPr lang="el-GR" sz="2000" dirty="0"/>
              <a:t> Δομή και λειτουργία των μεμβρανών».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ρευστότητα των μεμβρανών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Τα φωσφολιπίδια και λιγότερο οι πρωτεϊνες κινούνται  πλαγίως μέσα στη μεμβράνη</a:t>
            </a:r>
          </a:p>
          <a:p>
            <a:r>
              <a:rPr lang="el-GR" altLang="el-GR" smtClean="0"/>
              <a:t>Οι ακόρεστες υδρογονοανθρακικές ουρές φωσφολιπιδίων εξασφαλίζουν τη ρευστότητα της μεμβράνης σε χαμηλές θερμοκρασίες</a:t>
            </a:r>
          </a:p>
          <a:p>
            <a:endParaRPr lang="el-GR" altLang="el-GR" smtClean="0"/>
          </a:p>
        </p:txBody>
      </p:sp>
      <p:sp>
        <p:nvSpPr>
          <p:cNvPr id="5125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E7049ED-8060-4B32-A95B-16B70498C1FE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2924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Κινήσεις φωσφολιπιδίων</a:t>
            </a:r>
            <a:endParaRPr lang="en-US" altLang="el-GR" smtClean="0"/>
          </a:p>
        </p:txBody>
      </p:sp>
      <p:sp>
        <p:nvSpPr>
          <p:cNvPr id="6147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Συχνότερα κάνουν την πλάγια κίνηση τα λιπίδια σε μια μεμβράνη</a:t>
            </a:r>
          </a:p>
          <a:p>
            <a:r>
              <a:rPr lang="el-GR" altLang="el-GR" dirty="0"/>
              <a:t>Ρευστότητα της μεμβράνης λόγω των ακόρεστων </a:t>
            </a:r>
            <a:r>
              <a:rPr lang="el-GR" altLang="el-GR" dirty="0" err="1" smtClean="0"/>
              <a:t>υδρογοναθράκων</a:t>
            </a:r>
            <a:endParaRPr lang="el-GR" altLang="el-GR" dirty="0" smtClean="0"/>
          </a:p>
          <a:p>
            <a:r>
              <a:rPr lang="el-GR" altLang="el-GR" dirty="0"/>
              <a:t>Η χοληστερίνη μειώνει τη ρευστότητα της κυτταρικής μεμβράνης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39938" name="Picture 2" descr="File:Lipid bilayer sec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960441" cy="2574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590745" y="6045679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Lipid bilayer </a:t>
            </a:r>
            <a:r>
              <a:rPr lang="en-US" sz="1200" dirty="0" smtClean="0">
                <a:latin typeface="+mn-lt"/>
                <a:hlinkClick r:id="rId4"/>
              </a:rPr>
              <a:t>section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Rosarinagazo"/>
              </a:rPr>
              <a:t>Rosarinagazo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5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Μεμβρανικές πρωτεϊνες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Ενσωματωμένες πρωτεΐνες είναι βυθισμένες  στη </a:t>
            </a:r>
            <a:r>
              <a:rPr lang="el-GR" dirty="0" err="1" smtClean="0"/>
              <a:t>λιπιδική</a:t>
            </a:r>
            <a:r>
              <a:rPr lang="el-GR" dirty="0" smtClean="0"/>
              <a:t> </a:t>
            </a:r>
            <a:r>
              <a:rPr lang="el-GR" dirty="0" err="1" smtClean="0"/>
              <a:t>διπλοστιβάδα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Περιφερειακές πρωτεΐνες προσδένονται στις δυο επιφάνειες της μεμβράνης</a:t>
            </a:r>
          </a:p>
          <a:p>
            <a:pPr marL="0" indent="0">
              <a:buFontTx/>
              <a:buNone/>
              <a:defRPr/>
            </a:pPr>
            <a:endParaRPr lang="el-GR" dirty="0" smtClean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922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621ECF6-E1E8-4D04-9725-181CE61D25BA}" type="slidenum">
              <a:rPr lang="en-US" altLang="el-GR" sz="1400" baseline="0" smtClean="0"/>
              <a:pPr/>
              <a:t>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2733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dirty="0" smtClean="0"/>
              <a:t>Μοντέλο ρευστού μωσαϊκού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34820" name="Picture 4" descr="File:0303 Lipid Bilayer With Various Compon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1409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369785" y="6093296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0303 Lipid Bilayer With Various </a:t>
            </a:r>
            <a:r>
              <a:rPr lang="en-US" sz="1200" dirty="0" smtClean="0">
                <a:latin typeface="+mn-lt"/>
                <a:hlinkClick r:id="rId4"/>
              </a:rPr>
              <a:t>Components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4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Δομή κυτταροπλασματικής  μεμβράνης</a:t>
            </a:r>
            <a:endParaRPr lang="en-US" altLang="el-GR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7" name="Picture 2" descr="File:Cell membrane detailed diagram-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182" y="1556792"/>
            <a:ext cx="889317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16569" y="5814846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Cell membrane detailed </a:t>
            </a:r>
            <a:r>
              <a:rPr lang="en-US" sz="1200" dirty="0" smtClean="0">
                <a:latin typeface="+mn-lt"/>
                <a:hlinkClick r:id="rId5"/>
              </a:rPr>
              <a:t>diagram-el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nd1977 (page does not exist)"/>
              </a:rPr>
              <a:t>And1977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4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srgbClr val="000000"/>
                </a:solidFill>
              </a:rPr>
              <a:t>Μεταφορά</a:t>
            </a:r>
          </a:p>
          <a:p>
            <a:r>
              <a:rPr lang="el-GR" altLang="el-GR" dirty="0" err="1" smtClean="0">
                <a:solidFill>
                  <a:srgbClr val="000000"/>
                </a:solidFill>
              </a:rPr>
              <a:t>Ενζυμική</a:t>
            </a:r>
            <a:r>
              <a:rPr lang="el-GR" altLang="el-GR" dirty="0" smtClean="0">
                <a:solidFill>
                  <a:srgbClr val="000000"/>
                </a:solidFill>
              </a:rPr>
              <a:t> δράση</a:t>
            </a:r>
          </a:p>
          <a:p>
            <a:r>
              <a:rPr lang="el-GR" altLang="el-GR" dirty="0" smtClean="0">
                <a:solidFill>
                  <a:srgbClr val="000000"/>
                </a:solidFill>
              </a:rPr>
              <a:t>Μεταγωγή σήματος</a:t>
            </a:r>
          </a:p>
          <a:p>
            <a:r>
              <a:rPr lang="el-GR" altLang="el-GR" dirty="0" err="1" smtClean="0">
                <a:solidFill>
                  <a:srgbClr val="000000"/>
                </a:solidFill>
              </a:rPr>
              <a:t>Διακυτταρική</a:t>
            </a:r>
            <a:r>
              <a:rPr lang="el-GR" altLang="el-GR" dirty="0" smtClean="0">
                <a:solidFill>
                  <a:srgbClr val="000000"/>
                </a:solidFill>
              </a:rPr>
              <a:t> αναγνώριση</a:t>
            </a:r>
          </a:p>
          <a:p>
            <a:r>
              <a:rPr lang="el-GR" altLang="el-GR" dirty="0" err="1" smtClean="0">
                <a:solidFill>
                  <a:srgbClr val="000000"/>
                </a:solidFill>
              </a:rPr>
              <a:t>Διακυτταρική</a:t>
            </a:r>
            <a:r>
              <a:rPr lang="el-GR" altLang="el-GR" dirty="0" smtClean="0">
                <a:solidFill>
                  <a:srgbClr val="000000"/>
                </a:solidFill>
              </a:rPr>
              <a:t> σύνδεση</a:t>
            </a:r>
          </a:p>
        </p:txBody>
      </p:sp>
      <p:sp>
        <p:nvSpPr>
          <p:cNvPr id="12296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A199E73-18E0-4EC8-B60D-7C90E67B1F9D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  <p:sp>
        <p:nvSpPr>
          <p:cNvPr id="12294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4788024" y="1484784"/>
            <a:ext cx="4041775" cy="4062413"/>
          </a:xfrm>
        </p:spPr>
        <p:txBody>
          <a:bodyPr>
            <a:normAutofit/>
          </a:bodyPr>
          <a:lstStyle/>
          <a:p>
            <a:r>
              <a:rPr lang="el-GR" altLang="el-GR" sz="2400" dirty="0" smtClean="0">
                <a:solidFill>
                  <a:srgbClr val="000000"/>
                </a:solidFill>
              </a:rPr>
              <a:t>Πρόσδεση στον κυτταρικό σκελετό</a:t>
            </a:r>
          </a:p>
          <a:p>
            <a:r>
              <a:rPr lang="el-GR" altLang="el-GR" sz="2400" dirty="0" smtClean="0">
                <a:solidFill>
                  <a:srgbClr val="000000"/>
                </a:solidFill>
              </a:rPr>
              <a:t>Πρόσδεση στην </a:t>
            </a:r>
            <a:r>
              <a:rPr lang="el-GR" altLang="el-GR" sz="2400" dirty="0" err="1" smtClean="0">
                <a:solidFill>
                  <a:srgbClr val="000000"/>
                </a:solidFill>
              </a:rPr>
              <a:t>εξωκυττάρια</a:t>
            </a:r>
            <a:r>
              <a:rPr lang="el-GR" altLang="el-GR" sz="2400" dirty="0" smtClean="0">
                <a:solidFill>
                  <a:srgbClr val="000000"/>
                </a:solidFill>
              </a:rPr>
              <a:t> θεμέλια ουσία </a:t>
            </a:r>
          </a:p>
          <a:p>
            <a:endParaRPr lang="el-GR" altLang="el-GR" sz="2400" dirty="0" smtClean="0"/>
          </a:p>
          <a:p>
            <a:endParaRPr lang="el-GR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</a:t>
            </a:r>
            <a:r>
              <a:rPr lang="el-GR" dirty="0" err="1"/>
              <a:t>μεμβρανικών</a:t>
            </a:r>
            <a:r>
              <a:rPr lang="el-GR" dirty="0"/>
              <a:t> πρωτεϊνών </a:t>
            </a:r>
          </a:p>
        </p:txBody>
      </p:sp>
    </p:spTree>
    <p:extLst>
      <p:ext uri="{BB962C8B-B14F-4D97-AF65-F5344CB8AC3E}">
        <p14:creationId xmlns:p14="http://schemas.microsoft.com/office/powerpoint/2010/main" val="19951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95</TotalTime>
  <Words>1524</Words>
  <Application>Microsoft Office PowerPoint</Application>
  <PresentationFormat>Προβολή στην οθόνη (4:3)</PresentationFormat>
  <Paragraphs>216</Paragraphs>
  <Slides>37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template</vt:lpstr>
      <vt:lpstr>OC_template_updated</vt:lpstr>
      <vt:lpstr>Βιολογία</vt:lpstr>
      <vt:lpstr>Οι κυτταρικές μεμβράνες είναι ρευστό μωσαϊκά λιπιδίων και πρωτεϊνών </vt:lpstr>
      <vt:lpstr>Διπλοστιβάδα φωσφολιπιδιών</vt:lpstr>
      <vt:lpstr>Η ρευστότητα των μεμβρανών</vt:lpstr>
      <vt:lpstr>Κινήσεις φωσφολιπιδίων</vt:lpstr>
      <vt:lpstr>Μεμβρανικές πρωτεϊνες</vt:lpstr>
      <vt:lpstr>Μοντέλο ρευστού μωσαϊκού</vt:lpstr>
      <vt:lpstr>Δομή κυτταροπλασματικής  μεμβράνης</vt:lpstr>
      <vt:lpstr>Λειτουργία μεμβρανικών πρωτεϊνών </vt:lpstr>
      <vt:lpstr>Μεμβρανικοί υδατάνθρακες</vt:lpstr>
      <vt:lpstr>Σύνθεση συστατικών της μεμβράνης</vt:lpstr>
      <vt:lpstr>Σύνθεση και πολικότητα των μεμβρανών</vt:lpstr>
      <vt:lpstr>Εκλεκτική διαπερατότητα μεμβρανών </vt:lpstr>
      <vt:lpstr>Παθητική μεταφορά</vt:lpstr>
      <vt:lpstr>Διάχυση ενός είδους μορίου</vt:lpstr>
      <vt:lpstr>Διάχυση δύο ειδών μορίων</vt:lpstr>
      <vt:lpstr>Ώσμωση</vt:lpstr>
      <vt:lpstr>παθητική μεταφορά (συνέχεια)</vt:lpstr>
      <vt:lpstr>Η υδατική ισορροπία κυττάρων</vt:lpstr>
      <vt:lpstr>Υδατική ισσοροπία</vt:lpstr>
      <vt:lpstr>Διευκολυνόμενη διάχυση</vt:lpstr>
      <vt:lpstr>Διευκολυνόμενη διάχυση</vt:lpstr>
      <vt:lpstr>Ενεργητική μεταφορά</vt:lpstr>
      <vt:lpstr>Αντλίες ιόντων</vt:lpstr>
      <vt:lpstr>Αντλίες ιόντων (συνέχεια)</vt:lpstr>
      <vt:lpstr>Ηλεκτρογόνος αντλία</vt:lpstr>
      <vt:lpstr>Συμμεταφορά</vt:lpstr>
      <vt:lpstr>Συμμεταφορά</vt:lpstr>
      <vt:lpstr>Μαζική μεταφορά ουσιών  διαμέσου μεμβράνης</vt:lpstr>
      <vt:lpstr>Ενδοκυττάρωση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11</cp:revision>
  <dcterms:created xsi:type="dcterms:W3CDTF">2015-12-11T09:07:34Z</dcterms:created>
  <dcterms:modified xsi:type="dcterms:W3CDTF">2015-12-14T14:04:14Z</dcterms:modified>
</cp:coreProperties>
</file>