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257" r:id="rId35"/>
    <p:sldId id="262" r:id="rId36"/>
    <p:sldId id="264" r:id="rId37"/>
    <p:sldId id="269" r:id="rId38"/>
    <p:sldId id="27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FDA392E-78A2-4B94-AC41-B1344D44BB7E}" type="slidenum">
              <a:rPr lang="en-US" altLang="el-GR" sz="1300" baseline="0"/>
              <a:pPr/>
              <a:t>2</a:t>
            </a:fld>
            <a:endParaRPr lang="en-US" altLang="el-GR" sz="1300" baseline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86C99A0-ED26-4138-8CE7-C0A69BCE0A6D}" type="slidenum">
              <a:rPr lang="en-US" altLang="el-GR" sz="1300" baseline="0"/>
              <a:pPr/>
              <a:t>12</a:t>
            </a:fld>
            <a:endParaRPr lang="en-US" altLang="el-GR" sz="1300" baseline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28C25-9470-435F-8B2B-040DB6F10C09}" type="slidenum">
              <a:rPr lang="en-US" altLang="el-GR" sz="1300" baseline="0"/>
              <a:pPr/>
              <a:t>14</a:t>
            </a:fld>
            <a:endParaRPr lang="en-US" altLang="el-GR" sz="1300" baseline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4AAAA0C-867B-406E-B4CF-1AC2738E0682}" type="slidenum">
              <a:rPr lang="en-US" altLang="el-GR" sz="1300" baseline="0"/>
              <a:pPr/>
              <a:t>20</a:t>
            </a:fld>
            <a:endParaRPr lang="en-US" altLang="el-GR" sz="1300" baseline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DE82E6B-DBA1-405E-BAC2-8E4CD1A46325}" type="slidenum">
              <a:rPr lang="en-US" altLang="el-GR" sz="1300" baseline="0"/>
              <a:pPr/>
              <a:t>24</a:t>
            </a:fld>
            <a:endParaRPr lang="en-US" altLang="el-GR" sz="1300" baseline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3261B5E-5ECD-43E3-9AA0-3D71C226BAF4}" type="slidenum">
              <a:rPr lang="en-US" altLang="el-GR" sz="1300" baseline="0"/>
              <a:pPr/>
              <a:t>30</a:t>
            </a:fld>
            <a:endParaRPr lang="en-US" altLang="el-GR" sz="1300" baseline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9</a:t>
            </a:r>
            <a:r>
              <a:rPr lang="el-GR" sz="2600" dirty="0" smtClean="0"/>
              <a:t>: Κυτταρική αναπνοή: Αποκτώντας χημική ενέργεια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Δεκτής ηλεκτρονίων </a:t>
            </a:r>
            <a:br>
              <a:rPr lang="el-GR" altLang="el-GR" smtClean="0"/>
            </a:br>
            <a:r>
              <a:rPr lang="en-US" altLang="el-GR" smtClean="0"/>
              <a:t>NAD</a:t>
            </a:r>
            <a:r>
              <a:rPr lang="en-US" altLang="el-GR" baseline="30000" smtClean="0"/>
              <a:t>+</a:t>
            </a:r>
            <a:r>
              <a:rPr lang="el-GR" altLang="el-GR" baseline="30000" smtClean="0"/>
              <a:t>  </a:t>
            </a:r>
            <a:r>
              <a:rPr lang="el-GR" altLang="el-GR" smtClean="0"/>
              <a:t>→ Ν</a:t>
            </a:r>
            <a:r>
              <a:rPr lang="en-US" altLang="el-GR" smtClean="0"/>
              <a:t>ADH</a:t>
            </a:r>
            <a:endParaRPr lang="el-GR" altLang="el-GR" baseline="3000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Τα ηλεκτρόνια συνοδεύονται από πρωτόνια </a:t>
            </a:r>
            <a:r>
              <a:rPr lang="en-US" dirty="0" smtClean="0"/>
              <a:t>(</a:t>
            </a:r>
            <a:r>
              <a:rPr lang="el-GR" dirty="0" smtClean="0"/>
              <a:t>= Η</a:t>
            </a:r>
            <a:r>
              <a:rPr lang="el-GR" baseline="30000" dirty="0" smtClean="0"/>
              <a:t>+ </a:t>
            </a:r>
            <a:r>
              <a:rPr lang="en-US" baseline="30000" dirty="0" smtClean="0"/>
              <a:t>) </a:t>
            </a:r>
            <a:r>
              <a:rPr lang="el-GR" dirty="0" smtClean="0"/>
              <a:t>δεν καταλήγουν απευθείας στο οξυγόνο, αλλά μεταφέρονται σε φορείς ηλεκτρονίων, το </a:t>
            </a:r>
            <a:r>
              <a:rPr lang="el-GR" b="1" dirty="0" smtClean="0"/>
              <a:t>συνένζυμο </a:t>
            </a:r>
            <a:r>
              <a:rPr lang="en-US" b="1" dirty="0" smtClean="0"/>
              <a:t>NAD</a:t>
            </a:r>
            <a:r>
              <a:rPr lang="en-US" b="1" baseline="30000" dirty="0" smtClean="0"/>
              <a:t>+ </a:t>
            </a:r>
            <a:r>
              <a:rPr lang="el-GR" dirty="0" smtClean="0"/>
              <a:t>= οξειδωτικός παράγοντας)</a:t>
            </a:r>
          </a:p>
          <a:p>
            <a:pPr>
              <a:defRPr/>
            </a:pPr>
            <a:r>
              <a:rPr lang="el-GR" dirty="0" smtClean="0"/>
              <a:t>Ενζυμα </a:t>
            </a:r>
            <a:r>
              <a:rPr lang="el-GR" b="1" dirty="0" err="1" smtClean="0"/>
              <a:t>αφυδρογονάσες</a:t>
            </a:r>
            <a:r>
              <a:rPr lang="el-GR" dirty="0" smtClean="0"/>
              <a:t> αφαιρούν Η</a:t>
            </a:r>
            <a:r>
              <a:rPr lang="el-GR" sz="1800" dirty="0" smtClean="0"/>
              <a:t>2 (</a:t>
            </a:r>
            <a:r>
              <a:rPr lang="el-GR" sz="2000" dirty="0" smtClean="0"/>
              <a:t>δηλ 2 ηλεκτρόνια και 2 πρωτόνια) από υπόστρωμα (γλυκόζη)</a:t>
            </a:r>
            <a:endParaRPr lang="el-GR" sz="1800" dirty="0"/>
          </a:p>
          <a:p>
            <a:pPr>
              <a:defRPr/>
            </a:pPr>
            <a:endParaRPr lang="el-GR" baseline="30000" dirty="0" smtClean="0"/>
          </a:p>
          <a:p>
            <a:pPr marL="0" indent="0">
              <a:buFontTx/>
              <a:buNone/>
              <a:defRPr/>
            </a:pPr>
            <a:endParaRPr lang="el-GR" baseline="30000" dirty="0" smtClean="0"/>
          </a:p>
          <a:p>
            <a:pPr marL="0" indent="0">
              <a:buFontTx/>
              <a:buNone/>
              <a:defRPr/>
            </a:pPr>
            <a:endParaRPr lang="el-GR" baseline="30000" dirty="0"/>
          </a:p>
        </p:txBody>
      </p:sp>
      <p:sp>
        <p:nvSpPr>
          <p:cNvPr id="1126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5E64306-C24A-4CAB-88C8-140713BFD91D}" type="slidenum">
              <a:rPr lang="en-US" altLang="el-GR" sz="1400" baseline="0" smtClean="0"/>
              <a:pPr/>
              <a:t>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75643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Αλυσίδα μεταφοράς ηλεκτρονίων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Για να διακόψουν την απότομη «πτώση» ηλεκτρονίων στο Οξυγόνο</a:t>
            </a:r>
          </a:p>
          <a:p>
            <a:r>
              <a:rPr lang="el-GR" altLang="el-GR" smtClean="0"/>
              <a:t>Αλυσίδα </a:t>
            </a:r>
          </a:p>
          <a:p>
            <a:pPr lvl="1"/>
            <a:r>
              <a:rPr lang="el-GR" altLang="el-GR" smtClean="0"/>
              <a:t>αποτελείται από πολλά μόρια – πρωτεΐνες, </a:t>
            </a:r>
          </a:p>
          <a:p>
            <a:pPr lvl="1"/>
            <a:r>
              <a:rPr lang="el-GR" altLang="el-GR" smtClean="0"/>
              <a:t>καταλήγει σε </a:t>
            </a:r>
            <a:r>
              <a:rPr lang="en-US" altLang="el-GR" smtClean="0"/>
              <a:t>O</a:t>
            </a:r>
            <a:r>
              <a:rPr lang="en-US" altLang="el-GR" sz="1400" smtClean="0"/>
              <a:t>2 </a:t>
            </a:r>
            <a:r>
              <a:rPr lang="el-GR" altLang="el-GR" smtClean="0"/>
              <a:t>που συλλέγει ηλεκτρόνια σχηματίζοντας νερό</a:t>
            </a:r>
          </a:p>
          <a:p>
            <a:r>
              <a:rPr lang="el-GR" altLang="el-GR" smtClean="0"/>
              <a:t>Φορείς γίνονται όλο και πιο ηλεκτροαρνητικοί κατά μήκος αλυσίδας</a:t>
            </a:r>
          </a:p>
        </p:txBody>
      </p:sp>
      <p:sp>
        <p:nvSpPr>
          <p:cNvPr id="1229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4DA4E85-80DC-4D94-AFCA-F4EC602F57CF}" type="slidenum">
              <a:rPr lang="en-US" altLang="el-GR" sz="1400" baseline="0" smtClean="0"/>
              <a:pPr/>
              <a:t>10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57032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Κυτταρική αναπνοή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b="1" smtClean="0"/>
              <a:t>Γλυκόλυση</a:t>
            </a:r>
            <a:r>
              <a:rPr lang="el-GR" altLang="el-GR" smtClean="0"/>
              <a:t>: Διασπά γλυκόζη σε 2 μόρια πυροσταφυλικού οξέος</a:t>
            </a:r>
          </a:p>
          <a:p>
            <a:pPr marL="0" indent="0">
              <a:buFontTx/>
              <a:buNone/>
            </a:pPr>
            <a:r>
              <a:rPr lang="el-GR" altLang="el-GR" b="1" smtClean="0"/>
              <a:t>Κύκλος κιτρικού οξέος </a:t>
            </a:r>
            <a:r>
              <a:rPr lang="el-GR" altLang="el-GR" smtClean="0"/>
              <a:t>= </a:t>
            </a:r>
            <a:r>
              <a:rPr lang="en-US" altLang="el-GR" smtClean="0"/>
              <a:t>Krebs</a:t>
            </a:r>
            <a:r>
              <a:rPr lang="el-GR" altLang="el-GR" smtClean="0"/>
              <a:t>: ολοκληρώνει διάσπαση γλυκόζης οξειδώνοντας πυροσταφυλικό σε </a:t>
            </a:r>
            <a:r>
              <a:rPr lang="en-US" altLang="el-GR" smtClean="0"/>
              <a:t>CO</a:t>
            </a:r>
            <a:r>
              <a:rPr lang="en-US" altLang="el-GR" sz="1800" smtClean="0"/>
              <a:t>2</a:t>
            </a:r>
          </a:p>
          <a:p>
            <a:pPr marL="0" indent="0">
              <a:buFontTx/>
              <a:buNone/>
            </a:pPr>
            <a:r>
              <a:rPr lang="el-GR" altLang="el-GR" b="1" smtClean="0"/>
              <a:t>Οξειδωτική φωσφορυλίωση</a:t>
            </a:r>
            <a:r>
              <a:rPr lang="en-US" altLang="el-GR" smtClean="0"/>
              <a:t>: </a:t>
            </a:r>
            <a:r>
              <a:rPr lang="el-GR" altLang="el-GR" smtClean="0"/>
              <a:t>ΑΤΡ τροφοδοτείται ενεργειακά από οξειδωαναγωγή μεταφοράς ηλεκτρόνιων</a:t>
            </a:r>
          </a:p>
        </p:txBody>
      </p:sp>
      <p:sp>
        <p:nvSpPr>
          <p:cNvPr id="1331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4AA7689-B0CA-4D46-9FBF-0C5DFDAAA32C}" type="slidenum">
              <a:rPr lang="en-US" altLang="el-GR" sz="1400" baseline="0" smtClean="0"/>
              <a:pPr/>
              <a:t>11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5494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Η κυτταρική αναπνοή με μια ματιά</a:t>
            </a:r>
            <a:endParaRPr lang="en-US" altLang="el-GR" sz="3600" smtClean="0"/>
          </a:p>
        </p:txBody>
      </p:sp>
      <p:sp>
        <p:nvSpPr>
          <p:cNvPr id="14341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BD36497-0F45-465A-80E9-5464775DF241}" type="slidenum">
              <a:rPr lang="en-US" altLang="el-GR" sz="1400" baseline="0" smtClean="0"/>
              <a:pPr/>
              <a:t>12</a:t>
            </a:fld>
            <a:endParaRPr lang="en-US" altLang="el-GR" sz="1400" baseline="0" smtClean="0"/>
          </a:p>
        </p:txBody>
      </p:sp>
      <p:pic>
        <p:nvPicPr>
          <p:cNvPr id="14342" name="Picture 3" descr="9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463" b="12166"/>
          <a:stretch>
            <a:fillRect/>
          </a:stretch>
        </p:blipFill>
        <p:spPr bwMode="auto">
          <a:xfrm>
            <a:off x="1000125" y="1628800"/>
            <a:ext cx="7151460" cy="45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000125" y="62309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521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Γλυκόλυση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l-GR" altLang="el-GR" dirty="0" err="1" smtClean="0"/>
              <a:t>γλυκόλυση</a:t>
            </a:r>
            <a:r>
              <a:rPr lang="el-GR" altLang="el-GR" dirty="0" smtClean="0"/>
              <a:t> απελευθερώνει χημική ενέργεια με την οξείδωση της γλυκόζης προς </a:t>
            </a:r>
            <a:r>
              <a:rPr lang="el-GR" altLang="el-GR" dirty="0" err="1" smtClean="0"/>
              <a:t>πυροσταφυλικό</a:t>
            </a:r>
            <a:r>
              <a:rPr lang="el-GR" altLang="el-GR" dirty="0" smtClean="0"/>
              <a:t> </a:t>
            </a:r>
            <a:r>
              <a:rPr lang="el-GR" altLang="el-GR" dirty="0" smtClean="0"/>
              <a:t>οξύ</a:t>
            </a:r>
            <a:endParaRPr lang="el-GR" altLang="el-GR" dirty="0" smtClean="0"/>
          </a:p>
          <a:p>
            <a:r>
              <a:rPr lang="el-GR" altLang="el-GR" dirty="0" smtClean="0"/>
              <a:t>Συμβαίνει ανεξάρτητα από διαθεσιμότητα Οξυγόνου</a:t>
            </a:r>
          </a:p>
          <a:p>
            <a:r>
              <a:rPr lang="el-GR" altLang="el-GR" dirty="0" smtClean="0"/>
              <a:t>Παρουσία οξυγόνου επιτρέπει να εξάγει ενέργεια αποθηκευμένη στο </a:t>
            </a:r>
            <a:r>
              <a:rPr lang="el-GR" altLang="el-GR" dirty="0" err="1" smtClean="0"/>
              <a:t>πυροσταφυλικό</a:t>
            </a:r>
            <a:r>
              <a:rPr lang="el-GR" altLang="el-GR" dirty="0" smtClean="0"/>
              <a:t> και στο </a:t>
            </a:r>
            <a:r>
              <a:rPr lang="en-US" altLang="el-GR" dirty="0" smtClean="0"/>
              <a:t>NADH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1536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50B3E4E-CA52-409E-BD51-B7EA57C35025}" type="slidenum">
              <a:rPr lang="en-US" altLang="el-GR" sz="1400" baseline="0" smtClean="0"/>
              <a:pPr/>
              <a:t>13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0017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200" smtClean="0"/>
              <a:t>Ακετυλο συνένζυμο Α = Ακετυλο – </a:t>
            </a:r>
            <a:r>
              <a:rPr lang="en-US" altLang="el-GR" sz="3200" smtClean="0"/>
              <a:t>CoA</a:t>
            </a:r>
          </a:p>
        </p:txBody>
      </p:sp>
      <p:sp>
        <p:nvSpPr>
          <p:cNvPr id="16387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μετατροπή του </a:t>
            </a:r>
            <a:r>
              <a:rPr lang="el-GR" altLang="el-GR" dirty="0" err="1" smtClean="0"/>
              <a:t>πυροσταφυλικού</a:t>
            </a:r>
            <a:r>
              <a:rPr lang="el-GR" altLang="el-GR" dirty="0" smtClean="0"/>
              <a:t> οξέως σε </a:t>
            </a:r>
            <a:r>
              <a:rPr lang="el-GR" altLang="el-GR" dirty="0" err="1" smtClean="0"/>
              <a:t>ακετυλο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συνέζυμο</a:t>
            </a:r>
            <a:r>
              <a:rPr lang="el-GR" altLang="el-GR" dirty="0" smtClean="0"/>
              <a:t> Α συνδέει τη </a:t>
            </a:r>
            <a:r>
              <a:rPr lang="el-GR" altLang="el-GR" dirty="0" err="1" smtClean="0"/>
              <a:t>γλυκόλυση</a:t>
            </a:r>
            <a:r>
              <a:rPr lang="el-GR" altLang="el-GR" dirty="0" smtClean="0"/>
              <a:t> με τον κύκλο του </a:t>
            </a:r>
            <a:r>
              <a:rPr lang="en-US" altLang="el-GR" dirty="0" smtClean="0"/>
              <a:t>Krebs</a:t>
            </a:r>
            <a:endParaRPr lang="el-GR" altLang="el-GR" dirty="0" smtClean="0"/>
          </a:p>
        </p:txBody>
      </p:sp>
      <p:sp>
        <p:nvSpPr>
          <p:cNvPr id="16389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5CC75D1-AA79-4734-93E1-F25E7931411E}" type="slidenum">
              <a:rPr lang="en-US" altLang="el-GR" sz="1400" baseline="0" smtClean="0"/>
              <a:pPr/>
              <a:t>14</a:t>
            </a:fld>
            <a:endParaRPr lang="en-US" altLang="el-GR" sz="1400" baseline="0" smtClean="0"/>
          </a:p>
        </p:txBody>
      </p:sp>
      <p:pic>
        <p:nvPicPr>
          <p:cNvPr id="16390" name="Picture 3" descr="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1"/>
          <a:stretch>
            <a:fillRect/>
          </a:stretch>
        </p:blipFill>
        <p:spPr bwMode="auto">
          <a:xfrm>
            <a:off x="1214438" y="2928938"/>
            <a:ext cx="6553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403648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4333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O </a:t>
            </a:r>
            <a:r>
              <a:rPr lang="el-GR" altLang="el-GR" smtClean="0"/>
              <a:t>κύκλος του κιτρικού οξέος:</a:t>
            </a:r>
            <a:br>
              <a:rPr lang="el-GR" altLang="el-GR" smtClean="0"/>
            </a:br>
            <a:r>
              <a:rPr lang="el-GR" altLang="el-GR" sz="3200" smtClean="0"/>
              <a:t>μεταφέρει ηλεκτρόνια καυσίμων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Ολοκληρώνει την </a:t>
            </a:r>
            <a:r>
              <a:rPr lang="el-GR" altLang="el-GR" dirty="0" err="1" smtClean="0"/>
              <a:t>ενεργοπαραγωγό</a:t>
            </a:r>
            <a:r>
              <a:rPr lang="el-GR" altLang="el-GR" dirty="0" smtClean="0"/>
              <a:t> οξείδωση των οργανικών μορίων</a:t>
            </a:r>
          </a:p>
          <a:p>
            <a:r>
              <a:rPr lang="el-GR" altLang="el-GR" dirty="0" smtClean="0"/>
              <a:t>1/3 της γλυκόζης απελευθερώθηκε στην </a:t>
            </a:r>
            <a:r>
              <a:rPr lang="el-GR" altLang="el-GR" dirty="0" err="1" smtClean="0"/>
              <a:t>γλυκόλυση</a:t>
            </a:r>
            <a:endParaRPr lang="el-GR" altLang="el-GR" dirty="0" smtClean="0"/>
          </a:p>
          <a:p>
            <a:r>
              <a:rPr lang="el-GR" altLang="el-GR" dirty="0" err="1" smtClean="0"/>
              <a:t>Αποδομείτε</a:t>
            </a:r>
            <a:r>
              <a:rPr lang="el-GR" altLang="el-GR" dirty="0" smtClean="0"/>
              <a:t> κιτρικό πάλι σε οξαλικό</a:t>
            </a:r>
          </a:p>
          <a:p>
            <a:r>
              <a:rPr lang="el-GR" altLang="el-GR" dirty="0" err="1" smtClean="0"/>
              <a:t>Πυροσταφυλικό</a:t>
            </a:r>
            <a:r>
              <a:rPr lang="el-GR" altLang="el-GR" dirty="0" smtClean="0"/>
              <a:t> μετατρέπεται σε </a:t>
            </a:r>
            <a:r>
              <a:rPr lang="el-GR" altLang="el-GR" dirty="0" err="1" smtClean="0"/>
              <a:t>ακετυλοσυνένζυμα</a:t>
            </a:r>
            <a:r>
              <a:rPr lang="el-GR" altLang="el-GR" dirty="0" smtClean="0"/>
              <a:t> Α = </a:t>
            </a:r>
            <a:r>
              <a:rPr lang="el-GR" altLang="el-GR" dirty="0" err="1" smtClean="0"/>
              <a:t>ακέτυλο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CoA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συνδετικός κρίκος </a:t>
            </a:r>
            <a:r>
              <a:rPr lang="el-GR" altLang="el-GR" dirty="0" err="1" smtClean="0"/>
              <a:t>γλυκόλυσης</a:t>
            </a:r>
            <a:r>
              <a:rPr lang="el-GR" altLang="el-GR" dirty="0" smtClean="0"/>
              <a:t>-Κ</a:t>
            </a:r>
            <a:r>
              <a:rPr lang="en-US" altLang="el-GR" dirty="0" err="1" smtClean="0"/>
              <a:t>rebs</a:t>
            </a:r>
            <a:endParaRPr lang="en-US" altLang="el-GR" dirty="0" smtClean="0"/>
          </a:p>
          <a:p>
            <a:r>
              <a:rPr lang="el-GR" altLang="el-GR" dirty="0" smtClean="0"/>
              <a:t>2 συνένζυμα συμμετέχουν: </a:t>
            </a:r>
            <a:r>
              <a:rPr lang="en-US" altLang="el-GR" dirty="0" smtClean="0"/>
              <a:t>FAD</a:t>
            </a:r>
            <a:r>
              <a:rPr lang="el-GR" altLang="el-GR" dirty="0" smtClean="0"/>
              <a:t>,</a:t>
            </a:r>
            <a:r>
              <a:rPr lang="en-US" altLang="el-GR" dirty="0" smtClean="0"/>
              <a:t> NAD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174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48FCF92-8BAB-4275-A4D1-434FCBDB3D43}" type="slidenum">
              <a:rPr lang="en-US" altLang="el-GR" sz="1400" baseline="0" smtClean="0"/>
              <a:pPr/>
              <a:t>15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9333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Οξειδωτική φωσφοριλύωση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Χημειώσμωση συνδέει μεταφορά ηλεκτρονίων με τη σύνθεση ΑΤΡ</a:t>
            </a:r>
          </a:p>
          <a:p>
            <a:r>
              <a:rPr lang="el-GR" altLang="el-GR" smtClean="0"/>
              <a:t>Η περισσότερη ΑΤΡ  της αναπνοής προέρχεται από οξειδ.φωσφοριλύωση.</a:t>
            </a:r>
          </a:p>
          <a:p>
            <a:r>
              <a:rPr lang="el-GR" altLang="el-GR" smtClean="0"/>
              <a:t>Αξιοποιείται η ενέργεια που απελευθερώνεται από την αλυσίδα μεταφοράς ηλεκτρονίων</a:t>
            </a:r>
          </a:p>
        </p:txBody>
      </p:sp>
      <p:sp>
        <p:nvSpPr>
          <p:cNvPr id="1843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D2EC3C9-275B-4EA3-96A0-658F276DD450}" type="slidenum">
              <a:rPr lang="en-US" altLang="el-GR" sz="1400" baseline="0" smtClean="0"/>
              <a:pPr/>
              <a:t>16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41963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Οδός μεταφοράς ηλκτρονίων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Λειτουργία της αλυσίδας είναι να διευκολύνει την πτώση ηλεκτρονίων από τα τροφικά μόρια στο οξυγόνο με το να κατανέμει τη μεγάλη μείωση ενέργειας σε επιμέρους στάδια</a:t>
            </a:r>
          </a:p>
        </p:txBody>
      </p:sp>
      <p:sp>
        <p:nvSpPr>
          <p:cNvPr id="1946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156250A-B89E-4333-83A2-76F530F796AF}" type="slidenum">
              <a:rPr lang="en-US" altLang="el-GR" sz="1400" baseline="0" smtClean="0"/>
              <a:pPr/>
              <a:t>17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70895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Χημειώσμωση: </a:t>
            </a:r>
            <a:br>
              <a:rPr lang="el-GR" altLang="el-GR" smtClean="0"/>
            </a:br>
            <a:r>
              <a:rPr lang="el-GR" altLang="el-GR" sz="3200" smtClean="0"/>
              <a:t>ενεργειακή σύζευξη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διαδικασία κατά την οποία η ενέργεια  χρησιμοποιείται για να τροφοδοτήσει ενεργειακά  κάποια κυτταρική λειτουργία πχ τη σύνθεση ΑΤΡ</a:t>
            </a:r>
          </a:p>
          <a:p>
            <a:r>
              <a:rPr lang="el-GR" altLang="el-GR" smtClean="0"/>
              <a:t>Πηγή ενέργειας είναι η διαφορά [Η+] εκατέρωθεν των μεμβρανών</a:t>
            </a:r>
          </a:p>
          <a:p>
            <a:endParaRPr lang="el-GR" altLang="el-GR" smtClean="0"/>
          </a:p>
        </p:txBody>
      </p:sp>
      <p:sp>
        <p:nvSpPr>
          <p:cNvPr id="2048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A15FD6-8610-49A7-ADD2-03D7FC3F9B3A}" type="slidenum">
              <a:rPr lang="en-US" altLang="el-GR" sz="1400" baseline="0" smtClean="0"/>
              <a:pPr/>
              <a:t>18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7179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Μεταβολικό έργο για ζωή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κύτταρα απαιτούν μεταγγίσεις ενέργειας από εξωτερικές πηγές για να επιτελέσουν πολυάριθμες λειτουργίες</a:t>
            </a:r>
          </a:p>
          <a:p>
            <a:r>
              <a:rPr lang="el-GR" altLang="el-GR" smtClean="0"/>
              <a:t>Απαραίτητα στοιχεία για ζωή ανακυκλώνονται: Φωτοσύνθεση παράγει </a:t>
            </a:r>
            <a:r>
              <a:rPr lang="en-US" altLang="el-GR" smtClean="0"/>
              <a:t>O</a:t>
            </a:r>
            <a:r>
              <a:rPr lang="en-US" altLang="el-GR" sz="1800" smtClean="0"/>
              <a:t>2</a:t>
            </a:r>
            <a:r>
              <a:rPr lang="el-GR" altLang="el-GR" smtClean="0"/>
              <a:t> και οργανικά μόρια, τα οποία διασπώνται στην κυτταρική αναπνοή σε τελικά προϊόντα </a:t>
            </a:r>
            <a:r>
              <a:rPr lang="en-US" altLang="el-GR" smtClean="0"/>
              <a:t>CO</a:t>
            </a:r>
            <a:r>
              <a:rPr lang="en-US" altLang="el-GR" sz="2000" smtClean="0"/>
              <a:t>2</a:t>
            </a:r>
            <a:r>
              <a:rPr lang="el-GR" altLang="el-GR" sz="2000" smtClean="0"/>
              <a:t>+</a:t>
            </a:r>
            <a:r>
              <a:rPr lang="en-US" altLang="el-GR" smtClean="0"/>
              <a:t>H</a:t>
            </a:r>
            <a:r>
              <a:rPr lang="en-US" altLang="el-GR" sz="2000" smtClean="0"/>
              <a:t>2</a:t>
            </a:r>
            <a:r>
              <a:rPr lang="el-GR" altLang="el-GR" smtClean="0"/>
              <a:t>Ο: είναι πρώτες ύλες φωτοσύνθεσης</a:t>
            </a:r>
          </a:p>
        </p:txBody>
      </p:sp>
      <p:sp>
        <p:nvSpPr>
          <p:cNvPr id="30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35CA4BB-F2BC-43CD-A67F-B2F082BC6E0B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9387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Ισολογισμός παραγωγής ΑΤΡ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Από το σύνολο της χημικής ενέργειας που περιέχεται στη γλυκόζη, το ~40% μεταφέρεται στην ΑΤΡ: πολύ αποδοτική </a:t>
            </a:r>
          </a:p>
          <a:p>
            <a:r>
              <a:rPr lang="el-GR" altLang="el-GR" smtClean="0"/>
              <a:t>Το υπόλοιπο τμήμα της χημικής ενέργειας χάνεται ως θερμότητα → μέρος της για διατήρηση θερμοκρασίας σώματος σταθερή στους 37</a:t>
            </a:r>
            <a:r>
              <a:rPr lang="el-GR" altLang="el-GR" baseline="30000" smtClean="0"/>
              <a:t>ο</a:t>
            </a:r>
            <a:r>
              <a:rPr lang="en-US" altLang="el-GR" smtClean="0"/>
              <a:t>C</a:t>
            </a:r>
          </a:p>
          <a:p>
            <a:r>
              <a:rPr lang="en-US" altLang="el-GR" smtClean="0"/>
              <a:t>36-38 </a:t>
            </a:r>
            <a:r>
              <a:rPr lang="el-GR" altLang="el-GR" smtClean="0"/>
              <a:t>ΑΤΡ</a:t>
            </a:r>
          </a:p>
        </p:txBody>
      </p:sp>
      <p:sp>
        <p:nvSpPr>
          <p:cNvPr id="2150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EDC7B4F-2501-465B-8591-BD96B2A8830C}" type="slidenum">
              <a:rPr lang="en-US" altLang="el-GR" sz="1400" baseline="0" smtClean="0"/>
              <a:pPr/>
              <a:t>19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22799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DF82F62-CAEB-46BB-9044-DB7A57B95BC9}" type="slidenum">
              <a:rPr lang="en-US" altLang="el-GR" sz="1400" baseline="0" smtClean="0"/>
              <a:pPr/>
              <a:t>20</a:t>
            </a:fld>
            <a:endParaRPr lang="en-US" altLang="el-GR" sz="1400" baseline="0" smtClean="0"/>
          </a:p>
        </p:txBody>
      </p:sp>
      <p:pic>
        <p:nvPicPr>
          <p:cNvPr id="22531" name="Picture 3" descr="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0750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4112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Ζύμωση και αναερόβια αναπνοή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2 μηχανισμοί  με τους οποίους μπορούν κύτταρα να οξειδώσουν οργανικά καύσιμα και να παράγουν ΑΤΡ χωρίς χρήση οξυγόνου</a:t>
            </a:r>
          </a:p>
          <a:p>
            <a:r>
              <a:rPr lang="el-GR" altLang="el-GR" smtClean="0"/>
              <a:t>Άλλες λιγότερο ηλεκτροαρνητικές ουσίες λειτουργούν ως δέκτες ηλεκτρονίων</a:t>
            </a:r>
          </a:p>
          <a:p>
            <a:endParaRPr lang="el-GR" altLang="el-GR" smtClean="0"/>
          </a:p>
        </p:txBody>
      </p:sp>
      <p:sp>
        <p:nvSpPr>
          <p:cNvPr id="2355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E432360-C138-4DE7-9945-1D5DC16051D9}" type="slidenum">
              <a:rPr lang="en-US" altLang="el-GR" sz="1400" baseline="0" smtClean="0"/>
              <a:pPr/>
              <a:t>21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2458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Είδη ζύμωσης</a:t>
            </a:r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Περιλαμβάνει τη γλυκόλυση και διάφορες αντιδράσεις αναγέννησης του </a:t>
            </a:r>
            <a:r>
              <a:rPr lang="en-US" altLang="el-GR" smtClean="0"/>
              <a:t>NAD+</a:t>
            </a:r>
            <a:endParaRPr lang="el-GR" altLang="el-GR" smtClean="0"/>
          </a:p>
          <a:p>
            <a:pPr>
              <a:buFontTx/>
              <a:buAutoNum type="arabicPeriod"/>
            </a:pPr>
            <a:r>
              <a:rPr lang="el-GR" altLang="el-GR" b="1" smtClean="0"/>
              <a:t>Γαλακτική</a:t>
            </a:r>
            <a:endParaRPr lang="en-US" altLang="el-GR" b="1" smtClean="0"/>
          </a:p>
          <a:p>
            <a:pPr>
              <a:buFontTx/>
              <a:buAutoNum type="arabicPeriod"/>
            </a:pPr>
            <a:r>
              <a:rPr lang="el-GR" altLang="el-GR" b="1" smtClean="0"/>
              <a:t>Αλκοολική</a:t>
            </a:r>
            <a:endParaRPr lang="en-US" altLang="el-GR" b="1" smtClean="0"/>
          </a:p>
          <a:p>
            <a:r>
              <a:rPr lang="el-GR" altLang="el-GR" smtClean="0"/>
              <a:t>Πυροσταφυλικό → αιθανόλη και </a:t>
            </a:r>
            <a:r>
              <a:rPr lang="en-US" altLang="el-GR" smtClean="0"/>
              <a:t>CO</a:t>
            </a:r>
            <a:r>
              <a:rPr lang="en-US" altLang="el-GR" sz="2000" smtClean="0"/>
              <a:t>2</a:t>
            </a:r>
            <a:endParaRPr lang="el-GR" altLang="el-GR" smtClean="0"/>
          </a:p>
          <a:p>
            <a:r>
              <a:rPr lang="el-GR" altLang="el-GR" smtClean="0"/>
              <a:t>Ζυθοποιεία</a:t>
            </a:r>
          </a:p>
          <a:p>
            <a:r>
              <a:rPr lang="el-GR" altLang="el-GR" smtClean="0"/>
              <a:t>Αρτοποιία</a:t>
            </a:r>
          </a:p>
          <a:p>
            <a:pPr>
              <a:buFontTx/>
              <a:buNone/>
            </a:pPr>
            <a:endParaRPr lang="el-GR" altLang="el-GR" b="1" smtClean="0"/>
          </a:p>
        </p:txBody>
      </p:sp>
      <p:sp>
        <p:nvSpPr>
          <p:cNvPr id="2458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68B8C99-7DCA-41CF-A0A2-FF93C2626167}" type="slidenum">
              <a:rPr lang="en-US" altLang="el-GR" sz="1400" baseline="0" smtClean="0"/>
              <a:pPr/>
              <a:t>22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87864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Γαλακτική Ζύμωση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Πυροσταφυλικό</a:t>
            </a:r>
            <a:r>
              <a:rPr lang="el-GR" dirty="0" smtClean="0"/>
              <a:t> οξύ → γαλακτικό οξύ (χωρίς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Γαλακτοβιομηχανία </a:t>
            </a:r>
          </a:p>
          <a:p>
            <a:pPr lvl="1">
              <a:defRPr/>
            </a:pPr>
            <a:r>
              <a:rPr lang="el-GR" dirty="0" smtClean="0"/>
              <a:t>Ζύμωση μυκήτων και βακτηρίων για παραγωγή τυριού και γιαουρτιού</a:t>
            </a:r>
          </a:p>
          <a:p>
            <a:pPr>
              <a:defRPr/>
            </a:pPr>
            <a:r>
              <a:rPr lang="el-GR" dirty="0" smtClean="0"/>
              <a:t>Μυϊκός κάματος οφείλεται τελικά σε Κ+ όχι στο γαλακτικό οξύ το οποίο:</a:t>
            </a:r>
          </a:p>
          <a:p>
            <a:pPr lvl="1">
              <a:defRPr/>
            </a:pPr>
            <a:r>
              <a:rPr lang="el-GR" dirty="0" smtClean="0"/>
              <a:t>Ενισχύει μυϊκή απόδοση</a:t>
            </a:r>
          </a:p>
          <a:p>
            <a:pPr lvl="1">
              <a:defRPr/>
            </a:pPr>
            <a:r>
              <a:rPr lang="el-GR" dirty="0" smtClean="0"/>
              <a:t>Μετατρέπεται πάλι σε </a:t>
            </a:r>
            <a:r>
              <a:rPr lang="el-GR" dirty="0" err="1" smtClean="0"/>
              <a:t>πυροσταφυλικό</a:t>
            </a:r>
            <a:r>
              <a:rPr lang="el-GR" dirty="0" smtClean="0"/>
              <a:t> (ήπαρ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560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75F4E9C-64FB-4EC9-9527-B01F1FC253DF}" type="slidenum">
              <a:rPr lang="en-US" altLang="el-GR" sz="1400" baseline="0" smtClean="0"/>
              <a:pPr/>
              <a:t>23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028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Κομβικό το πυροσταφυλικό οξύ</a:t>
            </a:r>
            <a:endParaRPr lang="en-US" altLang="el-GR" smtClean="0"/>
          </a:p>
        </p:txBody>
      </p:sp>
      <p:sp>
        <p:nvSpPr>
          <p:cNvPr id="26628" name="6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3672408" cy="5112568"/>
          </a:xfrm>
        </p:spPr>
        <p:txBody>
          <a:bodyPr>
            <a:normAutofit/>
          </a:bodyPr>
          <a:lstStyle/>
          <a:p>
            <a:r>
              <a:rPr lang="el-GR" altLang="el-GR" sz="2200" dirty="0" err="1" smtClean="0"/>
              <a:t>Γλυκόλυση</a:t>
            </a:r>
            <a:r>
              <a:rPr lang="el-GR" altLang="el-GR" sz="2200" dirty="0" smtClean="0"/>
              <a:t> γίνεται και στη ζύμωση και στην κυτταρική αναπνοή και παράγεται </a:t>
            </a:r>
            <a:r>
              <a:rPr lang="el-GR" altLang="el-GR" sz="2200" dirty="0" err="1" smtClean="0"/>
              <a:t>πυροσταφυλικο</a:t>
            </a:r>
            <a:r>
              <a:rPr lang="el-GR" altLang="el-GR" sz="2200" dirty="0" smtClean="0"/>
              <a:t> οξύ </a:t>
            </a:r>
            <a:r>
              <a:rPr lang="en-US" altLang="el-GR" sz="2200" dirty="0" smtClean="0">
                <a:sym typeface="Wingdings" pitchFamily="2" charset="2"/>
              </a:rPr>
              <a:t></a:t>
            </a:r>
            <a:endParaRPr lang="el-GR" altLang="el-GR" sz="2200" dirty="0" smtClean="0"/>
          </a:p>
          <a:p>
            <a:r>
              <a:rPr lang="el-GR" altLang="el-GR" sz="2200" dirty="0" smtClean="0"/>
              <a:t>Αν υπάρχει </a:t>
            </a:r>
            <a:r>
              <a:rPr lang="el-GR" altLang="el-GR" sz="2200" dirty="0" err="1" smtClean="0"/>
              <a:t>οξύγονο</a:t>
            </a:r>
            <a:r>
              <a:rPr lang="el-GR" altLang="el-GR" sz="2200" dirty="0" smtClean="0"/>
              <a:t>  ακολουθεί την αερόβια κυτταρική αναπνοή </a:t>
            </a:r>
          </a:p>
          <a:p>
            <a:r>
              <a:rPr lang="el-GR" altLang="el-GR" sz="2200" dirty="0" smtClean="0"/>
              <a:t>Αν δεν υπάρχει οξυγόνο στο περιβάλλον ακολουθεί τη ζύμωση και παράγεται αιθανόλη ή γαλακτικό οξύ</a:t>
            </a:r>
          </a:p>
        </p:txBody>
      </p:sp>
      <p:sp>
        <p:nvSpPr>
          <p:cNvPr id="26630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A336DBD-2290-4764-BDCE-6BD5402FFA9B}" type="slidenum">
              <a:rPr lang="en-US" altLang="el-GR" sz="1400" baseline="0" smtClean="0"/>
              <a:pPr/>
              <a:t>24</a:t>
            </a:fld>
            <a:endParaRPr lang="en-US" altLang="el-GR" sz="1400" baseline="0" smtClean="0"/>
          </a:p>
        </p:txBody>
      </p:sp>
      <p:pic>
        <p:nvPicPr>
          <p:cNvPr id="26631" name="Picture 3" descr="9_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" r="4880" b="31322"/>
          <a:stretch/>
        </p:blipFill>
        <p:spPr bwMode="auto">
          <a:xfrm>
            <a:off x="3814449" y="1484784"/>
            <a:ext cx="4953740" cy="47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814449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5862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Σύγκριση ζύμωσης </a:t>
            </a:r>
            <a:br>
              <a:rPr lang="el-GR" altLang="el-GR" smtClean="0"/>
            </a:br>
            <a:r>
              <a:rPr lang="el-GR" altLang="el-GR" smtClean="0"/>
              <a:t>με κυτταρική αναπνοή</a:t>
            </a:r>
          </a:p>
        </p:txBody>
      </p:sp>
      <p:sp>
        <p:nvSpPr>
          <p:cNvPr id="27652" name="Content Placeholder 6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112568"/>
          </a:xfrm>
        </p:spPr>
        <p:txBody>
          <a:bodyPr/>
          <a:lstStyle/>
          <a:p>
            <a:pPr marL="0" indent="0">
              <a:buNone/>
            </a:pPr>
            <a:r>
              <a:rPr lang="el-GR" altLang="el-GR" b="1" dirty="0"/>
              <a:t>Ζύμωση</a:t>
            </a:r>
          </a:p>
          <a:p>
            <a:r>
              <a:rPr lang="el-GR" altLang="el-GR" dirty="0" smtClean="0"/>
              <a:t>Αναερόβια </a:t>
            </a:r>
            <a:r>
              <a:rPr lang="el-GR" altLang="el-GR" dirty="0" smtClean="0"/>
              <a:t>παραγωγή 2 ΑΤΡ</a:t>
            </a:r>
          </a:p>
          <a:p>
            <a:r>
              <a:rPr lang="el-GR" altLang="el-GR" dirty="0" err="1" smtClean="0"/>
              <a:t>Γλυκόλυση</a:t>
            </a:r>
            <a:r>
              <a:rPr lang="el-GR" altLang="el-GR" dirty="0" smtClean="0"/>
              <a:t> </a:t>
            </a:r>
          </a:p>
          <a:p>
            <a:r>
              <a:rPr lang="el-GR" altLang="el-GR" u="sng" dirty="0" smtClean="0"/>
              <a:t>Διαφορετικοί</a:t>
            </a:r>
            <a:r>
              <a:rPr lang="el-GR" altLang="el-GR" dirty="0" smtClean="0"/>
              <a:t> μηχανισμοί οξείδωσης </a:t>
            </a:r>
            <a:r>
              <a:rPr lang="en-US" altLang="el-GR" dirty="0" smtClean="0"/>
              <a:t>NADH </a:t>
            </a:r>
            <a:r>
              <a:rPr lang="el-GR" altLang="el-GR" dirty="0" smtClean="0"/>
              <a:t>→</a:t>
            </a:r>
            <a:r>
              <a:rPr lang="en-US" altLang="el-GR" dirty="0" smtClean="0"/>
              <a:t> NAD+ </a:t>
            </a:r>
            <a:r>
              <a:rPr lang="el-GR" altLang="el-GR" dirty="0" smtClean="0"/>
              <a:t>προκειμένου να συνεχιστεί </a:t>
            </a:r>
            <a:r>
              <a:rPr lang="el-GR" altLang="el-GR" dirty="0" err="1" smtClean="0"/>
              <a:t>γλυκόλυση</a:t>
            </a:r>
            <a:r>
              <a:rPr lang="el-GR" altLang="el-GR" dirty="0" smtClean="0"/>
              <a:t>: </a:t>
            </a:r>
            <a:r>
              <a:rPr lang="el-GR" altLang="el-GR" dirty="0" err="1" smtClean="0"/>
              <a:t>Πυροσταφυλικό</a:t>
            </a:r>
            <a:r>
              <a:rPr lang="el-GR" altLang="el-GR" dirty="0" smtClean="0"/>
              <a:t> / </a:t>
            </a:r>
            <a:r>
              <a:rPr lang="el-GR" altLang="el-GR" dirty="0" err="1" smtClean="0"/>
              <a:t>ακεταλδεϋδη</a:t>
            </a:r>
            <a:endParaRPr lang="el-GR" altLang="el-GR" dirty="0" smtClean="0"/>
          </a:p>
        </p:txBody>
      </p:sp>
      <p:sp>
        <p:nvSpPr>
          <p:cNvPr id="276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5F3E776-A933-439A-B886-E9884DD4E114}" type="slidenum">
              <a:rPr lang="en-US" altLang="el-GR" sz="1400" baseline="0" smtClean="0"/>
              <a:pPr/>
              <a:t>25</a:t>
            </a:fld>
            <a:endParaRPr lang="en-US" altLang="el-GR" sz="1400" baseline="0" smtClean="0"/>
          </a:p>
        </p:txBody>
      </p:sp>
      <p:sp>
        <p:nvSpPr>
          <p:cNvPr id="27654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004048" y="1484784"/>
            <a:ext cx="4041775" cy="46084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altLang="el-GR" sz="2400" b="1" dirty="0"/>
              <a:t>Κυτταρική αναπνοή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Αερόβια </a:t>
            </a:r>
            <a:r>
              <a:rPr lang="el-GR" altLang="el-GR" sz="2400" dirty="0" smtClean="0"/>
              <a:t>παραγωγή 38 ΑΤΡ, δηλ αποδίδει 19 φορές περισσότερο ΑΤΡ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err="1" smtClean="0"/>
              <a:t>Γλυκόλυση</a:t>
            </a:r>
            <a:endParaRPr lang="en-US" alt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u="sng" dirty="0" smtClean="0"/>
              <a:t>Διαφορετικοί</a:t>
            </a:r>
            <a:r>
              <a:rPr lang="el-GR" altLang="el-GR" sz="2400" dirty="0" smtClean="0"/>
              <a:t> μηχανισμοί οξείδωσης </a:t>
            </a:r>
            <a:r>
              <a:rPr lang="en-US" altLang="el-GR" sz="2400" dirty="0" smtClean="0"/>
              <a:t>NADH </a:t>
            </a:r>
            <a:r>
              <a:rPr lang="el-GR" altLang="el-GR" sz="2400" dirty="0" smtClean="0"/>
              <a:t>→ </a:t>
            </a:r>
            <a:r>
              <a:rPr lang="en-US" altLang="el-GR" sz="2400" dirty="0" smtClean="0"/>
              <a:t>NAD+ </a:t>
            </a:r>
            <a:r>
              <a:rPr lang="el-GR" altLang="el-GR" sz="2400" dirty="0" smtClean="0"/>
              <a:t>προκειμένου να συνεχιστεί </a:t>
            </a:r>
            <a:r>
              <a:rPr lang="el-GR" altLang="el-GR" sz="2400" dirty="0" err="1" smtClean="0"/>
              <a:t>γλυκόλυση</a:t>
            </a:r>
            <a:r>
              <a:rPr lang="el-GR" altLang="el-GR" sz="2400" dirty="0" smtClean="0"/>
              <a:t>: οξυγόνο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716016" y="1628800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Σύνδεση αναπνοής με άλλες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μεταβολικές </a:t>
            </a:r>
            <a:r>
              <a:rPr lang="el-GR" altLang="el-GR" dirty="0" smtClean="0"/>
              <a:t>οδούς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 smtClean="0"/>
              <a:t>Διαιτολόγιο ανθρώπου παρέχει θερμίδες</a:t>
            </a:r>
          </a:p>
          <a:p>
            <a:r>
              <a:rPr lang="el-GR" altLang="el-GR" dirty="0" smtClean="0"/>
              <a:t>Λίπη</a:t>
            </a:r>
          </a:p>
          <a:p>
            <a:r>
              <a:rPr lang="el-GR" altLang="el-GR" dirty="0" smtClean="0"/>
              <a:t>Πρωτεΐνες</a:t>
            </a:r>
          </a:p>
          <a:p>
            <a:r>
              <a:rPr lang="el-GR" altLang="el-GR" dirty="0" smtClean="0"/>
              <a:t>Σακχαρόζη (</a:t>
            </a:r>
            <a:r>
              <a:rPr lang="el-GR" altLang="el-GR" dirty="0" smtClean="0"/>
              <a:t>και </a:t>
            </a:r>
            <a:r>
              <a:rPr lang="el-GR" altLang="el-GR" dirty="0" smtClean="0"/>
              <a:t>άλλους </a:t>
            </a:r>
            <a:r>
              <a:rPr lang="el-GR" altLang="el-GR" dirty="0" err="1" smtClean="0"/>
              <a:t>δισακχαρίτες</a:t>
            </a:r>
            <a:r>
              <a:rPr lang="el-GR" altLang="el-GR" dirty="0" smtClean="0"/>
              <a:t>)</a:t>
            </a:r>
          </a:p>
          <a:p>
            <a:r>
              <a:rPr lang="el-GR" altLang="el-GR" dirty="0" smtClean="0"/>
              <a:t>Άμυλο (πολυσακχαρίτες)</a:t>
            </a:r>
          </a:p>
          <a:p>
            <a:pPr>
              <a:buFontTx/>
              <a:buNone/>
            </a:pPr>
            <a:r>
              <a:rPr lang="el-GR" altLang="el-GR" dirty="0" smtClean="0"/>
              <a:t>Όλα χρησιμοποιούνται στην κυτταρική αναπνοή και παραγωγή ΑΤΡ</a:t>
            </a:r>
          </a:p>
          <a:p>
            <a:pPr>
              <a:buFontTx/>
              <a:buNone/>
            </a:pPr>
            <a:r>
              <a:rPr lang="el-GR" altLang="el-GR" dirty="0" smtClean="0"/>
              <a:t>Δεν τρώμε ελεύθερα μόρια γλυκόζης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5C654D1-F6CC-4D80-A972-7454AE6A3780}" type="slidenum">
              <a:rPr lang="en-US" altLang="el-GR" sz="1400" baseline="0" smtClean="0"/>
              <a:pPr/>
              <a:t>26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20383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Καταβολισμός υδατάνθρακων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Γλυκόλυση καταβολίζει υδατάνθρακες</a:t>
            </a:r>
          </a:p>
          <a:p>
            <a:pPr lvl="1"/>
            <a:r>
              <a:rPr lang="el-GR" altLang="el-GR" smtClean="0"/>
              <a:t>Άμυλο</a:t>
            </a:r>
          </a:p>
          <a:p>
            <a:pPr lvl="1"/>
            <a:r>
              <a:rPr lang="el-GR" altLang="el-GR" smtClean="0"/>
              <a:t>Γλυκογόνο</a:t>
            </a:r>
          </a:p>
          <a:p>
            <a:pPr lvl="1"/>
            <a:r>
              <a:rPr lang="el-GR" altLang="el-GR" smtClean="0"/>
              <a:t>Ζάχαρη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F9A1048-8C0E-4DF8-B6BE-602F8D483E32}" type="slidenum">
              <a:rPr lang="en-US" altLang="el-GR" sz="1400" baseline="0" smtClean="0"/>
              <a:pPr/>
              <a:t>27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83826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Καταβολισμός πρωτεΐνών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Πρωτεΐνες → πέψη → αμινοξέα</a:t>
            </a:r>
          </a:p>
          <a:p>
            <a:pPr lvl="1"/>
            <a:r>
              <a:rPr lang="el-GR" altLang="el-GR" sz="2400" dirty="0" smtClean="0"/>
              <a:t>Κατασκευή νέων πρωτεϊνών</a:t>
            </a:r>
          </a:p>
          <a:p>
            <a:pPr lvl="1"/>
            <a:r>
              <a:rPr lang="el-GR" altLang="el-GR" sz="2400" dirty="0" smtClean="0"/>
              <a:t>Όσα αμινοξέα περισσεύουν → </a:t>
            </a:r>
            <a:r>
              <a:rPr lang="el-GR" altLang="el-GR" sz="2400" dirty="0" err="1" smtClean="0"/>
              <a:t>απαμίνωση</a:t>
            </a:r>
            <a:r>
              <a:rPr lang="el-GR" altLang="el-GR" sz="2400" dirty="0" smtClean="0"/>
              <a:t> → μετατρέπονται σε ενδιάμεσα προϊόντα  </a:t>
            </a:r>
            <a:r>
              <a:rPr lang="el-GR" altLang="el-GR" sz="2400" dirty="0" err="1" smtClean="0"/>
              <a:t>γλυκόλυσης</a:t>
            </a:r>
            <a:r>
              <a:rPr lang="el-GR" altLang="el-GR" sz="2400" dirty="0" smtClean="0"/>
              <a:t> ή κύκλου </a:t>
            </a:r>
            <a:r>
              <a:rPr lang="en-US" altLang="el-GR" sz="2400" dirty="0" smtClean="0"/>
              <a:t>Krebs</a:t>
            </a:r>
            <a:endParaRPr lang="el-GR" altLang="el-GR" sz="2400" dirty="0" smtClean="0"/>
          </a:p>
          <a:p>
            <a:pPr>
              <a:buFontTx/>
              <a:buNone/>
            </a:pPr>
            <a:r>
              <a:rPr lang="el-GR" altLang="el-GR" sz="2400" dirty="0" smtClean="0"/>
              <a:t>Αζωτούχο τμήμα </a:t>
            </a:r>
          </a:p>
          <a:p>
            <a:pPr lvl="1"/>
            <a:r>
              <a:rPr lang="el-GR" altLang="el-GR" sz="2400" dirty="0" smtClean="0"/>
              <a:t>Απεκκρίνεται </a:t>
            </a:r>
            <a:r>
              <a:rPr lang="el-GR" altLang="el-GR" sz="2400" dirty="0" smtClean="0"/>
              <a:t>ως:</a:t>
            </a:r>
            <a:endParaRPr lang="el-GR" altLang="el-GR" sz="2400" dirty="0" smtClean="0"/>
          </a:p>
          <a:p>
            <a:pPr lvl="2"/>
            <a:r>
              <a:rPr lang="el-GR" altLang="el-GR" dirty="0" smtClean="0"/>
              <a:t>Αμμωνία</a:t>
            </a:r>
          </a:p>
          <a:p>
            <a:pPr lvl="2"/>
            <a:r>
              <a:rPr lang="el-GR" altLang="el-GR" dirty="0" smtClean="0"/>
              <a:t>Ουρία</a:t>
            </a:r>
          </a:p>
          <a:p>
            <a:pPr lvl="2"/>
            <a:r>
              <a:rPr lang="el-GR" altLang="el-GR" dirty="0" smtClean="0"/>
              <a:t>Άλλο μεταβολικό προϊόν (περιττό)</a:t>
            </a:r>
          </a:p>
          <a:p>
            <a:endParaRPr lang="el-GR" altLang="el-GR" sz="2400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0B68BD1-D0A6-47D2-B103-D74EFB2194A7}" type="slidenum">
              <a:rPr lang="en-US" altLang="el-GR" sz="1400" baseline="0" smtClean="0"/>
              <a:pPr/>
              <a:t>28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21184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" descr="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4283968" y="1412776"/>
            <a:ext cx="4684442" cy="513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Ροή ενέργειας και ανακύκλωση ουσιών</a:t>
            </a:r>
            <a:endParaRPr lang="en-US" altLang="el-GR" dirty="0" smtClean="0"/>
          </a:p>
        </p:txBody>
      </p:sp>
      <p:sp>
        <p:nvSpPr>
          <p:cNvPr id="4100" name="6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3816424" cy="511256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Η ενέργεια μπαίνει στο οικοσύστημα ως ηλιακό φως και βγαίνει ως θερμότητα.</a:t>
            </a:r>
          </a:p>
          <a:p>
            <a:r>
              <a:rPr lang="el-GR" altLang="el-GR" dirty="0" smtClean="0"/>
              <a:t>Αντίθετα, τα απαραίτητα, για τη ζωή, χημικά στοιχεία </a:t>
            </a:r>
            <a:r>
              <a:rPr lang="el-GR" altLang="el-GR" dirty="0" smtClean="0"/>
              <a:t>ανακυκλώνονται.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4102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2013466-8C74-4FBC-BB9E-9EA5808F3393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8859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Καταβολισμός Λιπών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Από τροφή</a:t>
            </a:r>
          </a:p>
          <a:p>
            <a:r>
              <a:rPr lang="el-GR" altLang="el-GR" dirty="0" smtClean="0"/>
              <a:t>Από </a:t>
            </a:r>
            <a:r>
              <a:rPr lang="el-GR" altLang="el-GR" dirty="0" err="1" smtClean="0"/>
              <a:t>λιποκύτταρα</a:t>
            </a:r>
            <a:r>
              <a:rPr lang="el-GR" altLang="el-GR" dirty="0" smtClean="0"/>
              <a:t> (αποθηκευτικά κύτταρα με υψηλή ενεργειακή στάθμη)</a:t>
            </a:r>
          </a:p>
          <a:p>
            <a:pPr>
              <a:buFontTx/>
              <a:buNone/>
            </a:pPr>
            <a:r>
              <a:rPr lang="el-GR" altLang="el-GR" dirty="0" smtClean="0"/>
              <a:t>Πέψη τα διασπά σε</a:t>
            </a:r>
          </a:p>
          <a:p>
            <a:r>
              <a:rPr lang="el-GR" altLang="el-GR" dirty="0" smtClean="0"/>
              <a:t>Λιπαρά οξέα (την περισσότερη ενέργεια) </a:t>
            </a:r>
            <a:r>
              <a:rPr lang="el-GR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/>
              <a:t> </a:t>
            </a:r>
            <a:r>
              <a:rPr lang="el-GR" altLang="el-GR" dirty="0" smtClean="0"/>
              <a:t>β οξείδωση </a:t>
            </a:r>
            <a:r>
              <a:rPr lang="el-GR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/>
              <a:t> </a:t>
            </a:r>
            <a:r>
              <a:rPr lang="el-GR" altLang="el-GR" dirty="0" smtClean="0"/>
              <a:t>κύκλος </a:t>
            </a:r>
            <a:r>
              <a:rPr lang="en-US" altLang="el-GR" dirty="0" smtClean="0"/>
              <a:t>Krebs </a:t>
            </a:r>
            <a:r>
              <a:rPr lang="el-GR" altLang="el-GR" dirty="0" smtClean="0"/>
              <a:t>ως </a:t>
            </a:r>
            <a:r>
              <a:rPr lang="el-GR" altLang="el-GR" dirty="0" err="1" smtClean="0"/>
              <a:t>ακέτυλο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CoA</a:t>
            </a:r>
            <a:endParaRPr lang="el-GR" altLang="el-GR" dirty="0" smtClean="0"/>
          </a:p>
          <a:p>
            <a:r>
              <a:rPr lang="el-GR" altLang="el-GR" dirty="0" err="1" smtClean="0"/>
              <a:t>Γλυκερόλη</a:t>
            </a:r>
            <a:r>
              <a:rPr lang="el-GR" altLang="el-GR" dirty="0" smtClean="0"/>
              <a:t> → ενδιάμεση ένωση </a:t>
            </a:r>
            <a:r>
              <a:rPr lang="el-GR" altLang="el-GR" dirty="0" err="1" smtClean="0"/>
              <a:t>γλυκόλυσης</a:t>
            </a:r>
            <a:endParaRPr lang="el-GR" altLang="el-GR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B9ED67D-CF26-4989-A5B9-63335C03DE19}" type="slidenum">
              <a:rPr lang="en-US" altLang="el-GR" sz="1400" baseline="0" smtClean="0"/>
              <a:pPr/>
              <a:t>29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43759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Καταβολισμός θρεπτικών συστατικών τροφής</a:t>
            </a:r>
            <a:endParaRPr lang="en-US" altLang="el-GR" smtClean="0"/>
          </a:p>
        </p:txBody>
      </p:sp>
      <p:sp>
        <p:nvSpPr>
          <p:cNvPr id="32772" name="6 - Θέση κειμένου"/>
          <p:cNvSpPr>
            <a:spLocks noGrp="1"/>
          </p:cNvSpPr>
          <p:nvPr>
            <p:ph idx="1"/>
          </p:nvPr>
        </p:nvSpPr>
        <p:spPr>
          <a:xfrm>
            <a:off x="251519" y="1484784"/>
            <a:ext cx="3857857" cy="5112568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Υδατάνθρακες, λίπη και πρωτεΐνες μπορούν να χρησιμοποιηθούν ως καύσιμα στην κυτταρική αναπνοή.</a:t>
            </a:r>
          </a:p>
          <a:p>
            <a:r>
              <a:rPr lang="el-GR" altLang="el-GR" sz="2200" dirty="0" smtClean="0"/>
              <a:t>Τα μονομερή τους μπαίνουν σε διάφορα στάδια της </a:t>
            </a:r>
            <a:r>
              <a:rPr lang="el-GR" altLang="el-GR" sz="2200" dirty="0" err="1" smtClean="0"/>
              <a:t>γλυκόλυσης</a:t>
            </a:r>
            <a:r>
              <a:rPr lang="el-GR" altLang="el-GR" sz="2200" dirty="0" smtClean="0"/>
              <a:t> ή του κύκλου του </a:t>
            </a:r>
            <a:r>
              <a:rPr lang="en-US" altLang="el-GR" sz="2200" dirty="0" smtClean="0"/>
              <a:t>Krebs</a:t>
            </a:r>
            <a:r>
              <a:rPr lang="el-GR" altLang="el-GR" sz="2200" dirty="0" smtClean="0"/>
              <a:t> </a:t>
            </a:r>
            <a:r>
              <a:rPr lang="el-GR" altLang="el-GR" sz="2200" dirty="0" smtClean="0">
                <a:sym typeface="Wingdings" pitchFamily="2" charset="2"/>
              </a:rPr>
              <a:t> δηλ στις δύο </a:t>
            </a:r>
            <a:r>
              <a:rPr lang="el-GR" altLang="el-GR" sz="2200" dirty="0" err="1" smtClean="0">
                <a:sym typeface="Wingdings" pitchFamily="2" charset="2"/>
              </a:rPr>
              <a:t>καταβολικές</a:t>
            </a:r>
            <a:r>
              <a:rPr lang="el-GR" altLang="el-GR" sz="2200" dirty="0" smtClean="0">
                <a:sym typeface="Wingdings" pitchFamily="2" charset="2"/>
              </a:rPr>
              <a:t> οδούς στις οποίες ρέουν τα ηλεκτρόνια  από αυτές τις οργανικές ενώσεις προς το οξυγόνο</a:t>
            </a:r>
            <a:endParaRPr lang="el-GR" altLang="el-GR" sz="2200" dirty="0" smtClean="0"/>
          </a:p>
        </p:txBody>
      </p:sp>
      <p:sp>
        <p:nvSpPr>
          <p:cNvPr id="32774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E9082B5-F1A6-45EE-AC59-9779D5FB41F1}" type="slidenum">
              <a:rPr lang="en-US" altLang="el-GR" sz="1400" baseline="0" smtClean="0"/>
              <a:pPr/>
              <a:t>30</a:t>
            </a:fld>
            <a:endParaRPr lang="en-US" altLang="el-GR" sz="1400" baseline="0" smtClean="0"/>
          </a:p>
        </p:txBody>
      </p:sp>
      <p:pic>
        <p:nvPicPr>
          <p:cNvPr id="32775" name="Picture 3" descr="9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3093" b="21101"/>
          <a:stretch>
            <a:fillRect/>
          </a:stretch>
        </p:blipFill>
        <p:spPr bwMode="auto">
          <a:xfrm>
            <a:off x="4109377" y="1452920"/>
            <a:ext cx="5004048" cy="47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109377" y="62442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3604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Βιοσύνθεση </a:t>
            </a:r>
            <a:br>
              <a:rPr lang="el-GR" altLang="el-GR" smtClean="0"/>
            </a:br>
            <a:r>
              <a:rPr lang="el-GR" altLang="el-GR" sz="2800" smtClean="0"/>
              <a:t>(αναβολικές οδοί με κατανάλωση ενέργειας)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400" dirty="0" smtClean="0"/>
              <a:t>Ύλη κυττάρων είναι ανθρακικοί σκελετοί  για κατασκευή μορίων</a:t>
            </a:r>
          </a:p>
          <a:p>
            <a:r>
              <a:rPr lang="el-GR" altLang="el-GR" sz="2400" dirty="0" smtClean="0"/>
              <a:t>Οργανικά μονομερή χρησιμοποιούνται απευθείας πχ αμινοξέα για </a:t>
            </a:r>
            <a:r>
              <a:rPr lang="el-GR" altLang="el-GR" sz="2400" dirty="0" err="1" smtClean="0"/>
              <a:t>πρωτεϊνοσύνθεση</a:t>
            </a:r>
            <a:endParaRPr lang="el-GR" altLang="el-GR" sz="2400" dirty="0" smtClean="0"/>
          </a:p>
          <a:p>
            <a:r>
              <a:rPr lang="el-GR" altLang="el-GR" sz="2400" dirty="0" smtClean="0"/>
              <a:t>Απαραίτητα μόρια που δεν υπάρχουν στις τροφές σχηματίζονται ως ενδιάμεσες ενώσεις καταβολισμού -&gt; πρόδρομες ουσίες αναβολισμού πχ </a:t>
            </a:r>
          </a:p>
          <a:p>
            <a:pPr lvl="1"/>
            <a:r>
              <a:rPr lang="el-GR" altLang="el-GR" sz="2400" dirty="0" smtClean="0"/>
              <a:t>σύνθεση μη απαραίτητων αμινοξέων</a:t>
            </a:r>
          </a:p>
          <a:p>
            <a:pPr lvl="1"/>
            <a:r>
              <a:rPr lang="el-GR" altLang="el-GR" sz="2400" dirty="0" err="1" smtClean="0"/>
              <a:t>Πυροσταφυλικό</a:t>
            </a:r>
            <a:r>
              <a:rPr lang="el-GR" altLang="el-GR" sz="2400" dirty="0" smtClean="0"/>
              <a:t> → γλυκόζη</a:t>
            </a:r>
          </a:p>
          <a:p>
            <a:pPr lvl="1"/>
            <a:r>
              <a:rPr lang="el-GR" altLang="el-GR" sz="2400" dirty="0" err="1" smtClean="0"/>
              <a:t>Ακέτυλο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CoA </a:t>
            </a:r>
            <a:r>
              <a:rPr lang="el-GR" altLang="el-GR" sz="2400" dirty="0" smtClean="0"/>
              <a:t>→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λιπαρά οξέα</a:t>
            </a:r>
          </a:p>
          <a:p>
            <a:pPr marL="0" indent="0">
              <a:buNone/>
            </a:pPr>
            <a:r>
              <a:rPr lang="el-GR" altLang="el-GR" sz="2400" dirty="0" smtClean="0"/>
              <a:t>Μεταβολικοί κόμβοι: μετατροπή μορίων σε άλλα → περίσσεια → λίπος </a:t>
            </a:r>
            <a:r>
              <a:rPr lang="el-GR" altLang="el-GR" sz="2400" dirty="0" smtClean="0"/>
              <a:t>αποθηκεύεται</a:t>
            </a:r>
            <a:endParaRPr lang="el-GR" altLang="el-GR" sz="2400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2845B25-5D5E-449F-BEDB-1DD8F4457535}" type="slidenum">
              <a:rPr lang="en-US" altLang="el-GR" sz="1400" baseline="0" smtClean="0"/>
              <a:pPr/>
              <a:t>31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492070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</a:t>
            </a:r>
            <a:r>
              <a:rPr lang="el-GR" sz="2000" dirty="0" smtClean="0"/>
              <a:t>9</a:t>
            </a:r>
            <a:r>
              <a:rPr lang="en-US" sz="2000" dirty="0" smtClean="0"/>
              <a:t>:</a:t>
            </a:r>
            <a:r>
              <a:rPr lang="el-GR" sz="2000" dirty="0"/>
              <a:t> Κυτταρική αναπνοή: Αποκτώντας χημική </a:t>
            </a:r>
            <a:r>
              <a:rPr lang="el-GR" sz="2000" dirty="0" smtClean="0"/>
              <a:t>ενέργεια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Καταβολικές οδοί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Παράγουν ενέργεια από την οξείδωση οργανικών μορίων</a:t>
            </a:r>
          </a:p>
          <a:p>
            <a:pPr>
              <a:defRPr/>
            </a:pPr>
            <a:r>
              <a:rPr lang="el-GR" dirty="0" smtClean="0"/>
              <a:t>Καύσιμα υλικά είναι οι </a:t>
            </a:r>
            <a:r>
              <a:rPr lang="el-GR" dirty="0" err="1" smtClean="0"/>
              <a:t>εξώεργες</a:t>
            </a:r>
            <a:r>
              <a:rPr lang="el-GR" dirty="0" smtClean="0"/>
              <a:t> αντιδράσεις πχ διάσπαση γλυκόζης</a:t>
            </a:r>
          </a:p>
          <a:p>
            <a:pPr>
              <a:defRPr/>
            </a:pPr>
            <a:r>
              <a:rPr lang="el-GR" dirty="0" smtClean="0"/>
              <a:t>Σημαντικό ρόλο παίζει η μεταφορά ηλεκτρονίων </a:t>
            </a:r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1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C0EB5DE-9394-4762-A34B-63419136F8F8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8116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Παραγωγή </a:t>
            </a:r>
            <a:r>
              <a:rPr lang="en-US" altLang="el-GR" smtClean="0"/>
              <a:t>ATP </a:t>
            </a:r>
            <a:r>
              <a:rPr lang="el-GR" altLang="el-GR" smtClean="0"/>
              <a:t>στις καταβολικές οδούς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smtClean="0"/>
              <a:t>Ζύμωση</a:t>
            </a:r>
            <a:r>
              <a:rPr lang="el-GR" dirty="0" smtClean="0"/>
              <a:t>: μερική αποικοδόμηση σακχάρων χωρίς χρήση οξυγόνου</a:t>
            </a:r>
          </a:p>
          <a:p>
            <a:pPr marL="0" indent="0">
              <a:buFontTx/>
              <a:buNone/>
              <a:defRPr/>
            </a:pPr>
            <a:r>
              <a:rPr lang="el-GR" b="1" dirty="0" smtClean="0"/>
              <a:t>Αερόβια αναπνοή</a:t>
            </a:r>
            <a:r>
              <a:rPr lang="el-GR" sz="2800" b="1" dirty="0" smtClean="0"/>
              <a:t>= κυτταρική αναπνοή</a:t>
            </a:r>
            <a:r>
              <a:rPr lang="el-GR" sz="2800" dirty="0" smtClean="0"/>
              <a:t>: </a:t>
            </a:r>
          </a:p>
          <a:p>
            <a:pPr>
              <a:defRPr/>
            </a:pPr>
            <a:r>
              <a:rPr lang="el-GR" dirty="0" smtClean="0"/>
              <a:t>Κυριότερη και αποτελεσματικότερη</a:t>
            </a:r>
          </a:p>
          <a:p>
            <a:pPr>
              <a:defRPr/>
            </a:pPr>
            <a:r>
              <a:rPr lang="el-GR" dirty="0" smtClean="0"/>
              <a:t>Καταναλώνεται οργανική ύλη και οξυγόνο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Υπάρχει και αναερόβια αναπνοή 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A269E8A-F66C-46D4-98C8-3BDB6634EE37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4913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Κυτταρική αναπνοή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Οργανικές ενώσεις + οξυγόνο → διοξείδιο άνθρακα + νερό + ενέργεια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Καύσιμα υλικά από τροφή:</a:t>
            </a:r>
          </a:p>
          <a:p>
            <a:pPr>
              <a:defRPr/>
            </a:pPr>
            <a:r>
              <a:rPr lang="el-GR" dirty="0" smtClean="0"/>
              <a:t>Υδατάνθρακες</a:t>
            </a:r>
          </a:p>
          <a:p>
            <a:pPr>
              <a:defRPr/>
            </a:pPr>
            <a:r>
              <a:rPr lang="el-GR" dirty="0" err="1" smtClean="0"/>
              <a:t>Λιπίδα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Πρωτεΐνες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Για να λειτουργεί κύτταρο πρέπει </a:t>
            </a:r>
            <a:r>
              <a:rPr lang="el-GR" dirty="0" err="1" smtClean="0"/>
              <a:t>ν’αναπληρώνει</a:t>
            </a:r>
            <a:r>
              <a:rPr lang="el-GR" dirty="0" smtClean="0"/>
              <a:t> ΑΤΡ</a:t>
            </a:r>
            <a:endParaRPr lang="el-GR" dirty="0"/>
          </a:p>
        </p:txBody>
      </p:sp>
      <p:sp>
        <p:nvSpPr>
          <p:cNvPr id="717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CFA6ABE-E883-4B86-AB3A-9435ACF73B53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852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Οξειδοαναγωνικές αντιδράσεις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Όταν μεταφέρονται ηλεκτρόνια </a:t>
            </a:r>
            <a:r>
              <a:rPr lang="en-US" altLang="el-GR" smtClean="0"/>
              <a:t>e</a:t>
            </a:r>
            <a:r>
              <a:rPr lang="en-US" altLang="el-GR" baseline="30000" smtClean="0"/>
              <a:t>-</a:t>
            </a:r>
            <a:r>
              <a:rPr lang="el-GR" altLang="el-GR" baseline="30000" smtClean="0"/>
              <a:t> </a:t>
            </a:r>
            <a:r>
              <a:rPr lang="el-GR" altLang="el-GR" smtClean="0"/>
              <a:t>από αντιδρόν μόριο σε ένα άλλο</a:t>
            </a:r>
          </a:p>
          <a:p>
            <a:r>
              <a:rPr lang="el-GR" altLang="el-GR" smtClean="0"/>
              <a:t>Οξείδωση = Απώλεια</a:t>
            </a:r>
            <a:r>
              <a:rPr lang="en-US" altLang="el-GR" smtClean="0"/>
              <a:t> </a:t>
            </a:r>
            <a:r>
              <a:rPr lang="el-GR" altLang="el-GR" smtClean="0"/>
              <a:t> </a:t>
            </a:r>
            <a:r>
              <a:rPr lang="en-US" altLang="el-GR" smtClean="0"/>
              <a:t>e</a:t>
            </a:r>
            <a:r>
              <a:rPr lang="en-US" altLang="el-GR" baseline="30000" smtClean="0"/>
              <a:t>-</a:t>
            </a:r>
            <a:endParaRPr lang="el-GR" altLang="el-GR" baseline="30000" smtClean="0"/>
          </a:p>
          <a:p>
            <a:r>
              <a:rPr lang="el-GR" altLang="el-GR" smtClean="0"/>
              <a:t>Αναγωγή = προσθήκη </a:t>
            </a:r>
            <a:r>
              <a:rPr lang="en-US" altLang="el-GR" smtClean="0"/>
              <a:t>e</a:t>
            </a:r>
            <a:r>
              <a:rPr lang="en-US" altLang="el-GR" baseline="30000" smtClean="0"/>
              <a:t>-</a:t>
            </a:r>
            <a:endParaRPr lang="el-GR" altLang="el-GR" baseline="30000" smtClean="0"/>
          </a:p>
          <a:p>
            <a:r>
              <a:rPr lang="el-GR" altLang="el-GR" smtClean="0"/>
              <a:t>Η μεταφορά ηλεκτρονίων στις χημικές αντιδράσεις, απελευθερώνει ενέργεια (αποθηκευμένη στα οργανικά μόρια), η οποία χρησιμοποιείται στη σύνθεση ΑΤΡ</a:t>
            </a:r>
          </a:p>
        </p:txBody>
      </p:sp>
      <p:sp>
        <p:nvSpPr>
          <p:cNvPr id="819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5B9339-6EF1-40B7-8A44-7D4380A9E29B}" type="slidenum">
              <a:rPr lang="en-US" altLang="el-GR" sz="1400" baseline="0" smtClean="0"/>
              <a:pPr/>
              <a:t>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2143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Στην «πράξη»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</a:t>
            </a:r>
            <a:r>
              <a:rPr lang="el-GR" altLang="el-GR" dirty="0" smtClean="0"/>
              <a:t>άνθρακας χάνει κοινά ηλεκτρόνια και οξειδώνεται</a:t>
            </a:r>
          </a:p>
          <a:p>
            <a:r>
              <a:rPr lang="el-GR" altLang="el-GR" dirty="0" smtClean="0"/>
              <a:t>Η μεγάλη </a:t>
            </a:r>
            <a:r>
              <a:rPr lang="el-GR" altLang="el-GR" dirty="0" err="1" smtClean="0"/>
              <a:t>ηλεκτροαρνητικότητα</a:t>
            </a:r>
            <a:r>
              <a:rPr lang="el-GR" altLang="el-GR" dirty="0" smtClean="0"/>
              <a:t> του Ο</a:t>
            </a:r>
            <a:r>
              <a:rPr lang="el-GR" altLang="el-GR" sz="2000" dirty="0" smtClean="0"/>
              <a:t>2</a:t>
            </a:r>
            <a:r>
              <a:rPr lang="el-GR" altLang="el-GR" dirty="0" smtClean="0"/>
              <a:t> το κάνει ισχυρό οξειδωτικό παράγοντα  -&gt; αντίδραση φέρνει ηλεκτρόνια πλησιέστερα στο Ο</a:t>
            </a:r>
            <a:r>
              <a:rPr lang="el-GR" altLang="el-GR" sz="2000" dirty="0" smtClean="0"/>
              <a:t>2</a:t>
            </a:r>
            <a:r>
              <a:rPr lang="el-GR" altLang="el-GR" dirty="0" smtClean="0"/>
              <a:t> απελευθερώνοντας ενέργεια για παραγωγή έργου</a:t>
            </a:r>
          </a:p>
          <a:p>
            <a:r>
              <a:rPr lang="el-GR" altLang="el-GR" sz="2400" dirty="0" smtClean="0"/>
              <a:t>Σε ορισμένες αντιδράσεις δεν είναι πλήρης η μεταφορά ηλεκτρονίων, αλλά μεταβάλλεται βαθμός διανομής ηλεκτρονίων σε </a:t>
            </a:r>
            <a:r>
              <a:rPr lang="el-GR" altLang="el-GR" sz="2400" dirty="0" err="1" smtClean="0"/>
              <a:t>ομοιπολικούς</a:t>
            </a:r>
            <a:r>
              <a:rPr lang="el-GR" altLang="el-GR" sz="2400" dirty="0" smtClean="0"/>
              <a:t> δεσμούς</a:t>
            </a:r>
          </a:p>
          <a:p>
            <a:endParaRPr lang="el-GR" altLang="el-GR" dirty="0" smtClean="0"/>
          </a:p>
        </p:txBody>
      </p:sp>
      <p:sp>
        <p:nvSpPr>
          <p:cNvPr id="92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C8A63D5-DD4D-4BF5-94DF-19A1CA0A8503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567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Οξείδωση στην αναπνοή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καύσιμο (γλυκόζη)  οξειδώνεται και το Ο</a:t>
            </a:r>
            <a:r>
              <a:rPr lang="el-GR" altLang="el-GR" sz="2000" smtClean="0"/>
              <a:t>2</a:t>
            </a:r>
            <a:r>
              <a:rPr lang="el-GR" altLang="el-GR" smtClean="0"/>
              <a:t> ανάγεται → ηλεκτρόνια χάνουν δυναμική ενέργεια → απελευθερώνεται</a:t>
            </a:r>
          </a:p>
          <a:p>
            <a:r>
              <a:rPr lang="el-GR" altLang="el-GR" smtClean="0"/>
              <a:t>Κατά τη μεταφορά Η+ (και </a:t>
            </a:r>
            <a:r>
              <a:rPr lang="en-US" altLang="el-GR" smtClean="0"/>
              <a:t>e-) </a:t>
            </a:r>
            <a:r>
              <a:rPr lang="el-GR" altLang="el-GR" smtClean="0"/>
              <a:t>στο οξυγόνο, μεταβάλλεται η ενεργειακή στάθμη των ηλεκτρονίων</a:t>
            </a:r>
          </a:p>
          <a:p>
            <a:r>
              <a:rPr lang="el-GR" altLang="el-GR" smtClean="0"/>
              <a:t>Λίπη και υδα/κες έχουν μεγάλη περιεκτικότητα Η+ άρα πλούσιες δεξαμενές </a:t>
            </a:r>
            <a:r>
              <a:rPr lang="en-US" altLang="el-GR" smtClean="0"/>
              <a:t>e-</a:t>
            </a:r>
            <a:r>
              <a:rPr lang="el-GR" altLang="el-GR" smtClean="0"/>
              <a:t>, συνεπώς «ενεργειακό» τρόφιμο</a:t>
            </a:r>
          </a:p>
        </p:txBody>
      </p:sp>
      <p:sp>
        <p:nvSpPr>
          <p:cNvPr id="1024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D075C1E-A9B5-4630-A794-B7C14D2AC475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282553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</TotalTime>
  <Words>1775</Words>
  <Application>Microsoft Office PowerPoint</Application>
  <PresentationFormat>Προβολή στην οθόνη (4:3)</PresentationFormat>
  <Paragraphs>257</Paragraphs>
  <Slides>39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template</vt:lpstr>
      <vt:lpstr>OC_template_updated</vt:lpstr>
      <vt:lpstr>Βιολογία</vt:lpstr>
      <vt:lpstr>Μεταβολικό έργο για ζωή</vt:lpstr>
      <vt:lpstr>Ροή ενέργειας και ανακύκλωση ουσιών</vt:lpstr>
      <vt:lpstr>Καταβολικές οδοί </vt:lpstr>
      <vt:lpstr>Παραγωγή ATP στις καταβολικές οδούς</vt:lpstr>
      <vt:lpstr>Κυτταρική αναπνοή</vt:lpstr>
      <vt:lpstr>Οξειδοαναγωνικές αντιδράσεις</vt:lpstr>
      <vt:lpstr>Στην «πράξη»</vt:lpstr>
      <vt:lpstr>Οξείδωση στην αναπνοή</vt:lpstr>
      <vt:lpstr>Δεκτής ηλεκτρονίων  NAD+  → ΝADH</vt:lpstr>
      <vt:lpstr>Αλυσίδα μεταφοράς ηλεκτρονίων</vt:lpstr>
      <vt:lpstr>Κυτταρική αναπνοή</vt:lpstr>
      <vt:lpstr>Η κυτταρική αναπνοή με μια ματιά</vt:lpstr>
      <vt:lpstr>Γλυκόλυση</vt:lpstr>
      <vt:lpstr>Ακετυλο συνένζυμο Α = Ακετυλο – CoA</vt:lpstr>
      <vt:lpstr>O κύκλος του κιτρικού οξέος: μεταφέρει ηλεκτρόνια καυσίμων</vt:lpstr>
      <vt:lpstr>Οξειδωτική φωσφοριλύωση</vt:lpstr>
      <vt:lpstr>Οδός μεταφοράς ηλκτρονίων</vt:lpstr>
      <vt:lpstr>Χημειώσμωση:  ενεργειακή σύζευξη</vt:lpstr>
      <vt:lpstr>Ισολογισμός παραγωγής ΑΤΡ</vt:lpstr>
      <vt:lpstr>Παρουσίαση του PowerPoint</vt:lpstr>
      <vt:lpstr>Ζύμωση και αναερόβια αναπνοή</vt:lpstr>
      <vt:lpstr>Είδη ζύμωσης</vt:lpstr>
      <vt:lpstr>Γαλακτική Ζύμωση</vt:lpstr>
      <vt:lpstr>Κομβικό το πυροσταφυλικό οξύ</vt:lpstr>
      <vt:lpstr>Σύγκριση ζύμωσης  με κυτταρική αναπνοή</vt:lpstr>
      <vt:lpstr>Σύνδεση αναπνοής με άλλες  μεταβολικές οδούς</vt:lpstr>
      <vt:lpstr>Καταβολισμός υδατάνθρακων</vt:lpstr>
      <vt:lpstr>Καταβολισμός πρωτεΐνών</vt:lpstr>
      <vt:lpstr>Καταβολισμός Λιπών</vt:lpstr>
      <vt:lpstr>Καταβολισμός θρεπτικών συστατικών τροφής</vt:lpstr>
      <vt:lpstr>Βιοσύνθεση  (αναβολικές οδοί με κατανάλωση ενέργειας)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4</cp:revision>
  <dcterms:created xsi:type="dcterms:W3CDTF">2015-12-11T11:01:08Z</dcterms:created>
  <dcterms:modified xsi:type="dcterms:W3CDTF">2015-12-11T11:33:26Z</dcterms:modified>
</cp:coreProperties>
</file>