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8" r:id="rId2"/>
  </p:sldMasterIdLst>
  <p:notesMasterIdLst>
    <p:notesMasterId r:id="rId33"/>
  </p:notesMasterIdLst>
  <p:handoutMasterIdLst>
    <p:handoutMasterId r:id="rId34"/>
  </p:handoutMasterIdLst>
  <p:sldIdLst>
    <p:sldId id="258"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291" r:id="rId26"/>
    <p:sldId id="292" r:id="rId27"/>
    <p:sldId id="293" r:id="rId28"/>
    <p:sldId id="323" r:id="rId29"/>
    <p:sldId id="324" r:id="rId30"/>
    <p:sldId id="295" r:id="rId31"/>
    <p:sldId id="297" r:id="rId32"/>
  </p:sldIdLst>
  <p:sldSz cx="9144000" cy="6858000" type="screen4x3"/>
  <p:notesSz cx="7104063" cy="10234613"/>
  <p:custDataLst>
    <p:tags r:id="rId3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C2C7"/>
    <a:srgbClr val="D4CCB0"/>
    <a:srgbClr val="304E52"/>
    <a:srgbClr val="2D484C"/>
    <a:srgbClr val="263B3F"/>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94" autoAdjust="0"/>
    <p:restoredTop sz="86400" autoAdjust="0"/>
  </p:normalViewPr>
  <p:slideViewPr>
    <p:cSldViewPr>
      <p:cViewPr>
        <p:scale>
          <a:sx n="70" d="100"/>
          <a:sy n="70" d="100"/>
        </p:scale>
        <p:origin x="-2814" y="-76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25"/>
          <p:cNvSpPr>
            <a:spLocks noGrp="1" noChangeArrowheads="1"/>
          </p:cNvSpPr>
          <p:nvPr>
            <p:ph type="sldNum" sz="quarter"/>
          </p:nvPr>
        </p:nvSpPr>
        <p:spPr>
          <a:noFill/>
          <a:ln>
            <a:miter lim="800000"/>
          </a:ln>
        </p:spPr>
        <p:txBody>
          <a:bodyPr/>
          <a:lstStyle/>
          <a:p>
            <a:fld id="{5CB3EF2B-C164-4719-8079-ACDFF8626DED}" type="slidenum">
              <a:rPr lang="en-GB"/>
              <a:pPr/>
              <a:t>9</a:t>
            </a:fld>
            <a:endParaRPr lang="en-GB" dirty="0"/>
          </a:p>
        </p:txBody>
      </p:sp>
      <p:sp>
        <p:nvSpPr>
          <p:cNvPr id="46083" name="Text Box 1"/>
          <p:cNvSpPr>
            <a:spLocks noGrp="1" noRot="1" noChangeAspect="1" noChangeArrowheads="1" noTextEdit="1"/>
          </p:cNvSpPr>
          <p:nvPr>
            <p:ph type="sldImg"/>
          </p:nvPr>
        </p:nvSpPr>
        <p:spPr>
          <a:xfrm>
            <a:off x="998538" y="777875"/>
            <a:ext cx="5076825" cy="3808413"/>
          </a:xfrm>
          <a:solidFill>
            <a:srgbClr val="FFFFFF"/>
          </a:solidFill>
          <a:ln>
            <a:solidFill>
              <a:srgbClr val="000000"/>
            </a:solidFill>
            <a:miter lim="800000"/>
          </a:ln>
        </p:spPr>
      </p:sp>
      <p:sp>
        <p:nvSpPr>
          <p:cNvPr id="2" name="Text Box 2"/>
          <p:cNvSpPr>
            <a:spLocks noGrp="1" noChangeArrowheads="1"/>
          </p:cNvSpPr>
          <p:nvPr>
            <p:ph type="body" idx="1"/>
          </p:nvPr>
        </p:nvSpPr>
        <p:spPr>
          <a:xfrm>
            <a:off x="710108" y="4861251"/>
            <a:ext cx="5655503" cy="4577083"/>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25"/>
          <p:cNvSpPr>
            <a:spLocks noGrp="1" noChangeArrowheads="1"/>
          </p:cNvSpPr>
          <p:nvPr>
            <p:ph type="sldNum" sz="quarter"/>
          </p:nvPr>
        </p:nvSpPr>
        <p:spPr>
          <a:noFill/>
          <a:ln>
            <a:miter lim="800000"/>
          </a:ln>
        </p:spPr>
        <p:txBody>
          <a:bodyPr/>
          <a:lstStyle/>
          <a:p>
            <a:fld id="{99BC6453-22CE-4979-8EA3-D3D467479A38}" type="slidenum">
              <a:rPr lang="en-GB"/>
              <a:pPr/>
              <a:t>10</a:t>
            </a:fld>
            <a:endParaRPr lang="en-GB" dirty="0"/>
          </a:p>
        </p:txBody>
      </p:sp>
      <p:sp>
        <p:nvSpPr>
          <p:cNvPr id="48131" name="Text Box 1"/>
          <p:cNvSpPr>
            <a:spLocks noGrp="1" noRot="1" noChangeAspect="1" noChangeArrowheads="1" noTextEdit="1"/>
          </p:cNvSpPr>
          <p:nvPr>
            <p:ph type="sldImg"/>
          </p:nvPr>
        </p:nvSpPr>
        <p:spPr>
          <a:xfrm>
            <a:off x="998538" y="777875"/>
            <a:ext cx="5076825" cy="3808413"/>
          </a:xfrm>
          <a:solidFill>
            <a:srgbClr val="FFFFFF"/>
          </a:solidFill>
          <a:ln>
            <a:solidFill>
              <a:srgbClr val="000000"/>
            </a:solidFill>
            <a:miter lim="800000"/>
          </a:ln>
        </p:spPr>
      </p:sp>
      <p:sp>
        <p:nvSpPr>
          <p:cNvPr id="2" name="Text Box 2"/>
          <p:cNvSpPr>
            <a:spLocks noGrp="1" noChangeArrowheads="1"/>
          </p:cNvSpPr>
          <p:nvPr>
            <p:ph type="body" idx="1"/>
          </p:nvPr>
        </p:nvSpPr>
        <p:spPr>
          <a:xfrm>
            <a:off x="710108" y="4861251"/>
            <a:ext cx="5655503" cy="4577083"/>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25"/>
          <p:cNvSpPr>
            <a:spLocks noGrp="1" noChangeArrowheads="1"/>
          </p:cNvSpPr>
          <p:nvPr>
            <p:ph type="sldNum" sz="quarter"/>
          </p:nvPr>
        </p:nvSpPr>
        <p:spPr>
          <a:noFill/>
          <a:ln>
            <a:miter lim="800000"/>
          </a:ln>
        </p:spPr>
        <p:txBody>
          <a:bodyPr/>
          <a:lstStyle/>
          <a:p>
            <a:fld id="{A3F70074-04F7-4E41-B5CE-FD7C924712E0}" type="slidenum">
              <a:rPr lang="en-GB"/>
              <a:pPr/>
              <a:t>11</a:t>
            </a:fld>
            <a:endParaRPr lang="en-GB" dirty="0"/>
          </a:p>
        </p:txBody>
      </p:sp>
      <p:sp>
        <p:nvSpPr>
          <p:cNvPr id="50179" name="Text Box 1"/>
          <p:cNvSpPr>
            <a:spLocks noGrp="1" noRot="1" noChangeAspect="1" noChangeArrowheads="1" noTextEdit="1"/>
          </p:cNvSpPr>
          <p:nvPr>
            <p:ph type="sldImg"/>
          </p:nvPr>
        </p:nvSpPr>
        <p:spPr>
          <a:xfrm>
            <a:off x="998538" y="777875"/>
            <a:ext cx="5076825" cy="3808413"/>
          </a:xfrm>
          <a:solidFill>
            <a:srgbClr val="FFFFFF"/>
          </a:solidFill>
          <a:ln>
            <a:solidFill>
              <a:srgbClr val="000000"/>
            </a:solidFill>
            <a:miter lim="800000"/>
          </a:ln>
        </p:spPr>
      </p:sp>
      <p:sp>
        <p:nvSpPr>
          <p:cNvPr id="2" name="Text Box 2"/>
          <p:cNvSpPr>
            <a:spLocks noGrp="1" noChangeArrowheads="1"/>
          </p:cNvSpPr>
          <p:nvPr>
            <p:ph type="body" idx="1"/>
          </p:nvPr>
        </p:nvSpPr>
        <p:spPr>
          <a:xfrm>
            <a:off x="710108" y="4861251"/>
            <a:ext cx="5655503" cy="4577083"/>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25"/>
          <p:cNvSpPr>
            <a:spLocks noGrp="1" noChangeArrowheads="1"/>
          </p:cNvSpPr>
          <p:nvPr>
            <p:ph type="sldNum" sz="quarter"/>
          </p:nvPr>
        </p:nvSpPr>
        <p:spPr>
          <a:noFill/>
          <a:ln>
            <a:miter lim="800000"/>
          </a:ln>
        </p:spPr>
        <p:txBody>
          <a:bodyPr/>
          <a:lstStyle/>
          <a:p>
            <a:fld id="{252B7643-7BBE-43F8-A47F-6B56C8ABAD7E}" type="slidenum">
              <a:rPr lang="en-GB"/>
              <a:pPr/>
              <a:t>12</a:t>
            </a:fld>
            <a:endParaRPr lang="en-GB" dirty="0"/>
          </a:p>
        </p:txBody>
      </p:sp>
      <p:sp>
        <p:nvSpPr>
          <p:cNvPr id="52227" name="Text Box 1"/>
          <p:cNvSpPr>
            <a:spLocks noGrp="1" noRot="1" noChangeAspect="1" noChangeArrowheads="1" noTextEdit="1"/>
          </p:cNvSpPr>
          <p:nvPr>
            <p:ph type="sldImg"/>
          </p:nvPr>
        </p:nvSpPr>
        <p:spPr>
          <a:xfrm>
            <a:off x="998538" y="777875"/>
            <a:ext cx="5076825" cy="3808413"/>
          </a:xfrm>
          <a:solidFill>
            <a:srgbClr val="FFFFFF"/>
          </a:solidFill>
          <a:ln>
            <a:solidFill>
              <a:srgbClr val="000000"/>
            </a:solidFill>
            <a:miter lim="800000"/>
          </a:ln>
        </p:spPr>
      </p:sp>
      <p:sp>
        <p:nvSpPr>
          <p:cNvPr id="2" name="Text Box 2"/>
          <p:cNvSpPr>
            <a:spLocks noGrp="1" noChangeArrowheads="1"/>
          </p:cNvSpPr>
          <p:nvPr>
            <p:ph type="body" idx="1"/>
          </p:nvPr>
        </p:nvSpPr>
        <p:spPr>
          <a:xfrm>
            <a:off x="710108" y="4861251"/>
            <a:ext cx="5655503" cy="4577083"/>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25"/>
          <p:cNvSpPr>
            <a:spLocks noGrp="1" noChangeArrowheads="1"/>
          </p:cNvSpPr>
          <p:nvPr>
            <p:ph type="sldNum" sz="quarter"/>
          </p:nvPr>
        </p:nvSpPr>
        <p:spPr>
          <a:noFill/>
          <a:ln>
            <a:miter lim="800000"/>
          </a:ln>
        </p:spPr>
        <p:txBody>
          <a:bodyPr/>
          <a:lstStyle/>
          <a:p>
            <a:fld id="{1D7D4220-5367-4596-9BD0-FAB4365E36D8}" type="slidenum">
              <a:rPr lang="en-GB"/>
              <a:pPr/>
              <a:t>13</a:t>
            </a:fld>
            <a:endParaRPr lang="en-GB" dirty="0"/>
          </a:p>
        </p:txBody>
      </p:sp>
      <p:sp>
        <p:nvSpPr>
          <p:cNvPr id="54275" name="Text Box 1"/>
          <p:cNvSpPr>
            <a:spLocks noGrp="1" noRot="1" noChangeAspect="1" noChangeArrowheads="1" noTextEdit="1"/>
          </p:cNvSpPr>
          <p:nvPr>
            <p:ph type="sldImg"/>
          </p:nvPr>
        </p:nvSpPr>
        <p:spPr>
          <a:xfrm>
            <a:off x="998538" y="777875"/>
            <a:ext cx="5076825" cy="3808413"/>
          </a:xfrm>
          <a:solidFill>
            <a:srgbClr val="FFFFFF"/>
          </a:solidFill>
          <a:ln>
            <a:solidFill>
              <a:srgbClr val="000000"/>
            </a:solidFill>
            <a:miter lim="800000"/>
          </a:ln>
        </p:spPr>
      </p:sp>
      <p:sp>
        <p:nvSpPr>
          <p:cNvPr id="2" name="Text Box 2"/>
          <p:cNvSpPr>
            <a:spLocks noGrp="1" noChangeArrowheads="1"/>
          </p:cNvSpPr>
          <p:nvPr>
            <p:ph type="body" idx="1"/>
          </p:nvPr>
        </p:nvSpPr>
        <p:spPr>
          <a:xfrm>
            <a:off x="710108" y="4861251"/>
            <a:ext cx="5655503" cy="4577083"/>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25"/>
          <p:cNvSpPr>
            <a:spLocks noGrp="1" noChangeArrowheads="1"/>
          </p:cNvSpPr>
          <p:nvPr>
            <p:ph type="sldNum" sz="quarter"/>
          </p:nvPr>
        </p:nvSpPr>
        <p:spPr>
          <a:noFill/>
          <a:ln>
            <a:miter lim="800000"/>
          </a:ln>
        </p:spPr>
        <p:txBody>
          <a:bodyPr/>
          <a:lstStyle/>
          <a:p>
            <a:fld id="{9F6D900F-C21E-4667-9F62-18D1E82F28B1}" type="slidenum">
              <a:rPr lang="en-GB"/>
              <a:pPr/>
              <a:t>14</a:t>
            </a:fld>
            <a:endParaRPr lang="en-GB" dirty="0"/>
          </a:p>
        </p:txBody>
      </p:sp>
      <p:sp>
        <p:nvSpPr>
          <p:cNvPr id="56323" name="Text Box 1"/>
          <p:cNvSpPr>
            <a:spLocks noGrp="1" noRot="1" noChangeAspect="1" noChangeArrowheads="1" noTextEdit="1"/>
          </p:cNvSpPr>
          <p:nvPr>
            <p:ph type="sldImg"/>
          </p:nvPr>
        </p:nvSpPr>
        <p:spPr>
          <a:xfrm>
            <a:off x="998538" y="777875"/>
            <a:ext cx="5076825" cy="3808413"/>
          </a:xfrm>
          <a:solidFill>
            <a:srgbClr val="FFFFFF"/>
          </a:solidFill>
          <a:ln>
            <a:solidFill>
              <a:srgbClr val="000000"/>
            </a:solidFill>
            <a:miter lim="800000"/>
          </a:ln>
        </p:spPr>
      </p:sp>
      <p:sp>
        <p:nvSpPr>
          <p:cNvPr id="2" name="Text Box 2"/>
          <p:cNvSpPr>
            <a:spLocks noGrp="1" noChangeArrowheads="1"/>
          </p:cNvSpPr>
          <p:nvPr>
            <p:ph type="body" idx="1"/>
          </p:nvPr>
        </p:nvSpPr>
        <p:spPr>
          <a:xfrm>
            <a:off x="710108" y="4861251"/>
            <a:ext cx="5655503" cy="4577083"/>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25"/>
          <p:cNvSpPr>
            <a:spLocks noGrp="1" noChangeArrowheads="1"/>
          </p:cNvSpPr>
          <p:nvPr>
            <p:ph type="sldNum" sz="quarter"/>
          </p:nvPr>
        </p:nvSpPr>
        <p:spPr>
          <a:noFill/>
          <a:ln>
            <a:miter lim="800000"/>
          </a:ln>
        </p:spPr>
        <p:txBody>
          <a:bodyPr/>
          <a:lstStyle/>
          <a:p>
            <a:fld id="{CA528B96-F6FE-4EEE-96EE-388BF35DE331}" type="slidenum">
              <a:rPr lang="en-GB"/>
              <a:pPr/>
              <a:t>15</a:t>
            </a:fld>
            <a:endParaRPr lang="en-GB" dirty="0"/>
          </a:p>
        </p:txBody>
      </p:sp>
      <p:sp>
        <p:nvSpPr>
          <p:cNvPr id="58371" name="Text Box 1"/>
          <p:cNvSpPr>
            <a:spLocks noGrp="1" noRot="1" noChangeAspect="1" noChangeArrowheads="1" noTextEdit="1"/>
          </p:cNvSpPr>
          <p:nvPr>
            <p:ph type="sldImg"/>
          </p:nvPr>
        </p:nvSpPr>
        <p:spPr>
          <a:xfrm>
            <a:off x="998538" y="777875"/>
            <a:ext cx="5076825" cy="3808413"/>
          </a:xfrm>
          <a:solidFill>
            <a:srgbClr val="FFFFFF"/>
          </a:solidFill>
          <a:ln>
            <a:solidFill>
              <a:srgbClr val="000000"/>
            </a:solidFill>
            <a:miter lim="800000"/>
          </a:ln>
        </p:spPr>
      </p:sp>
      <p:sp>
        <p:nvSpPr>
          <p:cNvPr id="2" name="Text Box 2"/>
          <p:cNvSpPr>
            <a:spLocks noGrp="1" noChangeArrowheads="1"/>
          </p:cNvSpPr>
          <p:nvPr>
            <p:ph type="body" idx="1"/>
          </p:nvPr>
        </p:nvSpPr>
        <p:spPr>
          <a:xfrm>
            <a:off x="710108" y="4861251"/>
            <a:ext cx="5655503" cy="4577083"/>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5"/>
          <p:cNvSpPr>
            <a:spLocks noGrp="1" noChangeArrowheads="1"/>
          </p:cNvSpPr>
          <p:nvPr>
            <p:ph type="sldNum" sz="quarter"/>
          </p:nvPr>
        </p:nvSpPr>
        <p:spPr>
          <a:noFill/>
          <a:ln>
            <a:miter lim="800000"/>
          </a:ln>
        </p:spPr>
        <p:txBody>
          <a:bodyPr/>
          <a:lstStyle/>
          <a:p>
            <a:fld id="{D7CA9B06-9051-441F-975D-4FF5606D335A}" type="slidenum">
              <a:rPr lang="en-GB"/>
              <a:pPr/>
              <a:t>16</a:t>
            </a:fld>
            <a:endParaRPr lang="en-GB" dirty="0"/>
          </a:p>
        </p:txBody>
      </p:sp>
      <p:sp>
        <p:nvSpPr>
          <p:cNvPr id="60419" name="Text Box 1"/>
          <p:cNvSpPr>
            <a:spLocks noGrp="1" noRot="1" noChangeAspect="1" noChangeArrowheads="1" noTextEdit="1"/>
          </p:cNvSpPr>
          <p:nvPr>
            <p:ph type="sldImg"/>
          </p:nvPr>
        </p:nvSpPr>
        <p:spPr>
          <a:xfrm>
            <a:off x="998538" y="777875"/>
            <a:ext cx="5076825" cy="3808413"/>
          </a:xfrm>
          <a:solidFill>
            <a:srgbClr val="FFFFFF"/>
          </a:solidFill>
          <a:ln>
            <a:solidFill>
              <a:srgbClr val="000000"/>
            </a:solidFill>
            <a:miter lim="800000"/>
          </a:ln>
        </p:spPr>
      </p:sp>
      <p:sp>
        <p:nvSpPr>
          <p:cNvPr id="2" name="Text Box 2"/>
          <p:cNvSpPr>
            <a:spLocks noGrp="1" noChangeArrowheads="1"/>
          </p:cNvSpPr>
          <p:nvPr>
            <p:ph type="body" idx="1"/>
          </p:nvPr>
        </p:nvSpPr>
        <p:spPr>
          <a:xfrm>
            <a:off x="710108" y="4861251"/>
            <a:ext cx="5655503" cy="4577083"/>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5"/>
          <p:cNvSpPr>
            <a:spLocks noGrp="1" noChangeArrowheads="1"/>
          </p:cNvSpPr>
          <p:nvPr>
            <p:ph type="sldNum" sz="quarter"/>
          </p:nvPr>
        </p:nvSpPr>
        <p:spPr>
          <a:noFill/>
          <a:ln>
            <a:miter lim="800000"/>
          </a:ln>
        </p:spPr>
        <p:txBody>
          <a:bodyPr/>
          <a:lstStyle/>
          <a:p>
            <a:fld id="{074E47B3-C6D6-44A1-95DD-D18BADC0015F}" type="slidenum">
              <a:rPr lang="en-GB"/>
              <a:pPr/>
              <a:t>17</a:t>
            </a:fld>
            <a:endParaRPr lang="en-GB" dirty="0"/>
          </a:p>
        </p:txBody>
      </p:sp>
      <p:sp>
        <p:nvSpPr>
          <p:cNvPr id="62467" name="Text Box 1"/>
          <p:cNvSpPr>
            <a:spLocks noGrp="1" noRot="1" noChangeAspect="1" noChangeArrowheads="1" noTextEdit="1"/>
          </p:cNvSpPr>
          <p:nvPr>
            <p:ph type="sldImg"/>
          </p:nvPr>
        </p:nvSpPr>
        <p:spPr>
          <a:xfrm>
            <a:off x="998538" y="777875"/>
            <a:ext cx="5076825" cy="3808413"/>
          </a:xfrm>
          <a:solidFill>
            <a:srgbClr val="FFFFFF"/>
          </a:solidFill>
          <a:ln>
            <a:solidFill>
              <a:srgbClr val="000000"/>
            </a:solidFill>
            <a:miter lim="800000"/>
          </a:ln>
        </p:spPr>
      </p:sp>
      <p:sp>
        <p:nvSpPr>
          <p:cNvPr id="2" name="Text Box 2"/>
          <p:cNvSpPr>
            <a:spLocks noGrp="1" noChangeArrowheads="1"/>
          </p:cNvSpPr>
          <p:nvPr>
            <p:ph type="body" idx="1"/>
          </p:nvPr>
        </p:nvSpPr>
        <p:spPr>
          <a:xfrm>
            <a:off x="710108" y="4861251"/>
            <a:ext cx="5655503" cy="4577083"/>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25"/>
          <p:cNvSpPr>
            <a:spLocks noGrp="1" noChangeArrowheads="1"/>
          </p:cNvSpPr>
          <p:nvPr>
            <p:ph type="sldNum" sz="quarter"/>
          </p:nvPr>
        </p:nvSpPr>
        <p:spPr>
          <a:noFill/>
          <a:ln>
            <a:miter lim="800000"/>
          </a:ln>
        </p:spPr>
        <p:txBody>
          <a:bodyPr/>
          <a:lstStyle/>
          <a:p>
            <a:fld id="{74A8984B-C4A3-4DF5-8587-3B8CD7929FAA}" type="slidenum">
              <a:rPr lang="en-GB"/>
              <a:pPr/>
              <a:t>18</a:t>
            </a:fld>
            <a:endParaRPr lang="en-GB" dirty="0"/>
          </a:p>
        </p:txBody>
      </p:sp>
      <p:sp>
        <p:nvSpPr>
          <p:cNvPr id="64515" name="Text Box 1"/>
          <p:cNvSpPr>
            <a:spLocks noGrp="1" noRot="1" noChangeAspect="1" noChangeArrowheads="1" noTextEdit="1"/>
          </p:cNvSpPr>
          <p:nvPr>
            <p:ph type="sldImg"/>
          </p:nvPr>
        </p:nvSpPr>
        <p:spPr>
          <a:xfrm>
            <a:off x="998538" y="777875"/>
            <a:ext cx="5076825" cy="3808413"/>
          </a:xfrm>
          <a:solidFill>
            <a:srgbClr val="FFFFFF"/>
          </a:solidFill>
          <a:ln>
            <a:solidFill>
              <a:srgbClr val="000000"/>
            </a:solidFill>
            <a:miter lim="800000"/>
          </a:ln>
        </p:spPr>
      </p:sp>
      <p:sp>
        <p:nvSpPr>
          <p:cNvPr id="2" name="Text Box 2"/>
          <p:cNvSpPr>
            <a:spLocks noGrp="1" noChangeArrowheads="1"/>
          </p:cNvSpPr>
          <p:nvPr>
            <p:ph type="body" idx="1"/>
          </p:nvPr>
        </p:nvSpPr>
        <p:spPr>
          <a:xfrm>
            <a:off x="710108" y="4861251"/>
            <a:ext cx="5655503" cy="4577083"/>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25"/>
          <p:cNvSpPr>
            <a:spLocks noGrp="1" noChangeArrowheads="1"/>
          </p:cNvSpPr>
          <p:nvPr>
            <p:ph type="sldNum" sz="quarter"/>
          </p:nvPr>
        </p:nvSpPr>
        <p:spPr>
          <a:noFill/>
          <a:ln>
            <a:miter lim="800000"/>
          </a:ln>
        </p:spPr>
        <p:txBody>
          <a:bodyPr/>
          <a:lstStyle/>
          <a:p>
            <a:fld id="{51C437B1-61DE-4764-82A3-A2FCE1D317BD}" type="slidenum">
              <a:rPr lang="en-GB"/>
              <a:pPr/>
              <a:t>1</a:t>
            </a:fld>
            <a:endParaRPr lang="en-GB" dirty="0"/>
          </a:p>
        </p:txBody>
      </p:sp>
      <p:sp>
        <p:nvSpPr>
          <p:cNvPr id="29699" name="Text Box 1"/>
          <p:cNvSpPr>
            <a:spLocks noGrp="1" noRot="1" noChangeAspect="1" noChangeArrowheads="1" noTextEdit="1"/>
          </p:cNvSpPr>
          <p:nvPr>
            <p:ph type="sldImg"/>
          </p:nvPr>
        </p:nvSpPr>
        <p:spPr>
          <a:xfrm>
            <a:off x="993775" y="777875"/>
            <a:ext cx="5111750" cy="3833813"/>
          </a:xfrm>
          <a:solidFill>
            <a:srgbClr val="FFFFFF"/>
          </a:solidFill>
          <a:ln>
            <a:solidFill>
              <a:srgbClr val="000000"/>
            </a:solidFill>
            <a:miter lim="800000"/>
          </a:ln>
        </p:spPr>
      </p:sp>
      <p:sp>
        <p:nvSpPr>
          <p:cNvPr id="2" name="Text Box 2"/>
          <p:cNvSpPr>
            <a:spLocks noGrp="1" noChangeArrowheads="1"/>
          </p:cNvSpPr>
          <p:nvPr>
            <p:ph type="body" idx="1"/>
          </p:nvPr>
        </p:nvSpPr>
        <p:spPr>
          <a:xfrm>
            <a:off x="710108" y="4861251"/>
            <a:ext cx="5679372" cy="4601397"/>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25"/>
          <p:cNvSpPr>
            <a:spLocks noGrp="1" noChangeArrowheads="1"/>
          </p:cNvSpPr>
          <p:nvPr>
            <p:ph type="sldNum" sz="quarter"/>
          </p:nvPr>
        </p:nvSpPr>
        <p:spPr>
          <a:noFill/>
          <a:ln>
            <a:miter lim="800000"/>
          </a:ln>
        </p:spPr>
        <p:txBody>
          <a:bodyPr/>
          <a:lstStyle/>
          <a:p>
            <a:fld id="{A8332EEA-2C12-46EE-94D0-FAA8A2A9D1AE}" type="slidenum">
              <a:rPr lang="en-GB"/>
              <a:pPr/>
              <a:t>19</a:t>
            </a:fld>
            <a:endParaRPr lang="en-GB" dirty="0"/>
          </a:p>
        </p:txBody>
      </p:sp>
      <p:sp>
        <p:nvSpPr>
          <p:cNvPr id="66563" name="Text Box 1"/>
          <p:cNvSpPr>
            <a:spLocks noGrp="1" noRot="1" noChangeAspect="1" noChangeArrowheads="1" noTextEdit="1"/>
          </p:cNvSpPr>
          <p:nvPr>
            <p:ph type="sldImg"/>
          </p:nvPr>
        </p:nvSpPr>
        <p:spPr>
          <a:xfrm>
            <a:off x="998538" y="777875"/>
            <a:ext cx="5076825" cy="3808413"/>
          </a:xfrm>
          <a:solidFill>
            <a:srgbClr val="FFFFFF"/>
          </a:solidFill>
          <a:ln>
            <a:solidFill>
              <a:srgbClr val="000000"/>
            </a:solidFill>
            <a:miter lim="800000"/>
          </a:ln>
        </p:spPr>
      </p:sp>
      <p:sp>
        <p:nvSpPr>
          <p:cNvPr id="2" name="Text Box 2"/>
          <p:cNvSpPr>
            <a:spLocks noGrp="1" noChangeArrowheads="1"/>
          </p:cNvSpPr>
          <p:nvPr>
            <p:ph type="body" idx="1"/>
          </p:nvPr>
        </p:nvSpPr>
        <p:spPr>
          <a:xfrm>
            <a:off x="710108" y="4861251"/>
            <a:ext cx="5655503" cy="4577083"/>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25"/>
          <p:cNvSpPr>
            <a:spLocks noGrp="1" noChangeArrowheads="1"/>
          </p:cNvSpPr>
          <p:nvPr>
            <p:ph type="sldNum" sz="quarter"/>
          </p:nvPr>
        </p:nvSpPr>
        <p:spPr>
          <a:noFill/>
          <a:ln>
            <a:miter lim="800000"/>
          </a:ln>
        </p:spPr>
        <p:txBody>
          <a:bodyPr/>
          <a:lstStyle/>
          <a:p>
            <a:fld id="{DF2EFB1A-1C5C-42B9-874D-36DBFB2D627D}" type="slidenum">
              <a:rPr lang="en-GB"/>
              <a:pPr/>
              <a:t>20</a:t>
            </a:fld>
            <a:endParaRPr lang="en-GB" dirty="0"/>
          </a:p>
        </p:txBody>
      </p:sp>
      <p:sp>
        <p:nvSpPr>
          <p:cNvPr id="68611" name="Text Box 1"/>
          <p:cNvSpPr>
            <a:spLocks noGrp="1" noRot="1" noChangeAspect="1" noChangeArrowheads="1" noTextEdit="1"/>
          </p:cNvSpPr>
          <p:nvPr>
            <p:ph type="sldImg"/>
          </p:nvPr>
        </p:nvSpPr>
        <p:spPr>
          <a:xfrm>
            <a:off x="998538" y="777875"/>
            <a:ext cx="5076825" cy="3808413"/>
          </a:xfrm>
          <a:solidFill>
            <a:srgbClr val="FFFFFF"/>
          </a:solidFill>
          <a:ln>
            <a:solidFill>
              <a:srgbClr val="000000"/>
            </a:solidFill>
            <a:miter lim="800000"/>
          </a:ln>
        </p:spPr>
      </p:sp>
      <p:sp>
        <p:nvSpPr>
          <p:cNvPr id="2" name="Text Box 2"/>
          <p:cNvSpPr>
            <a:spLocks noGrp="1" noChangeArrowheads="1"/>
          </p:cNvSpPr>
          <p:nvPr>
            <p:ph type="body" idx="1"/>
          </p:nvPr>
        </p:nvSpPr>
        <p:spPr>
          <a:xfrm>
            <a:off x="710108" y="4861251"/>
            <a:ext cx="5655503" cy="4577083"/>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25"/>
          <p:cNvSpPr>
            <a:spLocks noGrp="1" noChangeArrowheads="1"/>
          </p:cNvSpPr>
          <p:nvPr>
            <p:ph type="sldNum" sz="quarter"/>
          </p:nvPr>
        </p:nvSpPr>
        <p:spPr>
          <a:noFill/>
          <a:ln>
            <a:miter lim="800000"/>
          </a:ln>
        </p:spPr>
        <p:txBody>
          <a:bodyPr/>
          <a:lstStyle/>
          <a:p>
            <a:fld id="{00DBFB46-388F-4E39-8F03-BA5B03BBD2E3}" type="slidenum">
              <a:rPr lang="en-GB"/>
              <a:pPr/>
              <a:t>21</a:t>
            </a:fld>
            <a:endParaRPr lang="en-GB" dirty="0"/>
          </a:p>
        </p:txBody>
      </p:sp>
      <p:sp>
        <p:nvSpPr>
          <p:cNvPr id="70659" name="Text Box 1"/>
          <p:cNvSpPr>
            <a:spLocks noGrp="1" noRot="1" noChangeAspect="1" noChangeArrowheads="1" noTextEdit="1"/>
          </p:cNvSpPr>
          <p:nvPr>
            <p:ph type="sldImg"/>
          </p:nvPr>
        </p:nvSpPr>
        <p:spPr>
          <a:xfrm>
            <a:off x="998538" y="777875"/>
            <a:ext cx="5076825" cy="3808413"/>
          </a:xfrm>
          <a:solidFill>
            <a:srgbClr val="FFFFFF"/>
          </a:solidFill>
          <a:ln>
            <a:solidFill>
              <a:srgbClr val="000000"/>
            </a:solidFill>
            <a:miter lim="800000"/>
          </a:ln>
        </p:spPr>
      </p:sp>
      <p:sp>
        <p:nvSpPr>
          <p:cNvPr id="2" name="Text Box 2"/>
          <p:cNvSpPr>
            <a:spLocks noGrp="1" noChangeArrowheads="1"/>
          </p:cNvSpPr>
          <p:nvPr>
            <p:ph type="body" idx="1"/>
          </p:nvPr>
        </p:nvSpPr>
        <p:spPr>
          <a:xfrm>
            <a:off x="710108" y="4861251"/>
            <a:ext cx="5655503" cy="4577083"/>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22"/>
          <p:cNvSpPr>
            <a:spLocks noGrp="1" noChangeArrowheads="1"/>
          </p:cNvSpPr>
          <p:nvPr>
            <p:ph type="sldNum" sz="quarter"/>
          </p:nvPr>
        </p:nvSpPr>
        <p:spPr>
          <a:noFill/>
          <a:ln>
            <a:miter lim="800000"/>
          </a:ln>
        </p:spPr>
        <p:txBody>
          <a:bodyPr/>
          <a:lstStyle/>
          <a:p>
            <a:fld id="{BEEA50F8-5380-4A4E-ABAF-8AA28E9039D3}" type="slidenum">
              <a:rPr lang="en-GB"/>
              <a:pPr/>
              <a:t>22</a:t>
            </a:fld>
            <a:endParaRPr lang="en-GB" dirty="0"/>
          </a:p>
        </p:txBody>
      </p:sp>
      <p:sp>
        <p:nvSpPr>
          <p:cNvPr id="72707" name="Text Box 1"/>
          <p:cNvSpPr>
            <a:spLocks noGrp="1" noRot="1" noChangeAspect="1" noChangeArrowheads="1" noTextEdit="1"/>
          </p:cNvSpPr>
          <p:nvPr>
            <p:ph type="sldImg"/>
          </p:nvPr>
        </p:nvSpPr>
        <p:spPr>
          <a:xfrm>
            <a:off x="998538" y="777875"/>
            <a:ext cx="5081587" cy="3813175"/>
          </a:xfrm>
          <a:solidFill>
            <a:srgbClr val="FFFFFF"/>
          </a:solidFill>
          <a:ln>
            <a:solidFill>
              <a:srgbClr val="000000"/>
            </a:solidFill>
            <a:miter lim="800000"/>
          </a:ln>
        </p:spPr>
      </p:sp>
      <p:sp>
        <p:nvSpPr>
          <p:cNvPr id="72708" name="Text Box 2"/>
          <p:cNvSpPr>
            <a:spLocks noGrp="1" noChangeArrowheads="1"/>
          </p:cNvSpPr>
          <p:nvPr>
            <p:ph type="body" idx="1"/>
          </p:nvPr>
        </p:nvSpPr>
        <p:spPr>
          <a:xfrm>
            <a:off x="710108" y="4861252"/>
            <a:ext cx="5659978" cy="4581641"/>
          </a:xfrm>
          <a:noFill/>
          <a:ln/>
        </p:spPr>
        <p:txBody>
          <a:bodyPr wrap="none" anchor="ctr"/>
          <a:lstStyle/>
          <a:p>
            <a:endParaRPr lang="en-US" dirty="0" smtClean="0">
              <a:latin typeface="Times New Roman" pitchFamily="18" charset="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25"/>
          <p:cNvSpPr>
            <a:spLocks noGrp="1" noChangeArrowheads="1"/>
          </p:cNvSpPr>
          <p:nvPr>
            <p:ph type="sldNum" sz="quarter"/>
          </p:nvPr>
        </p:nvSpPr>
        <p:spPr>
          <a:noFill/>
          <a:ln>
            <a:miter lim="800000"/>
          </a:ln>
        </p:spPr>
        <p:txBody>
          <a:bodyPr/>
          <a:lstStyle/>
          <a:p>
            <a:fld id="{FD66A008-EA4E-4AB9-AED8-3FD739DBA71E}" type="slidenum">
              <a:rPr lang="en-GB"/>
              <a:pPr/>
              <a:t>2</a:t>
            </a:fld>
            <a:endParaRPr lang="en-GB" dirty="0"/>
          </a:p>
        </p:txBody>
      </p:sp>
      <p:sp>
        <p:nvSpPr>
          <p:cNvPr id="31747" name="Text Box 1"/>
          <p:cNvSpPr>
            <a:spLocks noGrp="1" noRot="1" noChangeAspect="1" noChangeArrowheads="1" noTextEdit="1"/>
          </p:cNvSpPr>
          <p:nvPr>
            <p:ph type="sldImg"/>
          </p:nvPr>
        </p:nvSpPr>
        <p:spPr>
          <a:xfrm>
            <a:off x="998538" y="777875"/>
            <a:ext cx="5076825" cy="3808413"/>
          </a:xfrm>
          <a:solidFill>
            <a:srgbClr val="FFFFFF"/>
          </a:solidFill>
          <a:ln>
            <a:solidFill>
              <a:srgbClr val="000000"/>
            </a:solidFill>
            <a:miter lim="800000"/>
          </a:ln>
        </p:spPr>
      </p:sp>
      <p:sp>
        <p:nvSpPr>
          <p:cNvPr id="2" name="Text Box 2"/>
          <p:cNvSpPr>
            <a:spLocks noGrp="1" noChangeArrowheads="1"/>
          </p:cNvSpPr>
          <p:nvPr>
            <p:ph type="body" idx="1"/>
          </p:nvPr>
        </p:nvSpPr>
        <p:spPr>
          <a:xfrm>
            <a:off x="710108" y="4861251"/>
            <a:ext cx="5655503" cy="4577083"/>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25"/>
          <p:cNvSpPr>
            <a:spLocks noGrp="1" noChangeArrowheads="1"/>
          </p:cNvSpPr>
          <p:nvPr>
            <p:ph type="sldNum" sz="quarter"/>
          </p:nvPr>
        </p:nvSpPr>
        <p:spPr>
          <a:noFill/>
          <a:ln>
            <a:miter lim="800000"/>
          </a:ln>
        </p:spPr>
        <p:txBody>
          <a:bodyPr/>
          <a:lstStyle/>
          <a:p>
            <a:fld id="{410BCAD1-EC13-4CD0-8946-F866999FACCB}" type="slidenum">
              <a:rPr lang="en-GB"/>
              <a:pPr/>
              <a:t>3</a:t>
            </a:fld>
            <a:endParaRPr lang="en-GB" dirty="0"/>
          </a:p>
        </p:txBody>
      </p:sp>
      <p:sp>
        <p:nvSpPr>
          <p:cNvPr id="33795" name="Text Box 1"/>
          <p:cNvSpPr>
            <a:spLocks noGrp="1" noRot="1" noChangeAspect="1" noChangeArrowheads="1" noTextEdit="1"/>
          </p:cNvSpPr>
          <p:nvPr>
            <p:ph type="sldImg"/>
          </p:nvPr>
        </p:nvSpPr>
        <p:spPr>
          <a:xfrm>
            <a:off x="998538" y="777875"/>
            <a:ext cx="5076825" cy="3808413"/>
          </a:xfrm>
          <a:solidFill>
            <a:srgbClr val="FFFFFF"/>
          </a:solidFill>
          <a:ln>
            <a:solidFill>
              <a:srgbClr val="000000"/>
            </a:solidFill>
            <a:miter lim="800000"/>
          </a:ln>
        </p:spPr>
      </p:sp>
      <p:sp>
        <p:nvSpPr>
          <p:cNvPr id="2" name="Text Box 2"/>
          <p:cNvSpPr>
            <a:spLocks noGrp="1" noChangeArrowheads="1"/>
          </p:cNvSpPr>
          <p:nvPr>
            <p:ph type="body" idx="1"/>
          </p:nvPr>
        </p:nvSpPr>
        <p:spPr>
          <a:xfrm>
            <a:off x="710108" y="4861251"/>
            <a:ext cx="5655503" cy="4577083"/>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25"/>
          <p:cNvSpPr>
            <a:spLocks noGrp="1" noChangeArrowheads="1"/>
          </p:cNvSpPr>
          <p:nvPr>
            <p:ph type="sldNum" sz="quarter"/>
          </p:nvPr>
        </p:nvSpPr>
        <p:spPr>
          <a:noFill/>
          <a:ln>
            <a:miter lim="800000"/>
          </a:ln>
        </p:spPr>
        <p:txBody>
          <a:bodyPr/>
          <a:lstStyle/>
          <a:p>
            <a:fld id="{D46FC308-9E96-4C94-B9C3-8578C3C76BCC}" type="slidenum">
              <a:rPr lang="en-GB"/>
              <a:pPr/>
              <a:t>4</a:t>
            </a:fld>
            <a:endParaRPr lang="en-GB" dirty="0"/>
          </a:p>
        </p:txBody>
      </p:sp>
      <p:sp>
        <p:nvSpPr>
          <p:cNvPr id="35843" name="Text Box 1"/>
          <p:cNvSpPr>
            <a:spLocks noGrp="1" noRot="1" noChangeAspect="1" noChangeArrowheads="1" noTextEdit="1"/>
          </p:cNvSpPr>
          <p:nvPr>
            <p:ph type="sldImg"/>
          </p:nvPr>
        </p:nvSpPr>
        <p:spPr>
          <a:xfrm>
            <a:off x="998538" y="777875"/>
            <a:ext cx="5076825" cy="3808413"/>
          </a:xfrm>
          <a:solidFill>
            <a:srgbClr val="FFFFFF"/>
          </a:solidFill>
          <a:ln>
            <a:solidFill>
              <a:srgbClr val="000000"/>
            </a:solidFill>
            <a:miter lim="800000"/>
          </a:ln>
        </p:spPr>
      </p:sp>
      <p:sp>
        <p:nvSpPr>
          <p:cNvPr id="2" name="Text Box 2"/>
          <p:cNvSpPr>
            <a:spLocks noGrp="1" noChangeArrowheads="1"/>
          </p:cNvSpPr>
          <p:nvPr>
            <p:ph type="body" idx="1"/>
          </p:nvPr>
        </p:nvSpPr>
        <p:spPr>
          <a:xfrm>
            <a:off x="710108" y="4861251"/>
            <a:ext cx="5655503" cy="4577083"/>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25"/>
          <p:cNvSpPr>
            <a:spLocks noGrp="1" noChangeArrowheads="1"/>
          </p:cNvSpPr>
          <p:nvPr>
            <p:ph type="sldNum" sz="quarter"/>
          </p:nvPr>
        </p:nvSpPr>
        <p:spPr>
          <a:noFill/>
          <a:ln>
            <a:miter lim="800000"/>
          </a:ln>
        </p:spPr>
        <p:txBody>
          <a:bodyPr/>
          <a:lstStyle/>
          <a:p>
            <a:fld id="{E809025F-532F-461E-A780-0AF9BB294854}" type="slidenum">
              <a:rPr lang="en-GB"/>
              <a:pPr/>
              <a:t>5</a:t>
            </a:fld>
            <a:endParaRPr lang="en-GB" dirty="0"/>
          </a:p>
        </p:txBody>
      </p:sp>
      <p:sp>
        <p:nvSpPr>
          <p:cNvPr id="37891" name="Text Box 1"/>
          <p:cNvSpPr>
            <a:spLocks noGrp="1" noRot="1" noChangeAspect="1" noChangeArrowheads="1" noTextEdit="1"/>
          </p:cNvSpPr>
          <p:nvPr>
            <p:ph type="sldImg"/>
          </p:nvPr>
        </p:nvSpPr>
        <p:spPr>
          <a:xfrm>
            <a:off x="998538" y="777875"/>
            <a:ext cx="5076825" cy="3808413"/>
          </a:xfrm>
          <a:solidFill>
            <a:srgbClr val="FFFFFF"/>
          </a:solidFill>
          <a:ln>
            <a:solidFill>
              <a:srgbClr val="000000"/>
            </a:solidFill>
            <a:miter lim="800000"/>
          </a:ln>
        </p:spPr>
      </p:sp>
      <p:sp>
        <p:nvSpPr>
          <p:cNvPr id="2" name="Text Box 2"/>
          <p:cNvSpPr>
            <a:spLocks noGrp="1" noChangeArrowheads="1"/>
          </p:cNvSpPr>
          <p:nvPr>
            <p:ph type="body" idx="1"/>
          </p:nvPr>
        </p:nvSpPr>
        <p:spPr>
          <a:xfrm>
            <a:off x="710108" y="4861251"/>
            <a:ext cx="5655503" cy="4577083"/>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25"/>
          <p:cNvSpPr>
            <a:spLocks noGrp="1" noChangeArrowheads="1"/>
          </p:cNvSpPr>
          <p:nvPr>
            <p:ph type="sldNum" sz="quarter"/>
          </p:nvPr>
        </p:nvSpPr>
        <p:spPr>
          <a:noFill/>
          <a:ln>
            <a:miter lim="800000"/>
          </a:ln>
        </p:spPr>
        <p:txBody>
          <a:bodyPr/>
          <a:lstStyle/>
          <a:p>
            <a:fld id="{6B655E49-0842-4D43-BB74-7BDBA5B61862}" type="slidenum">
              <a:rPr lang="en-GB"/>
              <a:pPr/>
              <a:t>6</a:t>
            </a:fld>
            <a:endParaRPr lang="en-GB" dirty="0"/>
          </a:p>
        </p:txBody>
      </p:sp>
      <p:sp>
        <p:nvSpPr>
          <p:cNvPr id="39939" name="Text Box 1"/>
          <p:cNvSpPr>
            <a:spLocks noGrp="1" noRot="1" noChangeAspect="1" noChangeArrowheads="1" noTextEdit="1"/>
          </p:cNvSpPr>
          <p:nvPr>
            <p:ph type="sldImg"/>
          </p:nvPr>
        </p:nvSpPr>
        <p:spPr>
          <a:xfrm>
            <a:off x="998538" y="777875"/>
            <a:ext cx="5076825" cy="3808413"/>
          </a:xfrm>
          <a:solidFill>
            <a:srgbClr val="FFFFFF"/>
          </a:solidFill>
          <a:ln>
            <a:solidFill>
              <a:srgbClr val="000000"/>
            </a:solidFill>
            <a:miter lim="800000"/>
          </a:ln>
        </p:spPr>
      </p:sp>
      <p:sp>
        <p:nvSpPr>
          <p:cNvPr id="2" name="Text Box 2"/>
          <p:cNvSpPr>
            <a:spLocks noGrp="1" noChangeArrowheads="1"/>
          </p:cNvSpPr>
          <p:nvPr>
            <p:ph type="body" idx="1"/>
          </p:nvPr>
        </p:nvSpPr>
        <p:spPr>
          <a:xfrm>
            <a:off x="710108" y="4861251"/>
            <a:ext cx="5655503" cy="4577083"/>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5"/>
          <p:cNvSpPr>
            <a:spLocks noGrp="1" noChangeArrowheads="1"/>
          </p:cNvSpPr>
          <p:nvPr>
            <p:ph type="sldNum" sz="quarter"/>
          </p:nvPr>
        </p:nvSpPr>
        <p:spPr>
          <a:noFill/>
          <a:ln>
            <a:miter lim="800000"/>
          </a:ln>
        </p:spPr>
        <p:txBody>
          <a:bodyPr/>
          <a:lstStyle/>
          <a:p>
            <a:fld id="{535BB955-B7D4-4E2D-9F90-CBEA3CDDF399}" type="slidenum">
              <a:rPr lang="en-GB"/>
              <a:pPr/>
              <a:t>7</a:t>
            </a:fld>
            <a:endParaRPr lang="en-GB" dirty="0"/>
          </a:p>
        </p:txBody>
      </p:sp>
      <p:sp>
        <p:nvSpPr>
          <p:cNvPr id="41987" name="Text Box 1"/>
          <p:cNvSpPr>
            <a:spLocks noGrp="1" noRot="1" noChangeAspect="1" noChangeArrowheads="1" noTextEdit="1"/>
          </p:cNvSpPr>
          <p:nvPr>
            <p:ph type="sldImg"/>
          </p:nvPr>
        </p:nvSpPr>
        <p:spPr>
          <a:xfrm>
            <a:off x="998538" y="777875"/>
            <a:ext cx="5076825" cy="3808413"/>
          </a:xfrm>
          <a:solidFill>
            <a:srgbClr val="FFFFFF"/>
          </a:solidFill>
          <a:ln>
            <a:solidFill>
              <a:srgbClr val="000000"/>
            </a:solidFill>
            <a:miter lim="800000"/>
          </a:ln>
        </p:spPr>
      </p:sp>
      <p:sp>
        <p:nvSpPr>
          <p:cNvPr id="2" name="Text Box 2"/>
          <p:cNvSpPr>
            <a:spLocks noGrp="1" noChangeArrowheads="1"/>
          </p:cNvSpPr>
          <p:nvPr>
            <p:ph type="body" idx="1"/>
          </p:nvPr>
        </p:nvSpPr>
        <p:spPr>
          <a:xfrm>
            <a:off x="710108" y="4861251"/>
            <a:ext cx="5655503" cy="4577083"/>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25"/>
          <p:cNvSpPr>
            <a:spLocks noGrp="1" noChangeArrowheads="1"/>
          </p:cNvSpPr>
          <p:nvPr>
            <p:ph type="sldNum" sz="quarter"/>
          </p:nvPr>
        </p:nvSpPr>
        <p:spPr>
          <a:noFill/>
          <a:ln>
            <a:miter lim="800000"/>
          </a:ln>
        </p:spPr>
        <p:txBody>
          <a:bodyPr/>
          <a:lstStyle/>
          <a:p>
            <a:fld id="{A249CE28-2C34-46AF-BFF7-273EDA4E949E}" type="slidenum">
              <a:rPr lang="en-GB"/>
              <a:pPr/>
              <a:t>8</a:t>
            </a:fld>
            <a:endParaRPr lang="en-GB" dirty="0"/>
          </a:p>
        </p:txBody>
      </p:sp>
      <p:sp>
        <p:nvSpPr>
          <p:cNvPr id="44035" name="Text Box 1"/>
          <p:cNvSpPr>
            <a:spLocks noGrp="1" noRot="1" noChangeAspect="1" noChangeArrowheads="1" noTextEdit="1"/>
          </p:cNvSpPr>
          <p:nvPr>
            <p:ph type="sldImg"/>
          </p:nvPr>
        </p:nvSpPr>
        <p:spPr>
          <a:xfrm>
            <a:off x="998538" y="777875"/>
            <a:ext cx="5076825" cy="3808413"/>
          </a:xfrm>
          <a:solidFill>
            <a:srgbClr val="FFFFFF"/>
          </a:solidFill>
          <a:ln>
            <a:solidFill>
              <a:srgbClr val="000000"/>
            </a:solidFill>
            <a:miter lim="800000"/>
          </a:ln>
        </p:spPr>
      </p:sp>
      <p:sp>
        <p:nvSpPr>
          <p:cNvPr id="2" name="Text Box 2"/>
          <p:cNvSpPr>
            <a:spLocks noGrp="1" noChangeArrowheads="1"/>
          </p:cNvSpPr>
          <p:nvPr>
            <p:ph type="body" idx="1"/>
          </p:nvPr>
        </p:nvSpPr>
        <p:spPr>
          <a:xfrm>
            <a:off x="710108" y="4861251"/>
            <a:ext cx="5655503" cy="4577083"/>
          </a:xfrm>
        </p:spPr>
        <p:txBody>
          <a:bodyPr wrap="none" anchor="ctr"/>
          <a:lstStyle/>
          <a:p>
            <a:pPr>
              <a:buFont typeface="Times New Roman" charset="0"/>
              <a:buNone/>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012561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678327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401872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9692936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403990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824395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249041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596790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atin typeface="+mn-lt"/>
              </a:defRPr>
            </a:lvl1pPr>
            <a:lvl2pPr marL="742950" indent="-285750">
              <a:lnSpc>
                <a:spcPct val="110000"/>
              </a:lnSpc>
              <a:spcBef>
                <a:spcPts val="1200"/>
              </a:spcBef>
              <a:buFont typeface="Courier New" panose="02070309020205020404" pitchFamily="49" charset="0"/>
              <a:buChar char="o"/>
              <a:defRPr sz="2400">
                <a:latin typeface="+mn-lt"/>
              </a:defRPr>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38569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440936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spTree>
      <p:nvGrpSpPr>
        <p:cNvPr id="1" name=""/>
        <p:cNvGrpSpPr/>
        <p:nvPr/>
      </p:nvGrpSpPr>
      <p:grpSpPr>
        <a:xfrm>
          <a:off x="0" y="0"/>
          <a:ext cx="0" cy="0"/>
          <a:chOff x="0" y="0"/>
          <a:chExt cx="0" cy="0"/>
        </a:xfrm>
      </p:grpSpPr>
      <p:pic>
        <p:nvPicPr>
          <p:cNvPr id="7" name="Picture 2" descr="C:\Users\alex\Desktop\vinager-backgrounds-wallpapers-vinager-background.jpg"/>
          <p:cNvPicPr>
            <a:picLocks noChangeAspect="1" noChangeArrowheads="1"/>
          </p:cNvPicPr>
          <p:nvPr userDrawn="1"/>
        </p:nvPicPr>
        <p:blipFill>
          <a:blip r:embed="rId2" cstate="print">
            <a:duotone>
              <a:prstClr val="black"/>
              <a:schemeClr val="accent2">
                <a:tint val="45000"/>
                <a:satMod val="400000"/>
              </a:schemeClr>
            </a:duotone>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179512" y="116632"/>
            <a:ext cx="8784976" cy="6624736"/>
          </a:xfrm>
          <a:prstGeom prst="roundRect">
            <a:avLst>
              <a:gd name="adj" fmla="val 6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Title 1"/>
          <p:cNvSpPr>
            <a:spLocks noGrp="1"/>
          </p:cNvSpPr>
          <p:nvPr>
            <p:ph type="title"/>
          </p:nvPr>
        </p:nvSpPr>
        <p:spPr>
          <a:xfrm>
            <a:off x="467544" y="144016"/>
            <a:ext cx="8229600" cy="908720"/>
          </a:xfrm>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196752"/>
            <a:ext cx="8229600" cy="5184576"/>
          </a:xfrm>
        </p:spPr>
        <p:txBody>
          <a:bodyPr>
            <a:normAutofit/>
          </a:bodyPr>
          <a:lstStyle>
            <a:lvl1pPr>
              <a:lnSpc>
                <a:spcPct val="110000"/>
              </a:lnSpc>
              <a:spcBef>
                <a:spcPts val="1200"/>
              </a:spcBef>
              <a:defRPr sz="2400"/>
            </a:lvl1pPr>
            <a:lvl2pPr marL="742950" indent="-285750">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454146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7"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237262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2.le.ac.uk/library/help/citing/vancouver-numbered-syste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Βιβλιογραφία (Θ)</a:t>
            </a:r>
            <a:endParaRPr lang="el-GR" b="1" dirty="0">
              <a:solidFill>
                <a:schemeClr val="tx1"/>
              </a:solidFill>
              <a:latin typeface="+mn-lt"/>
            </a:endParaRPr>
          </a:p>
        </p:txBody>
      </p:sp>
      <p:sp>
        <p:nvSpPr>
          <p:cNvPr id="3" name="Υπότιτλος 2"/>
          <p:cNvSpPr>
            <a:spLocks noGrp="1"/>
          </p:cNvSpPr>
          <p:nvPr>
            <p:ph type="subTitle" idx="1"/>
          </p:nvPr>
        </p:nvSpPr>
        <p:spPr>
          <a:xfrm>
            <a:off x="1369368" y="3096543"/>
            <a:ext cx="6803032" cy="1752600"/>
          </a:xfrm>
        </p:spPr>
        <p:txBody>
          <a:bodyPr>
            <a:noAutofit/>
          </a:bodyPr>
          <a:lstStyle/>
          <a:p>
            <a:pPr>
              <a:spcBef>
                <a:spcPts val="0"/>
              </a:spcBef>
              <a:spcAft>
                <a:spcPts val="1200"/>
              </a:spcAft>
            </a:pPr>
            <a:r>
              <a:rPr lang="el-GR" sz="2400" b="1" dirty="0" smtClean="0"/>
              <a:t>Ενότητα 1</a:t>
            </a:r>
            <a:r>
              <a:rPr lang="en-US" sz="2400" b="1" dirty="0" smtClean="0"/>
              <a:t>3</a:t>
            </a:r>
            <a:r>
              <a:rPr lang="el-GR" sz="2400" dirty="0" smtClean="0"/>
              <a:t>:</a:t>
            </a:r>
            <a:r>
              <a:rPr lang="en-US" sz="2400" dirty="0" smtClean="0"/>
              <a:t> </a:t>
            </a:r>
            <a:r>
              <a:rPr lang="el-GR" sz="2400" dirty="0" smtClean="0"/>
              <a:t>Πρότυπα σύνταξης βιβλιογραφίας </a:t>
            </a:r>
          </a:p>
          <a:p>
            <a:pPr>
              <a:spcBef>
                <a:spcPts val="600"/>
              </a:spcBef>
              <a:spcAft>
                <a:spcPts val="600"/>
              </a:spcAft>
            </a:pPr>
            <a:r>
              <a:rPr lang="el-GR" sz="2200" dirty="0" smtClean="0"/>
              <a:t>Δρ. Ευγενία Βασιλακάκη</a:t>
            </a:r>
          </a:p>
          <a:p>
            <a:pPr>
              <a:spcBef>
                <a:spcPts val="600"/>
              </a:spcBef>
              <a:spcAft>
                <a:spcPts val="600"/>
              </a:spcAft>
            </a:pPr>
            <a:r>
              <a:rPr lang="el-GR" sz="2200" dirty="0" smtClean="0"/>
              <a:t>Τμήμα</a:t>
            </a:r>
            <a:r>
              <a:rPr lang="el-GR" sz="2200" dirty="0"/>
              <a:t> Βιβλιοθηκονομίας και Συστημάτων Πληροφόρησης</a:t>
            </a:r>
            <a:endParaRPr lang="el-GR" sz="2200" dirty="0" smtClean="0"/>
          </a:p>
        </p:txBody>
      </p:sp>
      <p:pic>
        <p:nvPicPr>
          <p:cNvPr id="11"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3"/>
          <p:cNvGraphicFramePr>
            <a:graphicFrameLocks noGrp="1"/>
          </p:cNvGraphicFramePr>
          <p:nvPr>
            <p:extLst>
              <p:ext uri="{D42A27DB-BD31-4B8C-83A1-F6EECF244321}">
                <p14:modId xmlns:p14="http://schemas.microsoft.com/office/powerpoint/2010/main" val="556005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25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0"/>
          </p:nvPr>
        </p:nvSpPr>
        <p:spPr>
          <a:xfrm>
            <a:off x="6556320" y="6051515"/>
            <a:ext cx="2100960" cy="443567"/>
          </a:xfrm>
          <a:noFill/>
          <a:ln>
            <a:miter lim="800000"/>
          </a:ln>
        </p:spPr>
        <p:txBody>
          <a:bodyPr/>
          <a:lstStyle/>
          <a:p>
            <a:pPr>
              <a:tabLst>
                <a:tab pos="656650" algn="l"/>
                <a:tab pos="1313299" algn="l"/>
                <a:tab pos="1969949" algn="l"/>
              </a:tabLst>
            </a:pPr>
            <a:fld id="{6EC4E8B0-2D5C-4E89-84D3-C8047C57A870}" type="slidenum">
              <a:rPr lang="en-GB"/>
              <a:pPr>
                <a:tabLst>
                  <a:tab pos="656650" algn="l"/>
                  <a:tab pos="1313299" algn="l"/>
                  <a:tab pos="1969949" algn="l"/>
                </a:tabLst>
              </a:pPr>
              <a:t>9</a:t>
            </a:fld>
            <a:endParaRPr lang="en-GB" dirty="0"/>
          </a:p>
        </p:txBody>
      </p:sp>
      <p:sp>
        <p:nvSpPr>
          <p:cNvPr id="45059" name="Rectangle 1"/>
          <p:cNvSpPr>
            <a:spLocks noGrp="1" noChangeArrowheads="1"/>
          </p:cNvSpPr>
          <p:nvPr>
            <p:ph type="title"/>
          </p:nvPr>
        </p:nvSpPr>
        <p:spPr>
          <a:xfrm>
            <a:off x="456480" y="305312"/>
            <a:ext cx="8200800" cy="1117557"/>
          </a:xfrm>
        </p:spPr>
        <p:txBody>
          <a:bodyPr>
            <a:no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3600" dirty="0" smtClean="0">
                <a:solidFill>
                  <a:srgbClr val="000000"/>
                </a:solidFill>
                <a:cs typeface="Times New Roman" pitchFamily="18" charset="0"/>
              </a:rPr>
              <a:t>Μέσα εύρεσης </a:t>
            </a:r>
            <a:br>
              <a:rPr lang="el-GR" sz="3600" dirty="0" smtClean="0">
                <a:solidFill>
                  <a:srgbClr val="000000"/>
                </a:solidFill>
                <a:cs typeface="Times New Roman" pitchFamily="18" charset="0"/>
              </a:rPr>
            </a:br>
            <a:r>
              <a:rPr lang="el-GR" sz="3600" dirty="0" smtClean="0">
                <a:solidFill>
                  <a:srgbClr val="000000"/>
                </a:solidFill>
                <a:cs typeface="Times New Roman" pitchFamily="18" charset="0"/>
              </a:rPr>
              <a:t>βιβλιογραφικών αναφορών </a:t>
            </a:r>
            <a:r>
              <a:rPr lang="el-GR" sz="3200" b="0" dirty="0" smtClean="0">
                <a:solidFill>
                  <a:srgbClr val="000000"/>
                </a:solidFill>
                <a:cs typeface="Times New Roman" pitchFamily="18" charset="0"/>
              </a:rPr>
              <a:t>1/4</a:t>
            </a:r>
          </a:p>
        </p:txBody>
      </p:sp>
      <p:sp>
        <p:nvSpPr>
          <p:cNvPr id="45060" name="Rectangle 2"/>
          <p:cNvSpPr>
            <a:spLocks noGrp="1" noChangeArrowheads="1"/>
          </p:cNvSpPr>
          <p:nvPr>
            <p:ph type="body" idx="1"/>
          </p:nvPr>
        </p:nvSpPr>
        <p:spPr>
          <a:xfrm>
            <a:off x="456480" y="1604329"/>
            <a:ext cx="8200800" cy="4082829"/>
          </a:xfrm>
        </p:spPr>
        <p:txBody>
          <a:bodyPr/>
          <a:lstStyle/>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Υπάρχουν δύο τρόποι διαχείρισης των βιβλιογραφικών παραπομπών στη λίστα βιβλιογραφίας: </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α) δημιουργίας από το μηδέν από το κάθε συγγραφέα με βάση το επιλεχθέν πρότυπο και </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β) με τον εντοπισμό και αντιγραφή της αντίστοιχης βιβλιογραφικής παραπομπής από κάποιο συγγραφέα που ήδη την χρησιμοποίησε στη δική του λίστα βιβλιογραφίας.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0"/>
          </p:nvPr>
        </p:nvSpPr>
        <p:spPr>
          <a:xfrm>
            <a:off x="6556320" y="6051515"/>
            <a:ext cx="2100960" cy="443567"/>
          </a:xfrm>
          <a:noFill/>
          <a:ln>
            <a:miter lim="800000"/>
          </a:ln>
        </p:spPr>
        <p:txBody>
          <a:bodyPr/>
          <a:lstStyle/>
          <a:p>
            <a:pPr>
              <a:tabLst>
                <a:tab pos="656650" algn="l"/>
                <a:tab pos="1313299" algn="l"/>
                <a:tab pos="1969949" algn="l"/>
              </a:tabLst>
            </a:pPr>
            <a:fld id="{CCB863D1-1D56-40B7-9B14-664E69367241}" type="slidenum">
              <a:rPr lang="en-GB"/>
              <a:pPr>
                <a:tabLst>
                  <a:tab pos="656650" algn="l"/>
                  <a:tab pos="1313299" algn="l"/>
                  <a:tab pos="1969949" algn="l"/>
                </a:tabLst>
              </a:pPr>
              <a:t>10</a:t>
            </a:fld>
            <a:endParaRPr lang="en-GB" dirty="0"/>
          </a:p>
        </p:txBody>
      </p:sp>
      <p:sp>
        <p:nvSpPr>
          <p:cNvPr id="47107" name="Rectangle 1"/>
          <p:cNvSpPr>
            <a:spLocks noGrp="1" noChangeArrowheads="1"/>
          </p:cNvSpPr>
          <p:nvPr>
            <p:ph type="title"/>
          </p:nvPr>
        </p:nvSpPr>
        <p:spPr>
          <a:xfrm>
            <a:off x="456480" y="305312"/>
            <a:ext cx="8200800" cy="1117557"/>
          </a:xfrm>
        </p:spPr>
        <p:txBody>
          <a:bodyPr>
            <a:no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3600" dirty="0" smtClean="0">
                <a:solidFill>
                  <a:srgbClr val="000000"/>
                </a:solidFill>
                <a:cs typeface="Times New Roman" pitchFamily="18" charset="0"/>
              </a:rPr>
              <a:t>Μέσα εύρεσης </a:t>
            </a:r>
            <a:br>
              <a:rPr lang="el-GR" sz="3600" dirty="0" smtClean="0">
                <a:solidFill>
                  <a:srgbClr val="000000"/>
                </a:solidFill>
                <a:cs typeface="Times New Roman" pitchFamily="18" charset="0"/>
              </a:rPr>
            </a:br>
            <a:r>
              <a:rPr lang="el-GR" sz="3600" dirty="0" smtClean="0">
                <a:solidFill>
                  <a:srgbClr val="000000"/>
                </a:solidFill>
                <a:cs typeface="Times New Roman" pitchFamily="18" charset="0"/>
              </a:rPr>
              <a:t>βιβλιογραφικών αναφορών</a:t>
            </a:r>
            <a:r>
              <a:rPr lang="el-GR" sz="3200" dirty="0" smtClean="0">
                <a:solidFill>
                  <a:srgbClr val="000000"/>
                </a:solidFill>
                <a:cs typeface="Times New Roman" pitchFamily="18" charset="0"/>
              </a:rPr>
              <a:t> </a:t>
            </a:r>
            <a:r>
              <a:rPr lang="el-GR" sz="3200" b="0" dirty="0" smtClean="0">
                <a:solidFill>
                  <a:srgbClr val="000000"/>
                </a:solidFill>
                <a:cs typeface="Times New Roman" pitchFamily="18" charset="0"/>
              </a:rPr>
              <a:t>2/4</a:t>
            </a:r>
            <a:endParaRPr lang="el-GR" sz="3200" dirty="0" smtClean="0">
              <a:solidFill>
                <a:srgbClr val="000000"/>
              </a:solidFill>
              <a:cs typeface="Times New Roman" pitchFamily="18" charset="0"/>
            </a:endParaRPr>
          </a:p>
        </p:txBody>
      </p:sp>
      <p:sp>
        <p:nvSpPr>
          <p:cNvPr id="47108" name="Rectangle 2"/>
          <p:cNvSpPr>
            <a:spLocks noGrp="1" noChangeArrowheads="1"/>
          </p:cNvSpPr>
          <p:nvPr>
            <p:ph type="body" idx="1"/>
          </p:nvPr>
        </p:nvSpPr>
        <p:spPr>
          <a:xfrm>
            <a:off x="456480" y="1604329"/>
            <a:ext cx="8200800" cy="4082829"/>
          </a:xfrm>
        </p:spPr>
        <p:txBody>
          <a:bodyPr/>
          <a:lstStyle/>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b="1" i="1" dirty="0" smtClean="0"/>
              <a:t>Πρώτη περίπτωση</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ο συγγραφέας οφείλει να γνωρίζει καλά τις οδηγίες και τις αρχές του συστήματος που έχει επιλέξει για τη σύνταξη των παραπομπών τόσο μέσα στο κείμενο, όσο και των βιβλιογραφικών παραπομπών στη λίστα βιβλιογραφίας.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0"/>
          </p:nvPr>
        </p:nvSpPr>
        <p:spPr>
          <a:xfrm>
            <a:off x="6556320" y="6051515"/>
            <a:ext cx="2100960" cy="443567"/>
          </a:xfrm>
          <a:noFill/>
          <a:ln>
            <a:miter lim="800000"/>
          </a:ln>
        </p:spPr>
        <p:txBody>
          <a:bodyPr/>
          <a:lstStyle/>
          <a:p>
            <a:pPr>
              <a:tabLst>
                <a:tab pos="656650" algn="l"/>
                <a:tab pos="1313299" algn="l"/>
                <a:tab pos="1969949" algn="l"/>
              </a:tabLst>
            </a:pPr>
            <a:fld id="{DCD36614-D632-4117-8D71-776A892B99DC}" type="slidenum">
              <a:rPr lang="en-GB"/>
              <a:pPr>
                <a:tabLst>
                  <a:tab pos="656650" algn="l"/>
                  <a:tab pos="1313299" algn="l"/>
                  <a:tab pos="1969949" algn="l"/>
                </a:tabLst>
              </a:pPr>
              <a:t>11</a:t>
            </a:fld>
            <a:endParaRPr lang="en-GB" dirty="0"/>
          </a:p>
        </p:txBody>
      </p:sp>
      <p:sp>
        <p:nvSpPr>
          <p:cNvPr id="49155" name="Rectangle 1"/>
          <p:cNvSpPr>
            <a:spLocks noGrp="1" noChangeArrowheads="1"/>
          </p:cNvSpPr>
          <p:nvPr>
            <p:ph type="title"/>
          </p:nvPr>
        </p:nvSpPr>
        <p:spPr>
          <a:xfrm>
            <a:off x="456480" y="305312"/>
            <a:ext cx="8200800" cy="1117557"/>
          </a:xfrm>
        </p:spPr>
        <p:txBody>
          <a:bodyPr>
            <a:no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3600" dirty="0" smtClean="0">
                <a:solidFill>
                  <a:srgbClr val="000000"/>
                </a:solidFill>
                <a:cs typeface="Times New Roman" pitchFamily="18" charset="0"/>
              </a:rPr>
              <a:t>Μέσα εύρεσης </a:t>
            </a:r>
            <a:br>
              <a:rPr lang="el-GR" sz="3600" dirty="0" smtClean="0">
                <a:solidFill>
                  <a:srgbClr val="000000"/>
                </a:solidFill>
                <a:cs typeface="Times New Roman" pitchFamily="18" charset="0"/>
              </a:rPr>
            </a:br>
            <a:r>
              <a:rPr lang="el-GR" sz="3600" dirty="0" smtClean="0">
                <a:solidFill>
                  <a:srgbClr val="000000"/>
                </a:solidFill>
                <a:cs typeface="Times New Roman" pitchFamily="18" charset="0"/>
              </a:rPr>
              <a:t>βιβλιογραφικών αναφορών </a:t>
            </a:r>
            <a:r>
              <a:rPr lang="el-GR" sz="3200" b="0" dirty="0" smtClean="0">
                <a:solidFill>
                  <a:srgbClr val="000000"/>
                </a:solidFill>
                <a:cs typeface="Times New Roman" pitchFamily="18" charset="0"/>
              </a:rPr>
              <a:t>3/4</a:t>
            </a:r>
            <a:endParaRPr lang="el-GR" sz="3200" dirty="0" smtClean="0">
              <a:solidFill>
                <a:srgbClr val="000000"/>
              </a:solidFill>
              <a:cs typeface="Times New Roman" pitchFamily="18" charset="0"/>
            </a:endParaRPr>
          </a:p>
        </p:txBody>
      </p:sp>
      <p:sp>
        <p:nvSpPr>
          <p:cNvPr id="49156" name="Rectangle 2"/>
          <p:cNvSpPr>
            <a:spLocks noGrp="1" noChangeArrowheads="1"/>
          </p:cNvSpPr>
          <p:nvPr>
            <p:ph type="body" idx="1"/>
          </p:nvPr>
        </p:nvSpPr>
        <p:spPr>
          <a:xfrm>
            <a:off x="456480" y="1604329"/>
            <a:ext cx="8200800" cy="4082829"/>
          </a:xfrm>
        </p:spPr>
        <p:txBody>
          <a:bodyPr>
            <a:normAutofit lnSpcReduction="10000"/>
          </a:bodyPr>
          <a:lstStyle/>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b="1" i="1" dirty="0" smtClean="0"/>
              <a:t>Δεύτερη περίπτωση </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Δεν απαλλάσσει τον συγγραφέα από την ανάγκη γνώσης των οδηγιών και αρχών του συστήματος σύνταξης Βιβλιογραφίας.</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 Αντιθέτως, ο συγγραφέας οφείλει να έχει καλή γνώση της μορφής του συστήματος σύνταξης βιβλιογραφίας προκειμένου όταν εντοπίσει τη βιβλιογραφική παραπομπή που επιθυμεί να ελέγξει ότι η μορφή του συνάδει με αυτή του συστήματος. </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Σε αυτό το πλαίσιο, ο συγγραφέας κερδίζει χρόνο γιατί η πρωτότυπη γραφή της βιβλιογραφικής παραπομπής απαιτεί περισσότερο χρόνο από τον εντοπισμό και την αντιγραφή της.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0"/>
          </p:nvPr>
        </p:nvSpPr>
        <p:spPr>
          <a:xfrm>
            <a:off x="6556320" y="6051515"/>
            <a:ext cx="2100960" cy="443567"/>
          </a:xfrm>
          <a:noFill/>
          <a:ln>
            <a:miter lim="800000"/>
          </a:ln>
        </p:spPr>
        <p:txBody>
          <a:bodyPr/>
          <a:lstStyle/>
          <a:p>
            <a:pPr>
              <a:tabLst>
                <a:tab pos="656650" algn="l"/>
                <a:tab pos="1313299" algn="l"/>
                <a:tab pos="1969949" algn="l"/>
              </a:tabLst>
            </a:pPr>
            <a:fld id="{1BCB2629-51C6-4E4B-8638-C0D8B1811689}" type="slidenum">
              <a:rPr lang="en-GB"/>
              <a:pPr>
                <a:tabLst>
                  <a:tab pos="656650" algn="l"/>
                  <a:tab pos="1313299" algn="l"/>
                  <a:tab pos="1969949" algn="l"/>
                </a:tabLst>
              </a:pPr>
              <a:t>12</a:t>
            </a:fld>
            <a:endParaRPr lang="en-GB" dirty="0"/>
          </a:p>
        </p:txBody>
      </p:sp>
      <p:sp>
        <p:nvSpPr>
          <p:cNvPr id="51203" name="Rectangle 1"/>
          <p:cNvSpPr>
            <a:spLocks noGrp="1" noChangeArrowheads="1"/>
          </p:cNvSpPr>
          <p:nvPr>
            <p:ph type="title"/>
          </p:nvPr>
        </p:nvSpPr>
        <p:spPr>
          <a:xfrm>
            <a:off x="456480" y="305312"/>
            <a:ext cx="8200800" cy="1117557"/>
          </a:xfrm>
        </p:spPr>
        <p:txBody>
          <a:bodyPr>
            <a:no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3600" dirty="0" smtClean="0">
                <a:solidFill>
                  <a:srgbClr val="000000"/>
                </a:solidFill>
                <a:cs typeface="Times New Roman" pitchFamily="18" charset="0"/>
              </a:rPr>
              <a:t>Μέσα εύρεσης </a:t>
            </a:r>
            <a:br>
              <a:rPr lang="el-GR" sz="3600" dirty="0" smtClean="0">
                <a:solidFill>
                  <a:srgbClr val="000000"/>
                </a:solidFill>
                <a:cs typeface="Times New Roman" pitchFamily="18" charset="0"/>
              </a:rPr>
            </a:br>
            <a:r>
              <a:rPr lang="el-GR" sz="3600" dirty="0" smtClean="0">
                <a:solidFill>
                  <a:srgbClr val="000000"/>
                </a:solidFill>
                <a:cs typeface="Times New Roman" pitchFamily="18" charset="0"/>
              </a:rPr>
              <a:t>βιβλιογραφικών αναφορών</a:t>
            </a:r>
            <a:r>
              <a:rPr lang="el-GR" sz="3200" b="0" dirty="0" smtClean="0">
                <a:solidFill>
                  <a:srgbClr val="000000"/>
                </a:solidFill>
                <a:cs typeface="Times New Roman" pitchFamily="18" charset="0"/>
              </a:rPr>
              <a:t> 4/4</a:t>
            </a:r>
          </a:p>
        </p:txBody>
      </p:sp>
      <p:sp>
        <p:nvSpPr>
          <p:cNvPr id="51204" name="Rectangle 2"/>
          <p:cNvSpPr>
            <a:spLocks noGrp="1" noChangeArrowheads="1"/>
          </p:cNvSpPr>
          <p:nvPr>
            <p:ph type="body" idx="1"/>
          </p:nvPr>
        </p:nvSpPr>
        <p:spPr>
          <a:xfrm>
            <a:off x="456480" y="1604329"/>
            <a:ext cx="8200800" cy="4854750"/>
          </a:xfrm>
        </p:spPr>
        <p:txBody>
          <a:bodyPr>
            <a:normAutofit fontScale="92500"/>
          </a:bodyPr>
          <a:lstStyle/>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b="1" u="sng" dirty="0" smtClean="0"/>
              <a:t>Εντοπισμός βιβλιογραφικών παραπομπών</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Ο συγγραφέας έχει στη διάθεσή του διάφορα μέσα τόσο σε έντυπη, όσο και σε ηλεκτρονική μορφή.</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 Η αναζήτηση προκειμένου να είναι πιο επιτυχημένη πρέπει να γίνεται με τον τίτλο και έπειτα να ελέγχεται το όνομα του συγγραφέα και η χρονιά. </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i="1" u="sng" dirty="0" smtClean="0"/>
              <a:t>Έντυπη μορφή</a:t>
            </a:r>
            <a:r>
              <a:rPr lang="el-GR" sz="2300" dirty="0" smtClean="0"/>
              <a:t>: εντοπίζονται οι βιβλιογραφικές παραπομπές μέσα από καταλόγους βιβλιογραφίας ή λίστας βιβλιογραφίας σε συγγράμματα άλλων συγγραφέων. </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i="1" u="sng" dirty="0" smtClean="0"/>
              <a:t>Ηλεκτρονική μορφή</a:t>
            </a:r>
            <a:r>
              <a:rPr lang="el-GR" sz="2300" dirty="0" smtClean="0"/>
              <a:t>: ο συγγραφέας μπορεί να αναζητήσει στο διαδίκτυο με τον ίδιο τρόπο και να βρει τη βιβλιογραφική παραπομπή σε διάφορα έντυπα (πχ. Βιβλίο, περιοδικό, κεφάλαιο, ιστοσελίδα).</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0"/>
          </p:nvPr>
        </p:nvSpPr>
        <p:spPr>
          <a:xfrm>
            <a:off x="6556320" y="6051515"/>
            <a:ext cx="2100960" cy="443567"/>
          </a:xfrm>
          <a:noFill/>
          <a:ln>
            <a:miter lim="800000"/>
          </a:ln>
        </p:spPr>
        <p:txBody>
          <a:bodyPr/>
          <a:lstStyle/>
          <a:p>
            <a:pPr>
              <a:tabLst>
                <a:tab pos="656650" algn="l"/>
                <a:tab pos="1313299" algn="l"/>
                <a:tab pos="1969949" algn="l"/>
              </a:tabLst>
            </a:pPr>
            <a:fld id="{A80E4024-0474-4095-9BB0-DFFC421318A1}" type="slidenum">
              <a:rPr lang="en-GB"/>
              <a:pPr>
                <a:tabLst>
                  <a:tab pos="656650" algn="l"/>
                  <a:tab pos="1313299" algn="l"/>
                  <a:tab pos="1969949" algn="l"/>
                </a:tabLst>
              </a:pPr>
              <a:t>13</a:t>
            </a:fld>
            <a:endParaRPr lang="en-GB" dirty="0"/>
          </a:p>
        </p:txBody>
      </p:sp>
      <p:sp>
        <p:nvSpPr>
          <p:cNvPr id="53251" name="Rectangle 1"/>
          <p:cNvSpPr>
            <a:spLocks noGrp="1" noChangeArrowheads="1"/>
          </p:cNvSpPr>
          <p:nvPr>
            <p:ph type="title"/>
          </p:nvPr>
        </p:nvSpPr>
        <p:spPr>
          <a:xfrm>
            <a:off x="456480" y="305312"/>
            <a:ext cx="8200800" cy="1117557"/>
          </a:xfrm>
        </p:spPr>
        <p:txBody>
          <a:bodyPr>
            <a:no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3600" dirty="0" smtClean="0">
                <a:solidFill>
                  <a:srgbClr val="000000"/>
                </a:solidFill>
                <a:cs typeface="Times New Roman" pitchFamily="18" charset="0"/>
              </a:rPr>
              <a:t>Εργαλεία διαχείρισης </a:t>
            </a:r>
            <a:br>
              <a:rPr lang="el-GR" sz="3600" dirty="0" smtClean="0">
                <a:solidFill>
                  <a:srgbClr val="000000"/>
                </a:solidFill>
                <a:cs typeface="Times New Roman" pitchFamily="18" charset="0"/>
              </a:rPr>
            </a:br>
            <a:r>
              <a:rPr lang="el-GR" sz="3600" dirty="0" smtClean="0">
                <a:solidFill>
                  <a:srgbClr val="000000"/>
                </a:solidFill>
                <a:cs typeface="Times New Roman" pitchFamily="18" charset="0"/>
              </a:rPr>
              <a:t>βιβλιογραφικών αναφορών </a:t>
            </a:r>
            <a:r>
              <a:rPr lang="el-GR" sz="3200" b="0" dirty="0" smtClean="0">
                <a:solidFill>
                  <a:srgbClr val="000000"/>
                </a:solidFill>
                <a:cs typeface="Times New Roman" pitchFamily="18" charset="0"/>
              </a:rPr>
              <a:t>1/4</a:t>
            </a:r>
          </a:p>
        </p:txBody>
      </p:sp>
      <p:sp>
        <p:nvSpPr>
          <p:cNvPr id="53252" name="Rectangle 2"/>
          <p:cNvSpPr>
            <a:spLocks noGrp="1" noChangeArrowheads="1"/>
          </p:cNvSpPr>
          <p:nvPr>
            <p:ph type="body" idx="1"/>
          </p:nvPr>
        </p:nvSpPr>
        <p:spPr>
          <a:xfrm>
            <a:off x="453600" y="1631692"/>
            <a:ext cx="8200800" cy="4082828"/>
          </a:xfrm>
        </p:spPr>
        <p:txBody>
          <a:bodyPr/>
          <a:lstStyle/>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Η διαχείριση των βιβλιογραφικών παραπομπών αποτελεί ένα χρονοβόρο και πολύπονο έργο, το οποίο, όμως, είναι πολύ σημαντικό προκειμένου να διασφαλίσει την αξία του ίδιου του έργου του συγγραφέα και να του προσδώσει εγκυρότητα και αξιοπιστία. </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Η ανάγκη διαχείρισης των βιβλιογραφικών παραπομπών γίνεται περισσότερο εμφανής όταν ο συγγραφέας έχει να διαχειριστεί ένα μεγάλο πλήθος βιβλιογραφικών παραπομπών (πχ. για τη συγγραφή της πτυχιακής εργασίας, ενός βιβλίου).</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0"/>
          </p:nvPr>
        </p:nvSpPr>
        <p:spPr>
          <a:xfrm>
            <a:off x="6556320" y="6051515"/>
            <a:ext cx="2100960" cy="443567"/>
          </a:xfrm>
          <a:noFill/>
          <a:ln>
            <a:miter lim="800000"/>
          </a:ln>
        </p:spPr>
        <p:txBody>
          <a:bodyPr/>
          <a:lstStyle/>
          <a:p>
            <a:pPr>
              <a:tabLst>
                <a:tab pos="656650" algn="l"/>
                <a:tab pos="1313299" algn="l"/>
                <a:tab pos="1969949" algn="l"/>
              </a:tabLst>
            </a:pPr>
            <a:fld id="{981DB5BB-0D27-45F3-A0D8-A4B9FAC1D401}" type="slidenum">
              <a:rPr lang="en-GB"/>
              <a:pPr>
                <a:tabLst>
                  <a:tab pos="656650" algn="l"/>
                  <a:tab pos="1313299" algn="l"/>
                  <a:tab pos="1969949" algn="l"/>
                </a:tabLst>
              </a:pPr>
              <a:t>14</a:t>
            </a:fld>
            <a:endParaRPr lang="en-GB" dirty="0"/>
          </a:p>
        </p:txBody>
      </p:sp>
      <p:sp>
        <p:nvSpPr>
          <p:cNvPr id="55299" name="Rectangle 1"/>
          <p:cNvSpPr>
            <a:spLocks noGrp="1" noChangeArrowheads="1"/>
          </p:cNvSpPr>
          <p:nvPr>
            <p:ph type="title"/>
          </p:nvPr>
        </p:nvSpPr>
        <p:spPr>
          <a:xfrm>
            <a:off x="456480" y="305312"/>
            <a:ext cx="8200800" cy="1117557"/>
          </a:xfrm>
        </p:spPr>
        <p:txBody>
          <a:bodyPr>
            <a:no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3600" dirty="0" smtClean="0">
                <a:solidFill>
                  <a:srgbClr val="000000"/>
                </a:solidFill>
                <a:cs typeface="Times New Roman" pitchFamily="18" charset="0"/>
              </a:rPr>
              <a:t>Εργαλεία διαχείρισης </a:t>
            </a:r>
            <a:br>
              <a:rPr lang="el-GR" sz="3600" dirty="0" smtClean="0">
                <a:solidFill>
                  <a:srgbClr val="000000"/>
                </a:solidFill>
                <a:cs typeface="Times New Roman" pitchFamily="18" charset="0"/>
              </a:rPr>
            </a:br>
            <a:r>
              <a:rPr lang="el-GR" sz="3600" dirty="0" smtClean="0">
                <a:solidFill>
                  <a:srgbClr val="000000"/>
                </a:solidFill>
                <a:cs typeface="Times New Roman" pitchFamily="18" charset="0"/>
              </a:rPr>
              <a:t>βιβλιογραφικών αναφορών</a:t>
            </a:r>
            <a:r>
              <a:rPr lang="el-GR" sz="3200" dirty="0" smtClean="0">
                <a:solidFill>
                  <a:srgbClr val="000000"/>
                </a:solidFill>
                <a:cs typeface="Times New Roman" pitchFamily="18" charset="0"/>
              </a:rPr>
              <a:t> </a:t>
            </a:r>
            <a:r>
              <a:rPr lang="el-GR" sz="3200" b="0" dirty="0" smtClean="0">
                <a:solidFill>
                  <a:srgbClr val="000000"/>
                </a:solidFill>
                <a:cs typeface="Times New Roman" pitchFamily="18" charset="0"/>
              </a:rPr>
              <a:t>2/4</a:t>
            </a:r>
            <a:endParaRPr lang="el-GR" sz="3200" dirty="0" smtClean="0">
              <a:solidFill>
                <a:srgbClr val="000000"/>
              </a:solidFill>
              <a:cs typeface="Times New Roman" pitchFamily="18" charset="0"/>
            </a:endParaRPr>
          </a:p>
        </p:txBody>
      </p:sp>
      <p:sp>
        <p:nvSpPr>
          <p:cNvPr id="55300" name="Rectangle 2"/>
          <p:cNvSpPr>
            <a:spLocks noGrp="1" noChangeArrowheads="1"/>
          </p:cNvSpPr>
          <p:nvPr>
            <p:ph type="body" idx="1"/>
          </p:nvPr>
        </p:nvSpPr>
        <p:spPr>
          <a:xfrm>
            <a:off x="456480" y="1604329"/>
            <a:ext cx="8200800" cy="4082829"/>
          </a:xfrm>
        </p:spPr>
        <p:txBody>
          <a:bodyPr/>
          <a:lstStyle/>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Τα λογισμικά αυτά προγράμματα σκοπό έχουν να διαχειριστούν με αποτελεσματικό τρόπο της βιβλιογραφικές παραπομπές των συγγραφέων. </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Ενσωματώνουν πολλαπλές δυνατότητες όπως είναι η αποθήκευση των βιβλιογραφικών παραπομπών απευθείας από Βάσεις Δεδομένων και Καταλόγους Βιβλιοθηκών, αλλά και η πρωτότυπη καταχώρηση από τον ίδιο το συγγραφέα. </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l-GR" sz="23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0"/>
          </p:nvPr>
        </p:nvSpPr>
        <p:spPr>
          <a:xfrm>
            <a:off x="6556320" y="6051515"/>
            <a:ext cx="2100960" cy="443567"/>
          </a:xfrm>
          <a:noFill/>
          <a:ln>
            <a:miter lim="800000"/>
          </a:ln>
        </p:spPr>
        <p:txBody>
          <a:bodyPr/>
          <a:lstStyle/>
          <a:p>
            <a:pPr>
              <a:tabLst>
                <a:tab pos="656650" algn="l"/>
                <a:tab pos="1313299" algn="l"/>
                <a:tab pos="1969949" algn="l"/>
              </a:tabLst>
            </a:pPr>
            <a:fld id="{5B29A03D-3418-4B46-A071-B00C003C4D25}" type="slidenum">
              <a:rPr lang="en-GB"/>
              <a:pPr>
                <a:tabLst>
                  <a:tab pos="656650" algn="l"/>
                  <a:tab pos="1313299" algn="l"/>
                  <a:tab pos="1969949" algn="l"/>
                </a:tabLst>
              </a:pPr>
              <a:t>15</a:t>
            </a:fld>
            <a:endParaRPr lang="en-GB" dirty="0"/>
          </a:p>
        </p:txBody>
      </p:sp>
      <p:sp>
        <p:nvSpPr>
          <p:cNvPr id="57347" name="Rectangle 1"/>
          <p:cNvSpPr>
            <a:spLocks noGrp="1" noChangeArrowheads="1"/>
          </p:cNvSpPr>
          <p:nvPr>
            <p:ph type="title"/>
          </p:nvPr>
        </p:nvSpPr>
        <p:spPr>
          <a:xfrm>
            <a:off x="456480" y="305312"/>
            <a:ext cx="8200800" cy="1117557"/>
          </a:xfrm>
        </p:spPr>
        <p:txBody>
          <a:bodyPr>
            <a:no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3600" dirty="0" smtClean="0">
                <a:solidFill>
                  <a:srgbClr val="000000"/>
                </a:solidFill>
                <a:cs typeface="Times New Roman" pitchFamily="18" charset="0"/>
              </a:rPr>
              <a:t>Εργαλεία διαχείρισης </a:t>
            </a:r>
            <a:br>
              <a:rPr lang="el-GR" sz="3600" dirty="0" smtClean="0">
                <a:solidFill>
                  <a:srgbClr val="000000"/>
                </a:solidFill>
                <a:cs typeface="Times New Roman" pitchFamily="18" charset="0"/>
              </a:rPr>
            </a:br>
            <a:r>
              <a:rPr lang="el-GR" sz="3600" dirty="0" smtClean="0">
                <a:solidFill>
                  <a:srgbClr val="000000"/>
                </a:solidFill>
                <a:cs typeface="Times New Roman" pitchFamily="18" charset="0"/>
              </a:rPr>
              <a:t>βιβλιογραφικών αναφορών </a:t>
            </a:r>
            <a:r>
              <a:rPr lang="el-GR" sz="3200" b="0" dirty="0" smtClean="0">
                <a:solidFill>
                  <a:srgbClr val="000000"/>
                </a:solidFill>
                <a:cs typeface="Times New Roman" pitchFamily="18" charset="0"/>
              </a:rPr>
              <a:t>3/4</a:t>
            </a:r>
          </a:p>
        </p:txBody>
      </p:sp>
      <p:sp>
        <p:nvSpPr>
          <p:cNvPr id="57348" name="Rectangle 2"/>
          <p:cNvSpPr>
            <a:spLocks noGrp="1" noChangeArrowheads="1"/>
          </p:cNvSpPr>
          <p:nvPr>
            <p:ph type="body" idx="1"/>
          </p:nvPr>
        </p:nvSpPr>
        <p:spPr>
          <a:xfrm>
            <a:off x="456480" y="1604329"/>
            <a:ext cx="8200800" cy="4082829"/>
          </a:xfrm>
        </p:spPr>
        <p:txBody>
          <a:bodyPr/>
          <a:lstStyle/>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cs typeface="Times New Roman" pitchFamily="18" charset="0"/>
              </a:rPr>
              <a:t>Διευκολύνουν το χρήστη στην αναζήτηση των βιβλιογραφικών παραπομπών κατά τη συγγραφή, στην εύκολη και άμεση ενσωμάτωσή τους μέσα στο κείμενο του συγγράμματος, αλλά και στην αυτόματη αντιστοίχηση και δημιουργία της λίστας βιβλιογραφίας. </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cs typeface="Times New Roman" pitchFamily="18" charset="0"/>
              </a:rPr>
              <a:t>Τα λογισμικά αυτά διασφαλίζουν ότι το σύστημα σύνταξης βιβλιογραφίας τηρείται σύμφωνα με τις αρχές και οδηγίες του και τηρείται με ομοιομορφία και συνέπεια σε όλη την έκταση του κειμένου, είτε είναι ένα άρθρο, είτε ένα ολόκληρο βιβλίο.</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0"/>
          </p:nvPr>
        </p:nvSpPr>
        <p:spPr>
          <a:xfrm>
            <a:off x="6556320" y="6051515"/>
            <a:ext cx="2100960" cy="443567"/>
          </a:xfrm>
          <a:noFill/>
          <a:ln>
            <a:miter lim="800000"/>
          </a:ln>
        </p:spPr>
        <p:txBody>
          <a:bodyPr/>
          <a:lstStyle/>
          <a:p>
            <a:pPr>
              <a:tabLst>
                <a:tab pos="656650" algn="l"/>
                <a:tab pos="1313299" algn="l"/>
                <a:tab pos="1969949" algn="l"/>
              </a:tabLst>
            </a:pPr>
            <a:fld id="{65631163-9A66-4075-84C3-CEC7D279ACEC}" type="slidenum">
              <a:rPr lang="en-GB"/>
              <a:pPr>
                <a:tabLst>
                  <a:tab pos="656650" algn="l"/>
                  <a:tab pos="1313299" algn="l"/>
                  <a:tab pos="1969949" algn="l"/>
                </a:tabLst>
              </a:pPr>
              <a:t>16</a:t>
            </a:fld>
            <a:endParaRPr lang="en-GB" dirty="0"/>
          </a:p>
        </p:txBody>
      </p:sp>
      <p:sp>
        <p:nvSpPr>
          <p:cNvPr id="59395" name="Rectangle 1"/>
          <p:cNvSpPr>
            <a:spLocks noGrp="1" noChangeArrowheads="1"/>
          </p:cNvSpPr>
          <p:nvPr>
            <p:ph type="title"/>
          </p:nvPr>
        </p:nvSpPr>
        <p:spPr>
          <a:xfrm>
            <a:off x="456480" y="305312"/>
            <a:ext cx="8200800" cy="1117557"/>
          </a:xfrm>
        </p:spPr>
        <p:txBody>
          <a:bodyPr>
            <a:no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3600" dirty="0" smtClean="0">
                <a:solidFill>
                  <a:srgbClr val="000000"/>
                </a:solidFill>
                <a:cs typeface="Times New Roman" pitchFamily="18" charset="0"/>
              </a:rPr>
              <a:t>Εργαλεία διαχείρισης </a:t>
            </a:r>
            <a:br>
              <a:rPr lang="el-GR" sz="3600" dirty="0" smtClean="0">
                <a:solidFill>
                  <a:srgbClr val="000000"/>
                </a:solidFill>
                <a:cs typeface="Times New Roman" pitchFamily="18" charset="0"/>
              </a:rPr>
            </a:br>
            <a:r>
              <a:rPr lang="el-GR" sz="3600" dirty="0" smtClean="0">
                <a:solidFill>
                  <a:srgbClr val="000000"/>
                </a:solidFill>
                <a:cs typeface="Times New Roman" pitchFamily="18" charset="0"/>
              </a:rPr>
              <a:t>βιβλιογραφικών αναφορών</a:t>
            </a:r>
            <a:r>
              <a:rPr lang="el-GR" sz="3200" dirty="0" smtClean="0">
                <a:solidFill>
                  <a:srgbClr val="000000"/>
                </a:solidFill>
                <a:cs typeface="Times New Roman" pitchFamily="18" charset="0"/>
              </a:rPr>
              <a:t> </a:t>
            </a:r>
            <a:r>
              <a:rPr lang="el-GR" sz="3200" b="0" dirty="0" smtClean="0">
                <a:solidFill>
                  <a:srgbClr val="000000"/>
                </a:solidFill>
                <a:cs typeface="Times New Roman" pitchFamily="18" charset="0"/>
              </a:rPr>
              <a:t>4/4</a:t>
            </a:r>
            <a:endParaRPr lang="el-GR" sz="3200" dirty="0" smtClean="0">
              <a:solidFill>
                <a:srgbClr val="000000"/>
              </a:solidFill>
              <a:cs typeface="Times New Roman" pitchFamily="18" charset="0"/>
            </a:endParaRPr>
          </a:p>
        </p:txBody>
      </p:sp>
      <p:sp>
        <p:nvSpPr>
          <p:cNvPr id="59396" name="Rectangle 2"/>
          <p:cNvSpPr>
            <a:spLocks noGrp="1" noChangeArrowheads="1"/>
          </p:cNvSpPr>
          <p:nvPr>
            <p:ph type="body" idx="1"/>
          </p:nvPr>
        </p:nvSpPr>
        <p:spPr>
          <a:xfrm>
            <a:off x="456480" y="1604329"/>
            <a:ext cx="8200800" cy="4082829"/>
          </a:xfrm>
        </p:spPr>
        <p:txBody>
          <a:bodyPr/>
          <a:lstStyle/>
          <a:p>
            <a:pPr>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ENDNOTE (</a:t>
            </a:r>
            <a:r>
              <a:rPr lang="en-US" sz="2300" u="sng" dirty="0" smtClean="0">
                <a:solidFill>
                  <a:srgbClr val="000080"/>
                </a:solidFill>
              </a:rPr>
              <a:t>http://www.endnote.com/</a:t>
            </a:r>
            <a:r>
              <a:rPr lang="el-GR" sz="2300" dirty="0" smtClean="0"/>
              <a:t>) </a:t>
            </a:r>
          </a:p>
          <a:p>
            <a:pPr>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PROCITE (</a:t>
            </a:r>
            <a:r>
              <a:rPr lang="en-US" sz="2300" u="sng" dirty="0" smtClean="0">
                <a:solidFill>
                  <a:srgbClr val="000080"/>
                </a:solidFill>
              </a:rPr>
              <a:t>http://www.procite.com/</a:t>
            </a:r>
            <a:r>
              <a:rPr lang="el-GR" sz="2300" dirty="0" smtClean="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0"/>
          </p:nvPr>
        </p:nvSpPr>
        <p:spPr>
          <a:xfrm>
            <a:off x="6556320" y="6051515"/>
            <a:ext cx="2100960" cy="443567"/>
          </a:xfrm>
          <a:noFill/>
          <a:ln>
            <a:miter lim="800000"/>
          </a:ln>
        </p:spPr>
        <p:txBody>
          <a:bodyPr/>
          <a:lstStyle/>
          <a:p>
            <a:pPr>
              <a:tabLst>
                <a:tab pos="656650" algn="l"/>
                <a:tab pos="1313299" algn="l"/>
                <a:tab pos="1969949" algn="l"/>
              </a:tabLst>
            </a:pPr>
            <a:fld id="{7EFD3846-155D-4D4F-9A8E-2C4A3B466D35}" type="slidenum">
              <a:rPr lang="en-GB"/>
              <a:pPr>
                <a:tabLst>
                  <a:tab pos="656650" algn="l"/>
                  <a:tab pos="1313299" algn="l"/>
                  <a:tab pos="1969949" algn="l"/>
                </a:tabLst>
              </a:pPr>
              <a:t>17</a:t>
            </a:fld>
            <a:endParaRPr lang="en-GB" dirty="0"/>
          </a:p>
        </p:txBody>
      </p:sp>
      <p:sp>
        <p:nvSpPr>
          <p:cNvPr id="61443" name="Rectangle 1"/>
          <p:cNvSpPr>
            <a:spLocks noGrp="1" noChangeArrowheads="1"/>
          </p:cNvSpPr>
          <p:nvPr>
            <p:ph type="title"/>
          </p:nvPr>
        </p:nvSpPr>
        <p:spPr>
          <a:xfrm>
            <a:off x="456480" y="305312"/>
            <a:ext cx="8200800" cy="1117557"/>
          </a:xfrm>
        </p:spPr>
        <p:txBody>
          <a:bodyPr>
            <a:no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3600" dirty="0" smtClean="0">
                <a:solidFill>
                  <a:srgbClr val="000000"/>
                </a:solidFill>
                <a:cs typeface="Times New Roman" pitchFamily="18" charset="0"/>
              </a:rPr>
              <a:t>Ευρετήριο Αναφορών </a:t>
            </a:r>
            <a:br>
              <a:rPr lang="el-GR" sz="3600" dirty="0" smtClean="0">
                <a:solidFill>
                  <a:srgbClr val="000000"/>
                </a:solidFill>
                <a:cs typeface="Times New Roman" pitchFamily="18" charset="0"/>
              </a:rPr>
            </a:br>
            <a:r>
              <a:rPr lang="el-GR" sz="3600" dirty="0" smtClean="0">
                <a:solidFill>
                  <a:srgbClr val="000000"/>
                </a:solidFill>
                <a:cs typeface="Times New Roman" pitchFamily="18" charset="0"/>
              </a:rPr>
              <a:t>(C</a:t>
            </a:r>
            <a:r>
              <a:rPr lang="en-US" sz="3600" dirty="0" smtClean="0">
                <a:solidFill>
                  <a:srgbClr val="000000"/>
                </a:solidFill>
                <a:cs typeface="Times New Roman" pitchFamily="18" charset="0"/>
              </a:rPr>
              <a:t>itation Index</a:t>
            </a:r>
            <a:r>
              <a:rPr lang="el-GR" sz="3600" dirty="0" smtClean="0">
                <a:solidFill>
                  <a:srgbClr val="000000"/>
                </a:solidFill>
                <a:cs typeface="Times New Roman" pitchFamily="18" charset="0"/>
              </a:rPr>
              <a:t>) </a:t>
            </a:r>
            <a:r>
              <a:rPr lang="el-GR" sz="3200" b="0" dirty="0" smtClean="0">
                <a:solidFill>
                  <a:srgbClr val="000000"/>
                </a:solidFill>
                <a:cs typeface="Times New Roman" pitchFamily="18" charset="0"/>
              </a:rPr>
              <a:t>1/3</a:t>
            </a:r>
          </a:p>
        </p:txBody>
      </p:sp>
      <p:sp>
        <p:nvSpPr>
          <p:cNvPr id="61444" name="Rectangle 2"/>
          <p:cNvSpPr>
            <a:spLocks noGrp="1" noChangeArrowheads="1"/>
          </p:cNvSpPr>
          <p:nvPr>
            <p:ph type="body" idx="1"/>
          </p:nvPr>
        </p:nvSpPr>
        <p:spPr>
          <a:xfrm>
            <a:off x="456480" y="1604329"/>
            <a:ext cx="8200800" cy="4082829"/>
          </a:xfrm>
        </p:spPr>
        <p:txBody>
          <a:bodyPr>
            <a:normAutofit/>
          </a:bodyPr>
          <a:lstStyle/>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Το Ευρετήριο Αναφορών (Citation Index) είναι ένα είδος βιβλιογραφικής βάσεις δεδομένων, ένα ευρετήριο από αναφορές μεταξύ των συγγραμμάτων.</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Ο χρήστης χρησιμοποιώντας ένα τέτοιου είδους ευρετήριο μπορεί να εντοπίσει ποιο μεταγενέστερο σύγγραμμα έχει χρησιμοποιήσει, άρα έχει κάνει αναφορά σε κάποιο πρωθύστερο σύγγραμμα.</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 Για παράδειγμα στο Παπαδόπουλος, Γ το 1990 γίνεται αναφορά του συγγράμματος του Αντωνίου το 1989 (University of Texas Libraries, 2011).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0"/>
          </p:nvPr>
        </p:nvSpPr>
        <p:spPr>
          <a:xfrm>
            <a:off x="6556320" y="6051515"/>
            <a:ext cx="2100960" cy="443567"/>
          </a:xfrm>
          <a:noFill/>
          <a:ln>
            <a:miter lim="800000"/>
          </a:ln>
        </p:spPr>
        <p:txBody>
          <a:bodyPr/>
          <a:lstStyle/>
          <a:p>
            <a:pPr>
              <a:tabLst>
                <a:tab pos="656650" algn="l"/>
                <a:tab pos="1313299" algn="l"/>
                <a:tab pos="1969949" algn="l"/>
              </a:tabLst>
            </a:pPr>
            <a:fld id="{20A8A18E-D91A-4C89-BB31-835E62C30890}" type="slidenum">
              <a:rPr lang="en-GB"/>
              <a:pPr>
                <a:tabLst>
                  <a:tab pos="656650" algn="l"/>
                  <a:tab pos="1313299" algn="l"/>
                  <a:tab pos="1969949" algn="l"/>
                </a:tabLst>
              </a:pPr>
              <a:t>18</a:t>
            </a:fld>
            <a:endParaRPr lang="en-GB" dirty="0"/>
          </a:p>
        </p:txBody>
      </p:sp>
      <p:sp>
        <p:nvSpPr>
          <p:cNvPr id="63491" name="Rectangle 1"/>
          <p:cNvSpPr>
            <a:spLocks noGrp="1" noChangeArrowheads="1"/>
          </p:cNvSpPr>
          <p:nvPr>
            <p:ph type="title"/>
          </p:nvPr>
        </p:nvSpPr>
        <p:spPr>
          <a:xfrm>
            <a:off x="456480" y="305312"/>
            <a:ext cx="8200800" cy="1117557"/>
          </a:xfrm>
        </p:spPr>
        <p:txBody>
          <a:bodyPr>
            <a:no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3600" dirty="0" smtClean="0">
                <a:solidFill>
                  <a:srgbClr val="000000"/>
                </a:solidFill>
                <a:cs typeface="Times New Roman" pitchFamily="18" charset="0"/>
              </a:rPr>
              <a:t>Ευρετήριο Αναφορών </a:t>
            </a:r>
            <a:br>
              <a:rPr lang="el-GR" sz="3600" dirty="0" smtClean="0">
                <a:solidFill>
                  <a:srgbClr val="000000"/>
                </a:solidFill>
                <a:cs typeface="Times New Roman" pitchFamily="18" charset="0"/>
              </a:rPr>
            </a:br>
            <a:r>
              <a:rPr lang="el-GR" sz="3600" dirty="0" smtClean="0">
                <a:solidFill>
                  <a:srgbClr val="000000"/>
                </a:solidFill>
                <a:cs typeface="Times New Roman" pitchFamily="18" charset="0"/>
              </a:rPr>
              <a:t>(C</a:t>
            </a:r>
            <a:r>
              <a:rPr lang="en-US" sz="3600" dirty="0" smtClean="0">
                <a:solidFill>
                  <a:srgbClr val="000000"/>
                </a:solidFill>
                <a:cs typeface="Times New Roman" pitchFamily="18" charset="0"/>
              </a:rPr>
              <a:t>itation Index</a:t>
            </a:r>
            <a:r>
              <a:rPr lang="el-GR" sz="3600" dirty="0" smtClean="0">
                <a:solidFill>
                  <a:srgbClr val="000000"/>
                </a:solidFill>
                <a:cs typeface="Times New Roman" pitchFamily="18" charset="0"/>
              </a:rPr>
              <a:t>)</a:t>
            </a:r>
            <a:r>
              <a:rPr lang="el-GR" sz="3200" b="0" dirty="0" smtClean="0">
                <a:solidFill>
                  <a:srgbClr val="000000"/>
                </a:solidFill>
                <a:cs typeface="Times New Roman" pitchFamily="18" charset="0"/>
              </a:rPr>
              <a:t> 2/3</a:t>
            </a:r>
          </a:p>
        </p:txBody>
      </p:sp>
      <p:sp>
        <p:nvSpPr>
          <p:cNvPr id="63492" name="Rectangle 2"/>
          <p:cNvSpPr>
            <a:spLocks noGrp="1" noChangeArrowheads="1"/>
          </p:cNvSpPr>
          <p:nvPr>
            <p:ph type="body" idx="1"/>
          </p:nvPr>
        </p:nvSpPr>
        <p:spPr>
          <a:xfrm>
            <a:off x="456480" y="1604328"/>
            <a:ext cx="8200800" cy="4206682"/>
          </a:xfrm>
        </p:spPr>
        <p:txBody>
          <a:bodyPr>
            <a:normAutofit fontScale="92500"/>
          </a:bodyPr>
          <a:lstStyle/>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Τα πρώτα ευρετήρια αναφορών αφορούσαν συγγράμματα που είχαν γραφτεί από νομικούς (πχ. Shepard's Citations το 1873).</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 Μόλις το 1960, τα ευρετήρια αυτά διευρύνθηκαν προκειμένου να περιλαμβάνουν τα άρθρα που δημοσιεύονταν σε ακαδημαϊκά περιοδικά, όπως το Science Citation Index (SCI), το οποίο αργότερα διευρύνθηκε διαμορφώνοντας το Social Sciences Citation Index (SSCI) και το Arts and Humanities Citation Index (AHCI) (University of Texas Libraries, 2011). </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Το 1997 διαμορφώθηκε το πρώτο αυτοματοποιημένο σύστημα δημιουργίας ευρετηρίου αναφορών από την CiteSeer, ενώ αργότερα εμφανίστηκε και το Google Scholar (University of Texas Libraries, 2011).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0"/>
          </p:nvPr>
        </p:nvSpPr>
        <p:spPr>
          <a:xfrm>
            <a:off x="6556320" y="6051515"/>
            <a:ext cx="2100960" cy="443567"/>
          </a:xfrm>
          <a:noFill/>
          <a:ln>
            <a:miter lim="800000"/>
          </a:ln>
        </p:spPr>
        <p:txBody>
          <a:bodyPr/>
          <a:lstStyle/>
          <a:p>
            <a:pPr>
              <a:tabLst>
                <a:tab pos="656650" algn="l"/>
                <a:tab pos="1313299" algn="l"/>
                <a:tab pos="1969949" algn="l"/>
              </a:tabLst>
            </a:pPr>
            <a:fld id="{E4F12C45-66EE-49D1-BF1C-290857614351}" type="slidenum">
              <a:rPr lang="en-GB"/>
              <a:pPr>
                <a:tabLst>
                  <a:tab pos="656650" algn="l"/>
                  <a:tab pos="1313299" algn="l"/>
                  <a:tab pos="1969949" algn="l"/>
                </a:tabLst>
              </a:pPr>
              <a:t>1</a:t>
            </a:fld>
            <a:endParaRPr lang="en-GB" dirty="0"/>
          </a:p>
        </p:txBody>
      </p:sp>
      <p:sp>
        <p:nvSpPr>
          <p:cNvPr id="28675" name="Rectangle 1"/>
          <p:cNvSpPr>
            <a:spLocks noGrp="1" noChangeArrowheads="1"/>
          </p:cNvSpPr>
          <p:nvPr>
            <p:ph type="title"/>
          </p:nvPr>
        </p:nvSpPr>
        <p:spPr>
          <a:xfrm>
            <a:off x="456480" y="273629"/>
            <a:ext cx="8223840" cy="1140600"/>
          </a:xfrm>
        </p:spPr>
        <p:txBody>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dirty="0" smtClean="0"/>
              <a:t>Περιεχόμενα</a:t>
            </a:r>
          </a:p>
        </p:txBody>
      </p:sp>
      <p:sp>
        <p:nvSpPr>
          <p:cNvPr id="28676" name="Rectangle 2"/>
          <p:cNvSpPr>
            <a:spLocks noGrp="1" noChangeArrowheads="1"/>
          </p:cNvSpPr>
          <p:nvPr>
            <p:ph type="body" idx="1"/>
          </p:nvPr>
        </p:nvSpPr>
        <p:spPr>
          <a:xfrm>
            <a:off x="456480" y="1479036"/>
            <a:ext cx="8223840" cy="4596963"/>
          </a:xfrm>
        </p:spPr>
        <p:txBody>
          <a:bodyPr/>
          <a:lstStyle/>
          <a:p>
            <a:pPr indent="-282244">
              <a:lnSpc>
                <a:spcPct val="100000"/>
              </a:lnSpc>
              <a:spcAft>
                <a:spcPct val="0"/>
              </a:spcAft>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300" dirty="0" smtClean="0"/>
              <a:t>- ΠΡΟΤΥΠΑ ΣΥΝΤΑΞΗΣ ΒΙΒΛΙΟΓΡΑΦΙΑΣ</a:t>
            </a:r>
          </a:p>
          <a:p>
            <a:pPr indent="-282244">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300" dirty="0" smtClean="0"/>
              <a:t>– Turabian Citation Style </a:t>
            </a:r>
          </a:p>
          <a:p>
            <a:pPr indent="-282244">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300" dirty="0" smtClean="0"/>
              <a:t>– Chicago Citation Style </a:t>
            </a:r>
          </a:p>
          <a:p>
            <a:pPr indent="-282244">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300" dirty="0" smtClean="0"/>
              <a:t>– Oxford Citation Style</a:t>
            </a:r>
          </a:p>
          <a:p>
            <a:pPr indent="-282244">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300" dirty="0" smtClean="0"/>
              <a:t>– MLA: Modern Language Association of America </a:t>
            </a:r>
          </a:p>
          <a:p>
            <a:pPr indent="-282244">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300" dirty="0" smtClean="0"/>
              <a:t>- ΜΕΣΑ ΕΥΡΕΣΗΣ ΒΙΒΛΙΟΓΡΑΦΙΚΩΝ ΑΝΑΦΟΡΩΝ	</a:t>
            </a:r>
          </a:p>
          <a:p>
            <a:pPr indent="-282244">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300" dirty="0" smtClean="0"/>
              <a:t>- ΕΡΓΑΛΕΙΑ ΔΙΑΧΕΙΡΙΣΗΣ ΒΙΒΛΙΟΓΡΑΦΙΚΩΝ ΑΝΑΦΟΡΩΝ</a:t>
            </a:r>
          </a:p>
          <a:p>
            <a:pPr indent="-282244">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300" dirty="0" smtClean="0"/>
              <a:t>–  Ευρετήριο Αναφορών (CITATION INDEX)</a:t>
            </a:r>
          </a:p>
          <a:p>
            <a:pPr indent="-282244">
              <a:lnSpc>
                <a:spcPct val="100000"/>
              </a:lnSpc>
              <a:spcAft>
                <a:spcPct val="0"/>
              </a:spcAft>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GB" sz="23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0"/>
          </p:nvPr>
        </p:nvSpPr>
        <p:spPr>
          <a:xfrm>
            <a:off x="6556320" y="6051515"/>
            <a:ext cx="2100960" cy="443567"/>
          </a:xfrm>
          <a:noFill/>
          <a:ln>
            <a:miter lim="800000"/>
          </a:ln>
        </p:spPr>
        <p:txBody>
          <a:bodyPr/>
          <a:lstStyle/>
          <a:p>
            <a:pPr>
              <a:tabLst>
                <a:tab pos="656650" algn="l"/>
                <a:tab pos="1313299" algn="l"/>
                <a:tab pos="1969949" algn="l"/>
              </a:tabLst>
            </a:pPr>
            <a:fld id="{F441E46A-BF48-489D-A0D0-1BEBCC85D745}" type="slidenum">
              <a:rPr lang="en-GB"/>
              <a:pPr>
                <a:tabLst>
                  <a:tab pos="656650" algn="l"/>
                  <a:tab pos="1313299" algn="l"/>
                  <a:tab pos="1969949" algn="l"/>
                </a:tabLst>
              </a:pPr>
              <a:t>19</a:t>
            </a:fld>
            <a:endParaRPr lang="en-GB" dirty="0"/>
          </a:p>
        </p:txBody>
      </p:sp>
      <p:sp>
        <p:nvSpPr>
          <p:cNvPr id="65539" name="Rectangle 1"/>
          <p:cNvSpPr>
            <a:spLocks noGrp="1" noChangeArrowheads="1"/>
          </p:cNvSpPr>
          <p:nvPr>
            <p:ph type="title"/>
          </p:nvPr>
        </p:nvSpPr>
        <p:spPr>
          <a:xfrm>
            <a:off x="456480" y="305312"/>
            <a:ext cx="8200800" cy="1117557"/>
          </a:xfrm>
        </p:spPr>
        <p:txBody>
          <a:bodyPr>
            <a:no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3600" dirty="0" smtClean="0">
                <a:solidFill>
                  <a:srgbClr val="000000"/>
                </a:solidFill>
                <a:cs typeface="Times New Roman" pitchFamily="18" charset="0"/>
              </a:rPr>
              <a:t>Ευρετήριο Αναφορών </a:t>
            </a:r>
            <a:br>
              <a:rPr lang="el-GR" sz="3600" dirty="0" smtClean="0">
                <a:solidFill>
                  <a:srgbClr val="000000"/>
                </a:solidFill>
                <a:cs typeface="Times New Roman" pitchFamily="18" charset="0"/>
              </a:rPr>
            </a:br>
            <a:r>
              <a:rPr lang="el-GR" sz="3600" dirty="0" smtClean="0">
                <a:solidFill>
                  <a:srgbClr val="000000"/>
                </a:solidFill>
                <a:cs typeface="Times New Roman" pitchFamily="18" charset="0"/>
              </a:rPr>
              <a:t>(C</a:t>
            </a:r>
            <a:r>
              <a:rPr lang="en-US" sz="3600" dirty="0" smtClean="0">
                <a:solidFill>
                  <a:srgbClr val="000000"/>
                </a:solidFill>
                <a:cs typeface="Times New Roman" pitchFamily="18" charset="0"/>
              </a:rPr>
              <a:t>itation Index</a:t>
            </a:r>
            <a:r>
              <a:rPr lang="el-GR" sz="3600" dirty="0" smtClean="0">
                <a:solidFill>
                  <a:srgbClr val="000000"/>
                </a:solidFill>
                <a:cs typeface="Times New Roman" pitchFamily="18" charset="0"/>
              </a:rPr>
              <a:t>) </a:t>
            </a:r>
            <a:r>
              <a:rPr lang="el-GR" sz="3200" b="0" dirty="0" smtClean="0">
                <a:solidFill>
                  <a:srgbClr val="000000"/>
                </a:solidFill>
                <a:cs typeface="Times New Roman" pitchFamily="18" charset="0"/>
              </a:rPr>
              <a:t>3/3</a:t>
            </a:r>
          </a:p>
        </p:txBody>
      </p:sp>
      <p:sp>
        <p:nvSpPr>
          <p:cNvPr id="65540" name="Rectangle 2"/>
          <p:cNvSpPr>
            <a:spLocks noGrp="1" noChangeArrowheads="1"/>
          </p:cNvSpPr>
          <p:nvPr>
            <p:ph type="body" idx="1"/>
          </p:nvPr>
        </p:nvSpPr>
        <p:spPr>
          <a:xfrm>
            <a:off x="456480" y="1604328"/>
            <a:ext cx="8200800" cy="4212443"/>
          </a:xfrm>
        </p:spPr>
        <p:txBody>
          <a:bodyPr>
            <a:normAutofit fontScale="92500" lnSpcReduction="10000"/>
          </a:bodyPr>
          <a:lstStyle/>
          <a:p>
            <a:pPr>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Τα ευρετήρια αναφορών έχουν ευρεία χρήση και συμβάλλουν κυρίως (University of Texas Libraries, 2011):</a:t>
            </a:r>
          </a:p>
          <a:p>
            <a:pPr>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α) στον εντοπισμό άρθρων και της αντίστοιχης βιβλιογραφίας.</a:t>
            </a:r>
          </a:p>
          <a:p>
            <a:pPr>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β) στον εντοπισμό του αριθμού παραπομπών στα συγγράμματα του ίδιου του συγγραφέα. Ο κάθε συγγραφέας μπορεί να χρησιμοποιήσει τα ευρετήρια αναφορών προκειμένου να εντοπίσει πόσες φορές και από ποιους έχουν χρησιμοποιηθεί τα συγγράμματά του.</a:t>
            </a:r>
          </a:p>
          <a:p>
            <a:pPr>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γ) στον καθορισμό της σπουδαιότητας του κάθε περιοδικού για δημοσίευση των συγγραμμάτων.</a:t>
            </a:r>
          </a:p>
          <a:p>
            <a:pPr>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δ) στον έλεγχο αναφορών.</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0"/>
          </p:nvPr>
        </p:nvSpPr>
        <p:spPr>
          <a:xfrm>
            <a:off x="6556320" y="6051515"/>
            <a:ext cx="2100960" cy="443567"/>
          </a:xfrm>
          <a:noFill/>
          <a:ln>
            <a:miter lim="800000"/>
          </a:ln>
        </p:spPr>
        <p:txBody>
          <a:bodyPr/>
          <a:lstStyle/>
          <a:p>
            <a:pPr>
              <a:tabLst>
                <a:tab pos="656650" algn="l"/>
                <a:tab pos="1313299" algn="l"/>
                <a:tab pos="1969949" algn="l"/>
              </a:tabLst>
            </a:pPr>
            <a:fld id="{35B0F359-8241-4EC1-B56B-CFC2EFD7E2F3}" type="slidenum">
              <a:rPr lang="en-GB"/>
              <a:pPr>
                <a:tabLst>
                  <a:tab pos="656650" algn="l"/>
                  <a:tab pos="1313299" algn="l"/>
                  <a:tab pos="1969949" algn="l"/>
                </a:tabLst>
              </a:pPr>
              <a:t>20</a:t>
            </a:fld>
            <a:endParaRPr lang="en-GB" dirty="0"/>
          </a:p>
        </p:txBody>
      </p:sp>
      <p:sp>
        <p:nvSpPr>
          <p:cNvPr id="67587" name="Rectangle 1"/>
          <p:cNvSpPr>
            <a:spLocks noGrp="1" noChangeArrowheads="1"/>
          </p:cNvSpPr>
          <p:nvPr>
            <p:ph type="title"/>
          </p:nvPr>
        </p:nvSpPr>
        <p:spPr>
          <a:xfrm>
            <a:off x="456480" y="305312"/>
            <a:ext cx="8200800" cy="1117557"/>
          </a:xfrm>
        </p:spPr>
        <p:txBody>
          <a:bodyP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3600" dirty="0" smtClean="0"/>
              <a:t>Συμπεράσματα</a:t>
            </a:r>
            <a:r>
              <a:rPr lang="el-GR" sz="3200" b="0" dirty="0" smtClean="0"/>
              <a:t> 1/2</a:t>
            </a:r>
          </a:p>
        </p:txBody>
      </p:sp>
      <p:sp>
        <p:nvSpPr>
          <p:cNvPr id="67588" name="Rectangle 2"/>
          <p:cNvSpPr>
            <a:spLocks noGrp="1" noChangeArrowheads="1"/>
          </p:cNvSpPr>
          <p:nvPr>
            <p:ph type="body" idx="1"/>
          </p:nvPr>
        </p:nvSpPr>
        <p:spPr>
          <a:xfrm>
            <a:off x="391681" y="1638893"/>
            <a:ext cx="8200800" cy="4082829"/>
          </a:xfrm>
        </p:spPr>
        <p:txBody>
          <a:bodyPr/>
          <a:lstStyle/>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Τα συστήματα σύνταξης βιβλιογραφίας σκοπό έχουν να διευκολύνουν το έργο της αναφοράς, τεκμηρίωσης και περιφρούρησης των ιδεών του συγγραφέα. </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Ταυτόχρονα, εξασφαλίζεται η συνέπεια και ομοιομορφία στο τρόπο σύνταξης και παρουσίασης των βιβλιογραφικών παραπομπών τόσο μέσα στο κείμενο, όσο και στη λίστα της Βιβλιογραφίας στο τέλος του συγγράμματος. </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l-GR" sz="23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0"/>
          </p:nvPr>
        </p:nvSpPr>
        <p:spPr>
          <a:xfrm>
            <a:off x="6556320" y="6051515"/>
            <a:ext cx="2100960" cy="443567"/>
          </a:xfrm>
          <a:noFill/>
          <a:ln>
            <a:miter lim="800000"/>
          </a:ln>
        </p:spPr>
        <p:txBody>
          <a:bodyPr/>
          <a:lstStyle/>
          <a:p>
            <a:pPr>
              <a:tabLst>
                <a:tab pos="656650" algn="l"/>
                <a:tab pos="1313299" algn="l"/>
                <a:tab pos="1969949" algn="l"/>
              </a:tabLst>
            </a:pPr>
            <a:fld id="{FFC07F09-6936-40E2-8BC1-14F83F2A5A98}" type="slidenum">
              <a:rPr lang="en-GB"/>
              <a:pPr>
                <a:tabLst>
                  <a:tab pos="656650" algn="l"/>
                  <a:tab pos="1313299" algn="l"/>
                  <a:tab pos="1969949" algn="l"/>
                </a:tabLst>
              </a:pPr>
              <a:t>21</a:t>
            </a:fld>
            <a:endParaRPr lang="en-GB" dirty="0"/>
          </a:p>
        </p:txBody>
      </p:sp>
      <p:sp>
        <p:nvSpPr>
          <p:cNvPr id="69635" name="Rectangle 1"/>
          <p:cNvSpPr>
            <a:spLocks noGrp="1" noChangeArrowheads="1"/>
          </p:cNvSpPr>
          <p:nvPr>
            <p:ph type="title"/>
          </p:nvPr>
        </p:nvSpPr>
        <p:spPr>
          <a:xfrm>
            <a:off x="456480" y="305312"/>
            <a:ext cx="8200800" cy="1117557"/>
          </a:xfrm>
        </p:spPr>
        <p:txBody>
          <a:bodyP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3600" dirty="0" smtClean="0"/>
              <a:t>Συμπεράσματα </a:t>
            </a:r>
            <a:r>
              <a:rPr lang="el-GR" sz="3200" b="0" dirty="0" smtClean="0"/>
              <a:t>2/2</a:t>
            </a:r>
            <a:endParaRPr lang="el-GR" sz="3200" b="0" dirty="0" smtClean="0">
              <a:cs typeface="Times New Roman" pitchFamily="18" charset="0"/>
            </a:endParaRPr>
          </a:p>
        </p:txBody>
      </p:sp>
      <p:sp>
        <p:nvSpPr>
          <p:cNvPr id="69636" name="Rectangle 2"/>
          <p:cNvSpPr>
            <a:spLocks noGrp="1" noChangeArrowheads="1"/>
          </p:cNvSpPr>
          <p:nvPr>
            <p:ph type="body" idx="1"/>
          </p:nvPr>
        </p:nvSpPr>
        <p:spPr>
          <a:xfrm>
            <a:off x="456480" y="1604329"/>
            <a:ext cx="8200800" cy="4369419"/>
          </a:xfrm>
        </p:spPr>
        <p:txBody>
          <a:bodyPr>
            <a:normAutofit fontScale="92500" lnSpcReduction="20000"/>
          </a:bodyPr>
          <a:lstStyle/>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cs typeface="Times New Roman" pitchFamily="18" charset="0"/>
              </a:rPr>
              <a:t>Υπάρχει πληθώρα συστημάτων σύνταξης των βιβλιογραφικών </a:t>
            </a:r>
            <a:r>
              <a:rPr lang="el-GR" sz="2300" dirty="0" smtClean="0"/>
              <a:t>παραπομπών, αλλά η επιλογή ενός συστήματος εξαρτάται από την επιστήμη στην οποία ανήκει ο συγγραφέας. </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Παρόλα αυτά, τα ίδια συστήματα πολλές φορές επιτρέπουν τη παραμετροποίησή τους προκειμένου να ανταποκρίνονται και στην προσωπική αισθητική του κάθε συγγραφέα. </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Αξίζει να σημειωθεί ότι συχνά διαμορφώνονται εξαιρέσεις που μπορεί να μην αναφέρονται σε συγκεκριμένο σύστημα σύνταξης βιβλιογραφίας, αλλά βασίζονται σε κάποιο από αυτό.</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 Σε κάθε περίπτωση, ο συγγραφέας οφείλει να ενημερώνεται για το όνομα του συστήματος που χρησιμοποιείται κάθε φορά, αλλά και τις βασικές οδηγίες και αρχές τις οποίες οφείλει να ακολουθήσει.</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0"/>
          </p:nvPr>
        </p:nvSpPr>
        <p:spPr>
          <a:xfrm>
            <a:off x="6556320" y="6051515"/>
            <a:ext cx="2100960" cy="443567"/>
          </a:xfrm>
          <a:noFill/>
          <a:ln>
            <a:miter lim="800000"/>
          </a:ln>
        </p:spPr>
        <p:txBody>
          <a:bodyPr/>
          <a:lstStyle/>
          <a:p>
            <a:pPr>
              <a:tabLst>
                <a:tab pos="656650" algn="l"/>
                <a:tab pos="1313299" algn="l"/>
                <a:tab pos="1969949" algn="l"/>
              </a:tabLst>
            </a:pPr>
            <a:fld id="{951D4669-92E1-4DF9-BB68-47FCC0EC42A2}" type="slidenum">
              <a:rPr lang="en-GB"/>
              <a:pPr>
                <a:tabLst>
                  <a:tab pos="656650" algn="l"/>
                  <a:tab pos="1313299" algn="l"/>
                  <a:tab pos="1969949" algn="l"/>
                </a:tabLst>
              </a:pPr>
              <a:t>22</a:t>
            </a:fld>
            <a:endParaRPr lang="en-GB" dirty="0"/>
          </a:p>
        </p:txBody>
      </p:sp>
      <p:sp>
        <p:nvSpPr>
          <p:cNvPr id="71683" name="Rectangle 1"/>
          <p:cNvSpPr>
            <a:spLocks noGrp="1" noChangeArrowheads="1"/>
          </p:cNvSpPr>
          <p:nvPr>
            <p:ph type="title"/>
          </p:nvPr>
        </p:nvSpPr>
        <p:spPr>
          <a:xfrm>
            <a:off x="456481" y="305313"/>
            <a:ext cx="8205120" cy="1121878"/>
          </a:xfrm>
        </p:spPr>
        <p:txBody>
          <a:bodyP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dirty="0" smtClean="0">
                <a:cs typeface="Times New Roman" pitchFamily="18" charset="0"/>
              </a:rPr>
              <a:t>Βιβλιογραφία</a:t>
            </a:r>
          </a:p>
        </p:txBody>
      </p:sp>
      <p:sp>
        <p:nvSpPr>
          <p:cNvPr id="71684" name="Rectangle 2"/>
          <p:cNvSpPr>
            <a:spLocks noGrp="1" noChangeArrowheads="1"/>
          </p:cNvSpPr>
          <p:nvPr>
            <p:ph type="body" idx="1"/>
          </p:nvPr>
        </p:nvSpPr>
        <p:spPr>
          <a:xfrm>
            <a:off x="456481" y="1604329"/>
            <a:ext cx="8205120" cy="4087149"/>
          </a:xfrm>
        </p:spPr>
        <p:txBody>
          <a:bodyPr>
            <a:normAutofit fontScale="85000" lnSpcReduction="20000"/>
          </a:bodyPr>
          <a:lstStyle/>
          <a:p>
            <a:pPr>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US" sz="1800" dirty="0"/>
              <a:t>Bates, M. J. (1976). </a:t>
            </a:r>
            <a:r>
              <a:rPr lang="en-US" sz="1800" i="1" dirty="0"/>
              <a:t>Rigorous systematic bibliography</a:t>
            </a:r>
            <a:r>
              <a:rPr lang="en-US" sz="1800" dirty="0"/>
              <a:t>. RQ, 16(1), 7-26.</a:t>
            </a:r>
          </a:p>
          <a:p>
            <a:pPr>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US" sz="1800" dirty="0"/>
              <a:t>Belanger, T. (1977). </a:t>
            </a:r>
            <a:r>
              <a:rPr lang="en-US" sz="1800" i="1" dirty="0"/>
              <a:t>Descriptive Bibliography. In Jean Peters, ed., </a:t>
            </a:r>
            <a:r>
              <a:rPr lang="en-US" sz="1800" i="1" dirty="0" err="1"/>
              <a:t>BookCollecting</a:t>
            </a:r>
            <a:r>
              <a:rPr lang="en-US" sz="1800" i="1" dirty="0"/>
              <a:t>: A Modern Guide </a:t>
            </a:r>
            <a:r>
              <a:rPr lang="en-US" sz="1800" dirty="0"/>
              <a:t>(New York and London: R. R. </a:t>
            </a:r>
            <a:r>
              <a:rPr lang="en-US" sz="1800" dirty="0" err="1"/>
              <a:t>Bowker</a:t>
            </a:r>
            <a:r>
              <a:rPr lang="en-US" sz="1800" dirty="0"/>
              <a:t>, 1977), 97-101.</a:t>
            </a:r>
          </a:p>
          <a:p>
            <a:pPr>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US" sz="1800" dirty="0"/>
              <a:t>Clapp, V. W. (1971). </a:t>
            </a:r>
            <a:r>
              <a:rPr lang="el-GR" sz="1800" dirty="0"/>
              <a:t>«</a:t>
            </a:r>
            <a:r>
              <a:rPr lang="en-US" sz="1800" dirty="0"/>
              <a:t>Greatest Invention since the Title-Page? Auto-bibliography from Incipit to Cataloging-in-Publication</a:t>
            </a:r>
            <a:r>
              <a:rPr lang="el-GR" sz="1800" dirty="0"/>
              <a:t>»</a:t>
            </a:r>
            <a:r>
              <a:rPr lang="en-US" sz="1800" dirty="0"/>
              <a:t>. </a:t>
            </a:r>
            <a:r>
              <a:rPr lang="en-US" sz="1800" i="1" dirty="0"/>
              <a:t>Wilson Library Bulletin</a:t>
            </a:r>
            <a:r>
              <a:rPr lang="en-US" sz="1800" dirty="0"/>
              <a:t>, 46 , 348-359.</a:t>
            </a:r>
          </a:p>
          <a:p>
            <a:pPr>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a:pPr>
            <a:r>
              <a:rPr lang="en-US" sz="1800" dirty="0"/>
              <a:t>Wilson, P. (1968). </a:t>
            </a:r>
            <a:r>
              <a:rPr lang="en-US" sz="1800" i="1" dirty="0"/>
              <a:t>Two kinds of power: An essay on bibliographical control</a:t>
            </a:r>
            <a:r>
              <a:rPr lang="en-US" sz="1800" dirty="0"/>
              <a:t>. Berkeley</a:t>
            </a:r>
            <a:r>
              <a:rPr lang="el-GR" sz="1800" dirty="0"/>
              <a:t>:</a:t>
            </a:r>
            <a:r>
              <a:rPr lang="en-US" sz="1800" dirty="0"/>
              <a:t> University of California Press.</a:t>
            </a:r>
          </a:p>
          <a:p>
            <a:pPr marL="0" indent="0">
              <a:buNone/>
            </a:pPr>
            <a:r>
              <a:rPr lang="el-GR" sz="1800" dirty="0" smtClean="0"/>
              <a:t>Χαρούλη, Μ. και Βασιλακάκη, Ε. (2012). </a:t>
            </a:r>
            <a:r>
              <a:rPr lang="el-GR" altLang="en-US" sz="1800" dirty="0" smtClean="0"/>
              <a:t>“</a:t>
            </a:r>
            <a:r>
              <a:rPr lang="el-GR" sz="1800" dirty="0" smtClean="0"/>
              <a:t>ΑμεΑ &amp; Εκπαίδευση Βιβλιοθηκονόμων στην Ελλάδα</a:t>
            </a:r>
            <a:r>
              <a:rPr lang="el-GR" altLang="en-US" sz="1800" dirty="0" smtClean="0"/>
              <a:t>”</a:t>
            </a:r>
            <a:r>
              <a:rPr lang="el-GR" sz="1800" dirty="0" smtClean="0"/>
              <a:t>. Σε: </a:t>
            </a:r>
            <a:r>
              <a:rPr lang="el-GR" sz="1800" i="1" dirty="0" smtClean="0"/>
              <a:t>21ο Πανελλήνιο Συνέδριο Ακαδημαϊκών Βιβλιοθηκών, 18-19 Οκτωβρίου 2012, Πανεπιστήμιο Πειραιώς.</a:t>
            </a:r>
            <a:endParaRPr lang="en-GB" sz="1800" i="1" dirty="0" smtClean="0"/>
          </a:p>
          <a:p>
            <a:pPr marL="0" indent="0">
              <a:buNone/>
            </a:pPr>
            <a:r>
              <a:rPr lang="en-GB" sz="1800" dirty="0" smtClean="0"/>
              <a:t>University of Leicester (2014). </a:t>
            </a:r>
            <a:r>
              <a:rPr lang="en-GB" sz="1800" i="1" dirty="0" smtClean="0"/>
              <a:t>Vancouver (Numbered) System</a:t>
            </a:r>
            <a:r>
              <a:rPr lang="en-GB" sz="1800" dirty="0" smtClean="0"/>
              <a:t>. Available at: </a:t>
            </a:r>
            <a:r>
              <a:rPr lang="en-US" sz="1800" dirty="0" smtClean="0">
                <a:hlinkClick r:id="rId3"/>
              </a:rPr>
              <a:t>http://www2.le.ac.uk/library/help/citing/vancouver-numbered-system</a:t>
            </a:r>
            <a:r>
              <a:rPr lang="en-US" sz="1800" dirty="0" smtClean="0"/>
              <a:t> [Last accessed: 09/07/2014]</a:t>
            </a:r>
            <a:endParaRPr lang="el-GR" sz="1800" dirty="0" smtClean="0"/>
          </a:p>
          <a:p>
            <a:pPr marL="0" indent="0">
              <a:buNone/>
            </a:pPr>
            <a:r>
              <a:rPr lang="en-US" sz="1800" dirty="0" smtClean="0"/>
              <a:t>Vassilakaki, E. and Garoufallou, E. (2013). </a:t>
            </a:r>
            <a:r>
              <a:rPr lang="en-US" altLang="en-US" sz="1800" dirty="0" smtClean="0"/>
              <a:t>“</a:t>
            </a:r>
            <a:r>
              <a:rPr lang="en-US" sz="1800" dirty="0" smtClean="0"/>
              <a:t>The impact of Facebook on Libraries and Librarians: a review of the literature</a:t>
            </a:r>
            <a:r>
              <a:rPr lang="en-US" altLang="en-US" sz="1800" dirty="0" smtClean="0"/>
              <a:t>”</a:t>
            </a:r>
            <a:r>
              <a:rPr lang="en-US" sz="1800" dirty="0" smtClean="0"/>
              <a:t>. </a:t>
            </a:r>
            <a:r>
              <a:rPr lang="en-US" sz="1800" i="1" dirty="0" smtClean="0"/>
              <a:t>Program: electronic library and information systems</a:t>
            </a:r>
            <a:r>
              <a:rPr lang="en-US" sz="1800" dirty="0" smtClean="0"/>
              <a:t>, Vol. 48 No 3 [Impact Factor 0.377], [5-year Impact Factor: 0.409]</a:t>
            </a:r>
            <a:endParaRPr lang="el-GR" sz="1800" dirty="0" smtClean="0"/>
          </a:p>
          <a:p>
            <a:pPr marL="0" indent="0" algn="just">
              <a:buNone/>
            </a:pPr>
            <a:endParaRPr lang="el-GR" sz="23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93322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040813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Ευγενία Βασιλακάκη 2014. Ευγενία Βασιλακάκη. «</a:t>
            </a:r>
            <a:r>
              <a:rPr lang="el-GR" sz="2000" dirty="0" smtClean="0"/>
              <a:t>Βιβλιογραφία (Θ). </a:t>
            </a:r>
            <a:r>
              <a:rPr lang="el-GR" sz="2000" dirty="0" smtClean="0"/>
              <a:t>Ενότητα </a:t>
            </a:r>
            <a:r>
              <a:rPr lang="en-US" sz="2000" dirty="0" smtClean="0"/>
              <a:t>1</a:t>
            </a:r>
            <a:r>
              <a:rPr lang="el-GR" sz="2000" dirty="0" smtClean="0"/>
              <a:t>3</a:t>
            </a:r>
            <a:r>
              <a:rPr lang="en-US" sz="2000" dirty="0" smtClean="0"/>
              <a:t>:</a:t>
            </a:r>
            <a:r>
              <a:rPr lang="el-GR" sz="2000" dirty="0" smtClean="0"/>
              <a:t> Πρότυπα σύνταξης βιβλιογραφίας».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577778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9970328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048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marL="0" indent="0">
              <a:buNone/>
            </a:pPr>
            <a:r>
              <a:rPr lang="el-GR" sz="2400" dirty="0" smtClean="0"/>
              <a:t>μαζί </a:t>
            </a:r>
            <a:r>
              <a:rPr lang="el-GR" sz="2400" dirty="0"/>
              <a:t>με τους συνοδευόμενους υπερσυνδέσμους.</a:t>
            </a:r>
          </a:p>
          <a:p>
            <a:endParaRPr lang="el-GR" sz="2000" dirty="0"/>
          </a:p>
        </p:txBody>
      </p:sp>
    </p:spTree>
    <p:extLst>
      <p:ext uri="{BB962C8B-B14F-4D97-AF65-F5344CB8AC3E}">
        <p14:creationId xmlns:p14="http://schemas.microsoft.com/office/powerpoint/2010/main" val="4182665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0"/>
          </p:nvPr>
        </p:nvSpPr>
        <p:spPr>
          <a:xfrm>
            <a:off x="6556320" y="6051515"/>
            <a:ext cx="2100960" cy="443567"/>
          </a:xfrm>
          <a:noFill/>
          <a:ln>
            <a:miter lim="800000"/>
          </a:ln>
        </p:spPr>
        <p:txBody>
          <a:bodyPr/>
          <a:lstStyle/>
          <a:p>
            <a:pPr>
              <a:tabLst>
                <a:tab pos="656650" algn="l"/>
                <a:tab pos="1313299" algn="l"/>
                <a:tab pos="1969949" algn="l"/>
              </a:tabLst>
            </a:pPr>
            <a:fld id="{27B634EE-A6D8-4C4B-AE04-4E2C398FA95C}" type="slidenum">
              <a:rPr lang="en-GB"/>
              <a:pPr>
                <a:tabLst>
                  <a:tab pos="656650" algn="l"/>
                  <a:tab pos="1313299" algn="l"/>
                  <a:tab pos="1969949" algn="l"/>
                </a:tabLst>
              </a:pPr>
              <a:t>2</a:t>
            </a:fld>
            <a:endParaRPr lang="en-GB" dirty="0"/>
          </a:p>
        </p:txBody>
      </p:sp>
      <p:sp>
        <p:nvSpPr>
          <p:cNvPr id="30723" name="Rectangle 1"/>
          <p:cNvSpPr>
            <a:spLocks noGrp="1" noChangeArrowheads="1"/>
          </p:cNvSpPr>
          <p:nvPr>
            <p:ph type="title"/>
          </p:nvPr>
        </p:nvSpPr>
        <p:spPr>
          <a:xfrm>
            <a:off x="456480" y="305312"/>
            <a:ext cx="8200800" cy="1117557"/>
          </a:xfrm>
        </p:spPr>
        <p:txBody>
          <a:bodyP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dirty="0" smtClean="0">
                <a:cs typeface="Times New Roman" pitchFamily="18" charset="0"/>
              </a:rPr>
              <a:t>Turabian Citation Style </a:t>
            </a:r>
            <a:r>
              <a:rPr lang="el-GR" sz="3600" b="0" dirty="0" smtClean="0">
                <a:cs typeface="Times New Roman" pitchFamily="18" charset="0"/>
              </a:rPr>
              <a:t>1/2</a:t>
            </a:r>
            <a:r>
              <a:rPr lang="el-GR" dirty="0" smtClean="0">
                <a:cs typeface="Times New Roman" pitchFamily="18" charset="0"/>
              </a:rPr>
              <a:t> </a:t>
            </a:r>
          </a:p>
        </p:txBody>
      </p:sp>
      <p:sp>
        <p:nvSpPr>
          <p:cNvPr id="30724" name="Rectangle 2"/>
          <p:cNvSpPr>
            <a:spLocks noGrp="1" noChangeArrowheads="1"/>
          </p:cNvSpPr>
          <p:nvPr>
            <p:ph type="body" idx="1"/>
          </p:nvPr>
        </p:nvSpPr>
        <p:spPr>
          <a:xfrm>
            <a:off x="456480" y="1604329"/>
            <a:ext cx="8200800" cy="4082829"/>
          </a:xfrm>
        </p:spPr>
        <p:txBody>
          <a:bodyPr/>
          <a:lstStyle/>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Αναπτύχθηκε από την Kate L. Turabian και αποτελεί το κύριο σύστημα βιβλιογραφικής παραπομπής στην επιστήμη της Λογοτεχνίας, Ιστορίας και τις Τέχνες.</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 Το σύστημα αυτό επιτρέπει δύο τρόπους σύνταξης της παραπομπής μέσα στο κείμενο: </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α) με τη χρήση των παρενθέσεων μέσα στο κείμενο και </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β) ως υποσημείωση.</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50013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0"/>
          </p:nvPr>
        </p:nvSpPr>
        <p:spPr>
          <a:xfrm>
            <a:off x="6556320" y="6051515"/>
            <a:ext cx="2100960" cy="443567"/>
          </a:xfrm>
          <a:noFill/>
          <a:ln>
            <a:miter lim="800000"/>
          </a:ln>
        </p:spPr>
        <p:txBody>
          <a:bodyPr/>
          <a:lstStyle/>
          <a:p>
            <a:pPr>
              <a:tabLst>
                <a:tab pos="656650" algn="l"/>
                <a:tab pos="1313299" algn="l"/>
                <a:tab pos="1969949" algn="l"/>
              </a:tabLst>
            </a:pPr>
            <a:fld id="{C795FA81-4161-43CE-AB2A-92B8C649FF04}" type="slidenum">
              <a:rPr lang="en-GB"/>
              <a:pPr>
                <a:tabLst>
                  <a:tab pos="656650" algn="l"/>
                  <a:tab pos="1313299" algn="l"/>
                  <a:tab pos="1969949" algn="l"/>
                </a:tabLst>
              </a:pPr>
              <a:t>3</a:t>
            </a:fld>
            <a:endParaRPr lang="en-GB" dirty="0"/>
          </a:p>
        </p:txBody>
      </p:sp>
      <p:sp>
        <p:nvSpPr>
          <p:cNvPr id="32771" name="Rectangle 1"/>
          <p:cNvSpPr>
            <a:spLocks noGrp="1" noChangeArrowheads="1"/>
          </p:cNvSpPr>
          <p:nvPr>
            <p:ph type="title"/>
          </p:nvPr>
        </p:nvSpPr>
        <p:spPr>
          <a:xfrm>
            <a:off x="456480" y="305312"/>
            <a:ext cx="8200800" cy="1117557"/>
          </a:xfrm>
        </p:spPr>
        <p:txBody>
          <a:bodyP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dirty="0" smtClean="0">
                <a:cs typeface="Times New Roman" pitchFamily="18" charset="0"/>
              </a:rPr>
              <a:t>Turabian Citation Style</a:t>
            </a:r>
            <a:r>
              <a:rPr lang="el-GR" sz="3600" b="0" dirty="0" smtClean="0">
                <a:cs typeface="Times New Roman" pitchFamily="18" charset="0"/>
              </a:rPr>
              <a:t> 2/2</a:t>
            </a:r>
            <a:r>
              <a:rPr lang="el-GR" dirty="0" smtClean="0">
                <a:cs typeface="Times New Roman" pitchFamily="18" charset="0"/>
              </a:rPr>
              <a:t> </a:t>
            </a:r>
          </a:p>
        </p:txBody>
      </p:sp>
      <p:sp>
        <p:nvSpPr>
          <p:cNvPr id="32772" name="Rectangle 2"/>
          <p:cNvSpPr>
            <a:spLocks noGrp="1" noChangeArrowheads="1"/>
          </p:cNvSpPr>
          <p:nvPr>
            <p:ph type="body" idx="1"/>
          </p:nvPr>
        </p:nvSpPr>
        <p:spPr>
          <a:xfrm>
            <a:off x="456480" y="1604329"/>
            <a:ext cx="8200800" cy="4082829"/>
          </a:xfrm>
        </p:spPr>
        <p:txBody>
          <a:bodyPr/>
          <a:lstStyle/>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i="1" u="sng" dirty="0" smtClean="0"/>
              <a:t>Για παράδειγμα:</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b="1" i="1" dirty="0" smtClean="0"/>
              <a:t>Υποσημείωση:</a:t>
            </a:r>
            <a:r>
              <a:rPr lang="el-GR" sz="2300" dirty="0" smtClean="0"/>
              <a:t> 1 Γεώργιος Πέτρου, </a:t>
            </a:r>
            <a:r>
              <a:rPr lang="el-GR" sz="2300" i="1" dirty="0" smtClean="0"/>
              <a:t>Το φαινόμενο του θερμοκηπίου</a:t>
            </a:r>
            <a:r>
              <a:rPr lang="el-GR" sz="2300" dirty="0" smtClean="0"/>
              <a:t> (Αθήνα: Παπασωτηρίου, 2011), 34.</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b="1" i="1" dirty="0" smtClean="0"/>
              <a:t>Λίστα Βιβλιογραφίας:</a:t>
            </a:r>
            <a:r>
              <a:rPr lang="el-GR" sz="2300" dirty="0" smtClean="0"/>
              <a:t> Πέτρου, Γεώργιος.  </a:t>
            </a:r>
            <a:r>
              <a:rPr lang="el-GR" sz="2300" i="1" dirty="0" smtClean="0"/>
              <a:t>Το φαινόμενο του θερμοκηπίου. </a:t>
            </a:r>
            <a:r>
              <a:rPr lang="el-GR" sz="2300" dirty="0" smtClean="0"/>
              <a:t>Αθήνα: Παπασωτηρίου, 2011.</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b="1" i="1" dirty="0" smtClean="0"/>
              <a:t>Μέσα στο κείμενο: </a:t>
            </a:r>
            <a:r>
              <a:rPr lang="el-GR" sz="2300" dirty="0" smtClean="0"/>
              <a:t>(Πέτρου 2011, 34)</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b="1" i="1" dirty="0" smtClean="0"/>
              <a:t>Λίστα Βιβλιογραφίας:</a:t>
            </a:r>
            <a:r>
              <a:rPr lang="el-GR" sz="2300" dirty="0" smtClean="0"/>
              <a:t> Πέτρου, Γεώργιος. 2011.  </a:t>
            </a:r>
            <a:r>
              <a:rPr lang="el-GR" sz="2300" i="1" dirty="0" smtClean="0"/>
              <a:t>Το φαινόμενο του θερμοκηπίου. </a:t>
            </a:r>
            <a:r>
              <a:rPr lang="el-GR" sz="2300" dirty="0" smtClean="0"/>
              <a:t>Αθήνα: Παπασωτηρίου.</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0"/>
          </p:nvPr>
        </p:nvSpPr>
        <p:spPr>
          <a:xfrm>
            <a:off x="6556320" y="6051515"/>
            <a:ext cx="2100960" cy="443567"/>
          </a:xfrm>
          <a:noFill/>
          <a:ln>
            <a:miter lim="800000"/>
          </a:ln>
        </p:spPr>
        <p:txBody>
          <a:bodyPr/>
          <a:lstStyle/>
          <a:p>
            <a:pPr>
              <a:tabLst>
                <a:tab pos="656650" algn="l"/>
                <a:tab pos="1313299" algn="l"/>
                <a:tab pos="1969949" algn="l"/>
              </a:tabLst>
            </a:pPr>
            <a:fld id="{24D1278A-BCFE-4180-AAED-64AC40FFA80B}" type="slidenum">
              <a:rPr lang="en-GB"/>
              <a:pPr>
                <a:tabLst>
                  <a:tab pos="656650" algn="l"/>
                  <a:tab pos="1313299" algn="l"/>
                  <a:tab pos="1969949" algn="l"/>
                </a:tabLst>
              </a:pPr>
              <a:t>4</a:t>
            </a:fld>
            <a:endParaRPr lang="en-GB" dirty="0"/>
          </a:p>
        </p:txBody>
      </p:sp>
      <p:sp>
        <p:nvSpPr>
          <p:cNvPr id="34819" name="Rectangle 1"/>
          <p:cNvSpPr>
            <a:spLocks noGrp="1" noChangeArrowheads="1"/>
          </p:cNvSpPr>
          <p:nvPr>
            <p:ph type="title"/>
          </p:nvPr>
        </p:nvSpPr>
        <p:spPr>
          <a:xfrm>
            <a:off x="456480" y="305312"/>
            <a:ext cx="8200800" cy="1117557"/>
          </a:xfrm>
        </p:spPr>
        <p:txBody>
          <a:bodyP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dirty="0" smtClean="0">
                <a:cs typeface="Times New Roman" pitchFamily="18" charset="0"/>
              </a:rPr>
              <a:t>Chicago Citation Style</a:t>
            </a:r>
            <a:r>
              <a:rPr lang="el-GR" sz="3600" b="0" dirty="0" smtClean="0">
                <a:cs typeface="Times New Roman" pitchFamily="18" charset="0"/>
              </a:rPr>
              <a:t> 1/2</a:t>
            </a:r>
          </a:p>
        </p:txBody>
      </p:sp>
      <p:sp>
        <p:nvSpPr>
          <p:cNvPr id="34820" name="Rectangle 2"/>
          <p:cNvSpPr>
            <a:spLocks noGrp="1" noChangeArrowheads="1"/>
          </p:cNvSpPr>
          <p:nvPr>
            <p:ph type="body" idx="1"/>
          </p:nvPr>
        </p:nvSpPr>
        <p:spPr>
          <a:xfrm>
            <a:off x="456480" y="1604329"/>
            <a:ext cx="8200800" cy="4082829"/>
          </a:xfrm>
        </p:spPr>
        <p:txBody>
          <a:bodyPr>
            <a:normAutofit lnSpcReduction="10000"/>
          </a:bodyPr>
          <a:lstStyle/>
          <a:p>
            <a:pPr>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Το σύστημα αυτό επιτρέπει δύο τρόπους σύνταξης της βιβλιογραφικής παραπομπής μέσα στο κείμενο:</a:t>
            </a:r>
          </a:p>
          <a:p>
            <a:pPr>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 α) με τη χρήση των παρενθέσεων μέσα στο κείμενο και</a:t>
            </a:r>
          </a:p>
          <a:p>
            <a:pPr>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β) ως υποσημείωση. </a:t>
            </a:r>
          </a:p>
          <a:p>
            <a:pPr>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l-GR" sz="2300" dirty="0" smtClean="0"/>
          </a:p>
          <a:p>
            <a:pPr>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Συγκεκριμένα, η μορφή της υποσημείωσης χρησιμοποιείται συχνά στις ανθρωπιστικές επιστήμες. Εν αντιθέσει, η χρήση παρενθέσεων μέσα στο κείμενο χρησιμοποιείται κυρίως στις Φυσικές και Κοινωνικές Επιστήμες.</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0"/>
          </p:nvPr>
        </p:nvSpPr>
        <p:spPr>
          <a:xfrm>
            <a:off x="6556320" y="6051515"/>
            <a:ext cx="2100960" cy="443567"/>
          </a:xfrm>
          <a:noFill/>
          <a:ln>
            <a:miter lim="800000"/>
          </a:ln>
        </p:spPr>
        <p:txBody>
          <a:bodyPr/>
          <a:lstStyle/>
          <a:p>
            <a:pPr>
              <a:tabLst>
                <a:tab pos="656650" algn="l"/>
                <a:tab pos="1313299" algn="l"/>
                <a:tab pos="1969949" algn="l"/>
              </a:tabLst>
            </a:pPr>
            <a:fld id="{4C63ABFE-FBA3-4C74-A6A4-C39373CC01F1}" type="slidenum">
              <a:rPr lang="en-GB"/>
              <a:pPr>
                <a:tabLst>
                  <a:tab pos="656650" algn="l"/>
                  <a:tab pos="1313299" algn="l"/>
                  <a:tab pos="1969949" algn="l"/>
                </a:tabLst>
              </a:pPr>
              <a:t>5</a:t>
            </a:fld>
            <a:endParaRPr lang="en-GB" dirty="0"/>
          </a:p>
        </p:txBody>
      </p:sp>
      <p:sp>
        <p:nvSpPr>
          <p:cNvPr id="36867" name="Rectangle 1"/>
          <p:cNvSpPr>
            <a:spLocks noGrp="1" noChangeArrowheads="1"/>
          </p:cNvSpPr>
          <p:nvPr>
            <p:ph type="title"/>
          </p:nvPr>
        </p:nvSpPr>
        <p:spPr>
          <a:xfrm>
            <a:off x="456480" y="305312"/>
            <a:ext cx="8200800" cy="1117557"/>
          </a:xfrm>
        </p:spPr>
        <p:txBody>
          <a:bodyP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dirty="0" smtClean="0">
                <a:cs typeface="Times New Roman" pitchFamily="18" charset="0"/>
              </a:rPr>
              <a:t>Chicago Citation Style </a:t>
            </a:r>
            <a:r>
              <a:rPr lang="el-GR" sz="3600" b="0" dirty="0" smtClean="0">
                <a:cs typeface="Times New Roman" pitchFamily="18" charset="0"/>
              </a:rPr>
              <a:t>2/2</a:t>
            </a:r>
          </a:p>
        </p:txBody>
      </p:sp>
      <p:sp>
        <p:nvSpPr>
          <p:cNvPr id="36868" name="Rectangle 2"/>
          <p:cNvSpPr>
            <a:spLocks noGrp="1" noChangeArrowheads="1"/>
          </p:cNvSpPr>
          <p:nvPr>
            <p:ph type="body" idx="1"/>
          </p:nvPr>
        </p:nvSpPr>
        <p:spPr>
          <a:xfrm>
            <a:off x="456480" y="1604329"/>
            <a:ext cx="8200800" cy="4082829"/>
          </a:xfrm>
        </p:spPr>
        <p:txBody>
          <a:bodyPr>
            <a:normAutofit lnSpcReduction="10000"/>
          </a:bodyPr>
          <a:lstStyle/>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i="1" u="sng" dirty="0" smtClean="0"/>
              <a:t>Για παράδειγμα:</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b="1" i="1" dirty="0" smtClean="0"/>
              <a:t>Υποσημείωση:</a:t>
            </a:r>
            <a:r>
              <a:rPr lang="el-GR" sz="2300" dirty="0" smtClean="0"/>
              <a:t> 1 Γεώργιος Πέτρου, </a:t>
            </a:r>
            <a:r>
              <a:rPr lang="el-GR" sz="2300" i="1" dirty="0" smtClean="0"/>
              <a:t>Το φαινόμενο του θερμοκηπίου</a:t>
            </a:r>
            <a:r>
              <a:rPr lang="el-GR" sz="2300" dirty="0" smtClean="0"/>
              <a:t> (Αθήνα: Παπασωτηρίου, 2011), 34. ή Πέτρου,  </a:t>
            </a:r>
            <a:r>
              <a:rPr lang="el-GR" sz="2300" i="1" dirty="0" smtClean="0"/>
              <a:t>Το φαινόμενο του θερμοκηπίου.</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b="1" i="1" dirty="0" smtClean="0"/>
              <a:t>Λίστα Βιβλιογραφίας:</a:t>
            </a:r>
            <a:r>
              <a:rPr lang="el-GR" sz="2300" dirty="0" smtClean="0"/>
              <a:t> Πέτρου, Γεώργιος.  </a:t>
            </a:r>
            <a:r>
              <a:rPr lang="el-GR" sz="2300" i="1" dirty="0" smtClean="0"/>
              <a:t>Το φαινόμενο του θερμοκηπίου. </a:t>
            </a:r>
            <a:r>
              <a:rPr lang="el-GR" sz="2300" dirty="0" smtClean="0"/>
              <a:t>Αθήνα: Παπασωτηρίου, 2011.</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b="1" i="1" dirty="0" smtClean="0"/>
              <a:t>Μέσα στο κείμενο: </a:t>
            </a:r>
            <a:r>
              <a:rPr lang="el-GR" sz="2300" dirty="0" smtClean="0"/>
              <a:t>(Πέτρου 2011, 34)</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b="1" i="1" dirty="0" smtClean="0"/>
              <a:t>Λίστα Βιβλιογραφίας:</a:t>
            </a:r>
            <a:r>
              <a:rPr lang="el-GR" sz="2300" dirty="0" smtClean="0"/>
              <a:t> Πέτρου, Γεώργιος. 2011.  </a:t>
            </a:r>
            <a:r>
              <a:rPr lang="el-GR" sz="2300" i="1" dirty="0" smtClean="0"/>
              <a:t>Το φαινόμενο του θερμοκηπίου. </a:t>
            </a:r>
            <a:r>
              <a:rPr lang="el-GR" sz="2300" dirty="0" smtClean="0"/>
              <a:t>Αθήνα: Παπασωτηρίου.</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0"/>
          </p:nvPr>
        </p:nvSpPr>
        <p:spPr>
          <a:xfrm>
            <a:off x="6556320" y="6051515"/>
            <a:ext cx="2100960" cy="443567"/>
          </a:xfrm>
          <a:noFill/>
          <a:ln>
            <a:miter lim="800000"/>
          </a:ln>
        </p:spPr>
        <p:txBody>
          <a:bodyPr/>
          <a:lstStyle/>
          <a:p>
            <a:pPr>
              <a:tabLst>
                <a:tab pos="656650" algn="l"/>
                <a:tab pos="1313299" algn="l"/>
                <a:tab pos="1969949" algn="l"/>
              </a:tabLst>
            </a:pPr>
            <a:fld id="{7906C081-C6CB-4CBF-BA40-F53AA3B428EB}" type="slidenum">
              <a:rPr lang="en-GB"/>
              <a:pPr>
                <a:tabLst>
                  <a:tab pos="656650" algn="l"/>
                  <a:tab pos="1313299" algn="l"/>
                  <a:tab pos="1969949" algn="l"/>
                </a:tabLst>
              </a:pPr>
              <a:t>6</a:t>
            </a:fld>
            <a:endParaRPr lang="en-GB" dirty="0"/>
          </a:p>
        </p:txBody>
      </p:sp>
      <p:sp>
        <p:nvSpPr>
          <p:cNvPr id="38915" name="Rectangle 1"/>
          <p:cNvSpPr>
            <a:spLocks noGrp="1" noChangeArrowheads="1"/>
          </p:cNvSpPr>
          <p:nvPr>
            <p:ph type="title"/>
          </p:nvPr>
        </p:nvSpPr>
        <p:spPr>
          <a:xfrm>
            <a:off x="456480" y="305312"/>
            <a:ext cx="8200800" cy="1117557"/>
          </a:xfrm>
        </p:spPr>
        <p:txBody>
          <a:bodyP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dirty="0" smtClean="0">
                <a:cs typeface="Times New Roman" pitchFamily="18" charset="0"/>
              </a:rPr>
              <a:t>Oxford Citation Style</a:t>
            </a:r>
          </a:p>
        </p:txBody>
      </p:sp>
      <p:sp>
        <p:nvSpPr>
          <p:cNvPr id="38916" name="Rectangle 2"/>
          <p:cNvSpPr>
            <a:spLocks noGrp="1" noChangeArrowheads="1"/>
          </p:cNvSpPr>
          <p:nvPr>
            <p:ph type="body" idx="1"/>
          </p:nvPr>
        </p:nvSpPr>
        <p:spPr>
          <a:xfrm>
            <a:off x="456480" y="1604329"/>
            <a:ext cx="8200800" cy="4082829"/>
          </a:xfrm>
        </p:spPr>
        <p:txBody>
          <a:bodyPr/>
          <a:lstStyle/>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Το σύστημα αυτό οργανώνει τις παραπομπές μέσα στο κείμενο με τη μορφή της υποσημείωσης. </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i="1" u="sng" dirty="0" smtClean="0"/>
              <a:t>Για παράδειγμα</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b="1" i="1" dirty="0" smtClean="0"/>
              <a:t>Υποσημείωση</a:t>
            </a:r>
            <a:r>
              <a:rPr lang="el-GR" sz="2300" dirty="0" smtClean="0"/>
              <a:t>: 1. Γ Πέτρου, </a:t>
            </a:r>
            <a:r>
              <a:rPr lang="el-GR" sz="2300" i="1" dirty="0" smtClean="0">
                <a:solidFill>
                  <a:srgbClr val="3D3D3D"/>
                </a:solidFill>
              </a:rPr>
              <a:t>Το φαινόμενο του θερμοκηπίου,</a:t>
            </a:r>
            <a:r>
              <a:rPr lang="el-GR" sz="2300" dirty="0" smtClean="0">
                <a:solidFill>
                  <a:srgbClr val="3D3D3D"/>
                </a:solidFill>
              </a:rPr>
              <a:t> Παπασωτηρίου, Αθήνα, 2011, σ.34.</a:t>
            </a:r>
          </a:p>
          <a:p>
            <a:pPr marL="0" indent="0">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b="1" i="1" dirty="0" smtClean="0"/>
              <a:t>Λίστα Βιβλιογραφίας</a:t>
            </a:r>
            <a:r>
              <a:rPr lang="el-GR" sz="2300" dirty="0" smtClean="0"/>
              <a:t>: Πέτρου, Γ., </a:t>
            </a:r>
            <a:r>
              <a:rPr lang="el-GR" sz="2300" i="1" dirty="0" smtClean="0">
                <a:solidFill>
                  <a:srgbClr val="3D3D3D"/>
                </a:solidFill>
              </a:rPr>
              <a:t>Το φαινόμενο του θερμοκηπίου.</a:t>
            </a:r>
            <a:r>
              <a:rPr lang="el-GR" sz="2300" dirty="0" smtClean="0">
                <a:solidFill>
                  <a:srgbClr val="3D3D3D"/>
                </a:solidFill>
              </a:rPr>
              <a:t> Παπασωτηρίου, Αθήνα, 2011.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0"/>
          </p:nvPr>
        </p:nvSpPr>
        <p:spPr>
          <a:xfrm>
            <a:off x="6556320" y="6051515"/>
            <a:ext cx="2100960" cy="443567"/>
          </a:xfrm>
          <a:noFill/>
          <a:ln>
            <a:miter lim="800000"/>
          </a:ln>
        </p:spPr>
        <p:txBody>
          <a:bodyPr/>
          <a:lstStyle/>
          <a:p>
            <a:pPr>
              <a:tabLst>
                <a:tab pos="656650" algn="l"/>
                <a:tab pos="1313299" algn="l"/>
                <a:tab pos="1969949" algn="l"/>
              </a:tabLst>
            </a:pPr>
            <a:fld id="{92BF5425-590B-4234-BB58-8FCAA10ADADC}" type="slidenum">
              <a:rPr lang="en-GB"/>
              <a:pPr>
                <a:tabLst>
                  <a:tab pos="656650" algn="l"/>
                  <a:tab pos="1313299" algn="l"/>
                  <a:tab pos="1969949" algn="l"/>
                </a:tabLst>
              </a:pPr>
              <a:t>7</a:t>
            </a:fld>
            <a:endParaRPr lang="en-GB" dirty="0"/>
          </a:p>
        </p:txBody>
      </p:sp>
      <p:sp>
        <p:nvSpPr>
          <p:cNvPr id="40963" name="Rectangle 1"/>
          <p:cNvSpPr>
            <a:spLocks noGrp="1" noChangeArrowheads="1"/>
          </p:cNvSpPr>
          <p:nvPr>
            <p:ph type="title"/>
          </p:nvPr>
        </p:nvSpPr>
        <p:spPr>
          <a:xfrm>
            <a:off x="456480" y="305312"/>
            <a:ext cx="8200800" cy="1117557"/>
          </a:xfrm>
        </p:spPr>
        <p:txBody>
          <a:bodyPr>
            <a:no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dirty="0" smtClean="0">
                <a:cs typeface="Times New Roman" pitchFamily="18" charset="0"/>
              </a:rPr>
              <a:t>MLA: Modern Language Association of America </a:t>
            </a:r>
          </a:p>
        </p:txBody>
      </p:sp>
      <p:sp>
        <p:nvSpPr>
          <p:cNvPr id="40964" name="Rectangle 2"/>
          <p:cNvSpPr>
            <a:spLocks noGrp="1" noChangeArrowheads="1"/>
          </p:cNvSpPr>
          <p:nvPr>
            <p:ph type="body" idx="1"/>
          </p:nvPr>
        </p:nvSpPr>
        <p:spPr>
          <a:xfrm>
            <a:off x="456480" y="1604329"/>
            <a:ext cx="8200800" cy="4082829"/>
          </a:xfrm>
        </p:spPr>
        <p:txBody>
          <a:bodyPr/>
          <a:lstStyle/>
          <a:p>
            <a:pPr>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Το σύστημα αυτό χρησιμοποιείται κυρίως στις Ανθρωπιστικές Επιστήμες και οργανώνει τις παραπομπές μέσα στο κείμενο με τη χρήση της παρένθεσης.</a:t>
            </a:r>
          </a:p>
          <a:p>
            <a:pPr>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l-GR" sz="2300" i="1" u="sng" dirty="0" smtClean="0"/>
          </a:p>
          <a:p>
            <a:pPr>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i="1" u="sng" dirty="0" smtClean="0"/>
              <a:t>Για παράδειγμα</a:t>
            </a:r>
          </a:p>
          <a:p>
            <a:pPr>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b="1" i="1" dirty="0" smtClean="0"/>
              <a:t>Παρένθεση</a:t>
            </a:r>
            <a:r>
              <a:rPr lang="el-GR" sz="2300" dirty="0" smtClean="0"/>
              <a:t>: (Πέτρου </a:t>
            </a:r>
            <a:r>
              <a:rPr lang="el-GR" sz="2300" dirty="0" smtClean="0">
                <a:solidFill>
                  <a:srgbClr val="3D3D3D"/>
                </a:solidFill>
              </a:rPr>
              <a:t>34)</a:t>
            </a:r>
          </a:p>
          <a:p>
            <a:pPr>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b="1" i="1" dirty="0" smtClean="0"/>
              <a:t>Λίστα Βιβλιογραφίας</a:t>
            </a:r>
            <a:r>
              <a:rPr lang="el-GR" sz="2300" dirty="0" smtClean="0"/>
              <a:t>: Πέτρου, Γεώργιος. </a:t>
            </a:r>
            <a:r>
              <a:rPr lang="el-GR" sz="2300" i="1" dirty="0" smtClean="0">
                <a:solidFill>
                  <a:srgbClr val="3D3D3D"/>
                </a:solidFill>
              </a:rPr>
              <a:t>Το φαινόμενο του θερμοκηπίου.</a:t>
            </a:r>
            <a:r>
              <a:rPr lang="el-GR" sz="2300" dirty="0" smtClean="0">
                <a:solidFill>
                  <a:srgbClr val="3D3D3D"/>
                </a:solidFill>
              </a:rPr>
              <a:t> Αθήνα: Παπασωτηρίου, 2011. Έντυπο.</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0"/>
          </p:nvPr>
        </p:nvSpPr>
        <p:spPr>
          <a:xfrm>
            <a:off x="6556320" y="6051515"/>
            <a:ext cx="2100960" cy="443567"/>
          </a:xfrm>
          <a:noFill/>
          <a:ln>
            <a:miter lim="800000"/>
          </a:ln>
        </p:spPr>
        <p:txBody>
          <a:bodyPr/>
          <a:lstStyle/>
          <a:p>
            <a:pPr>
              <a:tabLst>
                <a:tab pos="656650" algn="l"/>
                <a:tab pos="1313299" algn="l"/>
                <a:tab pos="1969949" algn="l"/>
              </a:tabLst>
            </a:pPr>
            <a:fld id="{9129767E-3769-42FE-B8A5-D03394E0A0D3}" type="slidenum">
              <a:rPr lang="en-GB"/>
              <a:pPr>
                <a:tabLst>
                  <a:tab pos="656650" algn="l"/>
                  <a:tab pos="1313299" algn="l"/>
                  <a:tab pos="1969949" algn="l"/>
                </a:tabLst>
              </a:pPr>
              <a:t>8</a:t>
            </a:fld>
            <a:endParaRPr lang="en-GB" dirty="0"/>
          </a:p>
        </p:txBody>
      </p:sp>
      <p:sp>
        <p:nvSpPr>
          <p:cNvPr id="43011" name="Rectangle 1"/>
          <p:cNvSpPr>
            <a:spLocks noGrp="1" noChangeArrowheads="1"/>
          </p:cNvSpPr>
          <p:nvPr>
            <p:ph type="title"/>
          </p:nvPr>
        </p:nvSpPr>
        <p:spPr>
          <a:xfrm>
            <a:off x="456480" y="305312"/>
            <a:ext cx="8200800" cy="1117557"/>
          </a:xfrm>
        </p:spPr>
        <p:txBody>
          <a:bodyPr>
            <a:normAutofit/>
          </a:bodyPr>
          <a:lstStyle/>
          <a:p>
            <a:pPr>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dirty="0" smtClean="0">
                <a:cs typeface="Times New Roman" pitchFamily="18" charset="0"/>
              </a:rPr>
              <a:t>Συμπεράσματα</a:t>
            </a:r>
          </a:p>
        </p:txBody>
      </p:sp>
      <p:sp>
        <p:nvSpPr>
          <p:cNvPr id="43012" name="Rectangle 2"/>
          <p:cNvSpPr>
            <a:spLocks noGrp="1" noChangeArrowheads="1"/>
          </p:cNvSpPr>
          <p:nvPr>
            <p:ph type="body" idx="1"/>
          </p:nvPr>
        </p:nvSpPr>
        <p:spPr>
          <a:xfrm>
            <a:off x="456480" y="1604329"/>
            <a:ext cx="8200800" cy="4082829"/>
          </a:xfrm>
        </p:spPr>
        <p:txBody>
          <a:bodyPr>
            <a:normAutofit lnSpcReduction="10000"/>
          </a:bodyPr>
          <a:lstStyle/>
          <a:p>
            <a:pPr>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Τα παραπάνω συστήματα παρουσιάζουν πολλές ομοιότητες και ελάχιστες διαφορές.</a:t>
            </a:r>
          </a:p>
          <a:p>
            <a:pPr>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Χαρακτηριστικό είναι ότι τα περισσότερα εξ αυτών (πχ. turabian, chicago) επιτρέπουν στο συγγραφέα την επιλογή του τρόπου παραπομπής μέσα στο κείμενο ανάλογα και με την προσωπική του αισθητική (πχ. υποσημείωση ή με τη χρήση παρένθεσης). </a:t>
            </a:r>
          </a:p>
          <a:p>
            <a:pPr>
              <a:buNone/>
              <a:tabLst>
                <a:tab pos="311045"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l-GR" sz="2300" dirty="0" smtClean="0"/>
              <a:t>Τελικά η επιλογή του συστήματος σύνταξης της Βιβλιογραφίας έγκειται στην επιστήμη στην οποία ανήκει ο κάθε συγγραφέας και κατά κάποιο τρόπο επιβάλλει τη χρήση συγκεκριμένου προτύπου, αλλά και της προσωπικής αισθητικής του συγγραφέα.</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_template_updated">
  <a:themeElements>
    <a:clrScheme name="Προσαρμοσμένο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TotalTime>
  <Words>2279</Words>
  <Application>Microsoft Office PowerPoint</Application>
  <PresentationFormat>Προβολή στην οθόνη (4:3)</PresentationFormat>
  <Paragraphs>216</Paragraphs>
  <Slides>30</Slides>
  <Notes>29</Notes>
  <HiddenSlides>0</HiddenSlides>
  <MMClips>0</MMClips>
  <ScaleCrop>false</ScaleCrop>
  <HeadingPairs>
    <vt:vector size="4" baseType="variant">
      <vt:variant>
        <vt:lpstr>Θέμα</vt:lpstr>
      </vt:variant>
      <vt:variant>
        <vt:i4>2</vt:i4>
      </vt:variant>
      <vt:variant>
        <vt:lpstr>Τίτλοι διαφανειών</vt:lpstr>
      </vt:variant>
      <vt:variant>
        <vt:i4>30</vt:i4>
      </vt:variant>
    </vt:vector>
  </HeadingPairs>
  <TitlesOfParts>
    <vt:vector size="32" baseType="lpstr">
      <vt:lpstr>OC_template_updated</vt:lpstr>
      <vt:lpstr>1_OC_template_updated</vt:lpstr>
      <vt:lpstr>Βιβλιογραφία (Θ)</vt:lpstr>
      <vt:lpstr>Περιεχόμενα</vt:lpstr>
      <vt:lpstr>Turabian Citation Style 1/2 </vt:lpstr>
      <vt:lpstr>Turabian Citation Style 2/2 </vt:lpstr>
      <vt:lpstr>Chicago Citation Style 1/2</vt:lpstr>
      <vt:lpstr>Chicago Citation Style 2/2</vt:lpstr>
      <vt:lpstr>Oxford Citation Style</vt:lpstr>
      <vt:lpstr>MLA: Modern Language Association of America </vt:lpstr>
      <vt:lpstr>Συμπεράσματα</vt:lpstr>
      <vt:lpstr>Μέσα εύρεσης  βιβλιογραφικών αναφορών 1/4</vt:lpstr>
      <vt:lpstr>Μέσα εύρεσης  βιβλιογραφικών αναφορών 2/4</vt:lpstr>
      <vt:lpstr>Μέσα εύρεσης  βιβλιογραφικών αναφορών 3/4</vt:lpstr>
      <vt:lpstr>Μέσα εύρεσης  βιβλιογραφικών αναφορών 4/4</vt:lpstr>
      <vt:lpstr>Εργαλεία διαχείρισης  βιβλιογραφικών αναφορών 1/4</vt:lpstr>
      <vt:lpstr>Εργαλεία διαχείρισης  βιβλιογραφικών αναφορών 2/4</vt:lpstr>
      <vt:lpstr>Εργαλεία διαχείρισης  βιβλιογραφικών αναφορών 3/4</vt:lpstr>
      <vt:lpstr>Εργαλεία διαχείρισης  βιβλιογραφικών αναφορών 4/4</vt:lpstr>
      <vt:lpstr>Ευρετήριο Αναφορών  (Citation Index) 1/3</vt:lpstr>
      <vt:lpstr>Ευρετήριο Αναφορών  (Citation Index) 2/3</vt:lpstr>
      <vt:lpstr>Ευρετήριο Αναφορών  (Citation Index) 3/3</vt:lpstr>
      <vt:lpstr>Συμπεράσματα 1/2</vt:lpstr>
      <vt:lpstr>Συμπεράσματα 2/2</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αρχειακών εγγράφων</dc:title>
  <dc:creator>opencourses@teiath.gr</dc:creator>
  <cp:lastModifiedBy>natasakar new</cp:lastModifiedBy>
  <cp:revision>108</cp:revision>
  <dcterms:created xsi:type="dcterms:W3CDTF">2014-04-25T12:34:35Z</dcterms:created>
  <dcterms:modified xsi:type="dcterms:W3CDTF">2015-03-13T14:56:58Z</dcterms:modified>
</cp:coreProperties>
</file>