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7"/>
  </p:notesMasterIdLst>
  <p:handoutMasterIdLst>
    <p:handoutMasterId r:id="rId28"/>
  </p:handoutMasterIdLst>
  <p:sldIdLst>
    <p:sldId id="275"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82" r:id="rId23"/>
    <p:sldId id="283" r:id="rId24"/>
    <p:sldId id="280" r:id="rId25"/>
    <p:sldId id="28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79640B-C6F9-4E6D-AFEC-9F2DFEBB8B5F}" type="slidenum">
              <a:rPr lang="en-GB" smtClean="0"/>
              <a:pPr fontAlgn="base">
                <a:spcBef>
                  <a:spcPct val="0"/>
                </a:spcBef>
                <a:spcAft>
                  <a:spcPct val="0"/>
                </a:spcAft>
                <a:defRPr/>
              </a:pPr>
              <a:t>9</a:t>
            </a:fld>
            <a:endParaRPr lang="en-GB" dirty="0" smtClean="0"/>
          </a:p>
        </p:txBody>
      </p:sp>
      <p:sp>
        <p:nvSpPr>
          <p:cNvPr id="27651"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7652"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947B91-D520-4D22-ABF4-22D0D8145D00}" type="slidenum">
              <a:rPr lang="en-GB" smtClean="0"/>
              <a:pPr fontAlgn="base">
                <a:spcBef>
                  <a:spcPct val="0"/>
                </a:spcBef>
                <a:spcAft>
                  <a:spcPct val="0"/>
                </a:spcAft>
                <a:defRPr/>
              </a:pPr>
              <a:t>10</a:t>
            </a:fld>
            <a:endParaRPr lang="en-GB" dirty="0" smtClean="0"/>
          </a:p>
        </p:txBody>
      </p:sp>
      <p:sp>
        <p:nvSpPr>
          <p:cNvPr id="28675"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8676"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7B4CE3-E7E5-4AC1-BF0C-43C7250A357A}" type="slidenum">
              <a:rPr lang="en-GB" smtClean="0"/>
              <a:pPr fontAlgn="base">
                <a:spcBef>
                  <a:spcPct val="0"/>
                </a:spcBef>
                <a:spcAft>
                  <a:spcPct val="0"/>
                </a:spcAft>
                <a:defRPr/>
              </a:pPr>
              <a:t>11</a:t>
            </a:fld>
            <a:endParaRPr lang="en-GB" dirty="0" smtClean="0"/>
          </a:p>
        </p:txBody>
      </p:sp>
      <p:sp>
        <p:nvSpPr>
          <p:cNvPr id="29699"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9700"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587E13-99FF-4FD8-B786-A957B095E152}" type="slidenum">
              <a:rPr lang="en-GB" smtClean="0"/>
              <a:pPr fontAlgn="base">
                <a:spcBef>
                  <a:spcPct val="0"/>
                </a:spcBef>
                <a:spcAft>
                  <a:spcPct val="0"/>
                </a:spcAft>
                <a:defRPr/>
              </a:pPr>
              <a:t>12</a:t>
            </a:fld>
            <a:endParaRPr lang="en-GB" dirty="0" smtClean="0"/>
          </a:p>
        </p:txBody>
      </p:sp>
      <p:sp>
        <p:nvSpPr>
          <p:cNvPr id="30723"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30724"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D370D-5B20-453A-B94D-F5AD8A07473E}" type="slidenum">
              <a:rPr lang="en-GB" smtClean="0"/>
              <a:pPr fontAlgn="base">
                <a:spcBef>
                  <a:spcPct val="0"/>
                </a:spcBef>
                <a:spcAft>
                  <a:spcPct val="0"/>
                </a:spcAft>
                <a:defRPr/>
              </a:pPr>
              <a:t>13</a:t>
            </a:fld>
            <a:endParaRPr lang="en-GB" dirty="0" smtClean="0"/>
          </a:p>
        </p:txBody>
      </p:sp>
      <p:sp>
        <p:nvSpPr>
          <p:cNvPr id="31747"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31748"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DBBB21-74C8-4E8B-8F2F-39030716D091}" type="slidenum">
              <a:rPr lang="en-GB" smtClean="0"/>
              <a:pPr fontAlgn="base">
                <a:spcBef>
                  <a:spcPct val="0"/>
                </a:spcBef>
                <a:spcAft>
                  <a:spcPct val="0"/>
                </a:spcAft>
                <a:defRPr/>
              </a:pPr>
              <a:t>14</a:t>
            </a:fld>
            <a:endParaRPr lang="en-GB" dirty="0" smtClean="0"/>
          </a:p>
        </p:txBody>
      </p:sp>
      <p:sp>
        <p:nvSpPr>
          <p:cNvPr id="32771"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32772"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35E7A3-E819-431F-85F7-A0715FA6BB0B}" type="slidenum">
              <a:rPr lang="en-GB" smtClean="0"/>
              <a:pPr fontAlgn="base">
                <a:spcBef>
                  <a:spcPct val="0"/>
                </a:spcBef>
                <a:spcAft>
                  <a:spcPct val="0"/>
                </a:spcAft>
                <a:defRPr/>
              </a:pPr>
              <a:t>1</a:t>
            </a:fld>
            <a:endParaRPr lang="en-GB" dirty="0" smtClean="0"/>
          </a:p>
        </p:txBody>
      </p:sp>
      <p:sp>
        <p:nvSpPr>
          <p:cNvPr id="19459" name="Text Box 1"/>
          <p:cNvSpPr>
            <a:spLocks noGrp="1" noRot="1" noChangeAspect="1" noChangeArrowheads="1" noTextEdit="1"/>
          </p:cNvSpPr>
          <p:nvPr>
            <p:ph type="sldImg"/>
          </p:nvPr>
        </p:nvSpPr>
        <p:spPr bwMode="auto">
          <a:xfrm>
            <a:off x="993775" y="777875"/>
            <a:ext cx="5114925" cy="3836988"/>
          </a:xfrm>
          <a:solidFill>
            <a:srgbClr val="FFFFFF"/>
          </a:solidFill>
          <a:ln>
            <a:solidFill>
              <a:srgbClr val="000000"/>
            </a:solidFill>
            <a:miter lim="800000"/>
            <a:headEnd/>
            <a:tailEnd/>
          </a:ln>
        </p:spPr>
      </p:sp>
      <p:sp>
        <p:nvSpPr>
          <p:cNvPr id="19460"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9C8BB-99DD-4F2E-A546-A681E0B85164}" type="slidenum">
              <a:rPr lang="en-GB" smtClean="0"/>
              <a:pPr fontAlgn="base">
                <a:spcBef>
                  <a:spcPct val="0"/>
                </a:spcBef>
                <a:spcAft>
                  <a:spcPct val="0"/>
                </a:spcAft>
                <a:defRPr/>
              </a:pPr>
              <a:t>2</a:t>
            </a:fld>
            <a:endParaRPr lang="en-GB" dirty="0" smtClean="0"/>
          </a:p>
        </p:txBody>
      </p:sp>
      <p:sp>
        <p:nvSpPr>
          <p:cNvPr id="20483" name="Text Box 1"/>
          <p:cNvSpPr>
            <a:spLocks noGrp="1" noRot="1" noChangeAspect="1" noChangeArrowheads="1" noTextEdit="1"/>
          </p:cNvSpPr>
          <p:nvPr>
            <p:ph type="sldImg"/>
          </p:nvPr>
        </p:nvSpPr>
        <p:spPr bwMode="auto">
          <a:xfrm>
            <a:off x="995363" y="777875"/>
            <a:ext cx="5100637" cy="3825875"/>
          </a:xfrm>
          <a:solidFill>
            <a:srgbClr val="FFFFFF"/>
          </a:solidFill>
          <a:ln>
            <a:solidFill>
              <a:srgbClr val="000000"/>
            </a:solidFill>
            <a:miter lim="800000"/>
            <a:headEnd/>
            <a:tailEnd/>
          </a:ln>
        </p:spPr>
      </p:sp>
      <p:sp>
        <p:nvSpPr>
          <p:cNvPr id="20484" name="Text Box 2"/>
          <p:cNvSpPr>
            <a:spLocks noGrp="1" noChangeArrowheads="1"/>
          </p:cNvSpPr>
          <p:nvPr>
            <p:ph type="body" idx="1"/>
          </p:nvPr>
        </p:nvSpPr>
        <p:spPr bwMode="auto">
          <a:xfrm>
            <a:off x="710406" y="4861441"/>
            <a:ext cx="5671740" cy="4593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F6CAF-1B23-4D94-A7C4-2892699DC41E}" type="slidenum">
              <a:rPr lang="en-GB" smtClean="0"/>
              <a:pPr fontAlgn="base">
                <a:spcBef>
                  <a:spcPct val="0"/>
                </a:spcBef>
                <a:spcAft>
                  <a:spcPct val="0"/>
                </a:spcAft>
                <a:defRPr/>
              </a:pPr>
              <a:t>3</a:t>
            </a:fld>
            <a:endParaRPr lang="en-GB" dirty="0" smtClean="0"/>
          </a:p>
        </p:txBody>
      </p:sp>
      <p:sp>
        <p:nvSpPr>
          <p:cNvPr id="21507"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1508"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02A1F-B0E3-46F3-BC7D-D6CD15F9A4F3}" type="slidenum">
              <a:rPr lang="en-GB" smtClean="0"/>
              <a:pPr fontAlgn="base">
                <a:spcBef>
                  <a:spcPct val="0"/>
                </a:spcBef>
                <a:spcAft>
                  <a:spcPct val="0"/>
                </a:spcAft>
                <a:defRPr/>
              </a:pPr>
              <a:t>4</a:t>
            </a:fld>
            <a:endParaRPr lang="en-GB" dirty="0" smtClean="0"/>
          </a:p>
        </p:txBody>
      </p:sp>
      <p:sp>
        <p:nvSpPr>
          <p:cNvPr id="22531"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2532"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6632A-7285-4A40-9143-E8ED1E834E31}" type="slidenum">
              <a:rPr lang="en-GB" smtClean="0"/>
              <a:pPr fontAlgn="base">
                <a:spcBef>
                  <a:spcPct val="0"/>
                </a:spcBef>
                <a:spcAft>
                  <a:spcPct val="0"/>
                </a:spcAft>
                <a:defRPr/>
              </a:pPr>
              <a:t>5</a:t>
            </a:fld>
            <a:endParaRPr lang="en-GB" dirty="0" smtClean="0"/>
          </a:p>
        </p:txBody>
      </p:sp>
      <p:sp>
        <p:nvSpPr>
          <p:cNvPr id="23555"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3556"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F2E23C-969A-4B02-AF40-4AFF2685E120}" type="slidenum">
              <a:rPr lang="en-GB" smtClean="0"/>
              <a:pPr fontAlgn="base">
                <a:spcBef>
                  <a:spcPct val="0"/>
                </a:spcBef>
                <a:spcAft>
                  <a:spcPct val="0"/>
                </a:spcAft>
                <a:defRPr/>
              </a:pPr>
              <a:t>6</a:t>
            </a:fld>
            <a:endParaRPr lang="en-GB" dirty="0" smtClean="0"/>
          </a:p>
        </p:txBody>
      </p:sp>
      <p:sp>
        <p:nvSpPr>
          <p:cNvPr id="24579"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4580"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BB461-8B0D-4229-9E6D-F93E1CD9BFE8}" type="slidenum">
              <a:rPr lang="en-GB" smtClean="0"/>
              <a:pPr fontAlgn="base">
                <a:spcBef>
                  <a:spcPct val="0"/>
                </a:spcBef>
                <a:spcAft>
                  <a:spcPct val="0"/>
                </a:spcAft>
                <a:defRPr/>
              </a:pPr>
              <a:t>7</a:t>
            </a:fld>
            <a:endParaRPr lang="en-GB" dirty="0" smtClean="0"/>
          </a:p>
        </p:txBody>
      </p:sp>
      <p:sp>
        <p:nvSpPr>
          <p:cNvPr id="25603"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5604"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8"/>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D13DB-B951-47CA-AE33-A6C82A004680}" type="slidenum">
              <a:rPr lang="en-GB" smtClean="0"/>
              <a:pPr fontAlgn="base">
                <a:spcBef>
                  <a:spcPct val="0"/>
                </a:spcBef>
                <a:spcAft>
                  <a:spcPct val="0"/>
                </a:spcAft>
                <a:defRPr/>
              </a:pPr>
              <a:t>8</a:t>
            </a:fld>
            <a:endParaRPr lang="en-GB" dirty="0" smtClean="0"/>
          </a:p>
        </p:txBody>
      </p:sp>
      <p:sp>
        <p:nvSpPr>
          <p:cNvPr id="26627" name="Text Box 1"/>
          <p:cNvSpPr>
            <a:spLocks noGrp="1" noRot="1" noChangeAspect="1" noChangeArrowheads="1" noTextEdit="1"/>
          </p:cNvSpPr>
          <p:nvPr>
            <p:ph type="sldImg"/>
          </p:nvPr>
        </p:nvSpPr>
        <p:spPr bwMode="auto">
          <a:xfrm>
            <a:off x="996950" y="777875"/>
            <a:ext cx="5091113" cy="3819525"/>
          </a:xfrm>
          <a:solidFill>
            <a:srgbClr val="FFFFFF"/>
          </a:solidFill>
          <a:ln>
            <a:solidFill>
              <a:srgbClr val="000000"/>
            </a:solidFill>
            <a:miter lim="800000"/>
            <a:headEnd/>
            <a:tailEnd/>
          </a:ln>
        </p:spPr>
      </p:sp>
      <p:sp>
        <p:nvSpPr>
          <p:cNvPr id="26628" name="Text Box 2"/>
          <p:cNvSpPr>
            <a:spLocks noGrp="1" noChangeArrowheads="1"/>
          </p:cNvSpPr>
          <p:nvPr>
            <p:ph type="body" idx="1"/>
          </p:nvPr>
        </p:nvSpPr>
        <p:spPr bwMode="auto">
          <a:xfrm>
            <a:off x="710406" y="4861442"/>
            <a:ext cx="5665162" cy="458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buFont typeface="Times New Roman" pitchFamily="18" charset="0"/>
              <a:buNone/>
            </a:pPr>
            <a:endParaRPr lang="en-US"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72694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97069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538988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611197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88034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79990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53664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907531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54416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1052736"/>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968552"/>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7582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69868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46569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99072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0510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834821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8196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7877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63834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7904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022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l-GR" dirty="0" smtClean="0"/>
              <a:t>ΔΙΑΧΕΙΡΙΣΗ ΑΡΧΕΙΑΚΩΝ ΕΓΓΡΑΦΩΝ, ΣΗΜΕΙΩΣΕΙΣ</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13470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03269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εγγράφων </a:t>
            </a:r>
            <a:r>
              <a:rPr lang="el-GR" sz="4400" b="1" dirty="0" smtClean="0">
                <a:solidFill>
                  <a:schemeClr val="tx1"/>
                </a:solidFill>
                <a:latin typeface="+mn-lt"/>
              </a:rPr>
              <a:t>(Θ)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a:t>Ενότητα 11</a:t>
            </a:r>
            <a:r>
              <a:rPr lang="el-GR" sz="2400" dirty="0"/>
              <a:t>:</a:t>
            </a:r>
            <a:r>
              <a:rPr lang="en-US" sz="2400" dirty="0"/>
              <a:t> </a:t>
            </a:r>
            <a:r>
              <a:rPr lang="el-GR" sz="2400" dirty="0"/>
              <a:t>Ανάλυση Έργου (συνέχεια)</a:t>
            </a:r>
            <a:endParaRPr lang="en-US" sz="2400" dirty="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317109725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62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7/12</a:t>
            </a:r>
            <a:endParaRPr lang="el-GR" altLang="el-GR" sz="2900" b="1" dirty="0" smtClean="0">
              <a:solidFill>
                <a:srgbClr val="000000"/>
              </a:solidFill>
              <a:cs typeface="Times New Roman" pitchFamily="18" charset="0"/>
            </a:endParaRPr>
          </a:p>
        </p:txBody>
      </p:sp>
      <p:sp>
        <p:nvSpPr>
          <p:cNvPr id="11269"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Το κείμενο του προγράμματος θα πρέπει να κάνει αναφορά:</a:t>
            </a:r>
          </a:p>
          <a:p>
            <a:pPr marL="0" indent="0">
              <a:spcBef>
                <a:spcPts val="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(συνέχεια)</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Στον προσδιορισμό του τρόπου βελτίωσης, οργάνωσης του τρέχοντος αρχείου, προσωρινής αποθήκευσης και οργάνωσης των εγγράφων στους χώρους των τμημάτων και διευθύνσεων.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Στην παροχή κατευθυντηρίων οδηγιών για την οργάνωση και αρχειοθέτηση των εγγράφων στο πλαίσιο του τρέχοντος αρχείου.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7395581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8/12</a:t>
            </a:r>
            <a:endParaRPr lang="el-GR" altLang="el-GR" sz="2900" b="1" dirty="0" smtClean="0">
              <a:solidFill>
                <a:srgbClr val="000000"/>
              </a:solidFill>
              <a:cs typeface="Times New Roman" pitchFamily="18" charset="0"/>
            </a:endParaRPr>
          </a:p>
        </p:txBody>
      </p:sp>
      <p:sp>
        <p:nvSpPr>
          <p:cNvPr id="12293" name="Rectangle 2"/>
          <p:cNvSpPr>
            <a:spLocks noGrp="1" noChangeArrowheads="1"/>
          </p:cNvSpPr>
          <p:nvPr>
            <p:ph idx="1"/>
          </p:nvPr>
        </p:nvSpPr>
        <p:spPr/>
        <p:txBody>
          <a:bodyPr>
            <a:normAutofit/>
          </a:bodyPr>
          <a:lstStyle/>
          <a:p>
            <a:pPr marL="0" lv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solidFill>
                  <a:prstClr val="black"/>
                </a:solidFill>
                <a:cs typeface="Times New Roman" pitchFamily="18" charset="0"/>
              </a:rPr>
              <a:t>Το κείμενο του προγράμματος θα πρέπει να κάνει αναφορά:</a:t>
            </a:r>
          </a:p>
          <a:p>
            <a:pPr marL="0" lvl="0" indent="0">
              <a:spcBef>
                <a:spcPts val="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solidFill>
                  <a:prstClr val="black"/>
                </a:solidFill>
                <a:cs typeface="Times New Roman" pitchFamily="18" charset="0"/>
              </a:rPr>
              <a:t>(συνέχεια)</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Στον προσδιορισμό του τρόπου πρακτικής εφαρμογής του </a:t>
            </a:r>
            <a:r>
              <a:rPr lang="el-GR" altLang="el-GR" dirty="0" smtClean="0"/>
              <a:t>προγράμματος.</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Στην περιγραφή του χρονοδιαγράμματος εκπαίδευσης του </a:t>
            </a:r>
            <a:r>
              <a:rPr lang="el-GR" altLang="el-GR" dirty="0" smtClean="0"/>
              <a:t>προσωπικού στις συγκεκριμένες διαδικασίες και στη διαχείριση των συναφών εγγράφων.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Στην περιγραφή του τρόπου εκπαίδευσης του προσωπικού.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2402456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9/12</a:t>
            </a:r>
            <a:endParaRPr lang="el-GR" altLang="el-GR" sz="2900" b="1" dirty="0" smtClean="0">
              <a:solidFill>
                <a:srgbClr val="000000"/>
              </a:solidFill>
              <a:cs typeface="Times New Roman" pitchFamily="18" charset="0"/>
            </a:endParaRPr>
          </a:p>
        </p:txBody>
      </p:sp>
      <p:sp>
        <p:nvSpPr>
          <p:cNvPr id="13317" name="Rectangle 2"/>
          <p:cNvSpPr>
            <a:spLocks noGrp="1" noChangeArrowheads="1"/>
          </p:cNvSpPr>
          <p:nvPr>
            <p:ph idx="1"/>
          </p:nvPr>
        </p:nvSpPr>
        <p:spPr/>
        <p:txBody>
          <a:bodyPr>
            <a:normAutofit/>
          </a:bodyPr>
          <a:lstStyle/>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Θα πρέπει να επισημανθεί ότι οι λύσεις που προτείνονται αφορούν στην πρακτική αντιμετώπιση των προβλημάτων. </a:t>
            </a:r>
          </a:p>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Οι λύσεις αυτές θα πρέπει να είναι ανοικτές (μέχρι σε ένα σημείο) σε παραμετροποίηση και τροποποίηση με βάση τις ανάγκες και τις απαιτήσεις της διοίκησης, αλλά και τις πρακτικές ανάγκες των υπαλλήλων.</a:t>
            </a:r>
          </a:p>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Οι τροποποιήσεις όμως δε θα πρέπει να αλλάζουν το βασικό πλάνο και δομή της συνολικής λύσης που προτάθηκε για τις διαδικασίες και τη διαχείριση των εγγράφων.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591059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10/12</a:t>
            </a:r>
            <a:endParaRPr lang="el-GR" altLang="el-GR" sz="2900" b="1" dirty="0" smtClean="0">
              <a:solidFill>
                <a:srgbClr val="000000"/>
              </a:solidFill>
              <a:cs typeface="Times New Roman" pitchFamily="18" charset="0"/>
            </a:endParaRPr>
          </a:p>
        </p:txBody>
      </p:sp>
      <p:sp>
        <p:nvSpPr>
          <p:cNvPr id="14341" name="Rectangle 2"/>
          <p:cNvSpPr>
            <a:spLocks noGrp="1" noChangeArrowheads="1"/>
          </p:cNvSpPr>
          <p:nvPr>
            <p:ph idx="1"/>
          </p:nvPr>
        </p:nvSpPr>
        <p:spPr/>
        <p:txBody>
          <a:bodyPr/>
          <a:lstStyle/>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Το κείμενο που θα κατατεθεί, σκοπό έχει να ενημερώσει τη Διοίκηση:</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Για τις διαδικασίες ανάλυσης.</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Για τις προτεινόμενες λύσεις.</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Τα οφέλη για τη Διοίκηση και τα επιμέρους τμήματα.</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Τα στάδια που ακολουθούν για την πρακτική εφαρμογή του.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642901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11/12</a:t>
            </a:r>
            <a:endParaRPr lang="el-GR" altLang="el-GR" sz="2900" b="1" dirty="0" smtClean="0">
              <a:solidFill>
                <a:srgbClr val="000000"/>
              </a:solidFill>
              <a:cs typeface="Times New Roman" pitchFamily="18" charset="0"/>
            </a:endParaRPr>
          </a:p>
        </p:txBody>
      </p:sp>
      <p:sp>
        <p:nvSpPr>
          <p:cNvPr id="15365" name="Rectangle 2"/>
          <p:cNvSpPr>
            <a:spLocks noGrp="1" noChangeArrowheads="1"/>
          </p:cNvSpPr>
          <p:nvPr>
            <p:ph idx="1"/>
          </p:nvPr>
        </p:nvSpPr>
        <p:spPr/>
        <p:txBody>
          <a:bodyPr>
            <a:normAutofit/>
          </a:bodyPr>
          <a:lstStyle/>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b="1" dirty="0" smtClean="0"/>
              <a:t>Συμπεράσματα</a:t>
            </a:r>
          </a:p>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Το στάδιο της Ανάλυσης Στοιχείων είναι ένα από τα πιο σημαντικά στάδια στην υλοποίηση ενός </a:t>
            </a:r>
            <a:r>
              <a:rPr lang="el-GR" altLang="en-US" sz="2300" dirty="0" smtClean="0"/>
              <a:t>“</a:t>
            </a:r>
            <a:r>
              <a:rPr lang="el-GR" altLang="el-GR" sz="2300" dirty="0" smtClean="0"/>
              <a:t>Προγράμματος Διαχείρισης Εγγράφων</a:t>
            </a:r>
            <a:r>
              <a:rPr lang="el-GR" altLang="en-US" sz="2300" dirty="0" smtClean="0"/>
              <a:t>”</a:t>
            </a:r>
            <a:r>
              <a:rPr lang="el-GR" altLang="el-GR" sz="2300" dirty="0" smtClean="0"/>
              <a:t>.</a:t>
            </a:r>
          </a:p>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Η αποτελεσματική ανάλυση των εγγράφων εγγυάται την ανάπτυξη ενός </a:t>
            </a:r>
            <a:r>
              <a:rPr lang="el-GR" altLang="en-US" sz="2300" dirty="0" smtClean="0"/>
              <a:t>“</a:t>
            </a:r>
            <a:r>
              <a:rPr lang="el-GR" altLang="el-GR" sz="2300" dirty="0" smtClean="0"/>
              <a:t>Προγράμματος Διαχείρισης Εγγράφων</a:t>
            </a:r>
            <a:r>
              <a:rPr lang="el-GR" altLang="en-US" sz="2300" dirty="0" smtClean="0"/>
              <a:t>”</a:t>
            </a:r>
            <a:r>
              <a:rPr lang="el-GR" altLang="el-GR" sz="2300" dirty="0" smtClean="0"/>
              <a:t> κατάλληλα προσαρμοσμένο στις ανάγκες του συγκεκριμένου Οργανισμού.</a:t>
            </a:r>
          </a:p>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Αν και δεν υπάρχει ένας συγκεκριμένος τρόπος ανάλυσης στοιχείων, εν τούτοις η τήρηση γενικών αρχών συνδράμει στην αποτελεσματική ανάλυση των στοιχείων.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6965787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12/12</a:t>
            </a:r>
            <a:endParaRPr lang="el-GR" altLang="el-GR" sz="2900" b="1" dirty="0" smtClean="0">
              <a:solidFill>
                <a:srgbClr val="000000"/>
              </a:solidFill>
              <a:cs typeface="Times New Roman" pitchFamily="18" charset="0"/>
            </a:endParaRPr>
          </a:p>
        </p:txBody>
      </p:sp>
      <p:sp>
        <p:nvSpPr>
          <p:cNvPr id="16389" name="Rectangle 2"/>
          <p:cNvSpPr>
            <a:spLocks noGrp="1" noChangeArrowheads="1"/>
          </p:cNvSpPr>
          <p:nvPr>
            <p:ph idx="1"/>
          </p:nvPr>
        </p:nvSpPr>
        <p:spPr/>
        <p:txBody>
          <a:bodyPr/>
          <a:lstStyle/>
          <a:p>
            <a:pPr marL="0" indent="0" eaLnBrk="1" hangingPunct="1">
              <a:buFont typeface="Arial" pitchFamily="34" charset="0"/>
              <a:buNone/>
              <a:tabLst>
                <a:tab pos="889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b="1" dirty="0" smtClean="0">
                <a:cs typeface="Times New Roman" pitchFamily="18" charset="0"/>
              </a:rPr>
              <a:t>Συμπεράσματα </a:t>
            </a:r>
            <a:r>
              <a:rPr lang="el-GR" altLang="el-GR" sz="2300" dirty="0" smtClean="0">
                <a:cs typeface="Times New Roman" pitchFamily="18" charset="0"/>
              </a:rPr>
              <a:t>(συνέχεια)</a:t>
            </a:r>
            <a:endParaRPr lang="el-GR" altLang="el-GR" sz="2300" b="1" dirty="0" smtClean="0">
              <a:cs typeface="Times New Roman" pitchFamily="18" charset="0"/>
            </a:endParaRPr>
          </a:p>
          <a:p>
            <a:pPr marL="0" indent="0" eaLnBrk="1" hangingPunct="1">
              <a:buFont typeface="Arial" pitchFamily="34" charset="0"/>
              <a:buNone/>
              <a:tabLst>
                <a:tab pos="889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cs typeface="Times New Roman" pitchFamily="18" charset="0"/>
              </a:rPr>
              <a:t>Τελικό προϊόν της Ανάλυσης Στοιχείων είναι ένα </a:t>
            </a:r>
            <a:r>
              <a:rPr lang="el-GR" altLang="en-US" sz="2300" dirty="0" smtClean="0">
                <a:cs typeface="Times New Roman" pitchFamily="18" charset="0"/>
              </a:rPr>
              <a:t>“</a:t>
            </a:r>
            <a:r>
              <a:rPr lang="el-GR" altLang="el-GR" sz="2300" dirty="0" smtClean="0">
                <a:cs typeface="Times New Roman" pitchFamily="18" charset="0"/>
              </a:rPr>
              <a:t>Πρόγραμμα </a:t>
            </a:r>
            <a:r>
              <a:rPr lang="el-GR" altLang="el-GR" sz="2300" dirty="0" smtClean="0"/>
              <a:t>Διαχείρισης Εγγράφων</a:t>
            </a:r>
            <a:r>
              <a:rPr lang="el-GR" altLang="en-US" sz="2300" dirty="0" smtClean="0"/>
              <a:t>”</a:t>
            </a:r>
            <a:r>
              <a:rPr lang="el-GR" altLang="el-GR" sz="2300" dirty="0" smtClean="0"/>
              <a:t> για το συγκεκριμένο Οργανισμό.</a:t>
            </a:r>
          </a:p>
          <a:p>
            <a:pPr marL="0" indent="0" eaLnBrk="1" hangingPunct="1">
              <a:buFont typeface="Arial" pitchFamily="34" charset="0"/>
              <a:buNone/>
              <a:tabLst>
                <a:tab pos="889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300" dirty="0" smtClean="0"/>
              <a:t>Η ανάλυση στοιχείων αποσκοπεί στη βελτίωση των υφιστάμενων διαδικασιών ή ανάπτυξη νέων, αλλά και στη διαμόρφωση νέων ή και τυποποίηση των υπαρχόντων εγγράφων που είτε διαχειρίζεται, είτε παράγει ο Οργανισμός.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601313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r>
              <a:rPr lang="en-US" dirty="0"/>
              <a:t>Bantin, P.C. (2008). </a:t>
            </a:r>
            <a:r>
              <a:rPr lang="en-US" i="1" dirty="0"/>
              <a:t>Understanding data and information systems for recordkeeping</a:t>
            </a:r>
            <a:r>
              <a:rPr lang="en-US" dirty="0"/>
              <a:t>. London: Neal- Schuman.</a:t>
            </a:r>
          </a:p>
          <a:p>
            <a:r>
              <a:rPr lang="en-US" dirty="0"/>
              <a:t>Cox, R.J. (2001). </a:t>
            </a:r>
            <a:r>
              <a:rPr lang="en-US" i="1" dirty="0"/>
              <a:t>Managing records as evidence and information</a:t>
            </a:r>
            <a:r>
              <a:rPr lang="en-US" dirty="0"/>
              <a:t>. US: Greenwood.</a:t>
            </a:r>
          </a:p>
          <a:p>
            <a:r>
              <a:rPr lang="en-US" dirty="0"/>
              <a:t>Hare, C. and McLeod, J. (2004). </a:t>
            </a:r>
            <a:r>
              <a:rPr lang="en-US" i="1" dirty="0"/>
              <a:t>How to manage records in the e-environment</a:t>
            </a:r>
            <a:r>
              <a:rPr lang="en-US" dirty="0"/>
              <a:t>. London: Routledge.</a:t>
            </a:r>
          </a:p>
          <a:p>
            <a:r>
              <a:rPr lang="en-US" dirty="0"/>
              <a:t>Penn, I.A., Pennix, G.B. and Coulson, J. (1996). </a:t>
            </a:r>
            <a:r>
              <a:rPr lang="en-US" i="1" dirty="0"/>
              <a:t>Records management handbook</a:t>
            </a:r>
            <a:r>
              <a:rPr lang="en-US" dirty="0"/>
              <a:t>. Cambridge: Gower.</a:t>
            </a:r>
            <a:endParaRPr lang="el-GR" dirty="0"/>
          </a:p>
          <a:p>
            <a:r>
              <a:rPr lang="en-US" dirty="0"/>
              <a:t>Read, J. and Ginn, M.L. (2008). </a:t>
            </a:r>
            <a:r>
              <a:rPr lang="en-US" i="1" dirty="0"/>
              <a:t>Records Management</a:t>
            </a:r>
            <a:r>
              <a:rPr lang="en-US" dirty="0"/>
              <a:t>. US: South Western Cengage Learning</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1147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3581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749623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Βασιλακάκου 2014. Ευγενία Βασιλακάκου. «Διαχείριση αρχειακών </a:t>
            </a:r>
            <a:r>
              <a:rPr lang="el-GR" sz="2000" dirty="0" smtClean="0"/>
              <a:t>εγγράφων (Θ). </a:t>
            </a:r>
            <a:r>
              <a:rPr lang="el-GR" sz="2000" dirty="0" smtClean="0"/>
              <a:t>Ενότητα 11</a:t>
            </a:r>
            <a:r>
              <a:rPr lang="en-US" sz="2000" dirty="0" smtClean="0"/>
              <a:t>:</a:t>
            </a:r>
            <a:r>
              <a:rPr lang="el-GR" sz="2000" dirty="0" smtClean="0"/>
              <a:t> Ανάλυση έργου (συνέχεια)».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1896383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
          <p:cNvSpPr>
            <a:spLocks noGrp="1" noChangeArrowheads="1"/>
          </p:cNvSpPr>
          <p:nvPr>
            <p:ph type="title"/>
          </p:nvPr>
        </p:nvSpPr>
        <p:spPr/>
        <p:txBody>
          <a:bodyPr tIns="35268"/>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Περιεχόμενα</a:t>
            </a:r>
          </a:p>
        </p:txBody>
      </p:sp>
      <p:sp>
        <p:nvSpPr>
          <p:cNvPr id="3077" name="Rectangle 2"/>
          <p:cNvSpPr>
            <a:spLocks noGrp="1" noChangeArrowheads="1"/>
          </p:cNvSpPr>
          <p:nvPr>
            <p:ph idx="1"/>
          </p:nvPr>
        </p:nvSpPr>
        <p:spPr/>
        <p:txBody>
          <a:bodyPr/>
          <a:lstStyle/>
          <a:p>
            <a:pPr marL="390525">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Διαδικασία Ενσωμάτωσης </a:t>
            </a:r>
            <a:r>
              <a:rPr lang="el-GR" altLang="en-US" dirty="0" smtClean="0"/>
              <a:t>“</a:t>
            </a:r>
            <a:r>
              <a:rPr lang="el-GR" altLang="el-GR" dirty="0" smtClean="0"/>
              <a:t>Διαχείρισης Εγγράφων</a:t>
            </a:r>
            <a:r>
              <a:rPr lang="el-GR" altLang="en-US" dirty="0" smtClean="0"/>
              <a:t>”.</a:t>
            </a:r>
            <a:endParaRPr lang="el-GR" altLang="el-GR" dirty="0" smtClean="0"/>
          </a:p>
          <a:p>
            <a:pPr marL="390525">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Επιμέρους Στάδια.</a:t>
            </a:r>
          </a:p>
          <a:p>
            <a:pPr marL="390525">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Επιμέρους Εργαλεία.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8776756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55733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3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2102632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32615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Διαδικασία ενσωμάτωσης αρχών </a:t>
            </a:r>
            <a:r>
              <a:rPr lang="el-GR" sz="3300" b="0" dirty="0" smtClean="0"/>
              <a:t>(Διαχείρισης εγγράφων)</a:t>
            </a:r>
            <a:endParaRPr lang="el-GR" sz="3300" b="0" dirty="0"/>
          </a:p>
        </p:txBody>
      </p:sp>
      <p:sp>
        <p:nvSpPr>
          <p:cNvPr id="4101" name="Rectangle 2"/>
          <p:cNvSpPr>
            <a:spLocks noGrp="1" noChangeArrowheads="1"/>
          </p:cNvSpPr>
          <p:nvPr>
            <p:ph idx="1"/>
          </p:nvPr>
        </p:nvSpPr>
        <p:spPr/>
        <p:txBody>
          <a:bodyPr>
            <a:normAutofit/>
          </a:bodyPr>
          <a:lstStyle/>
          <a:p>
            <a:pPr marL="0" indent="0" eaLnBrk="1" hangingPunct="1">
              <a:buFont typeface="Arial" pitchFamily="34" charset="0"/>
              <a:buNone/>
              <a:tabLst>
                <a:tab pos="1778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Η διαδικασία αυτή περιλαμβάνει πέντε (5) στάδια, αλλά και επιμέρους εργαλεία.</a:t>
            </a:r>
          </a:p>
          <a:p>
            <a:pPr marL="0" indent="0" eaLnBrk="1" hangingPunct="1">
              <a:buFont typeface="Arial" pitchFamily="34" charset="0"/>
              <a:buNone/>
              <a:tabLst>
                <a:tab pos="1778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Συγκεκριμένα τα στάδια αυτά είναι:</a:t>
            </a:r>
          </a:p>
          <a:p>
            <a:pPr marL="457200" indent="-457200" eaLnBrk="1" hangingPunct="1">
              <a:buFont typeface="+mj-lt"/>
              <a:buAutoNum type="arabicPeriod"/>
              <a:tabLst>
                <a:tab pos="1778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Προετοιμασία/ Προπαρασκευή (Project Preparation)</a:t>
            </a:r>
          </a:p>
          <a:p>
            <a:pPr marL="457200" indent="-457200" eaLnBrk="1" hangingPunct="1">
              <a:buFont typeface="+mj-lt"/>
              <a:buAutoNum type="arabicPeriod"/>
              <a:tabLst>
                <a:tab pos="1778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Διαχείριση Έργου (Project Management)</a:t>
            </a:r>
          </a:p>
          <a:p>
            <a:pPr marL="457200" indent="-457200" eaLnBrk="1" hangingPunct="1">
              <a:buFont typeface="+mj-lt"/>
              <a:buAutoNum type="arabicPeriod"/>
              <a:tabLst>
                <a:tab pos="1778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Συλλογής Στοιχείων (Data Collection)</a:t>
            </a:r>
          </a:p>
          <a:p>
            <a:pPr marL="457200" indent="-457200" eaLnBrk="1" hangingPunct="1">
              <a:buFont typeface="+mj-lt"/>
              <a:buAutoNum type="arabicPeriod"/>
              <a:tabLst>
                <a:tab pos="1778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smtClean="0"/>
              <a:t>Ανάλυση Έργου (Project Analysis)</a:t>
            </a:r>
          </a:p>
          <a:p>
            <a:pPr marL="457200" indent="-457200" eaLnBrk="1" hangingPunct="1">
              <a:buFont typeface="+mj-lt"/>
              <a:buAutoNum type="arabicPeriod"/>
              <a:tabLst>
                <a:tab pos="17780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Αξιολόγηση και Εφαρμογή Έργου (Project Evaluation and Implementation)</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8451014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a:t>Ανάλυση </a:t>
            </a:r>
            <a:r>
              <a:rPr lang="el-GR" dirty="0" smtClean="0"/>
              <a:t>Έργου</a:t>
            </a:r>
            <a:br>
              <a:rPr lang="el-GR" dirty="0" smtClean="0"/>
            </a:br>
            <a:r>
              <a:rPr lang="el-GR" sz="3300" b="0" dirty="0" smtClean="0"/>
              <a:t>(</a:t>
            </a:r>
            <a:r>
              <a:rPr lang="en-US" sz="3300" b="0" dirty="0"/>
              <a:t>Project Analysis</a:t>
            </a:r>
            <a:r>
              <a:rPr lang="en-US" sz="3300" b="0" dirty="0" smtClean="0"/>
              <a:t>)</a:t>
            </a:r>
            <a:r>
              <a:rPr lang="el-GR" sz="3300" b="0" dirty="0" smtClean="0"/>
              <a:t> 1/12</a:t>
            </a:r>
            <a:endParaRPr lang="el-GR" sz="3300" b="0" dirty="0"/>
          </a:p>
        </p:txBody>
      </p:sp>
      <p:sp>
        <p:nvSpPr>
          <p:cNvPr id="5125" name="Rectangle 2"/>
          <p:cNvSpPr>
            <a:spLocks noGrp="1" noChangeArrowheads="1"/>
          </p:cNvSpPr>
          <p:nvPr>
            <p:ph idx="1"/>
          </p:nvPr>
        </p:nvSpPr>
        <p:spPr/>
        <p:txBody>
          <a:bodyPr>
            <a:normAutofit/>
          </a:bodyPr>
          <a:lstStyle/>
          <a:p>
            <a:pPr marL="0" indent="0" eaLnBrk="1" hangingPunct="1">
              <a:buFont typeface="Arial" pitchFamily="34" charset="0"/>
              <a:buNone/>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smtClean="0"/>
              <a:t>Το κείμενο του προγράμματος θα πρέπει να κάνει αναφορά:</a:t>
            </a:r>
          </a:p>
          <a:p>
            <a:pP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Στον τρόπο οργάνωσης των στοιχείων που συγκεντρώθηκαν.</a:t>
            </a:r>
          </a:p>
          <a:p>
            <a:pP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Στον τρόπο ανάλυσης των στοιχείων.</a:t>
            </a:r>
          </a:p>
          <a:p>
            <a:pP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Στην αποδόμηση και ανάλυση των επιμέρους εργασιών των διαδικασιών, αλλά και της αλληλεπίδρασης μεταξύ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816039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2/12</a:t>
            </a:r>
            <a:endParaRPr lang="el-GR" altLang="el-GR" sz="2900" b="1" dirty="0" smtClean="0">
              <a:solidFill>
                <a:srgbClr val="000000"/>
              </a:solidFill>
              <a:cs typeface="Times New Roman" pitchFamily="18" charset="0"/>
            </a:endParaRPr>
          </a:p>
        </p:txBody>
      </p:sp>
      <p:sp>
        <p:nvSpPr>
          <p:cNvPr id="6149" name="Rectangle 2"/>
          <p:cNvSpPr>
            <a:spLocks noGrp="1" noChangeArrowheads="1"/>
          </p:cNvSpPr>
          <p:nvPr>
            <p:ph idx="1"/>
          </p:nvPr>
        </p:nvSpPr>
        <p:spPr/>
        <p:txBody>
          <a:bodyPr>
            <a:normAutofit/>
          </a:bodyPr>
          <a:lstStyle/>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smtClean="0">
                <a:cs typeface="Times New Roman" pitchFamily="18" charset="0"/>
              </a:rPr>
              <a:t>Το κείμενο του προγράμματος θα πρέπει να κάνει αναφορά:</a:t>
            </a:r>
          </a:p>
          <a:p>
            <a:pPr marL="0" indent="0" eaLnBrk="1" hangingPunct="1">
              <a:spcBef>
                <a:spcPts val="0"/>
              </a:spcBef>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(συνέχεια)</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Στον εντοπισμό των παραγόμενων, αλλά και διακινούμενων </a:t>
            </a:r>
            <a:r>
              <a:rPr lang="el-GR" altLang="el-GR" dirty="0" smtClean="0"/>
              <a:t>εγγράφων.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Στα προβλήματα, τους πλεονασμούς, τις ελλείψεις που εντοπίστηκαν </a:t>
            </a:r>
            <a:r>
              <a:rPr lang="el-GR" altLang="el-GR" dirty="0" smtClean="0"/>
              <a:t>σε πολλαπλά επίπεδα (πχ. διαδικασίες, εργασίες και έγγραφα).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71206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3/12</a:t>
            </a:r>
            <a:endParaRPr lang="el-GR" altLang="el-GR" sz="2900" b="1" dirty="0" smtClean="0">
              <a:solidFill>
                <a:srgbClr val="000000"/>
              </a:solidFill>
              <a:cs typeface="Times New Roman" pitchFamily="18" charset="0"/>
            </a:endParaRPr>
          </a:p>
        </p:txBody>
      </p:sp>
      <p:sp>
        <p:nvSpPr>
          <p:cNvPr id="7173"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Το κείμενο του προγράμματος θα πρέπει να κάνει αναφορά:</a:t>
            </a:r>
          </a:p>
          <a:p>
            <a:pPr marL="0" indent="0">
              <a:spcBef>
                <a:spcPts val="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(συνέχεια)</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Στην αναλυτική περιγραφή και παρουσίαση της προτεινόμενης λύσης.</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Στην περιγραφή των βελτιωμένων διαδικασιών και εγγράφων ακολουθώντας τη δομή, το οργανόγραμμα του Οργανισμού.</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Στην επισήμανση των βελτιώσεων που πραγματοποιήθηκαν, αλλά και των νέων εργασιών που προστέθηκαν.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Στην επισήμανση των νέων εγγράφων που προστέθηκαν, στην τυποποίηση των υπαρχόντων εγγράφων.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978116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4/12</a:t>
            </a:r>
            <a:endParaRPr lang="el-GR" altLang="el-GR" sz="2900" b="1" dirty="0" smtClean="0">
              <a:solidFill>
                <a:srgbClr val="000000"/>
              </a:solidFill>
              <a:cs typeface="Times New Roman" pitchFamily="18" charset="0"/>
            </a:endParaRPr>
          </a:p>
        </p:txBody>
      </p:sp>
      <p:sp>
        <p:nvSpPr>
          <p:cNvPr id="25605" name="Rectangle 2"/>
          <p:cNvSpPr>
            <a:spLocks noGrp="1" noChangeArrowheads="1"/>
          </p:cNvSpPr>
          <p:nvPr>
            <p:ph idx="1"/>
          </p:nvPr>
        </p:nvSpPr>
        <p:spPr>
          <a:xfrm>
            <a:off x="395536" y="1412776"/>
            <a:ext cx="8435280" cy="4968552"/>
          </a:xfrm>
        </p:spPr>
        <p:txBody>
          <a:bodyPr rtlCol="0">
            <a:no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b="1" dirty="0">
                <a:cs typeface="Times New Roman" pitchFamily="18" charset="0"/>
              </a:rPr>
              <a:t>Το κείμενο του προγράμματος θα πρέπει να κάνει αναφορά:</a:t>
            </a:r>
          </a:p>
          <a:p>
            <a:pPr marL="0" indent="0">
              <a:spcBef>
                <a:spcPts val="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sz="2200" dirty="0">
                <a:cs typeface="Times New Roman" pitchFamily="18" charset="0"/>
              </a:rPr>
              <a:t>(συνέχεια)</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el-GR" sz="2200" dirty="0" smtClean="0">
                <a:cs typeface="Times New Roman" pitchFamily="18" charset="0"/>
              </a:rPr>
              <a:t>Στην αναλυτική περιγραφή των προβλημάτων που διατυπώθηκαν από τις διάφορες θέσεις εργασίας και για τις διάφορες διαδικασίες.</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el-GR" sz="2200" dirty="0" smtClean="0">
                <a:cs typeface="Times New Roman" pitchFamily="18" charset="0"/>
              </a:rPr>
              <a:t>Στην λεπτομερή περιγραφή του τρόπου που αυτές αντιμετωπίστηκαν μέσω της βελτίωσης των διαδικασιών, αλλά και της τυποποίησης των εγγράφων.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el-GR" sz="2200" dirty="0" smtClean="0">
                <a:cs typeface="Times New Roman" pitchFamily="18" charset="0"/>
              </a:rPr>
              <a:t>Στον προσδιορισμό των οφελών που θα προκύψουν από την εφαρμογή των νέων ή βελτιωμένων διαδικασιών.</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el-GR" sz="2200" dirty="0" smtClean="0">
                <a:cs typeface="Times New Roman" pitchFamily="18" charset="0"/>
              </a:rPr>
              <a:t>Στον προσδιορισμό των οφελών που θα προκύψουν από την τυποποίηση των εγγράφων ή την παραγωγή νέων.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43496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5/12</a:t>
            </a:r>
            <a:endParaRPr lang="el-GR" altLang="el-GR" sz="2900" b="1" dirty="0" smtClean="0">
              <a:solidFill>
                <a:srgbClr val="000000"/>
              </a:solidFill>
              <a:cs typeface="Times New Roman" pitchFamily="18" charset="0"/>
            </a:endParaRPr>
          </a:p>
        </p:txBody>
      </p:sp>
      <p:sp>
        <p:nvSpPr>
          <p:cNvPr id="9221"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Το κείμενο του προγράμματος θα πρέπει να κάνει αναφορά:</a:t>
            </a:r>
          </a:p>
          <a:p>
            <a:pPr marL="0" indent="0">
              <a:spcBef>
                <a:spcPts val="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(συνέχεια)</a:t>
            </a:r>
          </a:p>
          <a:p>
            <a:pPr marL="0" indent="0" eaLnBrk="1" hangingPunct="1">
              <a:buFont typeface="Arial" pitchFamily="34" charse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Οφέλη που θα πρέπει να αναφέρονται και σε επίπεδο θέσης εργασίας, συγκεκριμένης εργασίας, τμήματος, διεύθυνσης, αλλά και γενικότερα οφέλη για τη διοίκηση.</a:t>
            </a:r>
          </a:p>
          <a:p>
            <a:pPr eaLnBrk="1" hangingPunct="1">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Στον προσδιορισμό των νέων</a:t>
            </a:r>
            <a:r>
              <a:rPr lang="el-GR" altLang="el-GR" dirty="0" smtClean="0">
                <a:cs typeface="Times New Roman" pitchFamily="18" charset="0"/>
              </a:rPr>
              <a:t> ή στην </a:t>
            </a:r>
            <a:r>
              <a:rPr lang="el-GR" altLang="el-GR" dirty="0" smtClean="0"/>
              <a:t>τυποποίηση των αναφορών. </a:t>
            </a:r>
          </a:p>
          <a:p>
            <a:pPr eaLnBrk="1" hangingPunct="1">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Στον προσδιορισμό των περιορισμών που έχουν τεθεί.</a:t>
            </a:r>
          </a:p>
          <a:p>
            <a:pPr eaLnBrk="1" hangingPunct="1">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t>Στον προσδιορισμό των δικαιωμάτων πρόσβασης σε επίπεδο διεύθυνσης, τμήματος, θέσης εργασίας.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433828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Grp="1" noChangeArrowheads="1"/>
          </p:cNvSpPr>
          <p:nvPr>
            <p:ph type="title"/>
          </p:nvPr>
        </p:nvSpPr>
        <p:spPr/>
        <p:txBody>
          <a:bodyPr>
            <a:normAutofit fontScale="90000"/>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dirty="0">
                <a:solidFill>
                  <a:prstClr val="black"/>
                </a:solidFill>
              </a:rPr>
              <a:t>Ανάλυση Έργου</a:t>
            </a:r>
            <a:br>
              <a:rPr lang="el-GR" dirty="0">
                <a:solidFill>
                  <a:prstClr val="black"/>
                </a:solidFill>
              </a:rPr>
            </a:br>
            <a:r>
              <a:rPr lang="el-GR" sz="3300" b="0" dirty="0">
                <a:solidFill>
                  <a:prstClr val="black"/>
                </a:solidFill>
              </a:rPr>
              <a:t>(</a:t>
            </a:r>
            <a:r>
              <a:rPr lang="en-US" sz="3300" b="0" dirty="0">
                <a:solidFill>
                  <a:prstClr val="black"/>
                </a:solidFill>
              </a:rPr>
              <a:t>Project Analysis)</a:t>
            </a:r>
            <a:r>
              <a:rPr lang="el-GR" sz="3300" b="0" dirty="0">
                <a:solidFill>
                  <a:prstClr val="black"/>
                </a:solidFill>
              </a:rPr>
              <a:t> </a:t>
            </a:r>
            <a:r>
              <a:rPr lang="el-GR" sz="3300" b="0" dirty="0" smtClean="0">
                <a:solidFill>
                  <a:prstClr val="black"/>
                </a:solidFill>
              </a:rPr>
              <a:t>6/12</a:t>
            </a:r>
            <a:endParaRPr lang="el-GR" altLang="el-GR" sz="2900" b="1" dirty="0" smtClean="0">
              <a:solidFill>
                <a:srgbClr val="000000"/>
              </a:solidFill>
              <a:cs typeface="Times New Roman" pitchFamily="18" charset="0"/>
            </a:endParaRPr>
          </a:p>
        </p:txBody>
      </p:sp>
      <p:sp>
        <p:nvSpPr>
          <p:cNvPr id="10245" name="Rectangle 2"/>
          <p:cNvSpPr>
            <a:spLocks noGrp="1" noChangeArrowheads="1"/>
          </p:cNvSpPr>
          <p:nvPr>
            <p:ph idx="1"/>
          </p:nvPr>
        </p:nvSpPr>
        <p:spPr/>
        <p:txBody>
          <a:bodyPr>
            <a:normAutofit/>
          </a:bodyPr>
          <a:lstStyle/>
          <a:p>
            <a:pPr marL="0" indent="0">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b="1" dirty="0">
                <a:cs typeface="Times New Roman" pitchFamily="18" charset="0"/>
              </a:rPr>
              <a:t>Το κείμενο του προγράμματος θα πρέπει να κάνει αναφορά:</a:t>
            </a:r>
          </a:p>
          <a:p>
            <a:pPr marL="0" indent="0">
              <a:spcBef>
                <a:spcPts val="0"/>
              </a:spcBef>
              <a:buNone/>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a:cs typeface="Times New Roman" pitchFamily="18" charset="0"/>
              </a:rPr>
              <a:t>(συνέχεια)</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Στον προσδιορισμό της πολιτικής εκκαθάρισης για κάθε είδος </a:t>
            </a:r>
            <a:r>
              <a:rPr lang="el-GR" altLang="el-GR" dirty="0" smtClean="0"/>
              <a:t>εγγράφου που παράγεται ή διαχειρίζεται από τον Οργανισμό.</a:t>
            </a:r>
          </a:p>
          <a:p>
            <a:pPr>
              <a:tabLst>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l-GR" altLang="el-GR" dirty="0" smtClean="0">
                <a:cs typeface="Times New Roman" pitchFamily="18" charset="0"/>
              </a:rPr>
              <a:t>Στον προσδιορισμό του τρόπου φύλαξης, της μορφής φύλαξης, αλλά </a:t>
            </a:r>
            <a:r>
              <a:rPr lang="el-GR" altLang="el-GR" dirty="0" smtClean="0"/>
              <a:t>και του φυσικού χώρου φύλαξης των εγγράφων.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105239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OC_template_2</Template>
  <TotalTime>50</TotalTime>
  <Words>1527</Words>
  <Application>Microsoft Office PowerPoint</Application>
  <PresentationFormat>Προβολή στην οθόνη (4:3)</PresentationFormat>
  <Paragraphs>178</Paragraphs>
  <Slides>23</Slides>
  <Notes>21</Notes>
  <HiddenSlides>0</HiddenSlides>
  <MMClips>0</MMClips>
  <ScaleCrop>false</ScaleCrop>
  <HeadingPairs>
    <vt:vector size="4" baseType="variant">
      <vt:variant>
        <vt:lpstr>Θέμα</vt:lpstr>
      </vt:variant>
      <vt:variant>
        <vt:i4>3</vt:i4>
      </vt:variant>
      <vt:variant>
        <vt:lpstr>Τίτλοι διαφανειών</vt:lpstr>
      </vt:variant>
      <vt:variant>
        <vt:i4>23</vt:i4>
      </vt:variant>
    </vt:vector>
  </HeadingPairs>
  <TitlesOfParts>
    <vt:vector size="26" baseType="lpstr">
      <vt:lpstr>OC_template_2</vt:lpstr>
      <vt:lpstr>1_OC_template_updated</vt:lpstr>
      <vt:lpstr>OC_template_updated</vt:lpstr>
      <vt:lpstr>Διαχείριση αρχειακών εγγράφων (Θ)</vt:lpstr>
      <vt:lpstr>Περιεχόμενα</vt:lpstr>
      <vt:lpstr>Διαδικασία ενσωμάτωσης αρχών (Διαχείρισης εγγράφων)</vt:lpstr>
      <vt:lpstr>Ανάλυση Έργου (Project Analysis) 1/12</vt:lpstr>
      <vt:lpstr>Ανάλυση Έργου (Project Analysis) 2/12</vt:lpstr>
      <vt:lpstr>Ανάλυση Έργου (Project Analysis) 3/12</vt:lpstr>
      <vt:lpstr>Ανάλυση Έργου (Project Analysis) 4/12</vt:lpstr>
      <vt:lpstr>Ανάλυση Έργου (Project Analysis) 5/12</vt:lpstr>
      <vt:lpstr>Ανάλυση Έργου (Project Analysis) 6/12</vt:lpstr>
      <vt:lpstr>Ανάλυση Έργου (Project Analysis) 7/12</vt:lpstr>
      <vt:lpstr>Ανάλυση Έργου (Project Analysis) 8/12</vt:lpstr>
      <vt:lpstr>Ανάλυση Έργου (Project Analysis) 9/12</vt:lpstr>
      <vt:lpstr>Ανάλυση Έργου (Project Analysis) 10/12</vt:lpstr>
      <vt:lpstr>Ανάλυση Έργου (Project Analysis) 11/12</vt:lpstr>
      <vt:lpstr>Ανάλυση Έργου (Project Analysis) 12/12</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 </dc:title>
  <dc:creator>opencourses@teiath.gr</dc:creator>
  <cp:lastModifiedBy>natasakar new</cp:lastModifiedBy>
  <cp:revision>12</cp:revision>
  <dcterms:created xsi:type="dcterms:W3CDTF">2014-04-29T11:39:25Z</dcterms:created>
  <dcterms:modified xsi:type="dcterms:W3CDTF">2015-02-27T12:52:19Z</dcterms:modified>
</cp:coreProperties>
</file>