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5" r:id="rId9"/>
    <p:sldId id="266" r:id="rId10"/>
    <p:sldId id="267" r:id="rId11"/>
    <p:sldId id="269" r:id="rId12"/>
    <p:sldId id="270" r:id="rId13"/>
    <p:sldId id="271" r:id="rId14"/>
    <p:sldId id="275" r:id="rId15"/>
    <p:sldId id="276" r:id="rId16"/>
    <p:sldId id="273" r:id="rId17"/>
    <p:sldId id="274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B9B"/>
    <a:srgbClr val="D4F4D4"/>
    <a:srgbClr val="FFFFC5"/>
    <a:srgbClr val="A1E7A1"/>
    <a:srgbClr val="FFFF81"/>
    <a:srgbClr val="33CC33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0" d="100"/>
          <a:sy n="70" d="100"/>
        </p:scale>
        <p:origin x="-289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D4919-B6EE-4102-9E2D-588EA328A98D}" type="doc">
      <dgm:prSet loTypeId="urn:microsoft.com/office/officeart/2005/8/layout/chevron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A8EFA6B8-06D3-470C-BE42-05A01D9DD193}">
      <dgm:prSet phldrT="[Text]"/>
      <dgm:spPr/>
      <dgm:t>
        <a:bodyPr/>
        <a:lstStyle/>
        <a:p>
          <a:r>
            <a:rPr lang="el-GR" b="1" dirty="0" smtClean="0"/>
            <a:t>Επιλογή</a:t>
          </a:r>
          <a:endParaRPr lang="el-GR" b="1" dirty="0"/>
        </a:p>
      </dgm:t>
    </dgm:pt>
    <dgm:pt modelId="{325FC146-B313-43D1-A21A-7E6A30246F20}" type="parTrans" cxnId="{EA371C63-F2EE-4557-9A3B-DBFF88789833}">
      <dgm:prSet/>
      <dgm:spPr/>
      <dgm:t>
        <a:bodyPr/>
        <a:lstStyle/>
        <a:p>
          <a:endParaRPr lang="el-GR"/>
        </a:p>
      </dgm:t>
    </dgm:pt>
    <dgm:pt modelId="{7A474EEC-BDBE-4E39-BBF5-613AF51A6A5D}" type="sibTrans" cxnId="{EA371C63-F2EE-4557-9A3B-DBFF88789833}">
      <dgm:prSet/>
      <dgm:spPr/>
      <dgm:t>
        <a:bodyPr/>
        <a:lstStyle/>
        <a:p>
          <a:endParaRPr lang="el-GR"/>
        </a:p>
      </dgm:t>
    </dgm:pt>
    <dgm:pt modelId="{3B0AA82C-50B0-4FFF-B135-D45BE356608C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l-GR" b="1" dirty="0" smtClean="0"/>
            <a:t>Πλήθος τεκμηρίων</a:t>
          </a:r>
          <a:endParaRPr lang="el-GR" b="1" dirty="0"/>
        </a:p>
      </dgm:t>
    </dgm:pt>
    <dgm:pt modelId="{E753DFE8-14F9-49FD-AC3F-AEA51EFCF93F}" type="parTrans" cxnId="{95D3EAEF-853E-4300-89DC-A6BDBA1A68EC}">
      <dgm:prSet/>
      <dgm:spPr/>
      <dgm:t>
        <a:bodyPr/>
        <a:lstStyle/>
        <a:p>
          <a:endParaRPr lang="el-GR"/>
        </a:p>
      </dgm:t>
    </dgm:pt>
    <dgm:pt modelId="{3E8017C4-1F72-4B5C-8CAA-AC809501A5B2}" type="sibTrans" cxnId="{95D3EAEF-853E-4300-89DC-A6BDBA1A68EC}">
      <dgm:prSet/>
      <dgm:spPr/>
      <dgm:t>
        <a:bodyPr/>
        <a:lstStyle/>
        <a:p>
          <a:endParaRPr lang="el-GR"/>
        </a:p>
      </dgm:t>
    </dgm:pt>
    <dgm:pt modelId="{7E33452B-90E1-408A-B785-118BE869CD8B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l-GR" b="1" dirty="0" smtClean="0"/>
            <a:t>Επιλογή ομάδας/ων τεκμηρίων </a:t>
          </a:r>
          <a:endParaRPr lang="el-GR" b="1" dirty="0"/>
        </a:p>
      </dgm:t>
    </dgm:pt>
    <dgm:pt modelId="{6F9528C2-CDB2-4BB9-8CAE-526C8FFC98E1}" type="parTrans" cxnId="{6C84B989-7B52-4FE5-839B-4F5974E28B0E}">
      <dgm:prSet/>
      <dgm:spPr/>
      <dgm:t>
        <a:bodyPr/>
        <a:lstStyle/>
        <a:p>
          <a:endParaRPr lang="el-GR"/>
        </a:p>
      </dgm:t>
    </dgm:pt>
    <dgm:pt modelId="{6F26101D-74FD-4867-9ED1-CF5FB21E0804}" type="sibTrans" cxnId="{6C84B989-7B52-4FE5-839B-4F5974E28B0E}">
      <dgm:prSet/>
      <dgm:spPr/>
      <dgm:t>
        <a:bodyPr/>
        <a:lstStyle/>
        <a:p>
          <a:endParaRPr lang="el-GR"/>
        </a:p>
      </dgm:t>
    </dgm:pt>
    <dgm:pt modelId="{7B1DEEC3-7917-4A66-95B4-819BF49AFFF9}">
      <dgm:prSet phldrT="[Text]"/>
      <dgm:spPr/>
      <dgm:t>
        <a:bodyPr/>
        <a:lstStyle/>
        <a:p>
          <a:r>
            <a:rPr lang="el-GR" b="1" dirty="0" smtClean="0"/>
            <a:t>Περιγραφή τεκμηρίου</a:t>
          </a:r>
          <a:endParaRPr lang="el-GR" b="1" dirty="0"/>
        </a:p>
      </dgm:t>
    </dgm:pt>
    <dgm:pt modelId="{05236E09-DFD7-4EA3-A8B2-86D0F3FEE1AF}" type="parTrans" cxnId="{7DCC3BA7-3992-4D43-831D-C9D7FA6B601E}">
      <dgm:prSet/>
      <dgm:spPr/>
      <dgm:t>
        <a:bodyPr/>
        <a:lstStyle/>
        <a:p>
          <a:endParaRPr lang="el-GR"/>
        </a:p>
      </dgm:t>
    </dgm:pt>
    <dgm:pt modelId="{55E22504-434A-47DD-B662-48C11D4DDBEB}" type="sibTrans" cxnId="{7DCC3BA7-3992-4D43-831D-C9D7FA6B601E}">
      <dgm:prSet/>
      <dgm:spPr/>
      <dgm:t>
        <a:bodyPr/>
        <a:lstStyle/>
        <a:p>
          <a:endParaRPr lang="el-GR"/>
        </a:p>
      </dgm:t>
    </dgm:pt>
    <dgm:pt modelId="{D2499F2F-9C94-41FF-8612-9F26C8EEA896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l-GR" b="1" dirty="0" smtClean="0"/>
            <a:t>Δημιουργία περιλήψεων</a:t>
          </a:r>
          <a:endParaRPr lang="el-GR" b="1" dirty="0"/>
        </a:p>
      </dgm:t>
    </dgm:pt>
    <dgm:pt modelId="{750342F8-A9EC-4B5B-8B4E-A6FCB1F22355}" type="parTrans" cxnId="{41F3E9CC-877F-4E38-A8C0-BE9C9649C6FC}">
      <dgm:prSet/>
      <dgm:spPr/>
      <dgm:t>
        <a:bodyPr/>
        <a:lstStyle/>
        <a:p>
          <a:endParaRPr lang="el-GR"/>
        </a:p>
      </dgm:t>
    </dgm:pt>
    <dgm:pt modelId="{4AE61CE3-71AD-4A1A-8371-F815288EAC2D}" type="sibTrans" cxnId="{41F3E9CC-877F-4E38-A8C0-BE9C9649C6FC}">
      <dgm:prSet/>
      <dgm:spPr/>
      <dgm:t>
        <a:bodyPr/>
        <a:lstStyle/>
        <a:p>
          <a:endParaRPr lang="el-GR"/>
        </a:p>
      </dgm:t>
    </dgm:pt>
    <dgm:pt modelId="{6ED4D660-0041-4705-9E9B-0C702E9AD732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l-GR" b="1" dirty="0" smtClean="0"/>
            <a:t>Ευρετηρίαση ανά τεκμήριο</a:t>
          </a:r>
          <a:endParaRPr lang="el-GR" b="1" dirty="0"/>
        </a:p>
      </dgm:t>
    </dgm:pt>
    <dgm:pt modelId="{4F1852E2-0C34-4C71-9859-24CB608F5562}" type="parTrans" cxnId="{BCF69309-FC98-439F-85AB-2BB53FAE86EC}">
      <dgm:prSet/>
      <dgm:spPr/>
      <dgm:t>
        <a:bodyPr/>
        <a:lstStyle/>
        <a:p>
          <a:endParaRPr lang="el-GR"/>
        </a:p>
      </dgm:t>
    </dgm:pt>
    <dgm:pt modelId="{AF23209E-97DB-4D03-A380-06B688F4332B}" type="sibTrans" cxnId="{BCF69309-FC98-439F-85AB-2BB53FAE86EC}">
      <dgm:prSet/>
      <dgm:spPr/>
      <dgm:t>
        <a:bodyPr/>
        <a:lstStyle/>
        <a:p>
          <a:endParaRPr lang="el-GR"/>
        </a:p>
      </dgm:t>
    </dgm:pt>
    <dgm:pt modelId="{91AFCB3F-B62E-4ECB-8A2D-123868AE5897}">
      <dgm:prSet phldrT="[Text]"/>
      <dgm:spPr/>
      <dgm:t>
        <a:bodyPr/>
        <a:lstStyle/>
        <a:p>
          <a:r>
            <a:rPr lang="el-GR" b="1" dirty="0" smtClean="0"/>
            <a:t>Λεξιλόγιο</a:t>
          </a:r>
          <a:endParaRPr lang="el-GR" b="1" dirty="0"/>
        </a:p>
      </dgm:t>
    </dgm:pt>
    <dgm:pt modelId="{C9FCDB49-DF5E-4AAF-A137-73729D34DBF0}" type="parTrans" cxnId="{83A27866-8487-4581-AE25-3ED43F95FAC6}">
      <dgm:prSet/>
      <dgm:spPr/>
      <dgm:t>
        <a:bodyPr/>
        <a:lstStyle/>
        <a:p>
          <a:endParaRPr lang="el-GR"/>
        </a:p>
      </dgm:t>
    </dgm:pt>
    <dgm:pt modelId="{57E9EF0C-B206-4F77-A394-65C9D21CA91A}" type="sibTrans" cxnId="{83A27866-8487-4581-AE25-3ED43F95FAC6}">
      <dgm:prSet/>
      <dgm:spPr/>
      <dgm:t>
        <a:bodyPr/>
        <a:lstStyle/>
        <a:p>
          <a:endParaRPr lang="el-GR"/>
        </a:p>
      </dgm:t>
    </dgm:pt>
    <dgm:pt modelId="{9A1D8534-D175-4358-93E5-CC81EDD95D4A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l-GR" b="1" dirty="0" smtClean="0"/>
            <a:t>Εισαγωγή στη βάση δεδομένων μονάδας τεκμηρίων και συνόλου</a:t>
          </a:r>
          <a:endParaRPr lang="el-GR" b="1" dirty="0"/>
        </a:p>
      </dgm:t>
    </dgm:pt>
    <dgm:pt modelId="{47B8313B-CA05-4396-B9D1-F9C0159BBAFB}" type="parTrans" cxnId="{ECC700C9-9133-4C20-B42E-101E2BAA07A2}">
      <dgm:prSet/>
      <dgm:spPr/>
      <dgm:t>
        <a:bodyPr/>
        <a:lstStyle/>
        <a:p>
          <a:endParaRPr lang="el-GR"/>
        </a:p>
      </dgm:t>
    </dgm:pt>
    <dgm:pt modelId="{92B43D82-9466-44EE-A9AB-E10285091DA8}" type="sibTrans" cxnId="{ECC700C9-9133-4C20-B42E-101E2BAA07A2}">
      <dgm:prSet/>
      <dgm:spPr/>
      <dgm:t>
        <a:bodyPr/>
        <a:lstStyle/>
        <a:p>
          <a:endParaRPr lang="el-GR"/>
        </a:p>
      </dgm:t>
    </dgm:pt>
    <dgm:pt modelId="{AB10DBC6-E378-4AE9-AAFE-1530B26B28C2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l-GR" b="1" dirty="0" smtClean="0"/>
            <a:t>Ανάκτηση</a:t>
          </a:r>
          <a:endParaRPr lang="el-GR" b="1" dirty="0"/>
        </a:p>
      </dgm:t>
    </dgm:pt>
    <dgm:pt modelId="{A1B2531B-F1BD-46CB-ACB5-386CE4A1ADB5}" type="parTrans" cxnId="{66EEA8F6-74F4-4D87-8759-8531D8E4E602}">
      <dgm:prSet/>
      <dgm:spPr/>
      <dgm:t>
        <a:bodyPr/>
        <a:lstStyle/>
        <a:p>
          <a:endParaRPr lang="el-GR"/>
        </a:p>
      </dgm:t>
    </dgm:pt>
    <dgm:pt modelId="{D636AB44-B60E-453B-9CAE-C76135815CF3}" type="sibTrans" cxnId="{66EEA8F6-74F4-4D87-8759-8531D8E4E602}">
      <dgm:prSet/>
      <dgm:spPr/>
      <dgm:t>
        <a:bodyPr/>
        <a:lstStyle/>
        <a:p>
          <a:endParaRPr lang="el-GR"/>
        </a:p>
      </dgm:t>
    </dgm:pt>
    <dgm:pt modelId="{1831173B-A1DE-45FE-BF6C-80BC17C1E239}">
      <dgm:prSet/>
      <dgm:spPr/>
      <dgm:t>
        <a:bodyPr/>
        <a:lstStyle/>
        <a:p>
          <a:endParaRPr lang="el-GR" b="1" dirty="0">
            <a:solidFill>
              <a:schemeClr val="tx2"/>
            </a:solidFill>
          </a:endParaRPr>
        </a:p>
      </dgm:t>
    </dgm:pt>
    <dgm:pt modelId="{2FFAD9C7-3C02-4C75-8B88-2EC502688972}" type="parTrans" cxnId="{47D604DE-9B34-49E9-812F-9F614549BFCD}">
      <dgm:prSet/>
      <dgm:spPr/>
      <dgm:t>
        <a:bodyPr/>
        <a:lstStyle/>
        <a:p>
          <a:endParaRPr lang="el-GR"/>
        </a:p>
      </dgm:t>
    </dgm:pt>
    <dgm:pt modelId="{CF8248B1-87C8-42D9-B3D4-CDA8A70D9DCE}" type="sibTrans" cxnId="{47D604DE-9B34-49E9-812F-9F614549BFCD}">
      <dgm:prSet/>
      <dgm:spPr/>
      <dgm:t>
        <a:bodyPr/>
        <a:lstStyle/>
        <a:p>
          <a:endParaRPr lang="el-GR"/>
        </a:p>
      </dgm:t>
    </dgm:pt>
    <dgm:pt modelId="{711A9EC9-7AA8-44D1-9426-C01CDA541E94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l-GR" b="1" dirty="0" smtClean="0"/>
            <a:t>Πληροφοριακές ανάγκες κοινού</a:t>
          </a:r>
          <a:endParaRPr lang="el-GR" b="1" dirty="0"/>
        </a:p>
      </dgm:t>
    </dgm:pt>
    <dgm:pt modelId="{E0F72FC7-CBCC-4809-8743-45FAF7E72550}" type="parTrans" cxnId="{495BE3F7-1042-4573-BE66-4FD6E62CE5F0}">
      <dgm:prSet/>
      <dgm:spPr/>
      <dgm:t>
        <a:bodyPr/>
        <a:lstStyle/>
        <a:p>
          <a:endParaRPr lang="el-GR"/>
        </a:p>
      </dgm:t>
    </dgm:pt>
    <dgm:pt modelId="{2780A634-D237-4B05-A063-E461EE3BE1C6}" type="sibTrans" cxnId="{495BE3F7-1042-4573-BE66-4FD6E62CE5F0}">
      <dgm:prSet/>
      <dgm:spPr/>
      <dgm:t>
        <a:bodyPr/>
        <a:lstStyle/>
        <a:p>
          <a:endParaRPr lang="el-GR"/>
        </a:p>
      </dgm:t>
    </dgm:pt>
    <dgm:pt modelId="{EFEAC50D-CADA-4028-A095-0596F0EF7067}" type="pres">
      <dgm:prSet presAssocID="{267D4919-B6EE-4102-9E2D-588EA328A9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5B11889-2815-4159-9DB7-A18177F51A58}" type="pres">
      <dgm:prSet presAssocID="{A8EFA6B8-06D3-470C-BE42-05A01D9DD193}" presName="composite" presStyleCnt="0"/>
      <dgm:spPr/>
    </dgm:pt>
    <dgm:pt modelId="{EC43183D-3CFC-4D9B-BF3F-CA980379A6FE}" type="pres">
      <dgm:prSet presAssocID="{A8EFA6B8-06D3-470C-BE42-05A01D9DD193}" presName="parentText" presStyleLbl="alignNode1" presStyleIdx="0" presStyleCnt="4" custLinFactNeighborY="67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9FC280-76C9-4B00-9499-2021E338316E}" type="pres">
      <dgm:prSet presAssocID="{A8EFA6B8-06D3-470C-BE42-05A01D9DD193}" presName="descendantText" presStyleLbl="alignAcc1" presStyleIdx="0" presStyleCnt="4" custLinFactNeighborY="-16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3F197E-BBCF-42AE-BD76-691389221052}" type="pres">
      <dgm:prSet presAssocID="{7A474EEC-BDBE-4E39-BBF5-613AF51A6A5D}" presName="sp" presStyleCnt="0"/>
      <dgm:spPr/>
    </dgm:pt>
    <dgm:pt modelId="{1FEE5F76-CA01-45F5-A8B0-D95654DDB21B}" type="pres">
      <dgm:prSet presAssocID="{7B1DEEC3-7917-4A66-95B4-819BF49AFFF9}" presName="composite" presStyleCnt="0"/>
      <dgm:spPr/>
    </dgm:pt>
    <dgm:pt modelId="{07AD0ECA-DB38-4514-B01B-D1622C780063}" type="pres">
      <dgm:prSet presAssocID="{7B1DEEC3-7917-4A66-95B4-819BF49AFFF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95F9A14-C875-4309-A94F-8F1643DC66DF}" type="pres">
      <dgm:prSet presAssocID="{7B1DEEC3-7917-4A66-95B4-819BF49AFFF9}" presName="descendantText" presStyleLbl="alignAcc1" presStyleIdx="1" presStyleCnt="4" custLinFactNeighborY="-6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F402B3-851F-4A92-9833-BDB351480DD5}" type="pres">
      <dgm:prSet presAssocID="{55E22504-434A-47DD-B662-48C11D4DDBEB}" presName="sp" presStyleCnt="0"/>
      <dgm:spPr/>
    </dgm:pt>
    <dgm:pt modelId="{C2ED9A5A-FA9E-4544-BB41-0431D51EB013}" type="pres">
      <dgm:prSet presAssocID="{91AFCB3F-B62E-4ECB-8A2D-123868AE5897}" presName="composite" presStyleCnt="0"/>
      <dgm:spPr/>
    </dgm:pt>
    <dgm:pt modelId="{3A6DC5E1-0C37-40A8-A7E1-FB9F0381537A}" type="pres">
      <dgm:prSet presAssocID="{91AFCB3F-B62E-4ECB-8A2D-123868AE589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2A5CEE-38BD-4490-8B26-5F1B969A6E80}" type="pres">
      <dgm:prSet presAssocID="{91AFCB3F-B62E-4ECB-8A2D-123868AE5897}" presName="descendantText" presStyleLbl="alignAcc1" presStyleIdx="2" presStyleCnt="4" custLinFactNeighborY="-138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FE9A9D-1ACC-42CF-8B6E-C8CBED2834B8}" type="pres">
      <dgm:prSet presAssocID="{57E9EF0C-B206-4F77-A394-65C9D21CA91A}" presName="sp" presStyleCnt="0"/>
      <dgm:spPr/>
    </dgm:pt>
    <dgm:pt modelId="{C4EF5A20-B0E4-4AAF-96E5-53A796A66DC1}" type="pres">
      <dgm:prSet presAssocID="{1831173B-A1DE-45FE-BF6C-80BC17C1E239}" presName="composite" presStyleCnt="0"/>
      <dgm:spPr/>
    </dgm:pt>
    <dgm:pt modelId="{D9B50412-A0F5-4974-B19C-153DF4B9552B}" type="pres">
      <dgm:prSet presAssocID="{1831173B-A1DE-45FE-BF6C-80BC17C1E23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4F7C315-D24E-4343-AD5A-1C5205140A4B}" type="pres">
      <dgm:prSet presAssocID="{1831173B-A1DE-45FE-BF6C-80BC17C1E239}" presName="descendantText" presStyleLbl="alignAcc1" presStyleIdx="3" presStyleCnt="4" custLinFactNeighborY="-126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33F680E-E3D5-49A3-984F-05321998F975}" type="presOf" srcId="{9A1D8534-D175-4358-93E5-CC81EDD95D4A}" destId="{352A5CEE-38BD-4490-8B26-5F1B969A6E80}" srcOrd="0" destOrd="0" presId="urn:microsoft.com/office/officeart/2005/8/layout/chevron2"/>
    <dgm:cxn modelId="{495BE3F7-1042-4573-BE66-4FD6E62CE5F0}" srcId="{1831173B-A1DE-45FE-BF6C-80BC17C1E239}" destId="{711A9EC9-7AA8-44D1-9426-C01CDA541E94}" srcOrd="0" destOrd="0" parTransId="{E0F72FC7-CBCC-4809-8743-45FAF7E72550}" sibTransId="{2780A634-D237-4B05-A063-E461EE3BE1C6}"/>
    <dgm:cxn modelId="{66EEA8F6-74F4-4D87-8759-8531D8E4E602}" srcId="{91AFCB3F-B62E-4ECB-8A2D-123868AE5897}" destId="{AB10DBC6-E378-4AE9-AAFE-1530B26B28C2}" srcOrd="1" destOrd="0" parTransId="{A1B2531B-F1BD-46CB-ACB5-386CE4A1ADB5}" sibTransId="{D636AB44-B60E-453B-9CAE-C76135815CF3}"/>
    <dgm:cxn modelId="{7EE28E34-3234-43DF-A213-E883CCB4B927}" type="presOf" srcId="{3B0AA82C-50B0-4FFF-B135-D45BE356608C}" destId="{729FC280-76C9-4B00-9499-2021E338316E}" srcOrd="0" destOrd="0" presId="urn:microsoft.com/office/officeart/2005/8/layout/chevron2"/>
    <dgm:cxn modelId="{BCF69309-FC98-439F-85AB-2BB53FAE86EC}" srcId="{7B1DEEC3-7917-4A66-95B4-819BF49AFFF9}" destId="{6ED4D660-0041-4705-9E9B-0C702E9AD732}" srcOrd="1" destOrd="0" parTransId="{4F1852E2-0C34-4C71-9859-24CB608F5562}" sibTransId="{AF23209E-97DB-4D03-A380-06B688F4332B}"/>
    <dgm:cxn modelId="{ECC700C9-9133-4C20-B42E-101E2BAA07A2}" srcId="{91AFCB3F-B62E-4ECB-8A2D-123868AE5897}" destId="{9A1D8534-D175-4358-93E5-CC81EDD95D4A}" srcOrd="0" destOrd="0" parTransId="{47B8313B-CA05-4396-B9D1-F9C0159BBAFB}" sibTransId="{92B43D82-9466-44EE-A9AB-E10285091DA8}"/>
    <dgm:cxn modelId="{AD59E550-AC7D-43D0-9D70-3B8DC3029576}" type="presOf" srcId="{A8EFA6B8-06D3-470C-BE42-05A01D9DD193}" destId="{EC43183D-3CFC-4D9B-BF3F-CA980379A6FE}" srcOrd="0" destOrd="0" presId="urn:microsoft.com/office/officeart/2005/8/layout/chevron2"/>
    <dgm:cxn modelId="{50C5934B-94F0-44E4-8818-D940786BB377}" type="presOf" srcId="{91AFCB3F-B62E-4ECB-8A2D-123868AE5897}" destId="{3A6DC5E1-0C37-40A8-A7E1-FB9F0381537A}" srcOrd="0" destOrd="0" presId="urn:microsoft.com/office/officeart/2005/8/layout/chevron2"/>
    <dgm:cxn modelId="{605BE363-22CB-4E27-ADD9-B21AE1EFF6AA}" type="presOf" srcId="{7B1DEEC3-7917-4A66-95B4-819BF49AFFF9}" destId="{07AD0ECA-DB38-4514-B01B-D1622C780063}" srcOrd="0" destOrd="0" presId="urn:microsoft.com/office/officeart/2005/8/layout/chevron2"/>
    <dgm:cxn modelId="{56310023-0D0E-444A-97E7-BFFEB27C0D9F}" type="presOf" srcId="{6ED4D660-0041-4705-9E9B-0C702E9AD732}" destId="{B95F9A14-C875-4309-A94F-8F1643DC66DF}" srcOrd="0" destOrd="1" presId="urn:microsoft.com/office/officeart/2005/8/layout/chevron2"/>
    <dgm:cxn modelId="{41F3E9CC-877F-4E38-A8C0-BE9C9649C6FC}" srcId="{7B1DEEC3-7917-4A66-95B4-819BF49AFFF9}" destId="{D2499F2F-9C94-41FF-8612-9F26C8EEA896}" srcOrd="0" destOrd="0" parTransId="{750342F8-A9EC-4B5B-8B4E-A6FCB1F22355}" sibTransId="{4AE61CE3-71AD-4A1A-8371-F815288EAC2D}"/>
    <dgm:cxn modelId="{14051CAB-FFF5-4A7D-A8C1-C17C6138E94E}" type="presOf" srcId="{AB10DBC6-E378-4AE9-AAFE-1530B26B28C2}" destId="{352A5CEE-38BD-4490-8B26-5F1B969A6E80}" srcOrd="0" destOrd="1" presId="urn:microsoft.com/office/officeart/2005/8/layout/chevron2"/>
    <dgm:cxn modelId="{D5D654AF-8D57-4078-AF98-EF66AEC17880}" type="presOf" srcId="{7E33452B-90E1-408A-B785-118BE869CD8B}" destId="{729FC280-76C9-4B00-9499-2021E338316E}" srcOrd="0" destOrd="1" presId="urn:microsoft.com/office/officeart/2005/8/layout/chevron2"/>
    <dgm:cxn modelId="{83A27866-8487-4581-AE25-3ED43F95FAC6}" srcId="{267D4919-B6EE-4102-9E2D-588EA328A98D}" destId="{91AFCB3F-B62E-4ECB-8A2D-123868AE5897}" srcOrd="2" destOrd="0" parTransId="{C9FCDB49-DF5E-4AAF-A137-73729D34DBF0}" sibTransId="{57E9EF0C-B206-4F77-A394-65C9D21CA91A}"/>
    <dgm:cxn modelId="{EA371C63-F2EE-4557-9A3B-DBFF88789833}" srcId="{267D4919-B6EE-4102-9E2D-588EA328A98D}" destId="{A8EFA6B8-06D3-470C-BE42-05A01D9DD193}" srcOrd="0" destOrd="0" parTransId="{325FC146-B313-43D1-A21A-7E6A30246F20}" sibTransId="{7A474EEC-BDBE-4E39-BBF5-613AF51A6A5D}"/>
    <dgm:cxn modelId="{95D3EAEF-853E-4300-89DC-A6BDBA1A68EC}" srcId="{A8EFA6B8-06D3-470C-BE42-05A01D9DD193}" destId="{3B0AA82C-50B0-4FFF-B135-D45BE356608C}" srcOrd="0" destOrd="0" parTransId="{E753DFE8-14F9-49FD-AC3F-AEA51EFCF93F}" sibTransId="{3E8017C4-1F72-4B5C-8CAA-AC809501A5B2}"/>
    <dgm:cxn modelId="{6D23243A-6638-4D03-83D0-903C8E1623BF}" type="presOf" srcId="{267D4919-B6EE-4102-9E2D-588EA328A98D}" destId="{EFEAC50D-CADA-4028-A095-0596F0EF7067}" srcOrd="0" destOrd="0" presId="urn:microsoft.com/office/officeart/2005/8/layout/chevron2"/>
    <dgm:cxn modelId="{EDF7CD8E-2AB2-4979-AC4C-38B4CC781030}" type="presOf" srcId="{1831173B-A1DE-45FE-BF6C-80BC17C1E239}" destId="{D9B50412-A0F5-4974-B19C-153DF4B9552B}" srcOrd="0" destOrd="0" presId="urn:microsoft.com/office/officeart/2005/8/layout/chevron2"/>
    <dgm:cxn modelId="{47D604DE-9B34-49E9-812F-9F614549BFCD}" srcId="{267D4919-B6EE-4102-9E2D-588EA328A98D}" destId="{1831173B-A1DE-45FE-BF6C-80BC17C1E239}" srcOrd="3" destOrd="0" parTransId="{2FFAD9C7-3C02-4C75-8B88-2EC502688972}" sibTransId="{CF8248B1-87C8-42D9-B3D4-CDA8A70D9DCE}"/>
    <dgm:cxn modelId="{6C84B989-7B52-4FE5-839B-4F5974E28B0E}" srcId="{A8EFA6B8-06D3-470C-BE42-05A01D9DD193}" destId="{7E33452B-90E1-408A-B785-118BE869CD8B}" srcOrd="1" destOrd="0" parTransId="{6F9528C2-CDB2-4BB9-8CAE-526C8FFC98E1}" sibTransId="{6F26101D-74FD-4867-9ED1-CF5FB21E0804}"/>
    <dgm:cxn modelId="{7DCC3BA7-3992-4D43-831D-C9D7FA6B601E}" srcId="{267D4919-B6EE-4102-9E2D-588EA328A98D}" destId="{7B1DEEC3-7917-4A66-95B4-819BF49AFFF9}" srcOrd="1" destOrd="0" parTransId="{05236E09-DFD7-4EA3-A8B2-86D0F3FEE1AF}" sibTransId="{55E22504-434A-47DD-B662-48C11D4DDBEB}"/>
    <dgm:cxn modelId="{CCE6AFC5-B93F-4C24-93F6-B6005A088EA9}" type="presOf" srcId="{711A9EC9-7AA8-44D1-9426-C01CDA541E94}" destId="{54F7C315-D24E-4343-AD5A-1C5205140A4B}" srcOrd="0" destOrd="0" presId="urn:microsoft.com/office/officeart/2005/8/layout/chevron2"/>
    <dgm:cxn modelId="{D4049BDF-B7BC-4040-A32E-232D041B1645}" type="presOf" srcId="{D2499F2F-9C94-41FF-8612-9F26C8EEA896}" destId="{B95F9A14-C875-4309-A94F-8F1643DC66DF}" srcOrd="0" destOrd="0" presId="urn:microsoft.com/office/officeart/2005/8/layout/chevron2"/>
    <dgm:cxn modelId="{DFCE813A-9101-4717-B96E-998D63EFF309}" type="presParOf" srcId="{EFEAC50D-CADA-4028-A095-0596F0EF7067}" destId="{A5B11889-2815-4159-9DB7-A18177F51A58}" srcOrd="0" destOrd="0" presId="urn:microsoft.com/office/officeart/2005/8/layout/chevron2"/>
    <dgm:cxn modelId="{D0620FF9-51D9-49FC-98AB-F2D54D60C209}" type="presParOf" srcId="{A5B11889-2815-4159-9DB7-A18177F51A58}" destId="{EC43183D-3CFC-4D9B-BF3F-CA980379A6FE}" srcOrd="0" destOrd="0" presId="urn:microsoft.com/office/officeart/2005/8/layout/chevron2"/>
    <dgm:cxn modelId="{3C898424-A38F-485E-93CE-C7A35601719F}" type="presParOf" srcId="{A5B11889-2815-4159-9DB7-A18177F51A58}" destId="{729FC280-76C9-4B00-9499-2021E338316E}" srcOrd="1" destOrd="0" presId="urn:microsoft.com/office/officeart/2005/8/layout/chevron2"/>
    <dgm:cxn modelId="{E3700EAE-76C2-414E-988C-AE6BC0A65E9B}" type="presParOf" srcId="{EFEAC50D-CADA-4028-A095-0596F0EF7067}" destId="{8B3F197E-BBCF-42AE-BD76-691389221052}" srcOrd="1" destOrd="0" presId="urn:microsoft.com/office/officeart/2005/8/layout/chevron2"/>
    <dgm:cxn modelId="{855E711E-4C1B-46A6-8F18-06C80800AB9B}" type="presParOf" srcId="{EFEAC50D-CADA-4028-A095-0596F0EF7067}" destId="{1FEE5F76-CA01-45F5-A8B0-D95654DDB21B}" srcOrd="2" destOrd="0" presId="urn:microsoft.com/office/officeart/2005/8/layout/chevron2"/>
    <dgm:cxn modelId="{0E62B04C-818D-48BD-9CF5-DA25EC9BEE4C}" type="presParOf" srcId="{1FEE5F76-CA01-45F5-A8B0-D95654DDB21B}" destId="{07AD0ECA-DB38-4514-B01B-D1622C780063}" srcOrd="0" destOrd="0" presId="urn:microsoft.com/office/officeart/2005/8/layout/chevron2"/>
    <dgm:cxn modelId="{0FA59DF5-8536-465C-8047-72B5F100AE03}" type="presParOf" srcId="{1FEE5F76-CA01-45F5-A8B0-D95654DDB21B}" destId="{B95F9A14-C875-4309-A94F-8F1643DC66DF}" srcOrd="1" destOrd="0" presId="urn:microsoft.com/office/officeart/2005/8/layout/chevron2"/>
    <dgm:cxn modelId="{904C01FD-BAFE-4195-8011-DABA690545AC}" type="presParOf" srcId="{EFEAC50D-CADA-4028-A095-0596F0EF7067}" destId="{AEF402B3-851F-4A92-9833-BDB351480DD5}" srcOrd="3" destOrd="0" presId="urn:microsoft.com/office/officeart/2005/8/layout/chevron2"/>
    <dgm:cxn modelId="{658C02F6-8077-459E-8A33-250E797EBA55}" type="presParOf" srcId="{EFEAC50D-CADA-4028-A095-0596F0EF7067}" destId="{C2ED9A5A-FA9E-4544-BB41-0431D51EB013}" srcOrd="4" destOrd="0" presId="urn:microsoft.com/office/officeart/2005/8/layout/chevron2"/>
    <dgm:cxn modelId="{33A049B0-5EDB-40BD-80BD-16828772B4CD}" type="presParOf" srcId="{C2ED9A5A-FA9E-4544-BB41-0431D51EB013}" destId="{3A6DC5E1-0C37-40A8-A7E1-FB9F0381537A}" srcOrd="0" destOrd="0" presId="urn:microsoft.com/office/officeart/2005/8/layout/chevron2"/>
    <dgm:cxn modelId="{5001A303-A0D8-4418-9F15-5A7CC0BB870A}" type="presParOf" srcId="{C2ED9A5A-FA9E-4544-BB41-0431D51EB013}" destId="{352A5CEE-38BD-4490-8B26-5F1B969A6E80}" srcOrd="1" destOrd="0" presId="urn:microsoft.com/office/officeart/2005/8/layout/chevron2"/>
    <dgm:cxn modelId="{DB56D104-2264-4B08-A547-45F33A5668EF}" type="presParOf" srcId="{EFEAC50D-CADA-4028-A095-0596F0EF7067}" destId="{80FE9A9D-1ACC-42CF-8B6E-C8CBED2834B8}" srcOrd="5" destOrd="0" presId="urn:microsoft.com/office/officeart/2005/8/layout/chevron2"/>
    <dgm:cxn modelId="{A2E3F982-3EA1-4120-A38D-61BBB52C0595}" type="presParOf" srcId="{EFEAC50D-CADA-4028-A095-0596F0EF7067}" destId="{C4EF5A20-B0E4-4AAF-96E5-53A796A66DC1}" srcOrd="6" destOrd="0" presId="urn:microsoft.com/office/officeart/2005/8/layout/chevron2"/>
    <dgm:cxn modelId="{8F665151-F39D-4957-BFE0-40AE129B715D}" type="presParOf" srcId="{C4EF5A20-B0E4-4AAF-96E5-53A796A66DC1}" destId="{D9B50412-A0F5-4974-B19C-153DF4B9552B}" srcOrd="0" destOrd="0" presId="urn:microsoft.com/office/officeart/2005/8/layout/chevron2"/>
    <dgm:cxn modelId="{650801E0-49C8-40F5-AA87-D52371A7230A}" type="presParOf" srcId="{C4EF5A20-B0E4-4AAF-96E5-53A796A66DC1}" destId="{54F7C315-D24E-4343-AD5A-1C5205140A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3183D-3CFC-4D9B-BF3F-CA980379A6FE}">
      <dsp:nvSpPr>
        <dsp:cNvPr id="0" name=""/>
        <dsp:cNvSpPr/>
      </dsp:nvSpPr>
      <dsp:spPr>
        <a:xfrm rot="5400000">
          <a:off x="-205254" y="216003"/>
          <a:ext cx="1368366" cy="9578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Επιλογή</a:t>
          </a:r>
          <a:endParaRPr lang="el-GR" sz="1400" b="1" kern="1200" dirty="0"/>
        </a:p>
      </dsp:txBody>
      <dsp:txXfrm rot="-5400000">
        <a:off x="1" y="489676"/>
        <a:ext cx="957856" cy="410510"/>
      </dsp:txXfrm>
    </dsp:sp>
    <dsp:sp modelId="{729FC280-76C9-4B00-9499-2021E338316E}">
      <dsp:nvSpPr>
        <dsp:cNvPr id="0" name=""/>
        <dsp:cNvSpPr/>
      </dsp:nvSpPr>
      <dsp:spPr>
        <a:xfrm rot="5400000">
          <a:off x="4149009" y="-3191152"/>
          <a:ext cx="889438" cy="727174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/>
            <a:t>Πλήθος τεκμηρίων</a:t>
          </a:r>
          <a:endParaRPr lang="el-GR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/>
            <a:t>Επιλογή ομάδας/ων τεκμηρίων </a:t>
          </a:r>
          <a:endParaRPr lang="el-GR" sz="1900" b="1" kern="1200" dirty="0"/>
        </a:p>
      </dsp:txBody>
      <dsp:txXfrm rot="-5400000">
        <a:off x="957857" y="43419"/>
        <a:ext cx="7228324" cy="802600"/>
      </dsp:txXfrm>
    </dsp:sp>
    <dsp:sp modelId="{07AD0ECA-DB38-4514-B01B-D1622C780063}">
      <dsp:nvSpPr>
        <dsp:cNvPr id="0" name=""/>
        <dsp:cNvSpPr/>
      </dsp:nvSpPr>
      <dsp:spPr>
        <a:xfrm rot="5400000">
          <a:off x="-205254" y="1429759"/>
          <a:ext cx="1368366" cy="9578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Περιγραφή τεκμηρίου</a:t>
          </a:r>
          <a:endParaRPr lang="el-GR" sz="1400" b="1" kern="1200" dirty="0"/>
        </a:p>
      </dsp:txBody>
      <dsp:txXfrm rot="-5400000">
        <a:off x="1" y="1703432"/>
        <a:ext cx="957856" cy="410510"/>
      </dsp:txXfrm>
    </dsp:sp>
    <dsp:sp modelId="{B95F9A14-C875-4309-A94F-8F1643DC66DF}">
      <dsp:nvSpPr>
        <dsp:cNvPr id="0" name=""/>
        <dsp:cNvSpPr/>
      </dsp:nvSpPr>
      <dsp:spPr>
        <a:xfrm rot="5400000">
          <a:off x="4149009" y="-1972803"/>
          <a:ext cx="889438" cy="727174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/>
            <a:t>Δημιουργία περιλήψεων</a:t>
          </a:r>
          <a:endParaRPr lang="el-GR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/>
            <a:t>Ευρετηρίαση ανά τεκμήριο</a:t>
          </a:r>
          <a:endParaRPr lang="el-GR" sz="1900" b="1" kern="1200" dirty="0"/>
        </a:p>
      </dsp:txBody>
      <dsp:txXfrm rot="-5400000">
        <a:off x="957857" y="1261768"/>
        <a:ext cx="7228324" cy="802600"/>
      </dsp:txXfrm>
    </dsp:sp>
    <dsp:sp modelId="{3A6DC5E1-0C37-40A8-A7E1-FB9F0381537A}">
      <dsp:nvSpPr>
        <dsp:cNvPr id="0" name=""/>
        <dsp:cNvSpPr/>
      </dsp:nvSpPr>
      <dsp:spPr>
        <a:xfrm rot="5400000">
          <a:off x="-205254" y="2652697"/>
          <a:ext cx="1368366" cy="9578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Λεξιλόγιο</a:t>
          </a:r>
          <a:endParaRPr lang="el-GR" sz="1400" b="1" kern="1200" dirty="0"/>
        </a:p>
      </dsp:txBody>
      <dsp:txXfrm rot="-5400000">
        <a:off x="1" y="2926370"/>
        <a:ext cx="957856" cy="410510"/>
      </dsp:txXfrm>
    </dsp:sp>
    <dsp:sp modelId="{352A5CEE-38BD-4490-8B26-5F1B969A6E80}">
      <dsp:nvSpPr>
        <dsp:cNvPr id="0" name=""/>
        <dsp:cNvSpPr/>
      </dsp:nvSpPr>
      <dsp:spPr>
        <a:xfrm rot="5400000">
          <a:off x="4149009" y="-756002"/>
          <a:ext cx="889438" cy="727174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/>
            <a:t>Εισαγωγή στη βάση δεδομένων μονάδας τεκμηρίων και συνόλου</a:t>
          </a:r>
          <a:endParaRPr lang="el-GR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/>
            <a:t>Ανάκτηση</a:t>
          </a:r>
          <a:endParaRPr lang="el-GR" sz="1900" b="1" kern="1200" dirty="0"/>
        </a:p>
      </dsp:txBody>
      <dsp:txXfrm rot="-5400000">
        <a:off x="957857" y="2478569"/>
        <a:ext cx="7228324" cy="802600"/>
      </dsp:txXfrm>
    </dsp:sp>
    <dsp:sp modelId="{D9B50412-A0F5-4974-B19C-153DF4B9552B}">
      <dsp:nvSpPr>
        <dsp:cNvPr id="0" name=""/>
        <dsp:cNvSpPr/>
      </dsp:nvSpPr>
      <dsp:spPr>
        <a:xfrm rot="5400000">
          <a:off x="-205254" y="3875634"/>
          <a:ext cx="1368366" cy="9578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 dirty="0">
            <a:solidFill>
              <a:schemeClr val="tx2"/>
            </a:solidFill>
          </a:endParaRPr>
        </a:p>
      </dsp:txBody>
      <dsp:txXfrm rot="-5400000">
        <a:off x="1" y="4149307"/>
        <a:ext cx="957856" cy="410510"/>
      </dsp:txXfrm>
    </dsp:sp>
    <dsp:sp modelId="{54F7C315-D24E-4343-AD5A-1C5205140A4B}">
      <dsp:nvSpPr>
        <dsp:cNvPr id="0" name=""/>
        <dsp:cNvSpPr/>
      </dsp:nvSpPr>
      <dsp:spPr>
        <a:xfrm rot="5400000">
          <a:off x="4149009" y="468002"/>
          <a:ext cx="889438" cy="727174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/>
            <a:t>Πληροφοριακές ανάγκες κοινού</a:t>
          </a:r>
          <a:endParaRPr lang="el-GR" sz="1900" b="1" kern="1200" dirty="0"/>
        </a:p>
      </dsp:txBody>
      <dsp:txXfrm rot="-5400000">
        <a:off x="957857" y="3702574"/>
        <a:ext cx="7228324" cy="802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60558" indent="-292522"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70089" indent="-234018"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38125" indent="-234018"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06160" indent="-234018"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74196" indent="-234018" defTabSz="9913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042232" indent="-234018" defTabSz="9913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510267" indent="-234018" defTabSz="9913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978303" indent="-234018" defTabSz="9913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5A4862-87BC-4431-BE31-976D209260A2}" type="slidenum">
              <a:rPr lang="en-US" altLang="el-GR" sz="1300"/>
              <a:pPr/>
              <a:t>4</a:t>
            </a:fld>
            <a:endParaRPr lang="en-US" altLang="el-GR" sz="130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60558" indent="-292522"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70089" indent="-234018"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38125" indent="-234018"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06160" indent="-234018"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74196" indent="-234018" defTabSz="9913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042232" indent="-234018" defTabSz="9913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510267" indent="-234018" defTabSz="9913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978303" indent="-234018" defTabSz="9913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92C72F-7220-4418-8A35-9E39B1DA147B}" type="slidenum">
              <a:rPr lang="en-US" altLang="el-GR" sz="1300"/>
              <a:pPr/>
              <a:t>7</a:t>
            </a:fld>
            <a:endParaRPr lang="en-US" altLang="el-GR" sz="13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60558" indent="-292522"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70089" indent="-234018"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38125" indent="-234018"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06160" indent="-234018" defTabSz="99132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74196" indent="-234018" defTabSz="9913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042232" indent="-234018" defTabSz="9913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510267" indent="-234018" defTabSz="9913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978303" indent="-234018" defTabSz="9913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6E677B-275F-4EE2-B52D-306C2E10D928}" type="slidenum">
              <a:rPr lang="en-US" altLang="el-GR" sz="1300"/>
              <a:pPr/>
              <a:t>9</a:t>
            </a:fld>
            <a:endParaRPr lang="en-US" altLang="el-GR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BA907-80AD-4A0C-8DF7-FD1D4D9CE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958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Οργάνωση πληροφοριών</a:t>
            </a:r>
            <a:br>
              <a:rPr lang="el-GR" sz="44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Ταξινόμηση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sz="3000" b="1" dirty="0" smtClean="0"/>
              <a:t>Ενότητα </a:t>
            </a:r>
            <a:r>
              <a:rPr lang="en-US" sz="3000" b="1" dirty="0" smtClean="0"/>
              <a:t>1</a:t>
            </a:r>
            <a:r>
              <a:rPr lang="el-GR" sz="3000" dirty="0" smtClean="0"/>
              <a:t>:</a:t>
            </a:r>
            <a:r>
              <a:rPr lang="en-US" sz="3000" dirty="0" smtClean="0"/>
              <a:t> </a:t>
            </a:r>
            <a:r>
              <a:rPr lang="el-GR" sz="3000" dirty="0" smtClean="0"/>
              <a:t>Εισαγωγή (</a:t>
            </a:r>
            <a:r>
              <a:rPr lang="el-GR" sz="3000" dirty="0"/>
              <a:t>α</a:t>
            </a:r>
            <a:r>
              <a:rPr lang="el-GR" sz="3000" dirty="0" smtClean="0"/>
              <a:t> μέρος)</a:t>
            </a:r>
            <a:endParaRPr lang="en-US" sz="3000" dirty="0" smtClean="0"/>
          </a:p>
          <a:p>
            <a:endParaRPr lang="en-US" dirty="0" smtClean="0"/>
          </a:p>
          <a:p>
            <a:r>
              <a:rPr lang="el-GR" sz="2600" dirty="0" smtClean="0"/>
              <a:t>Δάφνη</a:t>
            </a:r>
            <a:r>
              <a:rPr lang="en-US" sz="2600" dirty="0" smtClean="0"/>
              <a:t> </a:t>
            </a:r>
            <a:r>
              <a:rPr lang="el-GR" sz="2600" dirty="0" err="1" smtClean="0"/>
              <a:t>Κυριάκη</a:t>
            </a:r>
            <a:r>
              <a:rPr lang="el-GR" sz="2600" dirty="0" smtClean="0"/>
              <a:t>-</a:t>
            </a:r>
            <a:r>
              <a:rPr lang="el-GR" sz="2600" dirty="0" err="1" smtClean="0"/>
              <a:t>Μάνεση</a:t>
            </a:r>
            <a:endParaRPr lang="el-GR" sz="2600" dirty="0"/>
          </a:p>
          <a:p>
            <a:r>
              <a:rPr lang="el-GR" sz="2600" dirty="0"/>
              <a:t>Τμήμα Βιβλιοθηκονομίας</a:t>
            </a:r>
            <a:r>
              <a:rPr lang="en-US" sz="2600" dirty="0"/>
              <a:t> </a:t>
            </a:r>
            <a:r>
              <a:rPr lang="el-GR" sz="2600" dirty="0"/>
              <a:t>και Συστημάτων Πληροφόρησης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2587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9"/>
          <p:cNvGrpSpPr>
            <a:grpSpLocks/>
          </p:cNvGrpSpPr>
          <p:nvPr/>
        </p:nvGrpSpPr>
        <p:grpSpPr bwMode="auto">
          <a:xfrm>
            <a:off x="2482850" y="1395413"/>
            <a:ext cx="1560513" cy="1227137"/>
            <a:chOff x="1564" y="879"/>
            <a:chExt cx="983" cy="773"/>
          </a:xfrm>
          <a:solidFill>
            <a:schemeClr val="tx2"/>
          </a:solidFill>
        </p:grpSpPr>
        <p:sp>
          <p:nvSpPr>
            <p:cNvPr id="12348" name="AutoShape 2"/>
            <p:cNvSpPr>
              <a:spLocks noChangeArrowheads="1"/>
            </p:cNvSpPr>
            <p:nvPr/>
          </p:nvSpPr>
          <p:spPr bwMode="auto">
            <a:xfrm rot="2700000">
              <a:off x="2143" y="1169"/>
              <a:ext cx="404" cy="404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49" name="AutoShape 3"/>
            <p:cNvSpPr>
              <a:spLocks noChangeArrowheads="1"/>
            </p:cNvSpPr>
            <p:nvPr/>
          </p:nvSpPr>
          <p:spPr bwMode="auto">
            <a:xfrm rot="2700000" flipH="1">
              <a:off x="1564" y="1438"/>
              <a:ext cx="198" cy="196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50" name="Rectangle 4"/>
            <p:cNvSpPr>
              <a:spLocks noChangeArrowheads="1"/>
            </p:cNvSpPr>
            <p:nvPr/>
          </p:nvSpPr>
          <p:spPr bwMode="auto">
            <a:xfrm rot="-2700000">
              <a:off x="2191" y="879"/>
              <a:ext cx="203" cy="206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51" name="AutoShape 5"/>
            <p:cNvSpPr>
              <a:spLocks noChangeArrowheads="1"/>
            </p:cNvSpPr>
            <p:nvPr/>
          </p:nvSpPr>
          <p:spPr bwMode="auto">
            <a:xfrm rot="-5400000">
              <a:off x="1649" y="1249"/>
              <a:ext cx="280" cy="280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52" name="AutoShape 6"/>
            <p:cNvSpPr>
              <a:spLocks noChangeArrowheads="1"/>
            </p:cNvSpPr>
            <p:nvPr/>
          </p:nvSpPr>
          <p:spPr bwMode="auto">
            <a:xfrm>
              <a:off x="1930" y="1246"/>
              <a:ext cx="405" cy="406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53" name="AutoShape 7"/>
            <p:cNvSpPr>
              <a:spLocks noChangeArrowheads="1"/>
            </p:cNvSpPr>
            <p:nvPr/>
          </p:nvSpPr>
          <p:spPr bwMode="auto">
            <a:xfrm rot="-8100000">
              <a:off x="2243" y="1422"/>
              <a:ext cx="200" cy="198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54" name="Freeform 8"/>
            <p:cNvSpPr>
              <a:spLocks/>
            </p:cNvSpPr>
            <p:nvPr/>
          </p:nvSpPr>
          <p:spPr bwMode="auto">
            <a:xfrm>
              <a:off x="2342" y="1081"/>
              <a:ext cx="136" cy="434"/>
            </a:xfrm>
            <a:custGeom>
              <a:avLst/>
              <a:gdLst>
                <a:gd name="T0" fmla="*/ 135 w 136"/>
                <a:gd name="T1" fmla="*/ 433 h 434"/>
                <a:gd name="T2" fmla="*/ 135 w 136"/>
                <a:gd name="T3" fmla="*/ 135 h 434"/>
                <a:gd name="T4" fmla="*/ 0 w 136"/>
                <a:gd name="T5" fmla="*/ 0 h 434"/>
                <a:gd name="T6" fmla="*/ 0 w 136"/>
                <a:gd name="T7" fmla="*/ 4 h 434"/>
                <a:gd name="T8" fmla="*/ 0 w 136"/>
                <a:gd name="T9" fmla="*/ 297 h 434"/>
                <a:gd name="T10" fmla="*/ 4 w 136"/>
                <a:gd name="T11" fmla="*/ 301 h 434"/>
                <a:gd name="T12" fmla="*/ 135 w 136"/>
                <a:gd name="T13" fmla="*/ 432 h 434"/>
                <a:gd name="T14" fmla="*/ 135 w 136"/>
                <a:gd name="T15" fmla="*/ 433 h 4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434"/>
                <a:gd name="T26" fmla="*/ 136 w 136"/>
                <a:gd name="T27" fmla="*/ 434 h 4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434">
                  <a:moveTo>
                    <a:pt x="135" y="433"/>
                  </a:moveTo>
                  <a:lnTo>
                    <a:pt x="135" y="135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97"/>
                  </a:lnTo>
                  <a:lnTo>
                    <a:pt x="4" y="301"/>
                  </a:lnTo>
                  <a:lnTo>
                    <a:pt x="135" y="432"/>
                  </a:lnTo>
                  <a:lnTo>
                    <a:pt x="135" y="433"/>
                  </a:lnTo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1008063" y="515938"/>
            <a:ext cx="836612" cy="2146300"/>
            <a:chOff x="635" y="325"/>
            <a:chExt cx="527" cy="1352"/>
          </a:xfrm>
          <a:solidFill>
            <a:schemeClr val="tx2"/>
          </a:solidFill>
        </p:grpSpPr>
        <p:sp>
          <p:nvSpPr>
            <p:cNvPr id="12341" name="Rectangle 10"/>
            <p:cNvSpPr>
              <a:spLocks noChangeArrowheads="1"/>
            </p:cNvSpPr>
            <p:nvPr/>
          </p:nvSpPr>
          <p:spPr bwMode="auto">
            <a:xfrm>
              <a:off x="902" y="1265"/>
              <a:ext cx="203" cy="20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42" name="AutoShape 11"/>
            <p:cNvSpPr>
              <a:spLocks noChangeArrowheads="1"/>
            </p:cNvSpPr>
            <p:nvPr/>
          </p:nvSpPr>
          <p:spPr bwMode="auto">
            <a:xfrm rot="10800000">
              <a:off x="752" y="325"/>
              <a:ext cx="405" cy="405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43" name="AutoShape 12"/>
            <p:cNvSpPr>
              <a:spLocks noChangeArrowheads="1"/>
            </p:cNvSpPr>
            <p:nvPr/>
          </p:nvSpPr>
          <p:spPr bwMode="auto">
            <a:xfrm rot="10800000">
              <a:off x="881" y="1052"/>
              <a:ext cx="281" cy="281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44" name="AutoShape 13"/>
            <p:cNvSpPr>
              <a:spLocks noChangeArrowheads="1"/>
            </p:cNvSpPr>
            <p:nvPr/>
          </p:nvSpPr>
          <p:spPr bwMode="auto">
            <a:xfrm rot="-5400000">
              <a:off x="636" y="635"/>
              <a:ext cx="404" cy="406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45" name="AutoShape 14"/>
            <p:cNvSpPr>
              <a:spLocks noChangeArrowheads="1"/>
            </p:cNvSpPr>
            <p:nvPr/>
          </p:nvSpPr>
          <p:spPr bwMode="auto">
            <a:xfrm>
              <a:off x="844" y="416"/>
              <a:ext cx="200" cy="199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46" name="AutoShape 15"/>
            <p:cNvSpPr>
              <a:spLocks noChangeArrowheads="1"/>
            </p:cNvSpPr>
            <p:nvPr/>
          </p:nvSpPr>
          <p:spPr bwMode="auto">
            <a:xfrm flipH="1">
              <a:off x="871" y="1481"/>
              <a:ext cx="198" cy="196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47" name="Freeform 16"/>
            <p:cNvSpPr>
              <a:spLocks/>
            </p:cNvSpPr>
            <p:nvPr/>
          </p:nvSpPr>
          <p:spPr bwMode="auto">
            <a:xfrm>
              <a:off x="680" y="1046"/>
              <a:ext cx="403" cy="212"/>
            </a:xfrm>
            <a:custGeom>
              <a:avLst/>
              <a:gdLst>
                <a:gd name="T0" fmla="*/ 0 w 403"/>
                <a:gd name="T1" fmla="*/ 0 h 212"/>
                <a:gd name="T2" fmla="*/ 211 w 403"/>
                <a:gd name="T3" fmla="*/ 211 h 212"/>
                <a:gd name="T4" fmla="*/ 402 w 403"/>
                <a:gd name="T5" fmla="*/ 211 h 212"/>
                <a:gd name="T6" fmla="*/ 399 w 403"/>
                <a:gd name="T7" fmla="*/ 208 h 212"/>
                <a:gd name="T8" fmla="*/ 192 w 403"/>
                <a:gd name="T9" fmla="*/ 1 h 212"/>
                <a:gd name="T10" fmla="*/ 186 w 403"/>
                <a:gd name="T11" fmla="*/ 1 h 212"/>
                <a:gd name="T12" fmla="*/ 1 w 403"/>
                <a:gd name="T13" fmla="*/ 1 h 212"/>
                <a:gd name="T14" fmla="*/ 0 w 403"/>
                <a:gd name="T15" fmla="*/ 0 h 2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3"/>
                <a:gd name="T25" fmla="*/ 0 h 212"/>
                <a:gd name="T26" fmla="*/ 403 w 403"/>
                <a:gd name="T27" fmla="*/ 212 h 2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3" h="212">
                  <a:moveTo>
                    <a:pt x="0" y="0"/>
                  </a:moveTo>
                  <a:lnTo>
                    <a:pt x="211" y="211"/>
                  </a:lnTo>
                  <a:lnTo>
                    <a:pt x="402" y="211"/>
                  </a:lnTo>
                  <a:lnTo>
                    <a:pt x="399" y="208"/>
                  </a:lnTo>
                  <a:lnTo>
                    <a:pt x="192" y="1"/>
                  </a:lnTo>
                  <a:lnTo>
                    <a:pt x="186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grpSp>
        <p:nvGrpSpPr>
          <p:cNvPr id="12292" name="Group 25"/>
          <p:cNvGrpSpPr>
            <a:grpSpLocks/>
          </p:cNvGrpSpPr>
          <p:nvPr/>
        </p:nvGrpSpPr>
        <p:grpSpPr bwMode="auto">
          <a:xfrm>
            <a:off x="4638675" y="1508125"/>
            <a:ext cx="1320800" cy="1511300"/>
            <a:chOff x="2922" y="950"/>
            <a:chExt cx="832" cy="952"/>
          </a:xfrm>
          <a:solidFill>
            <a:schemeClr val="tx2"/>
          </a:solidFill>
        </p:grpSpPr>
        <p:sp>
          <p:nvSpPr>
            <p:cNvPr id="12334" name="Rectangle 18"/>
            <p:cNvSpPr>
              <a:spLocks noChangeArrowheads="1"/>
            </p:cNvSpPr>
            <p:nvPr/>
          </p:nvSpPr>
          <p:spPr bwMode="auto">
            <a:xfrm>
              <a:off x="2928" y="1091"/>
              <a:ext cx="203" cy="206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35" name="AutoShape 19"/>
            <p:cNvSpPr>
              <a:spLocks noChangeArrowheads="1"/>
            </p:cNvSpPr>
            <p:nvPr/>
          </p:nvSpPr>
          <p:spPr bwMode="auto">
            <a:xfrm rot="2700000">
              <a:off x="3350" y="1178"/>
              <a:ext cx="404" cy="404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36" name="AutoShape 20"/>
            <p:cNvSpPr>
              <a:spLocks noChangeArrowheads="1"/>
            </p:cNvSpPr>
            <p:nvPr/>
          </p:nvSpPr>
          <p:spPr bwMode="auto">
            <a:xfrm rot="-2700000">
              <a:off x="3208" y="950"/>
              <a:ext cx="280" cy="280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37" name="AutoShape 21"/>
            <p:cNvSpPr>
              <a:spLocks noChangeArrowheads="1"/>
            </p:cNvSpPr>
            <p:nvPr/>
          </p:nvSpPr>
          <p:spPr bwMode="auto">
            <a:xfrm rot="8100000">
              <a:off x="3014" y="1496"/>
              <a:ext cx="404" cy="406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38" name="AutoShape 22"/>
            <p:cNvSpPr>
              <a:spLocks noChangeArrowheads="1"/>
            </p:cNvSpPr>
            <p:nvPr/>
          </p:nvSpPr>
          <p:spPr bwMode="auto">
            <a:xfrm>
              <a:off x="3141" y="1089"/>
              <a:ext cx="200" cy="198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39" name="AutoShape 23"/>
            <p:cNvSpPr>
              <a:spLocks noChangeArrowheads="1"/>
            </p:cNvSpPr>
            <p:nvPr/>
          </p:nvSpPr>
          <p:spPr bwMode="auto">
            <a:xfrm rot="10800000" flipH="1">
              <a:off x="2928" y="1300"/>
              <a:ext cx="196" cy="198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40" name="Freeform 24"/>
            <p:cNvSpPr>
              <a:spLocks/>
            </p:cNvSpPr>
            <p:nvPr/>
          </p:nvSpPr>
          <p:spPr bwMode="auto">
            <a:xfrm>
              <a:off x="2922" y="1290"/>
              <a:ext cx="217" cy="403"/>
            </a:xfrm>
            <a:custGeom>
              <a:avLst/>
              <a:gdLst>
                <a:gd name="T0" fmla="*/ 0 w 217"/>
                <a:gd name="T1" fmla="*/ 402 h 403"/>
                <a:gd name="T2" fmla="*/ 216 w 217"/>
                <a:gd name="T3" fmla="*/ 191 h 403"/>
                <a:gd name="T4" fmla="*/ 216 w 217"/>
                <a:gd name="T5" fmla="*/ 0 h 403"/>
                <a:gd name="T6" fmla="*/ 213 w 217"/>
                <a:gd name="T7" fmla="*/ 3 h 403"/>
                <a:gd name="T8" fmla="*/ 0 w 217"/>
                <a:gd name="T9" fmla="*/ 210 h 403"/>
                <a:gd name="T10" fmla="*/ 0 w 217"/>
                <a:gd name="T11" fmla="*/ 216 h 403"/>
                <a:gd name="T12" fmla="*/ 0 w 217"/>
                <a:gd name="T13" fmla="*/ 401 h 403"/>
                <a:gd name="T14" fmla="*/ 0 w 217"/>
                <a:gd name="T15" fmla="*/ 402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7"/>
                <a:gd name="T25" fmla="*/ 0 h 403"/>
                <a:gd name="T26" fmla="*/ 217 w 217"/>
                <a:gd name="T27" fmla="*/ 403 h 4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7" h="403">
                  <a:moveTo>
                    <a:pt x="0" y="402"/>
                  </a:moveTo>
                  <a:lnTo>
                    <a:pt x="216" y="191"/>
                  </a:lnTo>
                  <a:lnTo>
                    <a:pt x="216" y="0"/>
                  </a:lnTo>
                  <a:lnTo>
                    <a:pt x="213" y="3"/>
                  </a:lnTo>
                  <a:lnTo>
                    <a:pt x="0" y="210"/>
                  </a:lnTo>
                  <a:lnTo>
                    <a:pt x="0" y="216"/>
                  </a:lnTo>
                  <a:lnTo>
                    <a:pt x="0" y="401"/>
                  </a:lnTo>
                  <a:lnTo>
                    <a:pt x="0" y="402"/>
                  </a:lnTo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grpSp>
        <p:nvGrpSpPr>
          <p:cNvPr id="12293" name="Group 33"/>
          <p:cNvGrpSpPr>
            <a:grpSpLocks/>
          </p:cNvGrpSpPr>
          <p:nvPr/>
        </p:nvGrpSpPr>
        <p:grpSpPr bwMode="auto">
          <a:xfrm>
            <a:off x="6210300" y="1368425"/>
            <a:ext cx="1296988" cy="1519238"/>
            <a:chOff x="3912" y="862"/>
            <a:chExt cx="817" cy="957"/>
          </a:xfrm>
          <a:solidFill>
            <a:schemeClr val="tx2"/>
          </a:solidFill>
        </p:grpSpPr>
        <p:sp>
          <p:nvSpPr>
            <p:cNvPr id="12327" name="AutoShape 26"/>
            <p:cNvSpPr>
              <a:spLocks noChangeArrowheads="1"/>
            </p:cNvSpPr>
            <p:nvPr/>
          </p:nvSpPr>
          <p:spPr bwMode="auto">
            <a:xfrm rot="13500000" flipH="1">
              <a:off x="4181" y="1539"/>
              <a:ext cx="280" cy="280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28" name="Rectangle 27"/>
            <p:cNvSpPr>
              <a:spLocks noChangeArrowheads="1"/>
            </p:cNvSpPr>
            <p:nvPr/>
          </p:nvSpPr>
          <p:spPr bwMode="auto">
            <a:xfrm>
              <a:off x="4319" y="1275"/>
              <a:ext cx="203" cy="206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29" name="AutoShape 28"/>
            <p:cNvSpPr>
              <a:spLocks noChangeArrowheads="1"/>
            </p:cNvSpPr>
            <p:nvPr/>
          </p:nvSpPr>
          <p:spPr bwMode="auto">
            <a:xfrm>
              <a:off x="4325" y="862"/>
              <a:ext cx="404" cy="404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30" name="AutoShape 29"/>
            <p:cNvSpPr>
              <a:spLocks noChangeArrowheads="1"/>
            </p:cNvSpPr>
            <p:nvPr/>
          </p:nvSpPr>
          <p:spPr bwMode="auto">
            <a:xfrm rot="-5400000">
              <a:off x="3913" y="867"/>
              <a:ext cx="404" cy="406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31" name="AutoShape 30"/>
            <p:cNvSpPr>
              <a:spLocks noChangeArrowheads="1"/>
            </p:cNvSpPr>
            <p:nvPr/>
          </p:nvSpPr>
          <p:spPr bwMode="auto">
            <a:xfrm rot="10800000">
              <a:off x="4322" y="1474"/>
              <a:ext cx="203" cy="201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32" name="AutoShape 31"/>
            <p:cNvSpPr>
              <a:spLocks noChangeArrowheads="1"/>
            </p:cNvSpPr>
            <p:nvPr/>
          </p:nvSpPr>
          <p:spPr bwMode="auto">
            <a:xfrm rot="10800000" flipH="1">
              <a:off x="4111" y="1275"/>
              <a:ext cx="196" cy="198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33" name="Freeform 32"/>
            <p:cNvSpPr>
              <a:spLocks/>
            </p:cNvSpPr>
            <p:nvPr/>
          </p:nvSpPr>
          <p:spPr bwMode="auto">
            <a:xfrm>
              <a:off x="4110" y="1273"/>
              <a:ext cx="211" cy="403"/>
            </a:xfrm>
            <a:custGeom>
              <a:avLst/>
              <a:gdLst>
                <a:gd name="T0" fmla="*/ 0 w 211"/>
                <a:gd name="T1" fmla="*/ 402 h 403"/>
                <a:gd name="T2" fmla="*/ 210 w 211"/>
                <a:gd name="T3" fmla="*/ 191 h 403"/>
                <a:gd name="T4" fmla="*/ 210 w 211"/>
                <a:gd name="T5" fmla="*/ 0 h 403"/>
                <a:gd name="T6" fmla="*/ 208 w 211"/>
                <a:gd name="T7" fmla="*/ 3 h 403"/>
                <a:gd name="T8" fmla="*/ 0 w 211"/>
                <a:gd name="T9" fmla="*/ 210 h 403"/>
                <a:gd name="T10" fmla="*/ 0 w 211"/>
                <a:gd name="T11" fmla="*/ 216 h 403"/>
                <a:gd name="T12" fmla="*/ 0 w 211"/>
                <a:gd name="T13" fmla="*/ 401 h 403"/>
                <a:gd name="T14" fmla="*/ 0 w 211"/>
                <a:gd name="T15" fmla="*/ 402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1"/>
                <a:gd name="T25" fmla="*/ 0 h 403"/>
                <a:gd name="T26" fmla="*/ 211 w 211"/>
                <a:gd name="T27" fmla="*/ 403 h 4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1" h="403">
                  <a:moveTo>
                    <a:pt x="0" y="402"/>
                  </a:moveTo>
                  <a:lnTo>
                    <a:pt x="210" y="191"/>
                  </a:lnTo>
                  <a:lnTo>
                    <a:pt x="210" y="0"/>
                  </a:lnTo>
                  <a:lnTo>
                    <a:pt x="208" y="3"/>
                  </a:lnTo>
                  <a:lnTo>
                    <a:pt x="0" y="210"/>
                  </a:lnTo>
                  <a:lnTo>
                    <a:pt x="0" y="216"/>
                  </a:lnTo>
                  <a:lnTo>
                    <a:pt x="0" y="401"/>
                  </a:lnTo>
                  <a:lnTo>
                    <a:pt x="0" y="402"/>
                  </a:lnTo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grpSp>
        <p:nvGrpSpPr>
          <p:cNvPr id="12294" name="Group 41"/>
          <p:cNvGrpSpPr>
            <a:grpSpLocks/>
          </p:cNvGrpSpPr>
          <p:nvPr/>
        </p:nvGrpSpPr>
        <p:grpSpPr bwMode="auto">
          <a:xfrm>
            <a:off x="1001713" y="3641725"/>
            <a:ext cx="1450975" cy="1122363"/>
            <a:chOff x="631" y="2294"/>
            <a:chExt cx="914" cy="707"/>
          </a:xfrm>
          <a:solidFill>
            <a:schemeClr val="tx2"/>
          </a:solidFill>
        </p:grpSpPr>
        <p:sp>
          <p:nvSpPr>
            <p:cNvPr id="12320" name="AutoShape 34"/>
            <p:cNvSpPr>
              <a:spLocks noChangeArrowheads="1"/>
            </p:cNvSpPr>
            <p:nvPr/>
          </p:nvSpPr>
          <p:spPr bwMode="auto">
            <a:xfrm flipH="1">
              <a:off x="776" y="2357"/>
              <a:ext cx="281" cy="281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21" name="Rectangle 35"/>
            <p:cNvSpPr>
              <a:spLocks noChangeArrowheads="1"/>
            </p:cNvSpPr>
            <p:nvPr/>
          </p:nvSpPr>
          <p:spPr bwMode="auto">
            <a:xfrm>
              <a:off x="776" y="2648"/>
              <a:ext cx="203" cy="206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22" name="AutoShape 36"/>
            <p:cNvSpPr>
              <a:spLocks noChangeArrowheads="1"/>
            </p:cNvSpPr>
            <p:nvPr/>
          </p:nvSpPr>
          <p:spPr bwMode="auto">
            <a:xfrm rot="-8100000">
              <a:off x="860" y="2380"/>
              <a:ext cx="404" cy="404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23" name="AutoShape 37"/>
            <p:cNvSpPr>
              <a:spLocks noChangeArrowheads="1"/>
            </p:cNvSpPr>
            <p:nvPr/>
          </p:nvSpPr>
          <p:spPr bwMode="auto">
            <a:xfrm rot="-5400000">
              <a:off x="932" y="2590"/>
              <a:ext cx="410" cy="408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24" name="AutoShape 38"/>
            <p:cNvSpPr>
              <a:spLocks noChangeArrowheads="1"/>
            </p:cNvSpPr>
            <p:nvPr/>
          </p:nvSpPr>
          <p:spPr bwMode="auto">
            <a:xfrm rot="10800000">
              <a:off x="1065" y="2294"/>
              <a:ext cx="193" cy="194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25" name="AutoShape 39"/>
            <p:cNvSpPr>
              <a:spLocks noChangeArrowheads="1"/>
            </p:cNvSpPr>
            <p:nvPr/>
          </p:nvSpPr>
          <p:spPr bwMode="auto">
            <a:xfrm rot="5400000" flipH="1">
              <a:off x="1348" y="2586"/>
              <a:ext cx="198" cy="196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26" name="Freeform 40"/>
            <p:cNvSpPr>
              <a:spLocks/>
            </p:cNvSpPr>
            <p:nvPr/>
          </p:nvSpPr>
          <p:spPr bwMode="auto">
            <a:xfrm>
              <a:off x="631" y="2864"/>
              <a:ext cx="433" cy="137"/>
            </a:xfrm>
            <a:custGeom>
              <a:avLst/>
              <a:gdLst>
                <a:gd name="T0" fmla="*/ 0 w 433"/>
                <a:gd name="T1" fmla="*/ 136 h 137"/>
                <a:gd name="T2" fmla="*/ 297 w 433"/>
                <a:gd name="T3" fmla="*/ 135 h 137"/>
                <a:gd name="T4" fmla="*/ 432 w 433"/>
                <a:gd name="T5" fmla="*/ 0 h 137"/>
                <a:gd name="T6" fmla="*/ 429 w 433"/>
                <a:gd name="T7" fmla="*/ 1 h 137"/>
                <a:gd name="T8" fmla="*/ 135 w 433"/>
                <a:gd name="T9" fmla="*/ 0 h 137"/>
                <a:gd name="T10" fmla="*/ 131 w 433"/>
                <a:gd name="T11" fmla="*/ 4 h 137"/>
                <a:gd name="T12" fmla="*/ 0 w 433"/>
                <a:gd name="T13" fmla="*/ 135 h 137"/>
                <a:gd name="T14" fmla="*/ 0 w 433"/>
                <a:gd name="T15" fmla="*/ 136 h 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3"/>
                <a:gd name="T25" fmla="*/ 0 h 137"/>
                <a:gd name="T26" fmla="*/ 433 w 433"/>
                <a:gd name="T27" fmla="*/ 137 h 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3" h="137">
                  <a:moveTo>
                    <a:pt x="0" y="136"/>
                  </a:moveTo>
                  <a:lnTo>
                    <a:pt x="297" y="135"/>
                  </a:lnTo>
                  <a:lnTo>
                    <a:pt x="432" y="0"/>
                  </a:lnTo>
                  <a:lnTo>
                    <a:pt x="429" y="1"/>
                  </a:lnTo>
                  <a:lnTo>
                    <a:pt x="135" y="0"/>
                  </a:lnTo>
                  <a:lnTo>
                    <a:pt x="131" y="4"/>
                  </a:lnTo>
                  <a:lnTo>
                    <a:pt x="0" y="135"/>
                  </a:lnTo>
                  <a:lnTo>
                    <a:pt x="0" y="136"/>
                  </a:lnTo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grpSp>
        <p:nvGrpSpPr>
          <p:cNvPr id="12295" name="Group 48"/>
          <p:cNvGrpSpPr>
            <a:grpSpLocks/>
          </p:cNvGrpSpPr>
          <p:nvPr/>
        </p:nvGrpSpPr>
        <p:grpSpPr bwMode="auto">
          <a:xfrm>
            <a:off x="2863850" y="3794125"/>
            <a:ext cx="1292225" cy="958850"/>
            <a:chOff x="1804" y="2390"/>
            <a:chExt cx="814" cy="604"/>
          </a:xfrm>
          <a:solidFill>
            <a:schemeClr val="tx2"/>
          </a:solidFill>
        </p:grpSpPr>
        <p:sp>
          <p:nvSpPr>
            <p:cNvPr id="12314" name="Rectangle 42"/>
            <p:cNvSpPr>
              <a:spLocks noChangeArrowheads="1"/>
            </p:cNvSpPr>
            <p:nvPr/>
          </p:nvSpPr>
          <p:spPr bwMode="auto">
            <a:xfrm>
              <a:off x="2415" y="2788"/>
              <a:ext cx="203" cy="206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15" name="AutoShape 43"/>
            <p:cNvSpPr>
              <a:spLocks noChangeArrowheads="1"/>
            </p:cNvSpPr>
            <p:nvPr/>
          </p:nvSpPr>
          <p:spPr bwMode="auto">
            <a:xfrm rot="8100000">
              <a:off x="1913" y="2390"/>
              <a:ext cx="406" cy="406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16" name="AutoShape 44"/>
            <p:cNvSpPr>
              <a:spLocks noChangeArrowheads="1"/>
            </p:cNvSpPr>
            <p:nvPr/>
          </p:nvSpPr>
          <p:spPr bwMode="auto">
            <a:xfrm rot="10800000">
              <a:off x="1999" y="2588"/>
              <a:ext cx="406" cy="404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17" name="AutoShape 45"/>
            <p:cNvSpPr>
              <a:spLocks noChangeArrowheads="1"/>
            </p:cNvSpPr>
            <p:nvPr/>
          </p:nvSpPr>
          <p:spPr bwMode="auto">
            <a:xfrm rot="-5400000">
              <a:off x="1814" y="2790"/>
              <a:ext cx="198" cy="200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18" name="AutoShape 46"/>
            <p:cNvSpPr>
              <a:spLocks noChangeArrowheads="1"/>
            </p:cNvSpPr>
            <p:nvPr/>
          </p:nvSpPr>
          <p:spPr bwMode="auto">
            <a:xfrm rot="5400000" flipH="1">
              <a:off x="2213" y="2788"/>
              <a:ext cx="202" cy="200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19" name="Freeform 47"/>
            <p:cNvSpPr>
              <a:spLocks/>
            </p:cNvSpPr>
            <p:nvPr/>
          </p:nvSpPr>
          <p:spPr bwMode="auto">
            <a:xfrm>
              <a:off x="1804" y="2577"/>
              <a:ext cx="403" cy="211"/>
            </a:xfrm>
            <a:custGeom>
              <a:avLst/>
              <a:gdLst>
                <a:gd name="T0" fmla="*/ 0 w 403"/>
                <a:gd name="T1" fmla="*/ 0 h 211"/>
                <a:gd name="T2" fmla="*/ 211 w 403"/>
                <a:gd name="T3" fmla="*/ 210 h 211"/>
                <a:gd name="T4" fmla="*/ 402 w 403"/>
                <a:gd name="T5" fmla="*/ 210 h 211"/>
                <a:gd name="T6" fmla="*/ 399 w 403"/>
                <a:gd name="T7" fmla="*/ 208 h 211"/>
                <a:gd name="T8" fmla="*/ 192 w 403"/>
                <a:gd name="T9" fmla="*/ 0 h 211"/>
                <a:gd name="T10" fmla="*/ 186 w 403"/>
                <a:gd name="T11" fmla="*/ 0 h 211"/>
                <a:gd name="T12" fmla="*/ 1 w 403"/>
                <a:gd name="T13" fmla="*/ 0 h 211"/>
                <a:gd name="T14" fmla="*/ 0 w 403"/>
                <a:gd name="T15" fmla="*/ 0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3"/>
                <a:gd name="T25" fmla="*/ 0 h 211"/>
                <a:gd name="T26" fmla="*/ 403 w 403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3" h="211">
                  <a:moveTo>
                    <a:pt x="0" y="0"/>
                  </a:moveTo>
                  <a:lnTo>
                    <a:pt x="211" y="210"/>
                  </a:lnTo>
                  <a:lnTo>
                    <a:pt x="402" y="210"/>
                  </a:lnTo>
                  <a:lnTo>
                    <a:pt x="399" y="208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sp>
        <p:nvSpPr>
          <p:cNvPr id="12296" name="AutoShape 49"/>
          <p:cNvSpPr>
            <a:spLocks noChangeArrowheads="1"/>
          </p:cNvSpPr>
          <p:nvPr/>
        </p:nvSpPr>
        <p:spPr bwMode="auto">
          <a:xfrm rot="18900000" flipH="1">
            <a:off x="2651125" y="4211638"/>
            <a:ext cx="446087" cy="446088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grpSp>
        <p:nvGrpSpPr>
          <p:cNvPr id="12297" name="Group 58"/>
          <p:cNvGrpSpPr>
            <a:grpSpLocks/>
          </p:cNvGrpSpPr>
          <p:nvPr/>
        </p:nvGrpSpPr>
        <p:grpSpPr bwMode="auto">
          <a:xfrm>
            <a:off x="4965700" y="3830638"/>
            <a:ext cx="1328738" cy="1279525"/>
            <a:chOff x="3128" y="2413"/>
            <a:chExt cx="837" cy="806"/>
          </a:xfrm>
          <a:solidFill>
            <a:schemeClr val="tx2"/>
          </a:solidFill>
        </p:grpSpPr>
        <p:sp>
          <p:nvSpPr>
            <p:cNvPr id="12306" name="AutoShape 50"/>
            <p:cNvSpPr>
              <a:spLocks noChangeArrowheads="1"/>
            </p:cNvSpPr>
            <p:nvPr/>
          </p:nvSpPr>
          <p:spPr bwMode="auto">
            <a:xfrm rot="13500000" flipH="1">
              <a:off x="3472" y="2815"/>
              <a:ext cx="406" cy="404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grpSp>
          <p:nvGrpSpPr>
            <p:cNvPr id="12307" name="Group 57"/>
            <p:cNvGrpSpPr>
              <a:grpSpLocks/>
            </p:cNvGrpSpPr>
            <p:nvPr/>
          </p:nvGrpSpPr>
          <p:grpSpPr bwMode="auto">
            <a:xfrm>
              <a:off x="3128" y="2413"/>
              <a:ext cx="837" cy="595"/>
              <a:chOff x="3128" y="2413"/>
              <a:chExt cx="837" cy="595"/>
            </a:xfrm>
            <a:grpFill/>
          </p:grpSpPr>
          <p:sp>
            <p:nvSpPr>
              <p:cNvPr id="12308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3130" y="2727"/>
                <a:ext cx="274" cy="278"/>
              </a:xfrm>
              <a:prstGeom prst="rtTriangle">
                <a:avLst/>
              </a:prstGeom>
              <a:grpFill/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l-GR" altLang="el-GR" dirty="0"/>
              </a:p>
            </p:txBody>
          </p:sp>
          <p:sp>
            <p:nvSpPr>
              <p:cNvPr id="12309" name="Rectangle 52"/>
              <p:cNvSpPr>
                <a:spLocks noChangeArrowheads="1"/>
              </p:cNvSpPr>
              <p:nvPr/>
            </p:nvSpPr>
            <p:spPr bwMode="auto">
              <a:xfrm>
                <a:off x="3196" y="2508"/>
                <a:ext cx="203" cy="206"/>
              </a:xfrm>
              <a:prstGeom prst="rect">
                <a:avLst/>
              </a:prstGeom>
              <a:grpFill/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l-GR" altLang="el-GR" dirty="0"/>
              </a:p>
            </p:txBody>
          </p:sp>
          <p:sp>
            <p:nvSpPr>
              <p:cNvPr id="12310" name="AutoShape 53"/>
              <p:cNvSpPr>
                <a:spLocks noChangeArrowheads="1"/>
              </p:cNvSpPr>
              <p:nvPr/>
            </p:nvSpPr>
            <p:spPr bwMode="auto">
              <a:xfrm rot="2700000" flipH="1">
                <a:off x="3210" y="2511"/>
                <a:ext cx="406" cy="406"/>
              </a:xfrm>
              <a:prstGeom prst="rtTriangle">
                <a:avLst/>
              </a:prstGeom>
              <a:grpFill/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l-GR" altLang="el-GR" dirty="0"/>
              </a:p>
            </p:txBody>
          </p:sp>
          <p:sp>
            <p:nvSpPr>
              <p:cNvPr id="12311" name="AutoShape 54"/>
              <p:cNvSpPr>
                <a:spLocks noChangeArrowheads="1"/>
              </p:cNvSpPr>
              <p:nvPr/>
            </p:nvSpPr>
            <p:spPr bwMode="auto">
              <a:xfrm rot="8100000">
                <a:off x="3198" y="2413"/>
                <a:ext cx="198" cy="200"/>
              </a:xfrm>
              <a:prstGeom prst="rtTriangle">
                <a:avLst/>
              </a:prstGeom>
              <a:grpFill/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l-GR" altLang="el-GR" dirty="0"/>
              </a:p>
            </p:txBody>
          </p:sp>
          <p:sp>
            <p:nvSpPr>
              <p:cNvPr id="12312" name="AutoShape 55"/>
              <p:cNvSpPr>
                <a:spLocks noChangeArrowheads="1"/>
              </p:cNvSpPr>
              <p:nvPr/>
            </p:nvSpPr>
            <p:spPr bwMode="auto">
              <a:xfrm rot="8100000" flipH="1">
                <a:off x="3734" y="2631"/>
                <a:ext cx="202" cy="200"/>
              </a:xfrm>
              <a:prstGeom prst="rtTriangle">
                <a:avLst/>
              </a:prstGeom>
              <a:grpFill/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l-GR" altLang="el-GR" dirty="0"/>
              </a:p>
            </p:txBody>
          </p:sp>
          <p:sp>
            <p:nvSpPr>
              <p:cNvPr id="12313" name="Freeform 56"/>
              <p:cNvSpPr>
                <a:spLocks/>
              </p:cNvSpPr>
              <p:nvPr/>
            </p:nvSpPr>
            <p:spPr bwMode="auto">
              <a:xfrm>
                <a:off x="3828" y="2575"/>
                <a:ext cx="137" cy="433"/>
              </a:xfrm>
              <a:custGeom>
                <a:avLst/>
                <a:gdLst>
                  <a:gd name="T0" fmla="*/ 0 w 137"/>
                  <a:gd name="T1" fmla="*/ 0 h 433"/>
                  <a:gd name="T2" fmla="*/ 1 w 137"/>
                  <a:gd name="T3" fmla="*/ 297 h 433"/>
                  <a:gd name="T4" fmla="*/ 136 w 137"/>
                  <a:gd name="T5" fmla="*/ 432 h 433"/>
                  <a:gd name="T6" fmla="*/ 135 w 137"/>
                  <a:gd name="T7" fmla="*/ 429 h 433"/>
                  <a:gd name="T8" fmla="*/ 136 w 137"/>
                  <a:gd name="T9" fmla="*/ 135 h 433"/>
                  <a:gd name="T10" fmla="*/ 132 w 137"/>
                  <a:gd name="T11" fmla="*/ 131 h 433"/>
                  <a:gd name="T12" fmla="*/ 1 w 137"/>
                  <a:gd name="T13" fmla="*/ 0 h 433"/>
                  <a:gd name="T14" fmla="*/ 0 w 137"/>
                  <a:gd name="T15" fmla="*/ 0 h 4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7"/>
                  <a:gd name="T25" fmla="*/ 0 h 433"/>
                  <a:gd name="T26" fmla="*/ 137 w 137"/>
                  <a:gd name="T27" fmla="*/ 433 h 4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7" h="433">
                    <a:moveTo>
                      <a:pt x="0" y="0"/>
                    </a:moveTo>
                    <a:lnTo>
                      <a:pt x="1" y="297"/>
                    </a:lnTo>
                    <a:lnTo>
                      <a:pt x="136" y="432"/>
                    </a:lnTo>
                    <a:lnTo>
                      <a:pt x="135" y="429"/>
                    </a:lnTo>
                    <a:lnTo>
                      <a:pt x="136" y="135"/>
                    </a:lnTo>
                    <a:lnTo>
                      <a:pt x="132" y="13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dirty="0"/>
              </a:p>
            </p:txBody>
          </p:sp>
        </p:grpSp>
      </p:grpSp>
      <p:grpSp>
        <p:nvGrpSpPr>
          <p:cNvPr id="12298" name="Group 66"/>
          <p:cNvGrpSpPr>
            <a:grpSpLocks/>
          </p:cNvGrpSpPr>
          <p:nvPr/>
        </p:nvGrpSpPr>
        <p:grpSpPr bwMode="auto">
          <a:xfrm>
            <a:off x="6940550" y="3225800"/>
            <a:ext cx="1198563" cy="1525588"/>
            <a:chOff x="4372" y="2032"/>
            <a:chExt cx="755" cy="961"/>
          </a:xfrm>
          <a:solidFill>
            <a:schemeClr val="tx2"/>
          </a:solidFill>
        </p:grpSpPr>
        <p:sp>
          <p:nvSpPr>
            <p:cNvPr id="12299" name="Rectangle 59"/>
            <p:cNvSpPr>
              <a:spLocks noChangeArrowheads="1"/>
            </p:cNvSpPr>
            <p:nvPr/>
          </p:nvSpPr>
          <p:spPr bwMode="auto">
            <a:xfrm rot="-2700000">
              <a:off x="4519" y="2371"/>
              <a:ext cx="198" cy="202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00" name="AutoShape 60"/>
            <p:cNvSpPr>
              <a:spLocks noChangeArrowheads="1"/>
            </p:cNvSpPr>
            <p:nvPr/>
          </p:nvSpPr>
          <p:spPr bwMode="auto">
            <a:xfrm rot="2700000" flipH="1">
              <a:off x="4721" y="2404"/>
              <a:ext cx="406" cy="406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01" name="AutoShape 61"/>
            <p:cNvSpPr>
              <a:spLocks noChangeArrowheads="1"/>
            </p:cNvSpPr>
            <p:nvPr/>
          </p:nvSpPr>
          <p:spPr bwMode="auto">
            <a:xfrm rot="5400000" flipH="1">
              <a:off x="4627" y="2588"/>
              <a:ext cx="406" cy="404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02" name="AutoShape 62"/>
            <p:cNvSpPr>
              <a:spLocks noChangeArrowheads="1"/>
            </p:cNvSpPr>
            <p:nvPr/>
          </p:nvSpPr>
          <p:spPr bwMode="auto">
            <a:xfrm rot="-5400000">
              <a:off x="4413" y="2032"/>
              <a:ext cx="198" cy="200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03" name="AutoShape 63"/>
            <p:cNvSpPr>
              <a:spLocks noChangeArrowheads="1"/>
            </p:cNvSpPr>
            <p:nvPr/>
          </p:nvSpPr>
          <p:spPr bwMode="auto">
            <a:xfrm rot="-8100000">
              <a:off x="4372" y="2517"/>
              <a:ext cx="204" cy="204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2304" name="Freeform 64"/>
            <p:cNvSpPr>
              <a:spLocks/>
            </p:cNvSpPr>
            <p:nvPr/>
          </p:nvSpPr>
          <p:spPr bwMode="auto">
            <a:xfrm>
              <a:off x="4618" y="2032"/>
              <a:ext cx="137" cy="432"/>
            </a:xfrm>
            <a:custGeom>
              <a:avLst/>
              <a:gdLst>
                <a:gd name="T0" fmla="*/ 0 w 137"/>
                <a:gd name="T1" fmla="*/ 297 h 432"/>
                <a:gd name="T2" fmla="*/ 136 w 137"/>
                <a:gd name="T3" fmla="*/ 431 h 432"/>
                <a:gd name="T4" fmla="*/ 135 w 137"/>
                <a:gd name="T5" fmla="*/ 135 h 432"/>
                <a:gd name="T6" fmla="*/ 0 w 137"/>
                <a:gd name="T7" fmla="*/ 0 h 432"/>
                <a:gd name="T8" fmla="*/ 0 w 137"/>
                <a:gd name="T9" fmla="*/ 297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432"/>
                <a:gd name="T17" fmla="*/ 137 w 137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432">
                  <a:moveTo>
                    <a:pt x="0" y="297"/>
                  </a:moveTo>
                  <a:lnTo>
                    <a:pt x="136" y="431"/>
                  </a:lnTo>
                  <a:lnTo>
                    <a:pt x="135" y="135"/>
                  </a:lnTo>
                  <a:lnTo>
                    <a:pt x="0" y="0"/>
                  </a:lnTo>
                  <a:lnTo>
                    <a:pt x="0" y="297"/>
                  </a:lnTo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2305" name="AutoShape 65"/>
            <p:cNvSpPr>
              <a:spLocks noChangeArrowheads="1"/>
            </p:cNvSpPr>
            <p:nvPr/>
          </p:nvSpPr>
          <p:spPr bwMode="auto">
            <a:xfrm rot="2700000">
              <a:off x="4494" y="2672"/>
              <a:ext cx="269" cy="269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27219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78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26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«Οργάνωση Πληροφοριών – </a:t>
            </a:r>
            <a:r>
              <a:rPr lang="el-GR" sz="2000" dirty="0" smtClean="0"/>
              <a:t>Ταξινόμηση (Θ</a:t>
            </a:r>
            <a:r>
              <a:rPr lang="el-GR" sz="2000" dirty="0"/>
              <a:t>). Ενότητα </a:t>
            </a:r>
            <a:r>
              <a:rPr lang="el-GR" sz="2000" dirty="0" smtClean="0"/>
              <a:t>1: </a:t>
            </a:r>
            <a:r>
              <a:rPr lang="el-GR" sz="2000" dirty="0"/>
              <a:t>Εισαγωγή </a:t>
            </a:r>
            <a:r>
              <a:rPr lang="el-GR" sz="2000" dirty="0" smtClean="0"/>
              <a:t>(</a:t>
            </a:r>
            <a:r>
              <a:rPr lang="el-GR" sz="2000" dirty="0"/>
              <a:t>α</a:t>
            </a:r>
            <a:r>
              <a:rPr lang="el-GR" sz="2000" dirty="0" smtClean="0"/>
              <a:t> </a:t>
            </a:r>
            <a:r>
              <a:rPr lang="el-GR" sz="2000" dirty="0"/>
              <a:t>μέρος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284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7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8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153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Οργάνωση της πληροφορίας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Μνήμη</a:t>
            </a:r>
          </a:p>
          <a:p>
            <a:pPr lvl="1"/>
            <a:r>
              <a:rPr lang="el-GR" altLang="el-GR" dirty="0" smtClean="0"/>
              <a:t>Συνειρμοί</a:t>
            </a:r>
          </a:p>
          <a:p>
            <a:pPr lvl="1"/>
            <a:r>
              <a:rPr lang="el-GR" altLang="el-GR" dirty="0" smtClean="0"/>
              <a:t>Ομαδοποίηση</a:t>
            </a:r>
          </a:p>
          <a:p>
            <a:pPr lvl="1"/>
            <a:endParaRPr lang="el-GR" altLang="el-GR" dirty="0" smtClean="0"/>
          </a:p>
          <a:p>
            <a:pPr lvl="1"/>
            <a:endParaRPr lang="el-GR" altLang="el-GR" dirty="0" smtClean="0"/>
          </a:p>
          <a:p>
            <a:pPr lvl="3"/>
            <a:endParaRPr lang="el-GR" altLang="el-GR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1043608" y="3284984"/>
            <a:ext cx="1008062" cy="28733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2123728" y="315129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4"/>
            <a:r>
              <a:rPr lang="el-GR" altLang="el-GR" sz="2800" dirty="0">
                <a:latin typeface="+mn-lt"/>
              </a:rPr>
              <a:t>Επαναχρησιμοποίηση</a:t>
            </a:r>
          </a:p>
        </p:txBody>
      </p:sp>
    </p:spTree>
    <p:extLst>
      <p:ext uri="{BB962C8B-B14F-4D97-AF65-F5344CB8AC3E}">
        <p14:creationId xmlns:p14="http://schemas.microsoft.com/office/powerpoint/2010/main" val="13152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Ορισμοί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l-GR" altLang="el-GR" dirty="0" smtClean="0"/>
              <a:t>Τεκμηρίωση</a:t>
            </a:r>
          </a:p>
          <a:p>
            <a:r>
              <a:rPr lang="el-GR" altLang="el-GR" sz="2000" dirty="0" smtClean="0"/>
              <a:t>Η εξέταση του τεκμηρίου με στόχο την αποτύπωση, τη σύνοψή του και την κωδικοποίησή του ώστε να μπορεί να είναι εύκολα προσβάσιμο για να επαναχρησιμοποιηθεί. </a:t>
            </a:r>
          </a:p>
          <a:p>
            <a:r>
              <a:rPr lang="el-GR" altLang="el-GR" sz="2000" dirty="0" smtClean="0"/>
              <a:t>Βιβλιοθηκονόμοι, Επιστήμονες πληροφόρησης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5040313"/>
          </a:xfrm>
        </p:spPr>
        <p:txBody>
          <a:bodyPr/>
          <a:lstStyle/>
          <a:p>
            <a:r>
              <a:rPr lang="el-GR" altLang="el-GR" dirty="0" smtClean="0"/>
              <a:t>Ευρετηρίαση</a:t>
            </a:r>
          </a:p>
          <a:p>
            <a:r>
              <a:rPr lang="el-GR" altLang="el-GR" sz="2000" dirty="0" smtClean="0"/>
              <a:t>Η ευρετηρίαση δηλώνει ως στόχο της τη δημιουργία «ευρετηρίων» μέσω των οποίων δίνει πρόσβαση στην πληροφορία</a:t>
            </a:r>
          </a:p>
          <a:p>
            <a:r>
              <a:rPr lang="el-GR" altLang="el-GR" sz="2000" dirty="0" smtClean="0"/>
              <a:t>Βιβλιοθηκονόμοι, Επιστήμονες πληροφόρησης</a:t>
            </a:r>
          </a:p>
          <a:p>
            <a:pPr>
              <a:buFont typeface="Wingdings" pitchFamily="2" charset="2"/>
              <a:buNone/>
            </a:pPr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5876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Ορισμοί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l-GR" altLang="el-GR" dirty="0" smtClean="0"/>
              <a:t>Τεκμηρίωση</a:t>
            </a:r>
          </a:p>
          <a:p>
            <a:r>
              <a:rPr lang="el-GR" altLang="el-GR" sz="2000" dirty="0" smtClean="0"/>
              <a:t>Η εξέταση του τεκμηρίου με στόχο την αποτύπωση, τη σύνοψή του και την κωδικοποίησή του ώστε να μπορεί να είναι εύκολα προσβάσιμο για να επαναχρησιμοποιηθεί. </a:t>
            </a:r>
          </a:p>
          <a:p>
            <a:r>
              <a:rPr lang="el-GR" altLang="el-GR" sz="2000" dirty="0" smtClean="0"/>
              <a:t>Βιβλιοθηκονόμοι, Επιστήμονες πληροφόρησης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5040313"/>
          </a:xfrm>
        </p:spPr>
        <p:txBody>
          <a:bodyPr/>
          <a:lstStyle/>
          <a:p>
            <a:r>
              <a:rPr lang="el-GR" altLang="el-GR" dirty="0" smtClean="0"/>
              <a:t>Αποδελτίωση</a:t>
            </a:r>
          </a:p>
          <a:p>
            <a:pPr marL="360363" indent="-360363"/>
            <a:r>
              <a:rPr lang="el-GR" altLang="el-GR" sz="2000" dirty="0" smtClean="0"/>
              <a:t>Η «πράξη και το αποτέλεσμα της καταγραφής σε δελτία, στοιχείων αντλημένων από γραπτές πηγές σχετικών με ορισμένο θέμα»</a:t>
            </a:r>
          </a:p>
          <a:p>
            <a:r>
              <a:rPr lang="el-GR" altLang="el-GR" sz="2000" dirty="0" smtClean="0"/>
              <a:t>Ερευνητές</a:t>
            </a:r>
          </a:p>
        </p:txBody>
      </p:sp>
    </p:spTree>
    <p:extLst>
      <p:ext uri="{BB962C8B-B14F-4D97-AF65-F5344CB8AC3E}">
        <p14:creationId xmlns:p14="http://schemas.microsoft.com/office/powerpoint/2010/main" val="9001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600" dirty="0" smtClean="0"/>
              <a:t>Οργάνωση πληροφοριών σε διαφορετικά περιβάλλοντα</a:t>
            </a:r>
            <a:endParaRPr lang="en-US" altLang="el-GR" sz="3600" dirty="0" smtClean="0"/>
          </a:p>
        </p:txBody>
      </p:sp>
      <p:sp>
        <p:nvSpPr>
          <p:cNvPr id="717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Βιβλιοθήκες</a:t>
            </a:r>
          </a:p>
          <a:p>
            <a:pPr eaLnBrk="1" hangingPunct="1"/>
            <a:r>
              <a:rPr lang="el-GR" altLang="el-GR" dirty="0" smtClean="0"/>
              <a:t>Αρχεία</a:t>
            </a:r>
          </a:p>
          <a:p>
            <a:pPr eaLnBrk="1" hangingPunct="1"/>
            <a:r>
              <a:rPr lang="el-GR" altLang="el-GR" dirty="0" smtClean="0"/>
              <a:t>Μουσεία και Πινακοθήκες</a:t>
            </a:r>
          </a:p>
          <a:p>
            <a:pPr eaLnBrk="1" hangingPunct="1"/>
            <a:r>
              <a:rPr lang="el-GR" altLang="el-GR" dirty="0" smtClean="0"/>
              <a:t>Το Διαδίκτυο</a:t>
            </a:r>
          </a:p>
          <a:p>
            <a:pPr lvl="1" eaLnBrk="1" hangingPunct="1"/>
            <a:r>
              <a:rPr lang="el-GR" altLang="el-GR" dirty="0" smtClean="0"/>
              <a:t>πρότυπα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l-GR" dirty="0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307263" y="4759325"/>
            <a:ext cx="1665287" cy="2224088"/>
            <a:chOff x="4603" y="2998"/>
            <a:chExt cx="1049" cy="1401"/>
          </a:xfrm>
          <a:solidFill>
            <a:schemeClr val="tx2"/>
          </a:solidFill>
        </p:grpSpPr>
        <p:sp>
          <p:nvSpPr>
            <p:cNvPr id="7173" name="AutoShape 4"/>
            <p:cNvSpPr>
              <a:spLocks noChangeArrowheads="1"/>
            </p:cNvSpPr>
            <p:nvPr/>
          </p:nvSpPr>
          <p:spPr bwMode="auto">
            <a:xfrm rot="18900000" flipH="1">
              <a:off x="4602" y="3006"/>
              <a:ext cx="202" cy="200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7174" name="AutoShape 5"/>
            <p:cNvSpPr>
              <a:spLocks noChangeArrowheads="1"/>
            </p:cNvSpPr>
            <p:nvPr/>
          </p:nvSpPr>
          <p:spPr bwMode="auto">
            <a:xfrm rot="13500000" flipH="1">
              <a:off x="4872" y="4095"/>
              <a:ext cx="306" cy="304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7175" name="AutoShape 6"/>
            <p:cNvSpPr>
              <a:spLocks noChangeArrowheads="1"/>
            </p:cNvSpPr>
            <p:nvPr/>
          </p:nvSpPr>
          <p:spPr bwMode="auto">
            <a:xfrm>
              <a:off x="4704" y="3102"/>
              <a:ext cx="288" cy="288"/>
            </a:xfrm>
            <a:prstGeom prst="diamond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7176" name="AutoShape 7"/>
            <p:cNvSpPr>
              <a:spLocks noChangeArrowheads="1"/>
            </p:cNvSpPr>
            <p:nvPr/>
          </p:nvSpPr>
          <p:spPr bwMode="auto">
            <a:xfrm rot="5400000" flipH="1">
              <a:off x="4789" y="3334"/>
              <a:ext cx="450" cy="448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7177" name="AutoShape 8"/>
            <p:cNvSpPr>
              <a:spLocks noChangeArrowheads="1"/>
            </p:cNvSpPr>
            <p:nvPr/>
          </p:nvSpPr>
          <p:spPr bwMode="auto">
            <a:xfrm rot="8100000" flipH="1">
              <a:off x="4894" y="2999"/>
              <a:ext cx="202" cy="200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7178" name="AutoShape 9"/>
            <p:cNvSpPr>
              <a:spLocks noChangeArrowheads="1"/>
            </p:cNvSpPr>
            <p:nvPr/>
          </p:nvSpPr>
          <p:spPr bwMode="auto">
            <a:xfrm rot="10800000">
              <a:off x="4787" y="3791"/>
              <a:ext cx="451" cy="449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7179" name="Freeform 10"/>
            <p:cNvSpPr>
              <a:spLocks/>
            </p:cNvSpPr>
            <p:nvPr/>
          </p:nvSpPr>
          <p:spPr bwMode="auto">
            <a:xfrm>
              <a:off x="5243" y="4039"/>
              <a:ext cx="409" cy="204"/>
            </a:xfrm>
            <a:custGeom>
              <a:avLst/>
              <a:gdLst>
                <a:gd name="T0" fmla="*/ 408 w 409"/>
                <a:gd name="T1" fmla="*/ 0 h 204"/>
                <a:gd name="T2" fmla="*/ 203 w 409"/>
                <a:gd name="T3" fmla="*/ 0 h 204"/>
                <a:gd name="T4" fmla="*/ 0 w 409"/>
                <a:gd name="T5" fmla="*/ 203 h 204"/>
                <a:gd name="T6" fmla="*/ 206 w 409"/>
                <a:gd name="T7" fmla="*/ 203 h 204"/>
                <a:gd name="T8" fmla="*/ 408 w 409"/>
                <a:gd name="T9" fmla="*/ 0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204"/>
                <a:gd name="T17" fmla="*/ 409 w 409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204">
                  <a:moveTo>
                    <a:pt x="408" y="0"/>
                  </a:moveTo>
                  <a:lnTo>
                    <a:pt x="203" y="0"/>
                  </a:lnTo>
                  <a:lnTo>
                    <a:pt x="0" y="203"/>
                  </a:lnTo>
                  <a:lnTo>
                    <a:pt x="206" y="203"/>
                  </a:lnTo>
                  <a:lnTo>
                    <a:pt x="408" y="0"/>
                  </a:lnTo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366113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/>
              <a:t>Η ευρετηρίαση ως πληροφοριακό εργαλείο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509651"/>
              </p:ext>
            </p:extLst>
          </p:nvPr>
        </p:nvGraphicFramePr>
        <p:xfrm>
          <a:off x="457200" y="1196975"/>
          <a:ext cx="822960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6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Εργαλεία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098607"/>
              </p:ext>
            </p:extLst>
          </p:nvPr>
        </p:nvGraphicFramePr>
        <p:xfrm>
          <a:off x="107505" y="1196975"/>
          <a:ext cx="8928990" cy="490317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64295"/>
                <a:gridCol w="3672408"/>
                <a:gridCol w="2592287"/>
              </a:tblGrid>
              <a:tr h="6711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</a:rPr>
                        <a:t>Είδος εργαλείου καταγραφής και ανάκτησης </a:t>
                      </a:r>
                      <a:endParaRPr lang="el-GR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</a:rPr>
                        <a:t>Χρήση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7A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</a:rPr>
                        <a:t>Εμβέλεια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</a:tr>
              <a:tr h="6711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Κατάλογος βιβλιοθήκης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Εύρεση των τεκμηρίων που υπάρχουν μέσα στη  βιβλιοθήκη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Τοπική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</a:tr>
              <a:tr h="6711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Βιβλιογραφία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Ανεύρεση ομάδων τεκμηρίων ανά ομάδες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Τοπική συγκεκριμένη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</a:tr>
              <a:tr h="10282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Οδηγοί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Εύρεση συγκεκριμένων πληροφοριών που ενδέχεται να αποτελούν μέρος τεκμηρίων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Τοπική πολύ συγκεκριμένη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</a:tr>
              <a:tr h="4827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Μηχανές αναζήτησης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Γενική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</a:tr>
              <a:tr h="4827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Θεματικές πύλες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Εύρεση ενοτήτων τεκμηρίων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</a:tr>
              <a:tr h="7440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Ευρετηριάσεις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Εύρεση τεκμηρίων και πληροφοριών μέσα σε τεκμήρια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Οργανωμένη ανά θεματικές ομάδες</a:t>
                      </a:r>
                      <a:endParaRPr lang="el-GR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2113" marR="7211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2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Αρχιτεκτονική της πληροφορίας </a:t>
            </a:r>
            <a:r>
              <a:rPr lang="el-GR" altLang="el-GR" sz="3600" b="0" dirty="0" smtClean="0">
                <a:solidFill>
                  <a:prstClr val="black"/>
                </a:solidFill>
              </a:rPr>
              <a:t> (1/2)</a:t>
            </a:r>
            <a:endParaRPr lang="en-US" altLang="el-GR" dirty="0" smtClean="0"/>
          </a:p>
        </p:txBody>
      </p:sp>
      <p:sp>
        <p:nvSpPr>
          <p:cNvPr id="1024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Ολότητα  της πληροφορίας</a:t>
            </a:r>
          </a:p>
          <a:p>
            <a:pPr lvl="1" eaLnBrk="1" hangingPunct="1"/>
            <a:r>
              <a:rPr lang="el-GR" altLang="el-GR" dirty="0" smtClean="0"/>
              <a:t>Εντοπισμός τη στιγμή της παραγωγής</a:t>
            </a:r>
          </a:p>
          <a:p>
            <a:pPr lvl="1" eaLnBrk="1" hangingPunct="1"/>
            <a:r>
              <a:rPr lang="el-GR" altLang="el-GR" dirty="0" smtClean="0"/>
              <a:t>Εντοπισμός μέσα σε ευρύτερα σύνολα </a:t>
            </a:r>
          </a:p>
          <a:p>
            <a:pPr lvl="1" eaLnBrk="1" hangingPunct="1"/>
            <a:r>
              <a:rPr lang="el-GR" altLang="el-GR" dirty="0" smtClean="0"/>
              <a:t>Εντοπισμός ανεξάρτητα από τον οργανισμό προέλευσης</a:t>
            </a:r>
          </a:p>
          <a:p>
            <a:pPr lvl="1" eaLnBrk="1" hangingPunct="1"/>
            <a:r>
              <a:rPr lang="el-GR" altLang="el-GR" dirty="0" smtClean="0"/>
              <a:t>Εντοπισμός ανεξάρτητος από την κτήση, πρόσβαση ή γνώση ύπαρξης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231063" y="5546725"/>
            <a:ext cx="1676400" cy="1162050"/>
            <a:chOff x="4555" y="3494"/>
            <a:chExt cx="1056" cy="732"/>
          </a:xfrm>
          <a:solidFill>
            <a:schemeClr val="tx2"/>
          </a:solidFill>
        </p:grpSpPr>
        <p:sp>
          <p:nvSpPr>
            <p:cNvPr id="10245" name="AutoShape 4"/>
            <p:cNvSpPr>
              <a:spLocks noChangeArrowheads="1"/>
            </p:cNvSpPr>
            <p:nvPr/>
          </p:nvSpPr>
          <p:spPr bwMode="auto">
            <a:xfrm rot="10800000" flipH="1">
              <a:off x="5389" y="4022"/>
              <a:ext cx="207" cy="198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0246" name="AutoShape 5"/>
            <p:cNvSpPr>
              <a:spLocks noChangeArrowheads="1"/>
            </p:cNvSpPr>
            <p:nvPr/>
          </p:nvSpPr>
          <p:spPr bwMode="auto">
            <a:xfrm rot="4320000" flipH="1">
              <a:off x="4647" y="3495"/>
              <a:ext cx="450" cy="450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0247" name="Freeform 6"/>
            <p:cNvSpPr>
              <a:spLocks/>
            </p:cNvSpPr>
            <p:nvPr/>
          </p:nvSpPr>
          <p:spPr bwMode="auto">
            <a:xfrm>
              <a:off x="4555" y="4020"/>
              <a:ext cx="409" cy="206"/>
            </a:xfrm>
            <a:custGeom>
              <a:avLst/>
              <a:gdLst>
                <a:gd name="T0" fmla="*/ 0 w 409"/>
                <a:gd name="T1" fmla="*/ 0 h 206"/>
                <a:gd name="T2" fmla="*/ 204 w 409"/>
                <a:gd name="T3" fmla="*/ 0 h 206"/>
                <a:gd name="T4" fmla="*/ 408 w 409"/>
                <a:gd name="T5" fmla="*/ 205 h 206"/>
                <a:gd name="T6" fmla="*/ 201 w 409"/>
                <a:gd name="T7" fmla="*/ 205 h 206"/>
                <a:gd name="T8" fmla="*/ 0 w 409"/>
                <a:gd name="T9" fmla="*/ 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206"/>
                <a:gd name="T17" fmla="*/ 409 w 409"/>
                <a:gd name="T18" fmla="*/ 206 h 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206">
                  <a:moveTo>
                    <a:pt x="0" y="0"/>
                  </a:moveTo>
                  <a:lnTo>
                    <a:pt x="204" y="0"/>
                  </a:lnTo>
                  <a:lnTo>
                    <a:pt x="408" y="205"/>
                  </a:lnTo>
                  <a:lnTo>
                    <a:pt x="201" y="205"/>
                  </a:lnTo>
                  <a:lnTo>
                    <a:pt x="0" y="0"/>
                  </a:lnTo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>
              <a:off x="5180" y="4022"/>
              <a:ext cx="201" cy="199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0249" name="AutoShape 8"/>
            <p:cNvSpPr>
              <a:spLocks noChangeArrowheads="1"/>
            </p:cNvSpPr>
            <p:nvPr/>
          </p:nvSpPr>
          <p:spPr bwMode="auto">
            <a:xfrm rot="4320000" flipH="1">
              <a:off x="5162" y="3494"/>
              <a:ext cx="450" cy="449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0250" name="AutoShape 9"/>
            <p:cNvSpPr>
              <a:spLocks noChangeArrowheads="1"/>
            </p:cNvSpPr>
            <p:nvPr/>
          </p:nvSpPr>
          <p:spPr bwMode="auto">
            <a:xfrm rot="-2700000">
              <a:off x="4823" y="3874"/>
              <a:ext cx="290" cy="290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  <p:sp>
          <p:nvSpPr>
            <p:cNvPr id="10251" name="AutoShape 10"/>
            <p:cNvSpPr>
              <a:spLocks noChangeArrowheads="1"/>
            </p:cNvSpPr>
            <p:nvPr/>
          </p:nvSpPr>
          <p:spPr bwMode="auto">
            <a:xfrm rot="-5400000">
              <a:off x="4972" y="4023"/>
              <a:ext cx="198" cy="198"/>
            </a:xfrm>
            <a:prstGeom prst="rtTriangle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4006510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Αρχιτεκτονική της πληροφορίας </a:t>
            </a:r>
            <a:r>
              <a:rPr lang="el-GR" altLang="el-GR" sz="3600" b="0" dirty="0" smtClean="0">
                <a:solidFill>
                  <a:prstClr val="black"/>
                </a:solidFill>
              </a:rPr>
              <a:t> (2/2)</a:t>
            </a:r>
            <a:endParaRPr lang="el-GR" altLang="el-GR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Πληροφοριακή αξία</a:t>
            </a:r>
          </a:p>
          <a:p>
            <a:pPr lvl="1" eaLnBrk="1" hangingPunct="1"/>
            <a:r>
              <a:rPr lang="el-GR" altLang="el-GR" dirty="0"/>
              <a:t>Δ</a:t>
            </a:r>
            <a:r>
              <a:rPr lang="el-GR" altLang="el-GR" dirty="0" smtClean="0"/>
              <a:t>ιαλειτουργικότητα</a:t>
            </a:r>
          </a:p>
          <a:p>
            <a:pPr lvl="1"/>
            <a:r>
              <a:rPr lang="el-GR" altLang="el-GR" dirty="0" smtClean="0"/>
              <a:t>Ανοιχτά πρότυπα</a:t>
            </a:r>
          </a:p>
          <a:p>
            <a:pPr lvl="1"/>
            <a:r>
              <a:rPr lang="el-GR" altLang="el-GR" dirty="0" smtClean="0"/>
              <a:t>Ανοιχτά δεδομένα</a:t>
            </a:r>
          </a:p>
        </p:txBody>
      </p:sp>
    </p:spTree>
    <p:extLst>
      <p:ext uri="{BB962C8B-B14F-4D97-AF65-F5344CB8AC3E}">
        <p14:creationId xmlns:p14="http://schemas.microsoft.com/office/powerpoint/2010/main" val="24033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dad8970a356785f79f6bbb0f5f8efd6f53c75a4"/>
  <p:tag name="ISPRING_RESOURCE_PATHS_HASH_PRESENTER" val="3721169393a5b28ff2354a9f7506a4d637b7e5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870</Words>
  <Application>Microsoft Office PowerPoint</Application>
  <PresentationFormat>On-screen Show (4:3)</PresentationFormat>
  <Paragraphs>138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OC_template_updated</vt:lpstr>
      <vt:lpstr>Οργάνωση πληροφοριών Ταξινόμηση (Θ)</vt:lpstr>
      <vt:lpstr>Οργάνωση της πληροφορίας</vt:lpstr>
      <vt:lpstr>Ορισμοί</vt:lpstr>
      <vt:lpstr>Ορισμοί</vt:lpstr>
      <vt:lpstr>Οργάνωση πληροφοριών σε διαφορετικά περιβάλλοντα</vt:lpstr>
      <vt:lpstr>Η ευρετηρίαση ως πληροφοριακό εργαλείο</vt:lpstr>
      <vt:lpstr>Εργαλεία</vt:lpstr>
      <vt:lpstr>Αρχιτεκτονική της πληροφορίας  (1/2)</vt:lpstr>
      <vt:lpstr>Αρχιτεκτονική της πληροφορίας  (2/2)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alex;opencourses@teiath.gr</dc:creator>
  <cp:lastModifiedBy>alex</cp:lastModifiedBy>
  <cp:revision>24</cp:revision>
  <dcterms:created xsi:type="dcterms:W3CDTF">2013-03-04T13:35:19Z</dcterms:created>
  <dcterms:modified xsi:type="dcterms:W3CDTF">2015-03-19T18:04:25Z</dcterms:modified>
</cp:coreProperties>
</file>