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saveSubsetFonts="1">
  <p:sldMasterIdLst>
    <p:sldMasterId id="2147483684" r:id="rId1"/>
  </p:sldMasterIdLst>
  <p:notesMasterIdLst>
    <p:notesMasterId r:id="rId17"/>
  </p:notesMasterIdLst>
  <p:handoutMasterIdLst>
    <p:handoutMasterId r:id="rId18"/>
  </p:handoutMasterIdLst>
  <p:sldIdLst>
    <p:sldId id="256" r:id="rId2"/>
    <p:sldId id="263" r:id="rId3"/>
    <p:sldId id="264" r:id="rId4"/>
    <p:sldId id="265" r:id="rId5"/>
    <p:sldId id="266" r:id="rId6"/>
    <p:sldId id="267" r:id="rId7"/>
    <p:sldId id="268" r:id="rId8"/>
    <p:sldId id="269" r:id="rId9"/>
    <p:sldId id="270" r:id="rId10"/>
    <p:sldId id="271" r:id="rId11"/>
    <p:sldId id="272" r:id="rId12"/>
    <p:sldId id="273" r:id="rId13"/>
    <p:sldId id="274" r:id="rId14"/>
    <p:sldId id="275" r:id="rId15"/>
    <p:sldId id="276" r:id="rId16"/>
  </p:sldIdLst>
  <p:sldSz cx="9144000" cy="6858000" type="screen4x3"/>
  <p:notesSz cx="7104063" cy="10234613"/>
  <p:custDataLst>
    <p:tags r:id="rId19"/>
  </p:custDataLst>
  <p:defaultTextStyle>
    <a:defPPr>
      <a:defRPr lang="el-GR"/>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20000"/>
    <a:srgbClr val="333399"/>
    <a:srgbClr val="4545C3"/>
    <a:srgbClr val="C00000"/>
    <a:srgbClr val="CC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135" autoAdjust="0"/>
    <p:restoredTop sz="94660"/>
  </p:normalViewPr>
  <p:slideViewPr>
    <p:cSldViewPr>
      <p:cViewPr>
        <p:scale>
          <a:sx n="70" d="100"/>
          <a:sy n="70" d="100"/>
        </p:scale>
        <p:origin x="-2892" y="-894"/>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6" d="100"/>
          <a:sy n="76" d="100"/>
        </p:scale>
        <p:origin x="-3978" y="-108"/>
      </p:cViewPr>
      <p:guideLst>
        <p:guide orient="horz" pos="3223"/>
        <p:guide pos="2237"/>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2162" name="Rectangle 2"/>
          <p:cNvSpPr>
            <a:spLocks noGrp="1" noChangeArrowheads="1"/>
          </p:cNvSpPr>
          <p:nvPr>
            <p:ph type="hdr" sz="quarter"/>
          </p:nvPr>
        </p:nvSpPr>
        <p:spPr bwMode="auto">
          <a:xfrm>
            <a:off x="0" y="0"/>
            <a:ext cx="3078163"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defTabSz="990600" eaLnBrk="0" hangingPunct="0">
              <a:defRPr sz="1300"/>
            </a:lvl1pPr>
          </a:lstStyle>
          <a:p>
            <a:pPr>
              <a:defRPr/>
            </a:pPr>
            <a:endParaRPr lang="el-GR" dirty="0"/>
          </a:p>
        </p:txBody>
      </p:sp>
      <p:sp>
        <p:nvSpPr>
          <p:cNvPr id="92163" name="Rectangle 3"/>
          <p:cNvSpPr>
            <a:spLocks noGrp="1" noChangeArrowheads="1"/>
          </p:cNvSpPr>
          <p:nvPr>
            <p:ph type="dt" sz="quarter" idx="1"/>
          </p:nvPr>
        </p:nvSpPr>
        <p:spPr bwMode="auto">
          <a:xfrm>
            <a:off x="4024313" y="0"/>
            <a:ext cx="3078162" cy="511175"/>
          </a:xfrm>
          <a:prstGeom prst="rect">
            <a:avLst/>
          </a:prstGeom>
          <a:noFill/>
          <a:ln w="9525">
            <a:noFill/>
            <a:miter lim="800000"/>
            <a:headEnd/>
            <a:tailEnd/>
          </a:ln>
          <a:effectLst/>
        </p:spPr>
        <p:txBody>
          <a:bodyPr vert="horz" wrap="square" lIns="99075" tIns="49538" rIns="99075" bIns="49538" numCol="1" anchor="t" anchorCtr="0" compatLnSpc="1">
            <a:prstTxWarp prst="textNoShape">
              <a:avLst/>
            </a:prstTxWarp>
          </a:bodyPr>
          <a:lstStyle>
            <a:lvl1pPr algn="r" defTabSz="990600" eaLnBrk="0" hangingPunct="0">
              <a:defRPr sz="1300"/>
            </a:lvl1pPr>
          </a:lstStyle>
          <a:p>
            <a:pPr>
              <a:defRPr/>
            </a:pPr>
            <a:fld id="{84A79048-66B1-475A-B924-F459D231C4C3}" type="datetimeFigureOut">
              <a:rPr lang="el-GR"/>
              <a:pPr>
                <a:defRPr/>
              </a:pPr>
              <a:t>19/3/2015</a:t>
            </a:fld>
            <a:endParaRPr lang="el-GR" dirty="0"/>
          </a:p>
        </p:txBody>
      </p:sp>
      <p:sp>
        <p:nvSpPr>
          <p:cNvPr id="92164" name="Rectangle 4"/>
          <p:cNvSpPr>
            <a:spLocks noGrp="1" noChangeArrowheads="1"/>
          </p:cNvSpPr>
          <p:nvPr>
            <p:ph type="ftr" sz="quarter" idx="2"/>
          </p:nvPr>
        </p:nvSpPr>
        <p:spPr bwMode="auto">
          <a:xfrm>
            <a:off x="0" y="9721850"/>
            <a:ext cx="3078163"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defTabSz="990600" eaLnBrk="0" hangingPunct="0">
              <a:defRPr sz="1300"/>
            </a:lvl1pPr>
          </a:lstStyle>
          <a:p>
            <a:pPr>
              <a:defRPr/>
            </a:pPr>
            <a:endParaRPr lang="el-GR" dirty="0"/>
          </a:p>
        </p:txBody>
      </p:sp>
      <p:sp>
        <p:nvSpPr>
          <p:cNvPr id="92165" name="Rectangle 5"/>
          <p:cNvSpPr>
            <a:spLocks noGrp="1" noChangeArrowheads="1"/>
          </p:cNvSpPr>
          <p:nvPr>
            <p:ph type="sldNum" sz="quarter" idx="3"/>
          </p:nvPr>
        </p:nvSpPr>
        <p:spPr bwMode="auto">
          <a:xfrm>
            <a:off x="4024313" y="9721850"/>
            <a:ext cx="3078162" cy="511175"/>
          </a:xfrm>
          <a:prstGeom prst="rect">
            <a:avLst/>
          </a:prstGeom>
          <a:noFill/>
          <a:ln w="9525">
            <a:noFill/>
            <a:miter lim="800000"/>
            <a:headEnd/>
            <a:tailEnd/>
          </a:ln>
          <a:effectLst/>
        </p:spPr>
        <p:txBody>
          <a:bodyPr vert="horz" wrap="square" lIns="99075" tIns="49538" rIns="99075" bIns="49538" numCol="1" anchor="b" anchorCtr="0" compatLnSpc="1">
            <a:prstTxWarp prst="textNoShape">
              <a:avLst/>
            </a:prstTxWarp>
          </a:bodyPr>
          <a:lstStyle>
            <a:lvl1pPr algn="r" defTabSz="990600" eaLnBrk="0" hangingPunct="0">
              <a:defRPr sz="1300"/>
            </a:lvl1pPr>
          </a:lstStyle>
          <a:p>
            <a:pPr>
              <a:defRPr/>
            </a:pPr>
            <a:fld id="{2EBCFCCB-10BB-4121-80C8-1E5058FD1454}" type="slidenum">
              <a:rPr lang="el-GR"/>
              <a:pPr>
                <a:defRPr/>
              </a:pPr>
              <a:t>‹#›</a:t>
            </a:fld>
            <a:endParaRPr lang="el-GR" dirty="0"/>
          </a:p>
        </p:txBody>
      </p:sp>
    </p:spTree>
    <p:extLst>
      <p:ext uri="{BB962C8B-B14F-4D97-AF65-F5344CB8AC3E}">
        <p14:creationId xmlns:p14="http://schemas.microsoft.com/office/powerpoint/2010/main" val="419600949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 Θέση κεφαλίδας"/>
          <p:cNvSpPr>
            <a:spLocks noGrp="1"/>
          </p:cNvSpPr>
          <p:nvPr>
            <p:ph type="hdr" sz="quarter"/>
          </p:nvPr>
        </p:nvSpPr>
        <p:spPr bwMode="auto">
          <a:xfrm>
            <a:off x="0" y="0"/>
            <a:ext cx="3078163"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defTabSz="990600">
              <a:defRPr sz="1300"/>
            </a:lvl1pPr>
          </a:lstStyle>
          <a:p>
            <a:pPr>
              <a:defRPr/>
            </a:pPr>
            <a:endParaRPr lang="el-GR" dirty="0"/>
          </a:p>
        </p:txBody>
      </p:sp>
      <p:sp>
        <p:nvSpPr>
          <p:cNvPr id="3" name="2 - Θέση ημερομηνίας"/>
          <p:cNvSpPr>
            <a:spLocks noGrp="1"/>
          </p:cNvSpPr>
          <p:nvPr>
            <p:ph type="dt" idx="1"/>
          </p:nvPr>
        </p:nvSpPr>
        <p:spPr bwMode="auto">
          <a:xfrm>
            <a:off x="4024313" y="0"/>
            <a:ext cx="3078162" cy="511175"/>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lvl1pPr algn="r" defTabSz="990600">
              <a:defRPr sz="1300"/>
            </a:lvl1pPr>
          </a:lstStyle>
          <a:p>
            <a:pPr>
              <a:defRPr/>
            </a:pPr>
            <a:fld id="{19B0F716-1969-45AD-B426-D0CBFDF13F46}" type="datetimeFigureOut">
              <a:rPr lang="el-GR"/>
              <a:pPr>
                <a:defRPr/>
              </a:pPr>
              <a:t>19/3/2015</a:t>
            </a:fld>
            <a:endParaRPr lang="el-GR" dirty="0"/>
          </a:p>
        </p:txBody>
      </p:sp>
      <p:sp>
        <p:nvSpPr>
          <p:cNvPr id="4" name="3 - Θέση εικόνας διαφάνειας"/>
          <p:cNvSpPr>
            <a:spLocks noGrp="1" noRot="1" noChangeAspect="1"/>
          </p:cNvSpPr>
          <p:nvPr>
            <p:ph type="sldImg" idx="2"/>
          </p:nvPr>
        </p:nvSpPr>
        <p:spPr>
          <a:xfrm>
            <a:off x="993775" y="768350"/>
            <a:ext cx="5116513" cy="3836988"/>
          </a:xfrm>
          <a:prstGeom prst="rect">
            <a:avLst/>
          </a:prstGeom>
          <a:noFill/>
          <a:ln w="12700">
            <a:solidFill>
              <a:prstClr val="black"/>
            </a:solidFill>
          </a:ln>
        </p:spPr>
        <p:txBody>
          <a:bodyPr vert="horz" lIns="91440" tIns="45720" rIns="91440" bIns="45720" rtlCol="0" anchor="ctr"/>
          <a:lstStyle/>
          <a:p>
            <a:pPr lvl="0"/>
            <a:endParaRPr lang="el-GR" noProof="0" dirty="0" smtClean="0"/>
          </a:p>
        </p:txBody>
      </p:sp>
      <p:sp>
        <p:nvSpPr>
          <p:cNvPr id="5" name="4 - Θέση σημειώσεων"/>
          <p:cNvSpPr>
            <a:spLocks noGrp="1"/>
          </p:cNvSpPr>
          <p:nvPr>
            <p:ph type="body" sz="quarter" idx="3"/>
          </p:nvPr>
        </p:nvSpPr>
        <p:spPr bwMode="auto">
          <a:xfrm>
            <a:off x="711200" y="4860925"/>
            <a:ext cx="5683250" cy="4605338"/>
          </a:xfrm>
          <a:prstGeom prst="rect">
            <a:avLst/>
          </a:prstGeom>
          <a:noFill/>
          <a:ln w="9525">
            <a:noFill/>
            <a:miter lim="800000"/>
            <a:headEnd/>
            <a:tailEnd/>
          </a:ln>
        </p:spPr>
        <p:txBody>
          <a:bodyPr vert="horz" wrap="square" lIns="99075" tIns="49538" rIns="99075" bIns="49538" numCol="1" anchor="t" anchorCtr="0" compatLnSpc="1">
            <a:prstTxWarp prst="textNoShape">
              <a:avLst/>
            </a:prstTxWarp>
          </a:bodyPr>
          <a:lstStyle/>
          <a:p>
            <a:pPr lvl="0"/>
            <a:r>
              <a:rPr lang="el-GR" noProof="0" smtClean="0"/>
              <a:t>Kλικ για επεξεργασία των στυλ του υποδείγματος</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p>
        </p:txBody>
      </p:sp>
      <p:sp>
        <p:nvSpPr>
          <p:cNvPr id="6" name="5 - Θέση υποσέλιδου"/>
          <p:cNvSpPr>
            <a:spLocks noGrp="1"/>
          </p:cNvSpPr>
          <p:nvPr>
            <p:ph type="ftr" sz="quarter" idx="4"/>
          </p:nvPr>
        </p:nvSpPr>
        <p:spPr bwMode="auto">
          <a:xfrm>
            <a:off x="0" y="9721850"/>
            <a:ext cx="3078163"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defTabSz="990600">
              <a:defRPr sz="1300"/>
            </a:lvl1pPr>
          </a:lstStyle>
          <a:p>
            <a:pPr>
              <a:defRPr/>
            </a:pPr>
            <a:endParaRPr lang="el-GR" dirty="0"/>
          </a:p>
        </p:txBody>
      </p:sp>
      <p:sp>
        <p:nvSpPr>
          <p:cNvPr id="7" name="6 - Θέση αριθμού διαφάνειας"/>
          <p:cNvSpPr>
            <a:spLocks noGrp="1"/>
          </p:cNvSpPr>
          <p:nvPr>
            <p:ph type="sldNum" sz="quarter" idx="5"/>
          </p:nvPr>
        </p:nvSpPr>
        <p:spPr bwMode="auto">
          <a:xfrm>
            <a:off x="4024313" y="9721850"/>
            <a:ext cx="3078162" cy="511175"/>
          </a:xfrm>
          <a:prstGeom prst="rect">
            <a:avLst/>
          </a:prstGeom>
          <a:noFill/>
          <a:ln w="9525">
            <a:noFill/>
            <a:miter lim="800000"/>
            <a:headEnd/>
            <a:tailEnd/>
          </a:ln>
        </p:spPr>
        <p:txBody>
          <a:bodyPr vert="horz" wrap="square" lIns="99075" tIns="49538" rIns="99075" bIns="49538" numCol="1" anchor="b" anchorCtr="0" compatLnSpc="1">
            <a:prstTxWarp prst="textNoShape">
              <a:avLst/>
            </a:prstTxWarp>
          </a:bodyPr>
          <a:lstStyle>
            <a:lvl1pPr algn="r" defTabSz="990600">
              <a:defRPr sz="1300"/>
            </a:lvl1pPr>
          </a:lstStyle>
          <a:p>
            <a:pPr>
              <a:defRPr/>
            </a:pPr>
            <a:fld id="{71016A41-0609-40C7-9E3E-89C33107DF6A}" type="slidenum">
              <a:rPr lang="el-GR"/>
              <a:pPr>
                <a:defRPr/>
              </a:pPr>
              <a:t>‹#›</a:t>
            </a:fld>
            <a:endParaRPr lang="el-GR" dirty="0"/>
          </a:p>
        </p:txBody>
      </p:sp>
    </p:spTree>
    <p:extLst>
      <p:ext uri="{BB962C8B-B14F-4D97-AF65-F5344CB8AC3E}">
        <p14:creationId xmlns:p14="http://schemas.microsoft.com/office/powerpoint/2010/main" val="2436658440"/>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solidFill>
                <a:srgbClr val="FF0000"/>
              </a:solidFill>
            </a:endParaRPr>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0</a:t>
            </a:fld>
            <a:endParaRPr lang="el-GR" dirty="0"/>
          </a:p>
        </p:txBody>
      </p:sp>
    </p:spTree>
    <p:extLst>
      <p:ext uri="{BB962C8B-B14F-4D97-AF65-F5344CB8AC3E}">
        <p14:creationId xmlns:p14="http://schemas.microsoft.com/office/powerpoint/2010/main" val="39928127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10</a:t>
            </a:fld>
            <a:endParaRPr lang="el-GR" dirty="0"/>
          </a:p>
        </p:txBody>
      </p:sp>
    </p:spTree>
    <p:extLst>
      <p:ext uri="{BB962C8B-B14F-4D97-AF65-F5344CB8AC3E}">
        <p14:creationId xmlns:p14="http://schemas.microsoft.com/office/powerpoint/2010/main" val="2749721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11</a:t>
            </a:fld>
            <a:endParaRPr lang="el-GR" dirty="0"/>
          </a:p>
        </p:txBody>
      </p:sp>
    </p:spTree>
    <p:extLst>
      <p:ext uri="{BB962C8B-B14F-4D97-AF65-F5344CB8AC3E}">
        <p14:creationId xmlns:p14="http://schemas.microsoft.com/office/powerpoint/2010/main" val="15375097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12</a:t>
            </a:fld>
            <a:endParaRPr lang="el-GR" dirty="0"/>
          </a:p>
        </p:txBody>
      </p:sp>
    </p:spTree>
    <p:extLst>
      <p:ext uri="{BB962C8B-B14F-4D97-AF65-F5344CB8AC3E}">
        <p14:creationId xmlns:p14="http://schemas.microsoft.com/office/powerpoint/2010/main" val="331016591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l-GR" dirty="0"/>
          </a:p>
        </p:txBody>
      </p:sp>
      <p:sp>
        <p:nvSpPr>
          <p:cNvPr id="4" name="Slide Number Placeholder 3"/>
          <p:cNvSpPr>
            <a:spLocks noGrp="1"/>
          </p:cNvSpPr>
          <p:nvPr>
            <p:ph type="sldNum" sz="quarter" idx="10"/>
          </p:nvPr>
        </p:nvSpPr>
        <p:spPr/>
        <p:txBody>
          <a:bodyPr/>
          <a:lstStyle/>
          <a:p>
            <a:fld id="{EBA60D4E-153C-481E-9C52-31B1E4926C1F}" type="slidenum">
              <a:rPr lang="el-GR" smtClean="0"/>
              <a:pPr/>
              <a:t>13</a:t>
            </a:fld>
            <a:endParaRPr lang="el-GR" dirty="0"/>
          </a:p>
        </p:txBody>
      </p:sp>
    </p:spTree>
    <p:extLst>
      <p:ext uri="{BB962C8B-B14F-4D97-AF65-F5344CB8AC3E}">
        <p14:creationId xmlns:p14="http://schemas.microsoft.com/office/powerpoint/2010/main" val="407537072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185766" indent="-185766">
              <a:buFont typeface="Arial" pitchFamily="34" charset="0"/>
              <a:buChar char="•"/>
            </a:pPr>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14</a:t>
            </a:fld>
            <a:endParaRPr lang="el-GR" dirty="0"/>
          </a:p>
        </p:txBody>
      </p:sp>
    </p:spTree>
    <p:extLst>
      <p:ext uri="{BB962C8B-B14F-4D97-AF65-F5344CB8AC3E}">
        <p14:creationId xmlns:p14="http://schemas.microsoft.com/office/powerpoint/2010/main" val="2445984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94A1F81-4597-42D4-9345-10FBF03BBA76}" type="slidenum">
              <a:rPr lang="en-US"/>
              <a:pPr/>
              <a:t>1</a:t>
            </a:fld>
            <a:endParaRPr lang="en-US" dirty="0"/>
          </a:p>
        </p:txBody>
      </p:sp>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A702501-FEE6-4AF9-8366-FA0F3F9E9BFD}" type="slidenum">
              <a:rPr lang="en-US"/>
              <a:pPr/>
              <a:t>2</a:t>
            </a:fld>
            <a:endParaRPr lang="en-US" dirty="0"/>
          </a:p>
        </p:txBody>
      </p:sp>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336A6006-2FAD-4538-86D5-64564B618C83}" type="slidenum">
              <a:rPr lang="en-US"/>
              <a:pPr/>
              <a:t>3</a:t>
            </a:fld>
            <a:endParaRPr lang="en-US" dirty="0"/>
          </a:p>
        </p:txBody>
      </p:sp>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BEBB470-7792-4ACC-A7C9-19DBBC8D34E3}" type="slidenum">
              <a:rPr lang="en-US"/>
              <a:pPr/>
              <a:t>4</a:t>
            </a:fld>
            <a:endParaRPr lang="en-US" dirty="0"/>
          </a:p>
        </p:txBody>
      </p:sp>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ED1A3832-1762-4654-BB24-1BDC14ED2B28}" type="slidenum">
              <a:rPr lang="en-US"/>
              <a:pPr/>
              <a:t>5</a:t>
            </a:fld>
            <a:endParaRPr lang="en-US" dirty="0"/>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8EC16EA2-632C-4A15-A97F-D1AB5A109ADB}" type="slidenum">
              <a:rPr lang="en-US"/>
              <a:pPr/>
              <a:t>7</a:t>
            </a:fld>
            <a:endParaRPr lang="en-US" dirty="0"/>
          </a:p>
        </p:txBody>
      </p:sp>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925EC40-4BAD-44E1-92B1-8E9F9F12CAE2}" type="slidenum">
              <a:rPr lang="en-US"/>
              <a:pPr/>
              <a:t>8</a:t>
            </a:fld>
            <a:endParaRPr lang="en-US" dirty="0"/>
          </a:p>
        </p:txBody>
      </p:sp>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p:txBody>
          <a:bodyPr/>
          <a:lstStyle/>
          <a:p>
            <a:endParaRPr lang="el-G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dirty="0"/>
          </a:p>
        </p:txBody>
      </p:sp>
      <p:sp>
        <p:nvSpPr>
          <p:cNvPr id="4" name="Θέση αριθμού διαφάνειας 3"/>
          <p:cNvSpPr>
            <a:spLocks noGrp="1"/>
          </p:cNvSpPr>
          <p:nvPr>
            <p:ph type="sldNum" sz="quarter" idx="10"/>
          </p:nvPr>
        </p:nvSpPr>
        <p:spPr/>
        <p:txBody>
          <a:bodyPr/>
          <a:lstStyle/>
          <a:p>
            <a:fld id="{EBA60D4E-153C-481E-9C52-31B1E4926C1F}" type="slidenum">
              <a:rPr lang="el-GR" smtClean="0"/>
              <a:pPr/>
              <a:t>9</a:t>
            </a:fld>
            <a:endParaRPr lang="el-GR" dirty="0"/>
          </a:p>
        </p:txBody>
      </p:sp>
    </p:spTree>
    <p:extLst>
      <p:ext uri="{BB962C8B-B14F-4D97-AF65-F5344CB8AC3E}">
        <p14:creationId xmlns:p14="http://schemas.microsoft.com/office/powerpoint/2010/main" val="3017940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lvl1pPr>
              <a:defRPr b="1">
                <a:solidFill>
                  <a:schemeClr val="tx1"/>
                </a:solidFill>
              </a:defRPr>
            </a:lvl1pPr>
          </a:lstStyle>
          <a:p>
            <a:r>
              <a:rPr lang="en-US" smtClean="0"/>
              <a:t>Click to edit Master title style</a:t>
            </a:r>
            <a:endParaRPr lang="el-GR"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59923134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23622442"/>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2913" y="103188"/>
            <a:ext cx="8243887" cy="1314450"/>
          </a:xfrm>
        </p:spPr>
        <p:txBody>
          <a:bodyPr/>
          <a:lstStyle/>
          <a:p>
            <a:r>
              <a:rPr lang="en-US" smtClean="0"/>
              <a:t>Click to edit Master title style</a:t>
            </a:r>
            <a:endParaRPr lang="el-GR"/>
          </a:p>
        </p:txBody>
      </p:sp>
      <p:sp>
        <p:nvSpPr>
          <p:cNvPr id="3" name="Table Placeholder 2"/>
          <p:cNvSpPr>
            <a:spLocks noGrp="1"/>
          </p:cNvSpPr>
          <p:nvPr>
            <p:ph type="tbl" idx="1"/>
          </p:nvPr>
        </p:nvSpPr>
        <p:spPr>
          <a:xfrm>
            <a:off x="457200" y="1600200"/>
            <a:ext cx="8229600" cy="4456113"/>
          </a:xfrm>
        </p:spPr>
        <p:txBody>
          <a:bodyPr/>
          <a:lstStyle/>
          <a:p>
            <a:endParaRPr lang="el-GR" dirty="0"/>
          </a:p>
        </p:txBody>
      </p:sp>
      <p:sp>
        <p:nvSpPr>
          <p:cNvPr id="4" name="Date Placeholder 3"/>
          <p:cNvSpPr>
            <a:spLocks noGrp="1"/>
          </p:cNvSpPr>
          <p:nvPr>
            <p:ph type="dt" sz="half" idx="10"/>
          </p:nvPr>
        </p:nvSpPr>
        <p:spPr>
          <a:xfrm>
            <a:off x="457200" y="6243638"/>
            <a:ext cx="2133600" cy="457200"/>
          </a:xfrm>
        </p:spPr>
        <p:txBody>
          <a:bodyPr/>
          <a:lstStyle>
            <a:lvl1pPr>
              <a:defRPr/>
            </a:lvl1pPr>
          </a:lstStyle>
          <a:p>
            <a:endParaRPr lang="en-US" dirty="0"/>
          </a:p>
        </p:txBody>
      </p:sp>
      <p:sp>
        <p:nvSpPr>
          <p:cNvPr id="5" name="Footer Placeholder 4"/>
          <p:cNvSpPr>
            <a:spLocks noGrp="1"/>
          </p:cNvSpPr>
          <p:nvPr>
            <p:ph type="ftr" sz="quarter" idx="11"/>
          </p:nvPr>
        </p:nvSpPr>
        <p:spPr>
          <a:xfrm>
            <a:off x="3124200" y="6248400"/>
            <a:ext cx="2895600" cy="457200"/>
          </a:xfrm>
        </p:spPr>
        <p:txBody>
          <a:bodyPr/>
          <a:lstStyle>
            <a:lvl1pPr>
              <a:defRPr/>
            </a:lvl1pPr>
          </a:lstStyle>
          <a:p>
            <a:endParaRPr lang="en-US" dirty="0"/>
          </a:p>
        </p:txBody>
      </p:sp>
      <p:sp>
        <p:nvSpPr>
          <p:cNvPr id="6" name="Slide Number Placeholder 5"/>
          <p:cNvSpPr>
            <a:spLocks noGrp="1"/>
          </p:cNvSpPr>
          <p:nvPr>
            <p:ph type="sldNum" sz="quarter" idx="12"/>
          </p:nvPr>
        </p:nvSpPr>
        <p:spPr>
          <a:xfrm>
            <a:off x="6553200" y="6243638"/>
            <a:ext cx="2133600" cy="457200"/>
          </a:xfrm>
        </p:spPr>
        <p:txBody>
          <a:bodyPr/>
          <a:lstStyle>
            <a:lvl1pPr>
              <a:defRPr/>
            </a:lvl1pPr>
          </a:lstStyle>
          <a:p>
            <a:fld id="{5E27A421-CA21-4CBE-ABEF-8010777F5B0C}" type="slidenum">
              <a:rPr lang="en-US"/>
              <a:pPr/>
              <a:t>‹#›</a:t>
            </a:fld>
            <a:endParaRPr lang="en-US" dirty="0"/>
          </a:p>
        </p:txBody>
      </p:sp>
    </p:spTree>
    <p:extLst>
      <p:ext uri="{BB962C8B-B14F-4D97-AF65-F5344CB8AC3E}">
        <p14:creationId xmlns:p14="http://schemas.microsoft.com/office/powerpoint/2010/main" val="21647570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046416097"/>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solidFill>
                  <a:schemeClr val="tx1"/>
                </a:solidFill>
              </a:defRPr>
            </a:lvl1pPr>
          </a:lstStyle>
          <a:p>
            <a:r>
              <a:rPr lang="en-US" smtClean="0"/>
              <a:t>Click to edit Master title style</a:t>
            </a:r>
            <a:endParaRPr lang="el-GR" dirty="0"/>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645361003"/>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dirty="0"/>
          </a:p>
        </p:txBody>
      </p:sp>
      <p:sp>
        <p:nvSpPr>
          <p:cNvPr id="3" name="Content Placeholder 2"/>
          <p:cNvSpPr>
            <a:spLocks noGrp="1"/>
          </p:cNvSpPr>
          <p:nvPr>
            <p:ph sz="half" idx="1"/>
          </p:nvPr>
        </p:nvSpPr>
        <p:spPr>
          <a:xfrm>
            <a:off x="457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Content Placeholder 3"/>
          <p:cNvSpPr>
            <a:spLocks noGrp="1"/>
          </p:cNvSpPr>
          <p:nvPr>
            <p:ph sz="half" idx="2"/>
          </p:nvPr>
        </p:nvSpPr>
        <p:spPr>
          <a:xfrm>
            <a:off x="4648200" y="1196752"/>
            <a:ext cx="4038600" cy="504056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413840259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4040188"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4"/>
            <a:ext cx="4040188"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196752"/>
            <a:ext cx="4041775" cy="978123"/>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4"/>
            <a:ext cx="4041775" cy="406243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pPr>
              <a:defRPr/>
            </a:pPr>
            <a:endParaRPr lang="el-GR" dirty="0"/>
          </a:p>
        </p:txBody>
      </p:sp>
      <p:sp>
        <p:nvSpPr>
          <p:cNvPr id="8" name="Footer Placeholder 7"/>
          <p:cNvSpPr>
            <a:spLocks noGrp="1"/>
          </p:cNvSpPr>
          <p:nvPr>
            <p:ph type="ftr" sz="quarter" idx="11"/>
          </p:nvPr>
        </p:nvSpPr>
        <p:spPr/>
        <p:txBody>
          <a:bodyPr/>
          <a:lstStyle/>
          <a:p>
            <a:pPr>
              <a:defRPr/>
            </a:pPr>
            <a:endParaRPr lang="el-GR" dirty="0"/>
          </a:p>
        </p:txBody>
      </p:sp>
      <p:sp>
        <p:nvSpPr>
          <p:cNvPr id="9" name="Slide Number Placeholder 8"/>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47345392"/>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67544" y="116632"/>
            <a:ext cx="8229600" cy="907200"/>
          </a:xfrm>
        </p:spPr>
        <p:txBody>
          <a:bodyPr/>
          <a:lstStyle>
            <a:lvl1pPr>
              <a:defRPr>
                <a:solidFill>
                  <a:schemeClr val="tx1"/>
                </a:solidFill>
              </a:defRPr>
            </a:lvl1pPr>
          </a:lstStyle>
          <a:p>
            <a:r>
              <a:rPr lang="en-US" smtClean="0"/>
              <a:t>Click to edit Master title style</a:t>
            </a:r>
            <a:endParaRPr lang="el-GR" dirty="0"/>
          </a:p>
        </p:txBody>
      </p:sp>
      <p:sp>
        <p:nvSpPr>
          <p:cNvPr id="3" name="Date Placeholder 2"/>
          <p:cNvSpPr>
            <a:spLocks noGrp="1"/>
          </p:cNvSpPr>
          <p:nvPr>
            <p:ph type="dt" sz="half" idx="10"/>
          </p:nvPr>
        </p:nvSpPr>
        <p:spPr/>
        <p:txBody>
          <a:bodyPr/>
          <a:lstStyle/>
          <a:p>
            <a:pPr>
              <a:defRPr/>
            </a:pPr>
            <a:endParaRPr lang="el-GR" dirty="0"/>
          </a:p>
        </p:txBody>
      </p:sp>
      <p:sp>
        <p:nvSpPr>
          <p:cNvPr id="4" name="Footer Placeholder 3"/>
          <p:cNvSpPr>
            <a:spLocks noGrp="1"/>
          </p:cNvSpPr>
          <p:nvPr>
            <p:ph type="ftr" sz="quarter" idx="11"/>
          </p:nvPr>
        </p:nvSpPr>
        <p:spPr/>
        <p:txBody>
          <a:bodyPr/>
          <a:lstStyle/>
          <a:p>
            <a:pPr>
              <a:defRPr/>
            </a:pPr>
            <a:endParaRPr lang="el-GR" dirty="0"/>
          </a:p>
        </p:txBody>
      </p:sp>
      <p:sp>
        <p:nvSpPr>
          <p:cNvPr id="5" name="Slide Number Placeholder 4"/>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8613680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27134103"/>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l-GR"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l-GR" dirty="0"/>
          </a:p>
        </p:txBody>
      </p:sp>
      <p:sp>
        <p:nvSpPr>
          <p:cNvPr id="6" name="Footer Placeholder 5"/>
          <p:cNvSpPr>
            <a:spLocks noGrp="1"/>
          </p:cNvSpPr>
          <p:nvPr>
            <p:ph type="ftr" sz="quarter" idx="11"/>
          </p:nvPr>
        </p:nvSpPr>
        <p:spPr/>
        <p:txBody>
          <a:bodyPr/>
          <a:lstStyle/>
          <a:p>
            <a:pPr>
              <a:defRPr/>
            </a:pPr>
            <a:endParaRPr lang="el-GR" dirty="0"/>
          </a:p>
        </p:txBody>
      </p:sp>
      <p:sp>
        <p:nvSpPr>
          <p:cNvPr id="7" name="Slide Number Placeholder 6"/>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1802076637"/>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solidFill>
              </a:defRPr>
            </a:lvl1p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pPr>
              <a:defRPr/>
            </a:pPr>
            <a:endParaRPr lang="el-GR" dirty="0"/>
          </a:p>
        </p:txBody>
      </p:sp>
      <p:sp>
        <p:nvSpPr>
          <p:cNvPr id="5" name="Footer Placeholder 4"/>
          <p:cNvSpPr>
            <a:spLocks noGrp="1"/>
          </p:cNvSpPr>
          <p:nvPr>
            <p:ph type="ftr" sz="quarter" idx="11"/>
          </p:nvPr>
        </p:nvSpPr>
        <p:spPr/>
        <p:txBody>
          <a:bodyPr/>
          <a:lstStyle/>
          <a:p>
            <a:pPr>
              <a:defRPr/>
            </a:pPr>
            <a:endParaRPr lang="el-GR" dirty="0"/>
          </a:p>
        </p:txBody>
      </p:sp>
      <p:sp>
        <p:nvSpPr>
          <p:cNvPr id="6" name="Slide Number Placeholder 5"/>
          <p:cNvSpPr>
            <a:spLocks noGrp="1"/>
          </p:cNvSpPr>
          <p:nvPr>
            <p:ph type="sldNum" sz="quarter" idx="12"/>
          </p:nvPr>
        </p:nvSpPr>
        <p:spPr/>
        <p:txBody>
          <a:body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376796944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67544" y="116632"/>
            <a:ext cx="8229600" cy="908720"/>
          </a:xfrm>
          <a:prstGeom prst="rect">
            <a:avLst/>
          </a:prstGeom>
        </p:spPr>
        <p:txBody>
          <a:bodyPr vert="horz" lIns="91440" tIns="45720" rIns="91440" bIns="45720" rtlCol="0" anchor="ctr">
            <a:normAutofit/>
          </a:bodyPr>
          <a:lstStyle/>
          <a:p>
            <a:r>
              <a:rPr lang="en-US" smtClean="0"/>
              <a:t>Click to edit Master title style</a:t>
            </a:r>
            <a:endParaRPr lang="el-GR" dirty="0"/>
          </a:p>
        </p:txBody>
      </p:sp>
      <p:sp>
        <p:nvSpPr>
          <p:cNvPr id="3" name="Text Placeholder 2"/>
          <p:cNvSpPr>
            <a:spLocks noGrp="1"/>
          </p:cNvSpPr>
          <p:nvPr>
            <p:ph type="body" idx="1"/>
          </p:nvPr>
        </p:nvSpPr>
        <p:spPr>
          <a:xfrm>
            <a:off x="457200" y="1196752"/>
            <a:ext cx="8229600" cy="504056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l-GR"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l-GR"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defRPr>
            </a:lvl1pPr>
          </a:lstStyle>
          <a:p>
            <a:pPr>
              <a:defRPr/>
            </a:pPr>
            <a:fld id="{7E55E3B3-0445-4CFC-BED8-763D4409E61F}" type="slidenum">
              <a:rPr lang="el-GR" smtClean="0"/>
              <a:pPr>
                <a:defRPr/>
              </a:pPr>
              <a:t>‹#›</a:t>
            </a:fld>
            <a:endParaRPr lang="el-GR" dirty="0"/>
          </a:p>
        </p:txBody>
      </p:sp>
    </p:spTree>
    <p:extLst>
      <p:ext uri="{BB962C8B-B14F-4D97-AF65-F5344CB8AC3E}">
        <p14:creationId xmlns:p14="http://schemas.microsoft.com/office/powerpoint/2010/main" val="2846972494"/>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2" r:id="rId7"/>
    <p:sldLayoutId id="2147483693" r:id="rId8"/>
    <p:sldLayoutId id="2147483694" r:id="rId9"/>
    <p:sldLayoutId id="2147483695" r:id="rId10"/>
    <p:sldLayoutId id="2147483696" r:id="rId11"/>
  </p:sldLayoutIdLst>
  <p:timing>
    <p:tnLst>
      <p:par>
        <p:cTn id="1" dur="indefinite" restart="never" nodeType="tmRoot"/>
      </p:par>
    </p:tnLst>
  </p:timing>
  <p:hf hdr="0" ftr="0" dt="0"/>
  <p:txStyles>
    <p:titleStyle>
      <a:lvl1pPr algn="ctr" defTabSz="914400" rtl="0" eaLnBrk="1" latinLnBrk="0" hangingPunct="1">
        <a:spcBef>
          <a:spcPct val="0"/>
        </a:spcBef>
        <a:buNone/>
        <a:defRPr sz="4000" b="1"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ocp.teiath.gr/modules/document/document.php?course=STEF100"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5b1%5d%20http:/creativecommons.org/licenses/by-nc-sa/4.0/"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commons.wikimedia.org/w/index.php?title=User:Tim_Collins&amp;action=edit&amp;redlink=1" TargetMode="External"/><Relationship Id="rId2" Type="http://schemas.openxmlformats.org/officeDocument/2006/relationships/image" Target="../media/image5.jpeg"/><Relationship Id="rId1" Type="http://schemas.openxmlformats.org/officeDocument/2006/relationships/slideLayout" Target="../slideLayouts/slideLayout2.xml"/><Relationship Id="rId4" Type="http://schemas.openxmlformats.org/officeDocument/2006/relationships/hyperlink" Target="http://creativecommons.org/licenses/by-sa/3.0/deed.en"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3568" y="1340768"/>
            <a:ext cx="7772400" cy="1470025"/>
          </a:xfrm>
        </p:spPr>
        <p:txBody>
          <a:bodyPr/>
          <a:lstStyle/>
          <a:p>
            <a:pPr lvl="1" algn="ctr"/>
            <a:r>
              <a:rPr lang="el-GR" sz="4400" b="1" dirty="0" smtClean="0">
                <a:solidFill>
                  <a:schemeClr val="tx1"/>
                </a:solidFill>
                <a:latin typeface="+mn-lt"/>
              </a:rPr>
              <a:t>Οργάνωση πληροφοριών</a:t>
            </a:r>
            <a:br>
              <a:rPr lang="el-GR" sz="4400" b="1" dirty="0" smtClean="0">
                <a:solidFill>
                  <a:schemeClr val="tx1"/>
                </a:solidFill>
                <a:latin typeface="+mn-lt"/>
              </a:rPr>
            </a:br>
            <a:r>
              <a:rPr lang="el-GR" sz="4400" b="1" dirty="0" smtClean="0">
                <a:solidFill>
                  <a:schemeClr val="tx1"/>
                </a:solidFill>
                <a:latin typeface="+mn-lt"/>
              </a:rPr>
              <a:t>Ταξινόμηση (Θ)</a:t>
            </a:r>
            <a:endParaRPr lang="el-GR" b="1" dirty="0">
              <a:solidFill>
                <a:schemeClr val="tx1"/>
              </a:solidFill>
              <a:latin typeface="+mn-lt"/>
            </a:endParaRPr>
          </a:p>
        </p:txBody>
      </p:sp>
      <p:sp>
        <p:nvSpPr>
          <p:cNvPr id="3" name="Υπότιτλος 2"/>
          <p:cNvSpPr>
            <a:spLocks noGrp="1"/>
          </p:cNvSpPr>
          <p:nvPr>
            <p:ph type="subTitle" idx="1"/>
          </p:nvPr>
        </p:nvSpPr>
        <p:spPr>
          <a:xfrm>
            <a:off x="0" y="3096543"/>
            <a:ext cx="9144000" cy="1752600"/>
          </a:xfrm>
        </p:spPr>
        <p:txBody>
          <a:bodyPr>
            <a:normAutofit fontScale="92500" lnSpcReduction="20000"/>
          </a:bodyPr>
          <a:lstStyle/>
          <a:p>
            <a:r>
              <a:rPr lang="el-GR" sz="3000" b="1" dirty="0" smtClean="0"/>
              <a:t>Ενότητα </a:t>
            </a:r>
            <a:r>
              <a:rPr lang="en-US" sz="3000" b="1" dirty="0" smtClean="0"/>
              <a:t>4</a:t>
            </a:r>
            <a:r>
              <a:rPr lang="el-GR" sz="3000" dirty="0" smtClean="0"/>
              <a:t>:</a:t>
            </a:r>
            <a:r>
              <a:rPr lang="en-US" sz="3000" dirty="0" smtClean="0"/>
              <a:t> </a:t>
            </a:r>
            <a:r>
              <a:rPr lang="el-GR" sz="3000" dirty="0"/>
              <a:t>Αρχιτεκτονική της </a:t>
            </a:r>
            <a:r>
              <a:rPr lang="el-GR" sz="3000" dirty="0" smtClean="0"/>
              <a:t>Ευρετηρίασης (β μέρος)</a:t>
            </a:r>
          </a:p>
          <a:p>
            <a:endParaRPr lang="en-US" dirty="0" smtClean="0"/>
          </a:p>
          <a:p>
            <a:r>
              <a:rPr lang="el-GR" sz="2600" dirty="0" smtClean="0"/>
              <a:t>Δάφνη</a:t>
            </a:r>
            <a:r>
              <a:rPr lang="en-US" sz="2600" dirty="0" smtClean="0"/>
              <a:t> </a:t>
            </a:r>
            <a:r>
              <a:rPr lang="el-GR" sz="2600" dirty="0" err="1" smtClean="0"/>
              <a:t>Κυριάκη</a:t>
            </a:r>
            <a:r>
              <a:rPr lang="el-GR" sz="2600" dirty="0" smtClean="0"/>
              <a:t>-</a:t>
            </a:r>
            <a:r>
              <a:rPr lang="el-GR" sz="2600" dirty="0" err="1" smtClean="0"/>
              <a:t>Μάνεση</a:t>
            </a:r>
            <a:endParaRPr lang="el-GR" sz="2600" dirty="0" smtClean="0"/>
          </a:p>
          <a:p>
            <a:r>
              <a:rPr lang="el-GR" sz="2600" dirty="0" smtClean="0"/>
              <a:t>Τμήμα Βιβλιοθηκονομίας</a:t>
            </a:r>
            <a:r>
              <a:rPr lang="en-US" sz="2600" dirty="0" smtClean="0"/>
              <a:t> </a:t>
            </a:r>
            <a:r>
              <a:rPr lang="el-GR" sz="2600" dirty="0" smtClean="0"/>
              <a:t>και Συστημάτων Πληροφόρησης</a:t>
            </a:r>
          </a:p>
        </p:txBody>
      </p:sp>
      <p:pic>
        <p:nvPicPr>
          <p:cNvPr id="11" name="Picture 10" descr="Λογότυπο έργου Ανοικτών Ακαδημαϊκών Μαθημάτων"/>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2318" y="476672"/>
            <a:ext cx="854197" cy="648072"/>
          </a:xfrm>
          <a:prstGeom prst="rect">
            <a:avLst/>
          </a:prstGeom>
        </p:spPr>
      </p:pic>
      <p:pic>
        <p:nvPicPr>
          <p:cNvPr id="12" name="Picture 3" descr="Λογότυπο Τεχνολογικού Ιδρύματος Αθήνας"/>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1560" y="476673"/>
            <a:ext cx="682943" cy="694192"/>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3" name="Table 12"/>
          <p:cNvGraphicFramePr>
            <a:graphicFrameLocks noGrp="1"/>
          </p:cNvGraphicFramePr>
          <p:nvPr>
            <p:extLst>
              <p:ext uri="{D42A27DB-BD31-4B8C-83A1-F6EECF244321}">
                <p14:modId xmlns:p14="http://schemas.microsoft.com/office/powerpoint/2010/main" val="562907486"/>
              </p:ext>
            </p:extLst>
          </p:nvPr>
        </p:nvGraphicFramePr>
        <p:xfrm>
          <a:off x="1759817" y="6087984"/>
          <a:ext cx="5695950" cy="792088"/>
        </p:xfrm>
        <a:graphic>
          <a:graphicData uri="http://schemas.openxmlformats.org/drawingml/2006/table">
            <a:tbl>
              <a:tblPr firstRow="1" firstCol="1" bandRow="1">
                <a:tableStyleId>{2D5ABB26-0587-4C30-8999-92F81FD0307C}</a:tableStyleId>
              </a:tblPr>
              <a:tblGrid>
                <a:gridCol w="2138838"/>
                <a:gridCol w="3557112"/>
              </a:tblGrid>
              <a:tr h="792088">
                <a:tc>
                  <a:txBody>
                    <a:bodyPr/>
                    <a:lstStyle/>
                    <a:p>
                      <a:pPr algn="just">
                        <a:lnSpc>
                          <a:spcPct val="115000"/>
                        </a:lnSpc>
                        <a:spcBef>
                          <a:spcPts val="0"/>
                        </a:spcBef>
                        <a:spcAft>
                          <a:spcPts val="0"/>
                        </a:spcAft>
                      </a:pPr>
                      <a:r>
                        <a:rPr lang="el-GR" sz="1000" dirty="0" smtClean="0">
                          <a:effectLst/>
                        </a:rPr>
                        <a:t>Το </a:t>
                      </a:r>
                      <a:r>
                        <a:rPr lang="el-GR" sz="1000" dirty="0">
                          <a:effectLst/>
                        </a:rPr>
                        <a:t>περιεχόμενο του μαθήματος διατίθεται με άδεια </a:t>
                      </a:r>
                      <a:r>
                        <a:rPr lang="en-US" sz="1000" dirty="0">
                          <a:effectLst/>
                        </a:rPr>
                        <a:t>Creative Commons </a:t>
                      </a:r>
                      <a:r>
                        <a:rPr lang="el-GR" sz="1000" dirty="0">
                          <a:effectLst/>
                        </a:rPr>
                        <a:t>εκτός και αν αναφέρεται διαφορετικά</a:t>
                      </a:r>
                      <a:endParaRPr lang="el-GR" sz="1100" dirty="0">
                        <a:effectLst/>
                        <a:latin typeface="Arial"/>
                        <a:ea typeface="Times New Roman"/>
                        <a:cs typeface="Times New Roman"/>
                      </a:endParaRPr>
                    </a:p>
                  </a:txBody>
                  <a:tcPr marL="68580" marR="68580" marT="0" marB="0"/>
                </a:tc>
                <a:tc>
                  <a:txBody>
                    <a:bodyPr/>
                    <a:lstStyle/>
                    <a:p>
                      <a:pPr marL="111125" algn="just">
                        <a:lnSpc>
                          <a:spcPct val="115000"/>
                        </a:lnSpc>
                        <a:spcAft>
                          <a:spcPts val="0"/>
                        </a:spcAft>
                      </a:pPr>
                      <a:r>
                        <a:rPr lang="el-GR" sz="1000" dirty="0" smtClean="0">
                          <a:effectLst/>
                        </a:rPr>
                        <a:t>Το </a:t>
                      </a:r>
                      <a:r>
                        <a:rPr lang="el-GR" sz="1000" dirty="0">
                          <a:effectLst/>
                        </a:rPr>
                        <a:t>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endParaRPr lang="el-GR" sz="1100" dirty="0">
                        <a:effectLst/>
                        <a:latin typeface="Arial"/>
                        <a:ea typeface="Times New Roman"/>
                        <a:cs typeface="Times New Roman"/>
                      </a:endParaRPr>
                    </a:p>
                  </a:txBody>
                  <a:tcPr marL="68580" marR="68580" marT="0" marB="0"/>
                </a:tc>
              </a:tr>
            </a:tbl>
          </a:graphicData>
        </a:graphic>
      </p:graphicFrame>
      <p:pic>
        <p:nvPicPr>
          <p:cNvPr id="14" name="Picture 13"/>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853792" y="5367126"/>
            <a:ext cx="1971675" cy="702000"/>
          </a:xfrm>
          <a:prstGeom prst="rect">
            <a:avLst/>
          </a:prstGeom>
          <a:noFill/>
        </p:spPr>
      </p:pic>
      <p:pic>
        <p:nvPicPr>
          <p:cNvPr id="15" name="Picture 2" descr="C:\Users\alex\Desktop\logo.pn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t="8214"/>
          <a:stretch/>
        </p:blipFill>
        <p:spPr bwMode="auto">
          <a:xfrm>
            <a:off x="4045866" y="5368483"/>
            <a:ext cx="3348000" cy="70064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p:cNvSpPr/>
          <p:nvPr/>
        </p:nvSpPr>
        <p:spPr>
          <a:xfrm>
            <a:off x="1241425" y="631431"/>
            <a:ext cx="6661150" cy="338554"/>
          </a:xfrm>
          <a:prstGeom prst="rect">
            <a:avLst/>
          </a:prstGeom>
        </p:spPr>
        <p:txBody>
          <a:bodyPr>
            <a:spAutoFit/>
          </a:bodyPr>
          <a:lstStyle/>
          <a:p>
            <a:pPr algn="ctr"/>
            <a:r>
              <a:rPr lang="el-GR" sz="1600" dirty="0">
                <a:latin typeface="+mn-lt"/>
              </a:rPr>
              <a:t>Ανοικτά Ακαδημαϊκά </a:t>
            </a:r>
            <a:r>
              <a:rPr lang="el-GR" sz="1600" dirty="0" smtClean="0">
                <a:latin typeface="+mn-lt"/>
              </a:rPr>
              <a:t>Μαθήματα στο ΤΕΙ Αθήνας</a:t>
            </a:r>
            <a:endParaRPr lang="el-GR" sz="1600" dirty="0">
              <a:latin typeface="+mn-lt"/>
            </a:endParaRPr>
          </a:p>
        </p:txBody>
      </p:sp>
    </p:spTree>
    <p:extLst>
      <p:ext uri="{BB962C8B-B14F-4D97-AF65-F5344CB8AC3E}">
        <p14:creationId xmlns:p14="http://schemas.microsoft.com/office/powerpoint/2010/main" val="207650760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Τίτλος 6"/>
          <p:cNvSpPr>
            <a:spLocks noGrp="1"/>
          </p:cNvSpPr>
          <p:nvPr>
            <p:ph type="ctrTitle"/>
          </p:nvPr>
        </p:nvSpPr>
        <p:spPr/>
        <p:txBody>
          <a:bodyPr/>
          <a:lstStyle/>
          <a:p>
            <a:r>
              <a:rPr lang="el-GR" dirty="0" smtClean="0"/>
              <a:t>Τέλος Ενότητας</a:t>
            </a:r>
            <a:endParaRPr lang="el-GR" dirty="0"/>
          </a:p>
        </p:txBody>
      </p:sp>
      <p:sp>
        <p:nvSpPr>
          <p:cNvPr id="8" name="Υπότιτλος 7"/>
          <p:cNvSpPr>
            <a:spLocks noGrp="1"/>
          </p:cNvSpPr>
          <p:nvPr>
            <p:ph type="subTitle" idx="1"/>
          </p:nvPr>
        </p:nvSpPr>
        <p:spPr/>
        <p:txBody>
          <a:bodyPr/>
          <a:lstStyle/>
          <a:p>
            <a:endParaRPr lang="el-GR" dirty="0"/>
          </a:p>
        </p:txBody>
      </p:sp>
      <p:grpSp>
        <p:nvGrpSpPr>
          <p:cNvPr id="2" name="Ομάδα 1"/>
          <p:cNvGrpSpPr/>
          <p:nvPr/>
        </p:nvGrpSpPr>
        <p:grpSpPr>
          <a:xfrm>
            <a:off x="1767633" y="5931169"/>
            <a:ext cx="5828703" cy="768532"/>
            <a:chOff x="1767633" y="5931169"/>
            <a:chExt cx="5828703" cy="768532"/>
          </a:xfrm>
        </p:grpSpPr>
        <p:pic>
          <p:nvPicPr>
            <p:cNvPr id="6" name="Picture 5"/>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67633" y="5931169"/>
              <a:ext cx="1971675" cy="702000"/>
            </a:xfrm>
            <a:prstGeom prst="rect">
              <a:avLst/>
            </a:prstGeom>
            <a:noFill/>
          </p:spPr>
        </p:pic>
        <p:pic>
          <p:nvPicPr>
            <p:cNvPr id="9" name="Picture 2" descr="C:\Users\alex\Desktop\logo.pn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8214"/>
            <a:stretch/>
          </p:blipFill>
          <p:spPr bwMode="auto">
            <a:xfrm>
              <a:off x="3923928" y="5931169"/>
              <a:ext cx="3672408" cy="768532"/>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08170921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l-GR" sz="4400" cap="none" dirty="0" smtClean="0"/>
              <a:t>Σημειώματα</a:t>
            </a:r>
            <a:endParaRPr lang="el-GR" sz="4400" cap="none" dirty="0"/>
          </a:p>
        </p:txBody>
      </p:sp>
      <p:sp>
        <p:nvSpPr>
          <p:cNvPr id="2" name="Subtitle 1"/>
          <p:cNvSpPr>
            <a:spLocks noGrp="1"/>
          </p:cNvSpPr>
          <p:nvPr>
            <p:ph type="subTitle" idx="1"/>
          </p:nvPr>
        </p:nvSpPr>
        <p:spPr/>
        <p:txBody>
          <a:bodyPr/>
          <a:lstStyle/>
          <a:p>
            <a:endParaRPr lang="el-GR" dirty="0"/>
          </a:p>
        </p:txBody>
      </p:sp>
    </p:spTree>
    <p:extLst>
      <p:ext uri="{BB962C8B-B14F-4D97-AF65-F5344CB8AC3E}">
        <p14:creationId xmlns:p14="http://schemas.microsoft.com/office/powerpoint/2010/main" val="28421014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Σημείωμα </a:t>
            </a:r>
            <a:r>
              <a:rPr lang="el-GR" dirty="0" smtClean="0"/>
              <a:t>Αναφοράς</a:t>
            </a:r>
            <a:endParaRPr lang="el-GR" dirty="0"/>
          </a:p>
        </p:txBody>
      </p:sp>
      <p:sp>
        <p:nvSpPr>
          <p:cNvPr id="3" name="Content Placeholder 2"/>
          <p:cNvSpPr>
            <a:spLocks noGrp="1"/>
          </p:cNvSpPr>
          <p:nvPr>
            <p:ph idx="1"/>
          </p:nvPr>
        </p:nvSpPr>
        <p:spPr/>
        <p:txBody>
          <a:bodyPr>
            <a:normAutofit/>
          </a:bodyPr>
          <a:lstStyle/>
          <a:p>
            <a:pPr marL="0" indent="0">
              <a:buNone/>
            </a:pPr>
            <a:r>
              <a:rPr lang="el-GR" sz="2000" dirty="0" smtClean="0"/>
              <a:t>Copyright Τεχνολογικό Εκπαιδευτικό Ίδρυμα Αθήνας</a:t>
            </a:r>
            <a:r>
              <a:rPr lang="en-US" sz="2000" dirty="0" smtClean="0"/>
              <a:t>, </a:t>
            </a:r>
            <a:r>
              <a:rPr lang="el-GR" sz="2000" dirty="0"/>
              <a:t>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a:t>2014. Δάφνη </a:t>
            </a:r>
            <a:r>
              <a:rPr lang="el-GR" sz="2000" dirty="0" err="1" smtClean="0"/>
              <a:t>Κυριάκη</a:t>
            </a:r>
            <a:r>
              <a:rPr lang="el-GR" sz="2000" dirty="0" smtClean="0"/>
              <a:t>-</a:t>
            </a:r>
            <a:r>
              <a:rPr lang="el-GR" sz="2000" dirty="0" err="1" smtClean="0"/>
              <a:t>Μάνεση</a:t>
            </a:r>
            <a:r>
              <a:rPr lang="el-GR" sz="2000" dirty="0" smtClean="0"/>
              <a:t> </a:t>
            </a:r>
            <a:r>
              <a:rPr lang="el-GR" sz="2000" dirty="0"/>
              <a:t>2014. «Οργάνωση Πληροφοριών – Ταξινόμηση (Θ). Ενότητα </a:t>
            </a:r>
            <a:r>
              <a:rPr lang="en-US" sz="2000" dirty="0" smtClean="0"/>
              <a:t>4</a:t>
            </a:r>
            <a:r>
              <a:rPr lang="el-GR" sz="2000" dirty="0" smtClean="0"/>
              <a:t>: </a:t>
            </a:r>
            <a:r>
              <a:rPr lang="el-GR" sz="2000" dirty="0"/>
              <a:t>Αρχιτεκτονική της Ευρετηρίασης </a:t>
            </a:r>
            <a:r>
              <a:rPr lang="el-GR" sz="2000" dirty="0" smtClean="0"/>
              <a:t>(β </a:t>
            </a:r>
            <a:r>
              <a:rPr lang="el-GR" sz="2000" dirty="0"/>
              <a:t>μέρος</a:t>
            </a:r>
            <a:r>
              <a:rPr lang="el-GR" sz="2000" dirty="0" smtClean="0"/>
              <a:t>)». Έκδοση: 1.0. Αθήνα 2014. Διαθέσιμο από τη δικτυακή διεύθυνση: </a:t>
            </a:r>
            <a:r>
              <a:rPr lang="en-US" sz="2000" dirty="0" smtClean="0">
                <a:hlinkClick r:id="rId3"/>
              </a:rPr>
              <a:t>ocp.teiath.gr</a:t>
            </a:r>
            <a:r>
              <a:rPr lang="el-GR" sz="2000" dirty="0" smtClean="0"/>
              <a:t>.</a:t>
            </a:r>
          </a:p>
          <a:p>
            <a:endParaRPr lang="el-GR" sz="2000" dirty="0"/>
          </a:p>
        </p:txBody>
      </p:sp>
    </p:spTree>
    <p:extLst>
      <p:ext uri="{BB962C8B-B14F-4D97-AF65-F5344CB8AC3E}">
        <p14:creationId xmlns:p14="http://schemas.microsoft.com/office/powerpoint/2010/main" val="181958681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62272"/>
            <a:ext cx="8229600" cy="1143000"/>
          </a:xfrm>
        </p:spPr>
        <p:txBody>
          <a:bodyPr>
            <a:normAutofit/>
          </a:bodyPr>
          <a:lstStyle/>
          <a:p>
            <a:r>
              <a:rPr lang="el-GR" dirty="0"/>
              <a:t>Σημείωμα </a:t>
            </a:r>
            <a:r>
              <a:rPr lang="el-GR" dirty="0" smtClean="0"/>
              <a:t>Αδειοδότησης</a:t>
            </a:r>
            <a:endParaRPr lang="el-GR" dirty="0"/>
          </a:p>
        </p:txBody>
      </p:sp>
      <p:sp>
        <p:nvSpPr>
          <p:cNvPr id="3" name="Content Placeholder 2"/>
          <p:cNvSpPr>
            <a:spLocks noGrp="1"/>
          </p:cNvSpPr>
          <p:nvPr>
            <p:ph idx="1"/>
          </p:nvPr>
        </p:nvSpPr>
        <p:spPr>
          <a:xfrm>
            <a:off x="76648" y="764704"/>
            <a:ext cx="8928992" cy="1728192"/>
          </a:xfrm>
        </p:spPr>
        <p:txBody>
          <a:bodyPr>
            <a:noAutofit/>
          </a:bodyPr>
          <a:lstStyle/>
          <a:p>
            <a:pPr marL="0" indent="0">
              <a:buNone/>
            </a:pPr>
            <a:r>
              <a:rPr lang="el-GR" sz="1800" dirty="0" smtClean="0"/>
              <a:t>Το </a:t>
            </a:r>
            <a:r>
              <a:rPr lang="el-GR" sz="1800" dirty="0"/>
              <a:t>παρόν υλικό διατίθεται με τους όρους της άδειας χρήσης Creative Commons Αναφορά, Μη Εμπορική Χρήση Παρόμοια Διανομή 4.0 [1] ή μεταγενέστερη, Διεθνής Έκδοση.   Εξαιρούνται τα αυτοτελή έργα τρίτων π.χ. φωτογραφίες, διαγράμματα κ.λ.π.,  τα οποία εμπεριέχονται σε αυτό και τα οποία αναφέρονται μαζί με τους όρους χρήσης τους στο «Σημείωμα Χρήσης Έργων Τρίτων</a:t>
            </a:r>
            <a:r>
              <a:rPr lang="el-GR" sz="1800" dirty="0" smtClean="0"/>
              <a:t>».                     </a:t>
            </a:r>
          </a:p>
          <a:p>
            <a:pPr marL="0" indent="0">
              <a:buNone/>
            </a:pPr>
            <a:endParaRPr lang="el-GR" sz="1800" dirty="0"/>
          </a:p>
        </p:txBody>
      </p:sp>
      <p:pic>
        <p:nvPicPr>
          <p:cNvPr id="2056" name="Picture 22" descr="Λογότυπο για Άδειες χρήσης Creative Commons BY-NC-ND">
            <a:hlinkClick r:id="rId3"/>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635896" y="2555008"/>
            <a:ext cx="1648660" cy="576064"/>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76648" y="3155448"/>
            <a:ext cx="9036496" cy="3456384"/>
          </a:xfrm>
          <a:prstGeom prst="rect">
            <a:avLst/>
          </a:prstGeom>
        </p:spPr>
        <p:txBody>
          <a:bodyPr vert="horz" wrap="square" lIns="91440" tIns="45720" rIns="91440" bIns="45720" rtlCol="0" anchor="ctr">
            <a:normAutofit/>
          </a:bodyPr>
          <a:lstStyle/>
          <a:p>
            <a:r>
              <a:rPr lang="el-GR" dirty="0">
                <a:latin typeface="+mn-lt"/>
              </a:rPr>
              <a:t>[1] http://creativecommons.org/licenses/by-nc-sa/4.0/ </a:t>
            </a:r>
            <a:endParaRPr lang="en-US" dirty="0" smtClean="0">
              <a:latin typeface="+mn-lt"/>
            </a:endParaRPr>
          </a:p>
          <a:p>
            <a:endParaRPr lang="el-GR" dirty="0">
              <a:latin typeface="+mn-lt"/>
            </a:endParaRPr>
          </a:p>
          <a:p>
            <a:r>
              <a:rPr lang="el-GR" dirty="0">
                <a:latin typeface="+mn-lt"/>
              </a:rPr>
              <a:t>Ως </a:t>
            </a:r>
            <a:r>
              <a:rPr lang="el-GR" b="1" dirty="0">
                <a:latin typeface="+mn-lt"/>
              </a:rPr>
              <a:t>Μη Εμπορική</a:t>
            </a:r>
            <a:r>
              <a:rPr lang="el-GR" dirty="0">
                <a:latin typeface="+mn-lt"/>
              </a:rPr>
              <a:t> ορίζεται η χρήση:</a:t>
            </a:r>
          </a:p>
          <a:p>
            <a:pPr marL="342900" lvl="0" indent="-342900">
              <a:buFont typeface="Arial" panose="020B0604020202020204" pitchFamily="34" charset="0"/>
              <a:buChar char="•"/>
            </a:pPr>
            <a:r>
              <a:rPr lang="el-GR" dirty="0">
                <a:latin typeface="+mn-lt"/>
              </a:rPr>
              <a:t>που δεν περιλαμβάνει άμεσο ή έμμεσο οικονομικό όφελος από την χρήση του έργου, για το διανομέα του έργου και αδειοδόχο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περιλαμβάνει οικονομική συναλλαγή ως προϋπόθεση για τη χρήση ή πρόσβαση στο έργο</a:t>
            </a:r>
          </a:p>
          <a:p>
            <a:pPr marL="342900" lvl="0" indent="-342900">
              <a:buFont typeface="Arial" panose="020B0604020202020204" pitchFamily="34" charset="0"/>
              <a:buChar char="•"/>
            </a:pPr>
            <a:r>
              <a:rPr lang="el-GR" dirty="0">
                <a:latin typeface="+mn-lt"/>
              </a:rPr>
              <a:t>που</a:t>
            </a:r>
            <a:r>
              <a:rPr lang="en-GB" dirty="0">
                <a:latin typeface="+mn-lt"/>
              </a:rPr>
              <a:t> </a:t>
            </a:r>
            <a:r>
              <a:rPr lang="el-GR" dirty="0">
                <a:latin typeface="+mn-lt"/>
              </a:rPr>
              <a:t>δεν προσπορίζει στο διανομέα του έργου και</a:t>
            </a:r>
            <a:r>
              <a:rPr lang="en-GB" dirty="0">
                <a:latin typeface="+mn-lt"/>
              </a:rPr>
              <a:t> </a:t>
            </a:r>
            <a:r>
              <a:rPr lang="el-GR" dirty="0">
                <a:latin typeface="+mn-lt"/>
              </a:rPr>
              <a:t>αδειοδόχο</a:t>
            </a:r>
            <a:r>
              <a:rPr lang="en-GB" dirty="0">
                <a:latin typeface="+mn-lt"/>
              </a:rPr>
              <a:t> </a:t>
            </a:r>
            <a:r>
              <a:rPr lang="el-GR" dirty="0">
                <a:latin typeface="+mn-lt"/>
              </a:rPr>
              <a:t>έμμεσο οικονομικό όφελος (π.χ. διαφημίσεις) από την προβολή του έργου σε διαδικτυακό </a:t>
            </a:r>
            <a:r>
              <a:rPr lang="el-GR" dirty="0" smtClean="0">
                <a:latin typeface="+mn-lt"/>
              </a:rPr>
              <a:t>τόπο</a:t>
            </a:r>
            <a:endParaRPr lang="en-US" dirty="0" smtClean="0">
              <a:latin typeface="+mn-lt"/>
            </a:endParaRPr>
          </a:p>
          <a:p>
            <a:pPr marL="342900" lvl="0" indent="-342900">
              <a:buFont typeface="Arial" panose="020B0604020202020204" pitchFamily="34" charset="0"/>
              <a:buChar char="•"/>
            </a:pPr>
            <a:endParaRPr lang="el-GR" dirty="0">
              <a:latin typeface="+mn-lt"/>
            </a:endParaRPr>
          </a:p>
          <a:p>
            <a:r>
              <a:rPr lang="el-GR" dirty="0" smtClean="0">
                <a:latin typeface="+mn-lt"/>
              </a:rPr>
              <a:t>Ο </a:t>
            </a:r>
            <a:r>
              <a:rPr lang="el-GR" dirty="0">
                <a:latin typeface="+mn-lt"/>
              </a:rPr>
              <a:t>δικαιούχος μπορεί να παρέχει στον αδειοδόχο ξεχωριστή άδεια να χρησιμοποιεί το έργο για εμπορική χρήση, εφόσον αυτό του ζητηθεί</a:t>
            </a:r>
            <a:r>
              <a:rPr lang="el-GR" dirty="0" smtClean="0">
                <a:latin typeface="+mn-lt"/>
              </a:rPr>
              <a:t>.</a:t>
            </a:r>
            <a:endParaRPr lang="el-GR" dirty="0">
              <a:latin typeface="+mn-lt"/>
            </a:endParaRPr>
          </a:p>
        </p:txBody>
      </p:sp>
    </p:spTree>
    <p:extLst>
      <p:ext uri="{BB962C8B-B14F-4D97-AF65-F5344CB8AC3E}">
        <p14:creationId xmlns:p14="http://schemas.microsoft.com/office/powerpoint/2010/main" val="317170142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dirty="0"/>
              <a:t>Διατήρηση </a:t>
            </a:r>
            <a:r>
              <a:rPr lang="el-GR" dirty="0" smtClean="0"/>
              <a:t>Σημειωμάτων</a:t>
            </a:r>
            <a:endParaRPr lang="el-GR" dirty="0"/>
          </a:p>
        </p:txBody>
      </p:sp>
      <p:sp>
        <p:nvSpPr>
          <p:cNvPr id="3" name="Content Placeholder 2"/>
          <p:cNvSpPr>
            <a:spLocks noGrp="1"/>
          </p:cNvSpPr>
          <p:nvPr>
            <p:ph idx="1"/>
          </p:nvPr>
        </p:nvSpPr>
        <p:spPr/>
        <p:txBody>
          <a:bodyPr>
            <a:normAutofit/>
          </a:bodyPr>
          <a:lstStyle/>
          <a:p>
            <a:pPr marL="0" indent="0">
              <a:buNone/>
            </a:pPr>
            <a:r>
              <a:rPr lang="el-GR" sz="2400" dirty="0" smtClean="0"/>
              <a:t>Οποιαδήποτε </a:t>
            </a:r>
            <a:r>
              <a:rPr lang="el-GR" sz="2400" dirty="0"/>
              <a:t>αναπαραγωγή ή διασκευή του υλικού θα πρέπει να συμπεριλαμβάνει:</a:t>
            </a:r>
          </a:p>
          <a:p>
            <a:pPr lvl="1">
              <a:buFont typeface="Wingdings" panose="05000000000000000000" pitchFamily="2" charset="2"/>
              <a:buChar char="§"/>
            </a:pPr>
            <a:r>
              <a:rPr lang="el-GR" sz="2000" dirty="0"/>
              <a:t>τ</a:t>
            </a:r>
            <a:r>
              <a:rPr lang="en-US" sz="2000" dirty="0" smtClean="0"/>
              <a:t>ο </a:t>
            </a:r>
            <a:r>
              <a:rPr lang="en-US" sz="2000" dirty="0"/>
              <a:t>Σημείωμα Αναφοράς</a:t>
            </a:r>
            <a:endParaRPr lang="el-GR" sz="2000" dirty="0"/>
          </a:p>
          <a:p>
            <a:pPr lvl="1">
              <a:buFont typeface="Wingdings" panose="05000000000000000000" pitchFamily="2" charset="2"/>
              <a:buChar char="§"/>
            </a:pPr>
            <a:r>
              <a:rPr lang="el-GR" sz="2000" dirty="0"/>
              <a:t>τ</a:t>
            </a:r>
            <a:r>
              <a:rPr lang="en-US" sz="2000" dirty="0" smtClean="0"/>
              <a:t>ο </a:t>
            </a:r>
            <a:r>
              <a:rPr lang="en-US" sz="2000" dirty="0"/>
              <a:t>Σημείωμα Αδειοδότησης</a:t>
            </a:r>
            <a:endParaRPr lang="el-GR" sz="2000" dirty="0"/>
          </a:p>
          <a:p>
            <a:pPr lvl="1">
              <a:buFont typeface="Wingdings" panose="05000000000000000000" pitchFamily="2" charset="2"/>
              <a:buChar char="§"/>
            </a:pPr>
            <a:r>
              <a:rPr lang="el-GR" sz="2000" dirty="0"/>
              <a:t>τ</a:t>
            </a:r>
            <a:r>
              <a:rPr lang="en-US" sz="2000" dirty="0" smtClean="0"/>
              <a:t>η </a:t>
            </a:r>
            <a:r>
              <a:rPr lang="en-US" sz="2000" dirty="0"/>
              <a:t>δήλωση </a:t>
            </a:r>
            <a:r>
              <a:rPr lang="el-GR" sz="2000" dirty="0"/>
              <a:t>Δ</a:t>
            </a:r>
            <a:r>
              <a:rPr lang="en-US" sz="2000" dirty="0" smtClean="0"/>
              <a:t>ιατήρησης </a:t>
            </a:r>
            <a:r>
              <a:rPr lang="en-US" sz="2000" dirty="0"/>
              <a:t>Σημειωμάτων</a:t>
            </a:r>
            <a:endParaRPr lang="el-GR" sz="2000" dirty="0"/>
          </a:p>
          <a:p>
            <a:pPr lvl="1">
              <a:buFont typeface="Wingdings" panose="05000000000000000000" pitchFamily="2" charset="2"/>
              <a:buChar char="§"/>
            </a:pPr>
            <a:r>
              <a:rPr lang="el-GR" sz="2000" dirty="0"/>
              <a:t>τ</a:t>
            </a:r>
            <a:r>
              <a:rPr lang="el-GR" sz="2000" dirty="0" smtClean="0"/>
              <a:t>ο Σημείωμα Χρήσης Έργων Τρίτων </a:t>
            </a:r>
            <a:r>
              <a:rPr lang="el-GR" sz="2000" dirty="0"/>
              <a:t>(εφόσον υπάρχει)</a:t>
            </a:r>
          </a:p>
          <a:p>
            <a:pPr marL="0" indent="0">
              <a:buNone/>
            </a:pPr>
            <a:r>
              <a:rPr lang="el-GR" sz="2400" dirty="0"/>
              <a:t>μαζί με τους συνοδευόμενους υπερσυνδέσμους.</a:t>
            </a:r>
          </a:p>
          <a:p>
            <a:endParaRPr lang="el-GR" sz="2000" dirty="0"/>
          </a:p>
        </p:txBody>
      </p:sp>
    </p:spTree>
    <p:extLst>
      <p:ext uri="{BB962C8B-B14F-4D97-AF65-F5344CB8AC3E}">
        <p14:creationId xmlns:p14="http://schemas.microsoft.com/office/powerpoint/2010/main" val="17997907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Χρηματοδότηση</a:t>
            </a:r>
            <a:endParaRPr lang="el-GR" dirty="0"/>
          </a:p>
        </p:txBody>
      </p:sp>
      <p:sp>
        <p:nvSpPr>
          <p:cNvPr id="3" name="Content Placeholder 2"/>
          <p:cNvSpPr>
            <a:spLocks noGrp="1"/>
          </p:cNvSpPr>
          <p:nvPr>
            <p:ph idx="1"/>
          </p:nvPr>
        </p:nvSpPr>
        <p:spPr>
          <a:xfrm>
            <a:off x="457200" y="1340768"/>
            <a:ext cx="8229600" cy="4525963"/>
          </a:xfrm>
        </p:spPr>
        <p:txBody>
          <a:bodyPr>
            <a:normAutofit/>
          </a:bodyPr>
          <a:lstStyle/>
          <a:p>
            <a:r>
              <a:rPr lang="el-GR" sz="2000" dirty="0" smtClean="0"/>
              <a:t>Το παρόν εκπαιδευτικό υλικό έχει αναπτυχθεί στ</a:t>
            </a:r>
            <a:r>
              <a:rPr lang="en-US" sz="2000" dirty="0" smtClean="0"/>
              <a:t>o</a:t>
            </a:r>
            <a:r>
              <a:rPr lang="el-GR" sz="2000" dirty="0" smtClean="0"/>
              <a:t> πλαίσι</a:t>
            </a:r>
            <a:r>
              <a:rPr lang="en-US" sz="2000" dirty="0" smtClean="0"/>
              <a:t>o</a:t>
            </a:r>
            <a:r>
              <a:rPr lang="el-GR" sz="2000" dirty="0" smtClean="0"/>
              <a:t> του εκπαιδευτικού έργου του διδάσκοντα.</a:t>
            </a:r>
            <a:endParaRPr lang="en-US" sz="2000" dirty="0" smtClean="0"/>
          </a:p>
          <a:p>
            <a:r>
              <a:rPr lang="el-GR" sz="2000" dirty="0" smtClean="0"/>
              <a:t>Το έργο «</a:t>
            </a:r>
            <a:r>
              <a:rPr lang="el-GR" sz="2000" b="1" dirty="0" smtClean="0"/>
              <a:t>Ανοικτά Ακαδημαϊκά Μαθήματα στο ΤΕΙ Αθήνας</a:t>
            </a:r>
            <a:r>
              <a:rPr lang="el-GR" sz="2000" dirty="0" smtClean="0"/>
              <a:t>» έχει χρηματοδοτήσει μόνο την αναδιαμόρφωση του εκπαιδευτικού υλικού. </a:t>
            </a:r>
            <a:endParaRPr lang="en-US" sz="2000" dirty="0" smtClean="0"/>
          </a:p>
          <a:p>
            <a:r>
              <a:rPr lang="el-GR" sz="2000" dirty="0" smtClean="0"/>
              <a:t>Το έργο υλοποιείται στο πλαίσιο του Επιχειρησιακού Προγράμματος «Εκπαίδευση και Δια Βίου Μάθηση» και συγχρηματοδοτείται από την Ευρωπαϊκή Ένωση (Ευρωπαϊκό Κοινωνικό Ταμείο) και από εθνικούς πόρους.</a:t>
            </a:r>
          </a:p>
        </p:txBody>
      </p:sp>
      <p:pic>
        <p:nvPicPr>
          <p:cNvPr id="7" name="Picture 6" descr="Λογότυπο Επιχειρησιακού Προγράμματος Εκπαίδευση και Δια βίου Μάθηση"/>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619672" y="4653136"/>
            <a:ext cx="5501640" cy="1386840"/>
          </a:xfrm>
          <a:prstGeom prst="rect">
            <a:avLst/>
          </a:prstGeom>
        </p:spPr>
      </p:pic>
    </p:spTree>
    <p:extLst>
      <p:ext uri="{BB962C8B-B14F-4D97-AF65-F5344CB8AC3E}">
        <p14:creationId xmlns:p14="http://schemas.microsoft.com/office/powerpoint/2010/main" val="355383967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ChangeArrowheads="1"/>
          </p:cNvSpPr>
          <p:nvPr>
            <p:ph type="title"/>
          </p:nvPr>
        </p:nvSpPr>
        <p:spPr/>
        <p:txBody>
          <a:bodyPr/>
          <a:lstStyle/>
          <a:p>
            <a:r>
              <a:rPr lang="el-GR" dirty="0"/>
              <a:t>Παράμετροι δόμησης</a:t>
            </a:r>
            <a:endParaRPr lang="en-US" dirty="0"/>
          </a:p>
        </p:txBody>
      </p:sp>
      <p:sp>
        <p:nvSpPr>
          <p:cNvPr id="93187" name="Rectangle 3"/>
          <p:cNvSpPr>
            <a:spLocks noGrp="1" noChangeArrowheads="1"/>
          </p:cNvSpPr>
          <p:nvPr>
            <p:ph idx="1"/>
          </p:nvPr>
        </p:nvSpPr>
        <p:spPr/>
        <p:txBody>
          <a:bodyPr>
            <a:normAutofit/>
          </a:bodyPr>
          <a:lstStyle/>
          <a:p>
            <a:r>
              <a:rPr lang="el-GR" sz="2800" dirty="0" smtClean="0"/>
              <a:t>Γλώσσα</a:t>
            </a:r>
          </a:p>
          <a:p>
            <a:r>
              <a:rPr lang="el-GR" sz="2800" dirty="0" smtClean="0"/>
              <a:t>Κώδικες </a:t>
            </a:r>
            <a:r>
              <a:rPr lang="el-GR" sz="2800" dirty="0"/>
              <a:t>και σύμβολα</a:t>
            </a:r>
          </a:p>
          <a:p>
            <a:r>
              <a:rPr lang="el-GR" sz="2800" dirty="0"/>
              <a:t>Μέσα δημοσίευσης</a:t>
            </a:r>
          </a:p>
          <a:p>
            <a:r>
              <a:rPr lang="el-GR" sz="2800" dirty="0"/>
              <a:t>Λογισμικό</a:t>
            </a:r>
          </a:p>
          <a:p>
            <a:r>
              <a:rPr lang="el-GR" sz="2800" dirty="0"/>
              <a:t>Παρουσίαση των </a:t>
            </a:r>
            <a:r>
              <a:rPr lang="el-GR" sz="2800" dirty="0" smtClean="0"/>
              <a:t>λημμάτων</a:t>
            </a:r>
          </a:p>
          <a:p>
            <a:r>
              <a:rPr lang="el-GR" sz="2800" dirty="0" smtClean="0"/>
              <a:t>Μεγέθη ευρετηριάσεων</a:t>
            </a:r>
            <a:endParaRPr lang="el-GR" sz="2800" dirty="0"/>
          </a:p>
          <a:p>
            <a:endParaRPr lang="en-US" sz="2800" dirty="0"/>
          </a:p>
        </p:txBody>
      </p:sp>
    </p:spTree>
    <p:extLst>
      <p:ext uri="{BB962C8B-B14F-4D97-AF65-F5344CB8AC3E}">
        <p14:creationId xmlns:p14="http://schemas.microsoft.com/office/powerpoint/2010/main" val="31211651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ChangeArrowheads="1"/>
          </p:cNvSpPr>
          <p:nvPr>
            <p:ph type="title"/>
          </p:nvPr>
        </p:nvSpPr>
        <p:spPr/>
        <p:txBody>
          <a:bodyPr/>
          <a:lstStyle/>
          <a:p>
            <a:r>
              <a:rPr lang="el-GR" sz="3200" dirty="0" smtClean="0"/>
              <a:t>Παράμετροι που αφορούν τα τεκμήρια</a:t>
            </a:r>
            <a:endParaRPr lang="en-US" sz="3200" dirty="0"/>
          </a:p>
        </p:txBody>
      </p:sp>
      <p:sp>
        <p:nvSpPr>
          <p:cNvPr id="100355" name="Rectangle 3"/>
          <p:cNvSpPr>
            <a:spLocks noGrp="1" noChangeArrowheads="1"/>
          </p:cNvSpPr>
          <p:nvPr>
            <p:ph idx="1"/>
          </p:nvPr>
        </p:nvSpPr>
        <p:spPr/>
        <p:txBody>
          <a:bodyPr>
            <a:normAutofit/>
          </a:bodyPr>
          <a:lstStyle/>
          <a:p>
            <a:endParaRPr lang="el-GR" sz="2800" dirty="0"/>
          </a:p>
          <a:p>
            <a:r>
              <a:rPr lang="el-GR" sz="2800" dirty="0"/>
              <a:t> </a:t>
            </a:r>
            <a:r>
              <a:rPr lang="el-GR" sz="2800" dirty="0" smtClean="0"/>
              <a:t> </a:t>
            </a:r>
            <a:r>
              <a:rPr lang="el-GR" sz="2800" dirty="0"/>
              <a:t>Στοιχεία που </a:t>
            </a:r>
            <a:r>
              <a:rPr lang="el-GR" sz="2800" dirty="0" smtClean="0"/>
              <a:t>ευρετηριάζονται</a:t>
            </a:r>
          </a:p>
          <a:p>
            <a:r>
              <a:rPr lang="el-GR" sz="2800" dirty="0"/>
              <a:t> </a:t>
            </a:r>
            <a:r>
              <a:rPr lang="el-GR" sz="2800" dirty="0" smtClean="0"/>
              <a:t> Στοιχεία </a:t>
            </a:r>
            <a:r>
              <a:rPr lang="el-GR" sz="2800" dirty="0"/>
              <a:t>που αποκλείονται </a:t>
            </a:r>
            <a:endParaRPr lang="el-GR" sz="2800" dirty="0" smtClean="0"/>
          </a:p>
          <a:p>
            <a:r>
              <a:rPr lang="el-GR" sz="2800" dirty="0"/>
              <a:t> </a:t>
            </a:r>
            <a:r>
              <a:rPr lang="el-GR" sz="2800" dirty="0" smtClean="0"/>
              <a:t> Μεγέθη </a:t>
            </a:r>
            <a:r>
              <a:rPr lang="el-GR" sz="2800" dirty="0"/>
              <a:t>των </a:t>
            </a:r>
            <a:r>
              <a:rPr lang="el-GR" sz="2800" dirty="0" smtClean="0"/>
              <a:t>τεκμηρίων</a:t>
            </a:r>
          </a:p>
          <a:p>
            <a:r>
              <a:rPr lang="el-GR" sz="2800" dirty="0"/>
              <a:t> </a:t>
            </a:r>
            <a:r>
              <a:rPr lang="el-GR" sz="2800" dirty="0" smtClean="0"/>
              <a:t> Μορφή </a:t>
            </a:r>
            <a:r>
              <a:rPr lang="el-GR" sz="2800" dirty="0"/>
              <a:t>των τεκμηρίων (έντυπα, </a:t>
            </a:r>
            <a:r>
              <a:rPr lang="en-US" sz="2800" dirty="0"/>
              <a:t>pdf, word, ptt)</a:t>
            </a:r>
          </a:p>
        </p:txBody>
      </p:sp>
    </p:spTree>
    <p:extLst>
      <p:ext uri="{BB962C8B-B14F-4D97-AF65-F5344CB8AC3E}">
        <p14:creationId xmlns:p14="http://schemas.microsoft.com/office/powerpoint/2010/main" val="39667124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ChangeArrowheads="1"/>
          </p:cNvSpPr>
          <p:nvPr>
            <p:ph type="title"/>
          </p:nvPr>
        </p:nvSpPr>
        <p:spPr/>
        <p:txBody>
          <a:bodyPr>
            <a:normAutofit fontScale="90000"/>
          </a:bodyPr>
          <a:lstStyle/>
          <a:p>
            <a:r>
              <a:rPr lang="el-GR" sz="3600" dirty="0"/>
              <a:t>Παράμετροι </a:t>
            </a:r>
            <a:r>
              <a:rPr lang="el-GR" sz="3600" dirty="0" smtClean="0"/>
              <a:t>που αφορούν την υλοποίηση της ευρετηρίασης</a:t>
            </a:r>
            <a:endParaRPr lang="en-US" sz="3600" dirty="0"/>
          </a:p>
        </p:txBody>
      </p:sp>
      <p:sp>
        <p:nvSpPr>
          <p:cNvPr id="102403" name="Rectangle 3"/>
          <p:cNvSpPr>
            <a:spLocks noGrp="1" noChangeArrowheads="1"/>
          </p:cNvSpPr>
          <p:nvPr>
            <p:ph idx="1"/>
          </p:nvPr>
        </p:nvSpPr>
        <p:spPr/>
        <p:txBody>
          <a:bodyPr>
            <a:normAutofit/>
          </a:bodyPr>
          <a:lstStyle/>
          <a:p>
            <a:r>
              <a:rPr lang="el-GR" sz="2800" dirty="0" smtClean="0"/>
              <a:t>Μέθοδος ευρετηρίασης</a:t>
            </a:r>
          </a:p>
          <a:p>
            <a:r>
              <a:rPr lang="el-GR" sz="2800" dirty="0" smtClean="0"/>
              <a:t>Ανάλυση</a:t>
            </a:r>
            <a:endParaRPr lang="el-GR" sz="2800" dirty="0"/>
          </a:p>
          <a:p>
            <a:pPr lvl="1"/>
            <a:r>
              <a:rPr lang="el-GR" sz="2400" dirty="0"/>
              <a:t>Βαθμός ανάλυσης και εις βάθος ευρετηρίαση</a:t>
            </a:r>
          </a:p>
          <a:p>
            <a:pPr lvl="1"/>
            <a:r>
              <a:rPr lang="el-GR" sz="2400" dirty="0"/>
              <a:t>Εξειδίκευση</a:t>
            </a:r>
          </a:p>
          <a:p>
            <a:pPr lvl="1"/>
            <a:r>
              <a:rPr lang="el-GR" sz="2400" dirty="0" smtClean="0"/>
              <a:t>Τρόπος παράθεσης των θεμάτων</a:t>
            </a:r>
            <a:endParaRPr lang="el-GR" sz="2400" dirty="0"/>
          </a:p>
          <a:p>
            <a:pPr lvl="1"/>
            <a:r>
              <a:rPr lang="el-GR" sz="2400" dirty="0" smtClean="0"/>
              <a:t>Θεματικές κατηγορίες</a:t>
            </a:r>
          </a:p>
          <a:p>
            <a:pPr lvl="1"/>
            <a:r>
              <a:rPr lang="el-GR" sz="2400" dirty="0" smtClean="0"/>
              <a:t>Προσδιοριστές τοποθεσίας τεκμηρίων</a:t>
            </a:r>
            <a:endParaRPr lang="el-GR" sz="2400" dirty="0"/>
          </a:p>
          <a:p>
            <a:pPr lvl="1">
              <a:buFontTx/>
              <a:buNone/>
            </a:pPr>
            <a:endParaRPr lang="en-US" sz="2400" dirty="0"/>
          </a:p>
        </p:txBody>
      </p:sp>
    </p:spTree>
    <p:extLst>
      <p:ext uri="{BB962C8B-B14F-4D97-AF65-F5344CB8AC3E}">
        <p14:creationId xmlns:p14="http://schemas.microsoft.com/office/powerpoint/2010/main" val="195086860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ChangeArrowheads="1"/>
          </p:cNvSpPr>
          <p:nvPr>
            <p:ph type="title"/>
          </p:nvPr>
        </p:nvSpPr>
        <p:spPr/>
        <p:txBody>
          <a:bodyPr/>
          <a:lstStyle/>
          <a:p>
            <a:r>
              <a:rPr lang="el-GR" dirty="0"/>
              <a:t>Περιοχή και αυθεντικότητα </a:t>
            </a:r>
            <a:endParaRPr lang="en-US" dirty="0"/>
          </a:p>
        </p:txBody>
      </p:sp>
      <p:sp>
        <p:nvSpPr>
          <p:cNvPr id="83971" name="Rectangle 3"/>
          <p:cNvSpPr>
            <a:spLocks noGrp="1" noChangeArrowheads="1"/>
          </p:cNvSpPr>
          <p:nvPr>
            <p:ph idx="1"/>
          </p:nvPr>
        </p:nvSpPr>
        <p:spPr/>
        <p:txBody>
          <a:bodyPr>
            <a:normAutofit/>
          </a:bodyPr>
          <a:lstStyle/>
          <a:p>
            <a:r>
              <a:rPr lang="el-GR" sz="2800" dirty="0"/>
              <a:t>Περιορισμοί κατά περιοχή πχ συλλογή μιας βιβλιοθήκης, μια εθνική συλλογή, κλπ</a:t>
            </a:r>
          </a:p>
          <a:p>
            <a:r>
              <a:rPr lang="el-GR" sz="2800" dirty="0"/>
              <a:t>Πρόσβαση στο τεκμήριο και όχι μέσω δευτερογενών πηγών, πχ πρόσβαση στα άρθρα των περιοδικών και όχι σε περιλήψεις τους, κλπ</a:t>
            </a:r>
            <a:endParaRPr lang="en-US" sz="2800" dirty="0"/>
          </a:p>
        </p:txBody>
      </p:sp>
    </p:spTree>
    <p:extLst>
      <p:ext uri="{BB962C8B-B14F-4D97-AF65-F5344CB8AC3E}">
        <p14:creationId xmlns:p14="http://schemas.microsoft.com/office/powerpoint/2010/main" val="312061201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ChangeArrowheads="1"/>
          </p:cNvSpPr>
          <p:nvPr>
            <p:ph type="title"/>
          </p:nvPr>
        </p:nvSpPr>
        <p:spPr/>
        <p:txBody>
          <a:bodyPr/>
          <a:lstStyle/>
          <a:p>
            <a:r>
              <a:rPr lang="el-GR" dirty="0"/>
              <a:t>Διαχείριση λεξιλογίου</a:t>
            </a:r>
            <a:endParaRPr lang="en-US" dirty="0"/>
          </a:p>
        </p:txBody>
      </p:sp>
      <p:sp>
        <p:nvSpPr>
          <p:cNvPr id="103427" name="Rectangle 3"/>
          <p:cNvSpPr>
            <a:spLocks noGrp="1" noChangeArrowheads="1"/>
          </p:cNvSpPr>
          <p:nvPr>
            <p:ph idx="1"/>
          </p:nvPr>
        </p:nvSpPr>
        <p:spPr/>
        <p:txBody>
          <a:bodyPr/>
          <a:lstStyle/>
          <a:p>
            <a:r>
              <a:rPr lang="el-GR" dirty="0"/>
              <a:t>Πηγές και εργαλεία λεξιλογίου</a:t>
            </a:r>
          </a:p>
          <a:p>
            <a:r>
              <a:rPr lang="el-GR" dirty="0"/>
              <a:t>Επιλογή </a:t>
            </a:r>
            <a:r>
              <a:rPr lang="el-GR" dirty="0" smtClean="0"/>
              <a:t> λεξιλογίου από το τεκμήριο</a:t>
            </a:r>
          </a:p>
          <a:p>
            <a:r>
              <a:rPr lang="el-GR" dirty="0" smtClean="0"/>
              <a:t>Επιλογή εργαλείου </a:t>
            </a:r>
            <a:r>
              <a:rPr lang="el-GR" dirty="0"/>
              <a:t>ελεγχόμενου </a:t>
            </a:r>
            <a:r>
              <a:rPr lang="el-GR" dirty="0" smtClean="0"/>
              <a:t>λεξιλογίου</a:t>
            </a:r>
          </a:p>
          <a:p>
            <a:r>
              <a:rPr lang="el-GR" dirty="0" smtClean="0"/>
              <a:t>Συνδυασμός των δύο παραπάνω</a:t>
            </a:r>
          </a:p>
          <a:p>
            <a:pPr lvl="1"/>
            <a:r>
              <a:rPr lang="el-GR" dirty="0" smtClean="0"/>
              <a:t>Ελεγχόμενο ή ελεύθερο λεξιλόγιο; </a:t>
            </a:r>
            <a:endParaRPr lang="el-GR" dirty="0"/>
          </a:p>
        </p:txBody>
      </p:sp>
      <p:sp>
        <p:nvSpPr>
          <p:cNvPr id="103429" name="plant"/>
          <p:cNvSpPr>
            <a:spLocks noEditPoints="1" noChangeArrowheads="1"/>
          </p:cNvSpPr>
          <p:nvPr/>
        </p:nvSpPr>
        <p:spPr bwMode="auto">
          <a:xfrm>
            <a:off x="6722690" y="4797152"/>
            <a:ext cx="1809750" cy="1809750"/>
          </a:xfrm>
          <a:custGeom>
            <a:avLst/>
            <a:gdLst>
              <a:gd name="T0" fmla="*/ 0 w 21600"/>
              <a:gd name="T1" fmla="*/ 0 h 21600"/>
              <a:gd name="T2" fmla="*/ 10800 w 21600"/>
              <a:gd name="T3" fmla="*/ 0 h 21600"/>
              <a:gd name="T4" fmla="*/ 21600 w 21600"/>
              <a:gd name="T5" fmla="*/ 0 h 21600"/>
              <a:gd name="T6" fmla="*/ 21600 w 21600"/>
              <a:gd name="T7" fmla="*/ 10800 h 21600"/>
              <a:gd name="T8" fmla="*/ 21600 w 21600"/>
              <a:gd name="T9" fmla="*/ 21600 h 21600"/>
              <a:gd name="T10" fmla="*/ 10800 w 21600"/>
              <a:gd name="T11" fmla="*/ 21600 h 21600"/>
              <a:gd name="T12" fmla="*/ 0 w 21600"/>
              <a:gd name="T13" fmla="*/ 21600 h 21600"/>
              <a:gd name="T14" fmla="*/ 0 w 21600"/>
              <a:gd name="T15" fmla="*/ 10800 h 21600"/>
              <a:gd name="T16" fmla="*/ 7100 w 21600"/>
              <a:gd name="T17" fmla="*/ 10092 h 21600"/>
              <a:gd name="T18" fmla="*/ 14545 w 21600"/>
              <a:gd name="T19" fmla="*/ 13573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9368" y="9002"/>
                </a:moveTo>
                <a:lnTo>
                  <a:pt x="9254" y="8422"/>
                </a:lnTo>
                <a:lnTo>
                  <a:pt x="9139" y="7935"/>
                </a:lnTo>
                <a:lnTo>
                  <a:pt x="8819" y="7355"/>
                </a:lnTo>
                <a:lnTo>
                  <a:pt x="8475" y="6728"/>
                </a:lnTo>
                <a:lnTo>
                  <a:pt x="8040" y="6287"/>
                </a:lnTo>
                <a:lnTo>
                  <a:pt x="7421" y="5707"/>
                </a:lnTo>
                <a:lnTo>
                  <a:pt x="6574" y="5429"/>
                </a:lnTo>
                <a:lnTo>
                  <a:pt x="5452" y="5313"/>
                </a:lnTo>
                <a:lnTo>
                  <a:pt x="4856" y="5220"/>
                </a:lnTo>
                <a:lnTo>
                  <a:pt x="4169" y="5220"/>
                </a:lnTo>
                <a:lnTo>
                  <a:pt x="3665" y="5104"/>
                </a:lnTo>
                <a:lnTo>
                  <a:pt x="3001" y="4872"/>
                </a:lnTo>
                <a:lnTo>
                  <a:pt x="2497" y="4756"/>
                </a:lnTo>
                <a:lnTo>
                  <a:pt x="2062" y="4408"/>
                </a:lnTo>
                <a:lnTo>
                  <a:pt x="1603" y="4083"/>
                </a:lnTo>
                <a:lnTo>
                  <a:pt x="1283" y="3689"/>
                </a:lnTo>
                <a:lnTo>
                  <a:pt x="1283" y="4315"/>
                </a:lnTo>
                <a:lnTo>
                  <a:pt x="1489" y="5104"/>
                </a:lnTo>
                <a:lnTo>
                  <a:pt x="1832" y="6055"/>
                </a:lnTo>
                <a:lnTo>
                  <a:pt x="2382" y="6914"/>
                </a:lnTo>
                <a:lnTo>
                  <a:pt x="2680" y="7471"/>
                </a:lnTo>
                <a:lnTo>
                  <a:pt x="3115" y="7935"/>
                </a:lnTo>
                <a:lnTo>
                  <a:pt x="3573" y="8213"/>
                </a:lnTo>
                <a:lnTo>
                  <a:pt x="4077" y="8654"/>
                </a:lnTo>
                <a:lnTo>
                  <a:pt x="4627" y="9002"/>
                </a:lnTo>
                <a:lnTo>
                  <a:pt x="5245" y="9234"/>
                </a:lnTo>
                <a:lnTo>
                  <a:pt x="6024" y="9443"/>
                </a:lnTo>
                <a:lnTo>
                  <a:pt x="6757" y="9628"/>
                </a:lnTo>
                <a:lnTo>
                  <a:pt x="5177" y="10069"/>
                </a:lnTo>
                <a:lnTo>
                  <a:pt x="3963" y="10649"/>
                </a:lnTo>
                <a:lnTo>
                  <a:pt x="3344" y="11044"/>
                </a:lnTo>
                <a:lnTo>
                  <a:pt x="2886" y="11600"/>
                </a:lnTo>
                <a:lnTo>
                  <a:pt x="2497" y="12041"/>
                </a:lnTo>
                <a:lnTo>
                  <a:pt x="1947" y="12343"/>
                </a:lnTo>
                <a:lnTo>
                  <a:pt x="1168" y="12668"/>
                </a:lnTo>
                <a:lnTo>
                  <a:pt x="0" y="12900"/>
                </a:lnTo>
                <a:lnTo>
                  <a:pt x="435" y="13248"/>
                </a:lnTo>
                <a:lnTo>
                  <a:pt x="779" y="13456"/>
                </a:lnTo>
                <a:lnTo>
                  <a:pt x="1283" y="13642"/>
                </a:lnTo>
                <a:lnTo>
                  <a:pt x="1718" y="13758"/>
                </a:lnTo>
                <a:lnTo>
                  <a:pt x="2680" y="13851"/>
                </a:lnTo>
                <a:lnTo>
                  <a:pt x="3573" y="13758"/>
                </a:lnTo>
                <a:lnTo>
                  <a:pt x="4512" y="13526"/>
                </a:lnTo>
                <a:lnTo>
                  <a:pt x="5360" y="13248"/>
                </a:lnTo>
                <a:lnTo>
                  <a:pt x="6139" y="12900"/>
                </a:lnTo>
                <a:lnTo>
                  <a:pt x="6757" y="12552"/>
                </a:lnTo>
                <a:lnTo>
                  <a:pt x="6459" y="13132"/>
                </a:lnTo>
                <a:lnTo>
                  <a:pt x="6139" y="13642"/>
                </a:lnTo>
                <a:lnTo>
                  <a:pt x="5910" y="14199"/>
                </a:lnTo>
                <a:lnTo>
                  <a:pt x="5681" y="14663"/>
                </a:lnTo>
                <a:lnTo>
                  <a:pt x="5681" y="15150"/>
                </a:lnTo>
                <a:lnTo>
                  <a:pt x="5681" y="15730"/>
                </a:lnTo>
                <a:lnTo>
                  <a:pt x="5681" y="16241"/>
                </a:lnTo>
                <a:lnTo>
                  <a:pt x="5795" y="16913"/>
                </a:lnTo>
                <a:lnTo>
                  <a:pt x="5910" y="17586"/>
                </a:lnTo>
                <a:lnTo>
                  <a:pt x="5910" y="18213"/>
                </a:lnTo>
                <a:lnTo>
                  <a:pt x="5795" y="18885"/>
                </a:lnTo>
                <a:lnTo>
                  <a:pt x="5566" y="19396"/>
                </a:lnTo>
                <a:lnTo>
                  <a:pt x="5245" y="19976"/>
                </a:lnTo>
                <a:lnTo>
                  <a:pt x="4971" y="20370"/>
                </a:lnTo>
                <a:lnTo>
                  <a:pt x="4512" y="20811"/>
                </a:lnTo>
                <a:lnTo>
                  <a:pt x="4077" y="21043"/>
                </a:lnTo>
                <a:lnTo>
                  <a:pt x="5177" y="20927"/>
                </a:lnTo>
                <a:lnTo>
                  <a:pt x="6253" y="20486"/>
                </a:lnTo>
                <a:lnTo>
                  <a:pt x="7421" y="19976"/>
                </a:lnTo>
                <a:lnTo>
                  <a:pt x="8361" y="19187"/>
                </a:lnTo>
                <a:lnTo>
                  <a:pt x="8819" y="18769"/>
                </a:lnTo>
                <a:lnTo>
                  <a:pt x="9139" y="18213"/>
                </a:lnTo>
                <a:lnTo>
                  <a:pt x="9437" y="17772"/>
                </a:lnTo>
                <a:lnTo>
                  <a:pt x="9643" y="17261"/>
                </a:lnTo>
                <a:lnTo>
                  <a:pt x="9872" y="16681"/>
                </a:lnTo>
                <a:lnTo>
                  <a:pt x="9872" y="16171"/>
                </a:lnTo>
                <a:lnTo>
                  <a:pt x="9872" y="15614"/>
                </a:lnTo>
                <a:lnTo>
                  <a:pt x="9758" y="15057"/>
                </a:lnTo>
                <a:lnTo>
                  <a:pt x="10216" y="15498"/>
                </a:lnTo>
                <a:lnTo>
                  <a:pt x="10537" y="16241"/>
                </a:lnTo>
                <a:lnTo>
                  <a:pt x="10834" y="17145"/>
                </a:lnTo>
                <a:lnTo>
                  <a:pt x="11041" y="18213"/>
                </a:lnTo>
                <a:lnTo>
                  <a:pt x="11155" y="19187"/>
                </a:lnTo>
                <a:lnTo>
                  <a:pt x="11155" y="20185"/>
                </a:lnTo>
                <a:lnTo>
                  <a:pt x="11155" y="20579"/>
                </a:lnTo>
                <a:lnTo>
                  <a:pt x="11041" y="21043"/>
                </a:lnTo>
                <a:lnTo>
                  <a:pt x="10926" y="21391"/>
                </a:lnTo>
                <a:lnTo>
                  <a:pt x="10766" y="21600"/>
                </a:lnTo>
                <a:lnTo>
                  <a:pt x="11499" y="21484"/>
                </a:lnTo>
                <a:lnTo>
                  <a:pt x="12323" y="21043"/>
                </a:lnTo>
                <a:lnTo>
                  <a:pt x="13102" y="20370"/>
                </a:lnTo>
                <a:lnTo>
                  <a:pt x="13606" y="19628"/>
                </a:lnTo>
                <a:lnTo>
                  <a:pt x="13950" y="19071"/>
                </a:lnTo>
                <a:lnTo>
                  <a:pt x="14064" y="18677"/>
                </a:lnTo>
                <a:lnTo>
                  <a:pt x="14179" y="18097"/>
                </a:lnTo>
                <a:lnTo>
                  <a:pt x="14293" y="17586"/>
                </a:lnTo>
                <a:lnTo>
                  <a:pt x="14179" y="16913"/>
                </a:lnTo>
                <a:lnTo>
                  <a:pt x="14064" y="16241"/>
                </a:lnTo>
                <a:lnTo>
                  <a:pt x="13835" y="15614"/>
                </a:lnTo>
                <a:lnTo>
                  <a:pt x="13560" y="14872"/>
                </a:lnTo>
                <a:lnTo>
                  <a:pt x="13950" y="14941"/>
                </a:lnTo>
                <a:lnTo>
                  <a:pt x="14408" y="15150"/>
                </a:lnTo>
                <a:lnTo>
                  <a:pt x="14843" y="15266"/>
                </a:lnTo>
                <a:lnTo>
                  <a:pt x="15232" y="15614"/>
                </a:lnTo>
                <a:lnTo>
                  <a:pt x="15576" y="15846"/>
                </a:lnTo>
                <a:lnTo>
                  <a:pt x="15897" y="16171"/>
                </a:lnTo>
                <a:lnTo>
                  <a:pt x="16126" y="16473"/>
                </a:lnTo>
                <a:lnTo>
                  <a:pt x="16240" y="16913"/>
                </a:lnTo>
                <a:lnTo>
                  <a:pt x="16515" y="17261"/>
                </a:lnTo>
                <a:lnTo>
                  <a:pt x="17088" y="17586"/>
                </a:lnTo>
                <a:lnTo>
                  <a:pt x="17798" y="17865"/>
                </a:lnTo>
                <a:lnTo>
                  <a:pt x="18576" y="18097"/>
                </a:lnTo>
                <a:lnTo>
                  <a:pt x="19424" y="18213"/>
                </a:lnTo>
                <a:lnTo>
                  <a:pt x="20317" y="18213"/>
                </a:lnTo>
                <a:lnTo>
                  <a:pt x="21050" y="18213"/>
                </a:lnTo>
                <a:lnTo>
                  <a:pt x="21600" y="17865"/>
                </a:lnTo>
                <a:lnTo>
                  <a:pt x="21165" y="17656"/>
                </a:lnTo>
                <a:lnTo>
                  <a:pt x="20592" y="17470"/>
                </a:lnTo>
                <a:lnTo>
                  <a:pt x="20088" y="17029"/>
                </a:lnTo>
                <a:lnTo>
                  <a:pt x="19653" y="16681"/>
                </a:lnTo>
                <a:lnTo>
                  <a:pt x="19195" y="16241"/>
                </a:lnTo>
                <a:lnTo>
                  <a:pt x="18920" y="15962"/>
                </a:lnTo>
                <a:lnTo>
                  <a:pt x="18576" y="15498"/>
                </a:lnTo>
                <a:lnTo>
                  <a:pt x="18576" y="15057"/>
                </a:lnTo>
                <a:lnTo>
                  <a:pt x="18485" y="14756"/>
                </a:lnTo>
                <a:lnTo>
                  <a:pt x="18256" y="14199"/>
                </a:lnTo>
                <a:lnTo>
                  <a:pt x="17912" y="13526"/>
                </a:lnTo>
                <a:lnTo>
                  <a:pt x="17523" y="13016"/>
                </a:lnTo>
                <a:lnTo>
                  <a:pt x="16973" y="12436"/>
                </a:lnTo>
                <a:lnTo>
                  <a:pt x="16355" y="12041"/>
                </a:lnTo>
                <a:lnTo>
                  <a:pt x="16011" y="11832"/>
                </a:lnTo>
                <a:lnTo>
                  <a:pt x="15690" y="11716"/>
                </a:lnTo>
                <a:lnTo>
                  <a:pt x="15232" y="11716"/>
                </a:lnTo>
                <a:lnTo>
                  <a:pt x="14843" y="11716"/>
                </a:lnTo>
                <a:lnTo>
                  <a:pt x="15461" y="11252"/>
                </a:lnTo>
                <a:lnTo>
                  <a:pt x="16126" y="10858"/>
                </a:lnTo>
                <a:lnTo>
                  <a:pt x="16973" y="10649"/>
                </a:lnTo>
                <a:lnTo>
                  <a:pt x="17798" y="10417"/>
                </a:lnTo>
                <a:lnTo>
                  <a:pt x="18806" y="10301"/>
                </a:lnTo>
                <a:lnTo>
                  <a:pt x="19653" y="10301"/>
                </a:lnTo>
                <a:lnTo>
                  <a:pt x="20478" y="10417"/>
                </a:lnTo>
                <a:lnTo>
                  <a:pt x="21256" y="10533"/>
                </a:lnTo>
                <a:lnTo>
                  <a:pt x="20707" y="9837"/>
                </a:lnTo>
                <a:lnTo>
                  <a:pt x="19859" y="9234"/>
                </a:lnTo>
                <a:lnTo>
                  <a:pt x="18806" y="8538"/>
                </a:lnTo>
                <a:lnTo>
                  <a:pt x="17637" y="8144"/>
                </a:lnTo>
                <a:lnTo>
                  <a:pt x="16973" y="8027"/>
                </a:lnTo>
                <a:lnTo>
                  <a:pt x="16355" y="7935"/>
                </a:lnTo>
                <a:lnTo>
                  <a:pt x="15805" y="7935"/>
                </a:lnTo>
                <a:lnTo>
                  <a:pt x="15118" y="8027"/>
                </a:lnTo>
                <a:lnTo>
                  <a:pt x="14614" y="8144"/>
                </a:lnTo>
                <a:lnTo>
                  <a:pt x="14064" y="8422"/>
                </a:lnTo>
                <a:lnTo>
                  <a:pt x="13606" y="8886"/>
                </a:lnTo>
                <a:lnTo>
                  <a:pt x="13217" y="9327"/>
                </a:lnTo>
                <a:lnTo>
                  <a:pt x="13606" y="8538"/>
                </a:lnTo>
                <a:lnTo>
                  <a:pt x="13950" y="7935"/>
                </a:lnTo>
                <a:lnTo>
                  <a:pt x="14293" y="7123"/>
                </a:lnTo>
                <a:lnTo>
                  <a:pt x="14499" y="6519"/>
                </a:lnTo>
                <a:lnTo>
                  <a:pt x="14614" y="5823"/>
                </a:lnTo>
                <a:lnTo>
                  <a:pt x="14614" y="5220"/>
                </a:lnTo>
                <a:lnTo>
                  <a:pt x="14408" y="4524"/>
                </a:lnTo>
                <a:lnTo>
                  <a:pt x="14064" y="3898"/>
                </a:lnTo>
                <a:lnTo>
                  <a:pt x="13606" y="3225"/>
                </a:lnTo>
                <a:lnTo>
                  <a:pt x="13331" y="2598"/>
                </a:lnTo>
                <a:lnTo>
                  <a:pt x="13102" y="2042"/>
                </a:lnTo>
                <a:lnTo>
                  <a:pt x="12896" y="1485"/>
                </a:lnTo>
                <a:lnTo>
                  <a:pt x="12781" y="1090"/>
                </a:lnTo>
                <a:lnTo>
                  <a:pt x="12667" y="626"/>
                </a:lnTo>
                <a:lnTo>
                  <a:pt x="12667" y="278"/>
                </a:lnTo>
                <a:lnTo>
                  <a:pt x="12667" y="0"/>
                </a:lnTo>
                <a:lnTo>
                  <a:pt x="12163" y="394"/>
                </a:lnTo>
                <a:lnTo>
                  <a:pt x="11728" y="974"/>
                </a:lnTo>
                <a:lnTo>
                  <a:pt x="11155" y="1601"/>
                </a:lnTo>
                <a:lnTo>
                  <a:pt x="10766" y="2390"/>
                </a:lnTo>
                <a:lnTo>
                  <a:pt x="10330" y="3109"/>
                </a:lnTo>
                <a:lnTo>
                  <a:pt x="10101" y="3898"/>
                </a:lnTo>
                <a:lnTo>
                  <a:pt x="9987" y="4524"/>
                </a:lnTo>
                <a:lnTo>
                  <a:pt x="10101" y="5220"/>
                </a:lnTo>
                <a:lnTo>
                  <a:pt x="10216" y="5823"/>
                </a:lnTo>
                <a:lnTo>
                  <a:pt x="10330" y="6403"/>
                </a:lnTo>
                <a:lnTo>
                  <a:pt x="10330" y="6914"/>
                </a:lnTo>
                <a:lnTo>
                  <a:pt x="10216" y="7471"/>
                </a:lnTo>
                <a:lnTo>
                  <a:pt x="10101" y="7935"/>
                </a:lnTo>
                <a:lnTo>
                  <a:pt x="9872" y="8329"/>
                </a:lnTo>
                <a:lnTo>
                  <a:pt x="9643" y="8654"/>
                </a:lnTo>
                <a:lnTo>
                  <a:pt x="9368" y="9002"/>
                </a:lnTo>
                <a:close/>
              </a:path>
            </a:pathLst>
          </a:custGeom>
          <a:solidFill>
            <a:srgbClr val="008000"/>
          </a:solidFill>
          <a:ln w="9525">
            <a:solidFill>
              <a:srgbClr val="000000"/>
            </a:solidFill>
            <a:miter lim="800000"/>
            <a:headEnd/>
            <a:tailEnd/>
          </a:ln>
          <a:effectLst>
            <a:outerShdw dist="107763" dir="2700000" algn="ctr" rotWithShape="0">
              <a:srgbClr val="808080"/>
            </a:outerShdw>
          </a:effectLst>
        </p:spPr>
        <p:txBody>
          <a:bodyPr vert="horz" wrap="square" lIns="91440" tIns="45720" rIns="91440" bIns="45720" numCol="1" anchor="t" anchorCtr="0" compatLnSpc="1">
            <a:prstTxWarp prst="textNoShape">
              <a:avLst/>
            </a:prstTxWarp>
          </a:bodyPr>
          <a:lstStyle/>
          <a:p>
            <a:endParaRPr lang="el-GR" dirty="0"/>
          </a:p>
        </p:txBody>
      </p:sp>
    </p:spTree>
    <p:extLst>
      <p:ext uri="{BB962C8B-B14F-4D97-AF65-F5344CB8AC3E}">
        <p14:creationId xmlns:p14="http://schemas.microsoft.com/office/powerpoint/2010/main" val="13384615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dirty="0" smtClean="0"/>
              <a:t>Πως επιλέγω εργαλείο λεξιλογίου;</a:t>
            </a:r>
            <a:endParaRPr lang="el-GR" dirty="0"/>
          </a:p>
        </p:txBody>
      </p:sp>
      <p:sp>
        <p:nvSpPr>
          <p:cNvPr id="3" name="Content Placeholder 2"/>
          <p:cNvSpPr>
            <a:spLocks noGrp="1"/>
          </p:cNvSpPr>
          <p:nvPr>
            <p:ph idx="1"/>
          </p:nvPr>
        </p:nvSpPr>
        <p:spPr>
          <a:xfrm>
            <a:off x="457200" y="1196752"/>
            <a:ext cx="8229600" cy="4608512"/>
          </a:xfrm>
        </p:spPr>
        <p:txBody>
          <a:bodyPr/>
          <a:lstStyle/>
          <a:p>
            <a:r>
              <a:rPr lang="el-GR" dirty="0" smtClean="0"/>
              <a:t>Μορφή των θεμάτων</a:t>
            </a:r>
          </a:p>
          <a:p>
            <a:r>
              <a:rPr lang="el-GR" dirty="0" smtClean="0"/>
              <a:t>Ενημέρωση</a:t>
            </a:r>
          </a:p>
          <a:p>
            <a:r>
              <a:rPr lang="el-GR" dirty="0" smtClean="0"/>
              <a:t>Συχνότητα ενημέρωσης</a:t>
            </a:r>
          </a:p>
          <a:p>
            <a:r>
              <a:rPr lang="el-GR" dirty="0" smtClean="0"/>
              <a:t>Τρόπος ανάπτυξης</a:t>
            </a:r>
          </a:p>
          <a:p>
            <a:r>
              <a:rPr lang="el-GR" dirty="0" smtClean="0"/>
              <a:t>Δόμηση λεξιλογίου</a:t>
            </a:r>
          </a:p>
          <a:p>
            <a:endParaRPr lang="el-GR" dirty="0"/>
          </a:p>
          <a:p>
            <a:r>
              <a:rPr lang="el-GR" dirty="0" smtClean="0"/>
              <a:t>Η πραγματικότητα για τα ελεγχόμενα λεξιλόγια </a:t>
            </a:r>
            <a:endParaRPr lang="el-GR" dirty="0"/>
          </a:p>
        </p:txBody>
      </p:sp>
      <p:pic>
        <p:nvPicPr>
          <p:cNvPr id="1026" name="Picture 2" descr="C:\Users\alex\Desktop\400px-Male_Eclectus_Parro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408204" y="1358770"/>
            <a:ext cx="1908212" cy="286231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5994158" y="4221088"/>
            <a:ext cx="2736304" cy="461665"/>
          </a:xfrm>
          <a:prstGeom prst="rect">
            <a:avLst/>
          </a:prstGeom>
        </p:spPr>
        <p:txBody>
          <a:bodyPr wrap="square">
            <a:spAutoFit/>
          </a:bodyPr>
          <a:lstStyle/>
          <a:p>
            <a:pPr algn="ctr"/>
            <a:r>
              <a:rPr lang="en-US" sz="1200" dirty="0" smtClean="0">
                <a:latin typeface="+mn-lt"/>
              </a:rPr>
              <a:t>“Male </a:t>
            </a:r>
            <a:r>
              <a:rPr lang="en-US" sz="1200" dirty="0">
                <a:latin typeface="+mn-lt"/>
              </a:rPr>
              <a:t>Eclectus </a:t>
            </a:r>
            <a:r>
              <a:rPr lang="en-US" sz="1200" dirty="0" smtClean="0">
                <a:latin typeface="+mn-lt"/>
              </a:rPr>
              <a:t>Parrot”, </a:t>
            </a:r>
            <a:r>
              <a:rPr lang="el-GR" sz="1200" dirty="0" smtClean="0">
                <a:latin typeface="+mn-lt"/>
              </a:rPr>
              <a:t>από</a:t>
            </a:r>
            <a:r>
              <a:rPr lang="en-US" sz="1200" dirty="0" smtClean="0">
                <a:latin typeface="+mn-lt"/>
              </a:rPr>
              <a:t> </a:t>
            </a:r>
            <a:r>
              <a:rPr lang="en-US" sz="1200" dirty="0">
                <a:latin typeface="+mn-lt"/>
                <a:hlinkClick r:id="rId3" tooltip="User:Tim Collins (page does not exist)"/>
              </a:rPr>
              <a:t>Tim </a:t>
            </a:r>
            <a:r>
              <a:rPr lang="en-US" sz="1200" dirty="0" smtClean="0">
                <a:latin typeface="+mn-lt"/>
                <a:hlinkClick r:id="rId3" tooltip="User:Tim Collins (page does not exist)"/>
              </a:rPr>
              <a:t>Collins</a:t>
            </a:r>
            <a:r>
              <a:rPr lang="en-US" sz="1200" dirty="0" smtClean="0">
                <a:latin typeface="+mn-lt"/>
              </a:rPr>
              <a:t>, </a:t>
            </a:r>
            <a:r>
              <a:rPr lang="el-GR" sz="1200" dirty="0" smtClean="0">
                <a:latin typeface="+mn-lt"/>
              </a:rPr>
              <a:t>διαθέσιμο με άδεια</a:t>
            </a:r>
            <a:r>
              <a:rPr lang="en-US" sz="1200" dirty="0" smtClean="0">
                <a:latin typeface="+mn-lt"/>
              </a:rPr>
              <a:t> </a:t>
            </a:r>
            <a:r>
              <a:rPr lang="en-US" sz="1200" dirty="0">
                <a:latin typeface="+mn-lt"/>
                <a:hlinkClick r:id="rId4"/>
              </a:rPr>
              <a:t>CC BY-SA </a:t>
            </a:r>
            <a:r>
              <a:rPr lang="en-US" sz="1200" dirty="0" smtClean="0">
                <a:latin typeface="+mn-lt"/>
                <a:hlinkClick r:id="rId4"/>
              </a:rPr>
              <a:t>3.0</a:t>
            </a:r>
            <a:endParaRPr lang="en-US" sz="1200" dirty="0">
              <a:latin typeface="+mn-lt"/>
            </a:endParaRPr>
          </a:p>
        </p:txBody>
      </p:sp>
      <p:sp>
        <p:nvSpPr>
          <p:cNvPr id="5" name="Right Arrow 4"/>
          <p:cNvSpPr/>
          <p:nvPr/>
        </p:nvSpPr>
        <p:spPr>
          <a:xfrm rot="19149399">
            <a:off x="4398613" y="3886373"/>
            <a:ext cx="1895526" cy="504056"/>
          </a:xfrm>
          <a:prstGeom prst="rightArrow">
            <a:avLst>
              <a:gd name="adj1" fmla="val 16923"/>
              <a:gd name="adj2" fmla="val 50000"/>
            </a:avLst>
          </a:prstGeom>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Tree>
    <p:extLst>
      <p:ext uri="{BB962C8B-B14F-4D97-AF65-F5344CB8AC3E}">
        <p14:creationId xmlns:p14="http://schemas.microsoft.com/office/powerpoint/2010/main" val="4207269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p:txBody>
          <a:bodyPr/>
          <a:lstStyle/>
          <a:p>
            <a:r>
              <a:rPr lang="el-GR" dirty="0"/>
              <a:t>Η γραμματική της ευρετηρίασης </a:t>
            </a:r>
            <a:endParaRPr lang="en-US" dirty="0"/>
          </a:p>
        </p:txBody>
      </p:sp>
      <p:sp>
        <p:nvSpPr>
          <p:cNvPr id="104451" name="Rectangle 3"/>
          <p:cNvSpPr>
            <a:spLocks noGrp="1" noChangeArrowheads="1"/>
          </p:cNvSpPr>
          <p:nvPr>
            <p:ph idx="1"/>
          </p:nvPr>
        </p:nvSpPr>
        <p:spPr/>
        <p:txBody>
          <a:bodyPr/>
          <a:lstStyle/>
          <a:p>
            <a:r>
              <a:rPr lang="el-GR" dirty="0"/>
              <a:t>Τα μέρη του λόγου</a:t>
            </a:r>
          </a:p>
          <a:p>
            <a:r>
              <a:rPr lang="el-GR" dirty="0"/>
              <a:t>Ορθογραφία</a:t>
            </a:r>
          </a:p>
          <a:p>
            <a:r>
              <a:rPr lang="el-GR" dirty="0"/>
              <a:t>Πεζά και κεφαλαία</a:t>
            </a:r>
          </a:p>
          <a:p>
            <a:r>
              <a:rPr lang="el-GR" dirty="0"/>
              <a:t>Ενικοί και πληθυντικοί</a:t>
            </a:r>
          </a:p>
          <a:p>
            <a:r>
              <a:rPr lang="el-GR" dirty="0"/>
              <a:t>Άρθρα</a:t>
            </a:r>
          </a:p>
          <a:p>
            <a:r>
              <a:rPr lang="el-GR" dirty="0"/>
              <a:t>Σύνδεσμοι και λοιπά άκλιτα μέρη</a:t>
            </a:r>
          </a:p>
          <a:p>
            <a:r>
              <a:rPr lang="el-GR" dirty="0"/>
              <a:t>Όροι με μία ή με περισσότερες λέξεις</a:t>
            </a:r>
            <a:endParaRPr lang="en-US" dirty="0"/>
          </a:p>
        </p:txBody>
      </p:sp>
    </p:spTree>
    <p:extLst>
      <p:ext uri="{BB962C8B-B14F-4D97-AF65-F5344CB8AC3E}">
        <p14:creationId xmlns:p14="http://schemas.microsoft.com/office/powerpoint/2010/main" val="206474303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ChangeArrowheads="1"/>
          </p:cNvSpPr>
          <p:nvPr>
            <p:ph type="title"/>
          </p:nvPr>
        </p:nvSpPr>
        <p:spPr/>
        <p:txBody>
          <a:bodyPr>
            <a:normAutofit fontScale="90000"/>
          </a:bodyPr>
          <a:lstStyle/>
          <a:p>
            <a:r>
              <a:rPr lang="el-GR" dirty="0"/>
              <a:t>Ευρετηρίαση και καθιερωμένα αρχεία</a:t>
            </a:r>
            <a:endParaRPr lang="en-US" dirty="0"/>
          </a:p>
        </p:txBody>
      </p:sp>
      <p:sp>
        <p:nvSpPr>
          <p:cNvPr id="105475" name="Rectangle 3"/>
          <p:cNvSpPr>
            <a:spLocks noGrp="1" noChangeArrowheads="1"/>
          </p:cNvSpPr>
          <p:nvPr>
            <p:ph idx="1"/>
          </p:nvPr>
        </p:nvSpPr>
        <p:spPr/>
        <p:txBody>
          <a:bodyPr/>
          <a:lstStyle/>
          <a:p>
            <a:r>
              <a:rPr lang="el-GR" dirty="0"/>
              <a:t>Μια σχέση ζωής…</a:t>
            </a:r>
            <a:endParaRPr lang="en-US" dirty="0"/>
          </a:p>
        </p:txBody>
      </p:sp>
    </p:spTree>
    <p:extLst>
      <p:ext uri="{BB962C8B-B14F-4D97-AF65-F5344CB8AC3E}">
        <p14:creationId xmlns:p14="http://schemas.microsoft.com/office/powerpoint/2010/main" val="812660310"/>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 name="ISPRING_RESOURCE_PATHS_HASH_PRESENTER" val="d1e59e98b0715c222313f2e67fadcaac1ee67a28"/>
</p:tagLst>
</file>

<file path=ppt/theme/theme1.xml><?xml version="1.0" encoding="utf-8"?>
<a:theme xmlns:a="http://schemas.openxmlformats.org/drawingml/2006/main" name="OC_template_updated">
  <a:themeElements>
    <a:clrScheme name="Custom 89">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3F3F3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70</TotalTime>
  <Words>550</Words>
  <Application>Microsoft Office PowerPoint</Application>
  <PresentationFormat>On-screen Show (4:3)</PresentationFormat>
  <Paragraphs>96</Paragraphs>
  <Slides>15</Slides>
  <Notes>14</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OC_template_updated</vt:lpstr>
      <vt:lpstr>Οργάνωση πληροφοριών Ταξινόμηση (Θ)</vt:lpstr>
      <vt:lpstr>Παράμετροι δόμησης</vt:lpstr>
      <vt:lpstr>Παράμετροι που αφορούν τα τεκμήρια</vt:lpstr>
      <vt:lpstr>Παράμετροι που αφορούν την υλοποίηση της ευρετηρίασης</vt:lpstr>
      <vt:lpstr>Περιοχή και αυθεντικότητα </vt:lpstr>
      <vt:lpstr>Διαχείριση λεξιλογίου</vt:lpstr>
      <vt:lpstr>Πως επιλέγω εργαλείο λεξιλογίου;</vt:lpstr>
      <vt:lpstr>Η γραμματική της ευρετηρίασης </vt:lpstr>
      <vt:lpstr>Ευρετηρίαση και καθιερωμένα αρχεία</vt:lpstr>
      <vt:lpstr>Τέλος Ενότητας</vt:lpstr>
      <vt:lpstr>Σημειώματα</vt:lpstr>
      <vt:lpstr>Σημείωμα Αναφοράς</vt:lpstr>
      <vt:lpstr>Σημείωμα Αδειοδότησης</vt:lpstr>
      <vt:lpstr>Διατήρηση Σημειωμάτων</vt:lpstr>
      <vt:lpstr>Χρηματοδότηση</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Μαθήματος</dc:title>
  <dc:creator>opencourses@teiath.gr</dc:creator>
  <cp:lastModifiedBy>alex</cp:lastModifiedBy>
  <cp:revision>25</cp:revision>
  <dcterms:created xsi:type="dcterms:W3CDTF">2013-03-04T13:35:19Z</dcterms:created>
  <dcterms:modified xsi:type="dcterms:W3CDTF">2015-03-19T18:07:29Z</dcterms:modified>
</cp:coreProperties>
</file>