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0" r:id="rId15"/>
    <p:sldId id="27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26375-2438-430D-ADCD-B72453A6C4E0}" type="slidenum">
              <a:rPr lang="el-GR" altLang="el-GR" smtClean="0"/>
              <a:pPr eaLnBrk="1" hangingPunct="1"/>
              <a:t>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11A96B-6880-4CC9-A04E-8B0D72F6ADF0}" type="slidenum">
              <a:rPr lang="el-GR" altLang="el-GR" smtClean="0"/>
              <a:pPr eaLnBrk="1" hangingPunct="1"/>
              <a:t>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45A53F-A100-4355-B484-4D8F4BD9E2B8}" type="slidenum">
              <a:rPr lang="el-GR" altLang="el-GR" smtClean="0"/>
              <a:pPr eaLnBrk="1" hangingPunct="1"/>
              <a:t>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586C2C-75CB-41F3-BBC5-97BDE73DB24F}" type="slidenum">
              <a:rPr lang="el-GR" altLang="el-GR" smtClean="0"/>
              <a:pPr eaLnBrk="1" hangingPunct="1"/>
              <a:t>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37DD0A-02D6-4833-8594-B3B51B9A9C02}" type="slidenum">
              <a:rPr lang="el-GR" altLang="el-GR" smtClean="0"/>
              <a:pPr eaLnBrk="1" hangingPunct="1"/>
              <a:t>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D07C11-3B1F-4579-851B-92CF5AA38CAA}" type="slidenum">
              <a:rPr lang="el-GR" altLang="el-GR" smtClean="0"/>
              <a:pPr eaLnBrk="1" hangingPunct="1"/>
              <a:t>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2A79E4-00FA-4F87-A430-227D3E58041E}" type="slidenum">
              <a:rPr lang="el-GR" altLang="el-GR" smtClean="0"/>
              <a:pPr eaLnBrk="1" hangingPunct="1"/>
              <a:t>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Πολιτική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5" y="2852936"/>
            <a:ext cx="8220979" cy="199620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4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Κώδικας δεοντολογίας του </a:t>
            </a:r>
            <a:r>
              <a:rPr lang="el-GR" sz="2700" dirty="0" smtClean="0"/>
              <a:t>βιβλιοθηκονόμου</a:t>
            </a:r>
            <a:endParaRPr lang="en-US" sz="2700" dirty="0" smtClean="0"/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lnSpc>
                <a:spcPct val="80000"/>
              </a:lnSpc>
            </a:pPr>
            <a:r>
              <a:rPr lang="el-GR" sz="2700" dirty="0" smtClean="0"/>
              <a:t>Δρ </a:t>
            </a:r>
            <a:r>
              <a:rPr lang="el-GR" sz="2700" dirty="0"/>
              <a:t>Αλέξανδρος Κουλούρης</a:t>
            </a:r>
          </a:p>
          <a:p>
            <a:pPr>
              <a:lnSpc>
                <a:spcPct val="80000"/>
              </a:lnSpc>
            </a:pPr>
            <a:r>
              <a:rPr lang="el-GR" sz="2700" dirty="0" smtClean="0"/>
              <a:t>Τμήμα </a:t>
            </a:r>
            <a:r>
              <a:rPr lang="el-GR" sz="2700" dirty="0"/>
              <a:t>Βιβλιοθηκονομίας &amp; </a:t>
            </a:r>
            <a:r>
              <a:rPr lang="el-GR" sz="2700" dirty="0" smtClean="0"/>
              <a:t>Συστημάτων</a:t>
            </a:r>
            <a:endParaRPr lang="en-US" sz="2700" dirty="0" smtClean="0"/>
          </a:p>
          <a:p>
            <a:pPr>
              <a:lnSpc>
                <a:spcPct val="80000"/>
              </a:lnSpc>
            </a:pPr>
            <a:r>
              <a:rPr lang="el-GR" sz="2700" dirty="0" smtClean="0"/>
              <a:t>Πληροφόρησης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2808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04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Αλέξανδρος Κουλούρης 2014. </a:t>
            </a:r>
            <a:r>
              <a:rPr lang="el-GR" sz="2000" dirty="0"/>
              <a:t>Αλέξανδρος Κουλούρης. </a:t>
            </a:r>
            <a:r>
              <a:rPr lang="el-GR" sz="2000" dirty="0" smtClean="0"/>
              <a:t>«Πολιτική Πληροφόρησης. 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Κώδικας Δεοντολογίας του Βιβλιοθηκονόμου».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459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823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Επισκόπηση θεμάτων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Βασικές αρχές</a:t>
            </a:r>
          </a:p>
          <a:p>
            <a:pPr eaLnBrk="1" hangingPunct="1"/>
            <a:r>
              <a:rPr lang="el-GR" altLang="el-GR" dirty="0" smtClean="0"/>
              <a:t>Υποχρεώσεις απέναντι στο χρήστη</a:t>
            </a:r>
          </a:p>
          <a:p>
            <a:pPr eaLnBrk="1" hangingPunct="1"/>
            <a:r>
              <a:rPr lang="el-GR" altLang="el-GR" dirty="0" smtClean="0"/>
              <a:t>Υποχρεώσεις προς το επάγγελμα</a:t>
            </a:r>
          </a:p>
          <a:p>
            <a:pPr eaLnBrk="1" hangingPunct="1"/>
            <a:r>
              <a:rPr lang="el-GR" altLang="el-GR" dirty="0" smtClean="0"/>
              <a:t>Υποχρεώσεις προς το υλικό και την πληροφορία </a:t>
            </a:r>
          </a:p>
        </p:txBody>
      </p:sp>
    </p:spTree>
    <p:extLst>
      <p:ext uri="{BB962C8B-B14F-4D97-AF65-F5344CB8AC3E}">
        <p14:creationId xmlns:p14="http://schemas.microsoft.com/office/powerpoint/2010/main" val="6003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Βασικές αρχές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Ο κώδικας δεοντολογίας είναι ένας κώδικας ηθικής και δεσμεύει τον βιβλιοθηκονόμο ως επαγγελματία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είναι κώδικας νομικού χαρακτήρα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Υποχρέωση συμμόρφωσης προς αυτόν έχουν μόνο τα μέλη της ΕΕΒΕΠ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Ο κώδικας δεοντολογίας αναφέρεται στις υποχρεώσεις του βιβλιοθηκονόμου απέναντι στον χρήστη και στο επάγγελμα</a:t>
            </a:r>
          </a:p>
        </p:txBody>
      </p:sp>
    </p:spTree>
    <p:extLst>
      <p:ext uri="{BB962C8B-B14F-4D97-AF65-F5344CB8AC3E}">
        <p14:creationId xmlns:p14="http://schemas.microsoft.com/office/powerpoint/2010/main" val="34259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Υποχρεώσεις απέναντι στο </a:t>
            </a:r>
            <a:r>
              <a:rPr lang="el-GR" altLang="el-GR" dirty="0" smtClean="0"/>
              <a:t>χρήστη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1/3</a:t>
            </a:r>
            <a:endParaRPr lang="el-GR" altLang="el-GR" sz="3600" b="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dirty="0" smtClean="0"/>
              <a:t>Ο βιβλιοθηκονόμος </a:t>
            </a:r>
          </a:p>
          <a:p>
            <a:pPr eaLnBrk="1" hangingPunct="1"/>
            <a:r>
              <a:rPr lang="el-GR" altLang="el-GR" sz="2800" dirty="0" smtClean="0"/>
              <a:t>Εξασφαλίζει στον χρήστη την πρόσβαση στις πληροφορίες χωρίς κανένα περιορισμό πλην αυτών των νόμων ή κανονισμών</a:t>
            </a:r>
          </a:p>
          <a:p>
            <a:pPr eaLnBrk="1" hangingPunct="1"/>
            <a:r>
              <a:rPr lang="el-GR" altLang="el-GR" sz="2800" dirty="0" smtClean="0"/>
              <a:t>Παρέχει πλήρη και αντικειμενική πληροφόρηση</a:t>
            </a:r>
          </a:p>
        </p:txBody>
      </p:sp>
    </p:spTree>
    <p:extLst>
      <p:ext uri="{BB962C8B-B14F-4D97-AF65-F5344CB8AC3E}">
        <p14:creationId xmlns:p14="http://schemas.microsoft.com/office/powerpoint/2010/main" val="35107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Υποχρεώσεις απέναντι στο </a:t>
            </a:r>
            <a:r>
              <a:rPr lang="el-GR" altLang="el-GR" dirty="0" smtClean="0"/>
              <a:t>χρήστη</a:t>
            </a:r>
            <a:r>
              <a:rPr lang="en-US" altLang="el-GR" dirty="0" smtClean="0"/>
              <a:t> 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2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/3</a:t>
            </a:r>
            <a:endParaRPr lang="el-GR" altLang="el-GR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Δεν λαμβάνει υπόψη φύλο, ηλικία, κοινωνική κατάσταση, θρησκευτική πίστη, πολιτικές πεποιθήσεις κατά τη διαδικασία παροχής εξυπηρέτησης</a:t>
            </a:r>
          </a:p>
          <a:p>
            <a:pPr eaLnBrk="1" hangingPunct="1"/>
            <a:r>
              <a:rPr lang="el-GR" altLang="el-GR" sz="2800" dirty="0" smtClean="0"/>
              <a:t>Απορρίπτει κάθε είδος λογοκρισίας</a:t>
            </a:r>
          </a:p>
          <a:p>
            <a:pPr eaLnBrk="1" hangingPunct="1"/>
            <a:r>
              <a:rPr lang="el-GR" altLang="el-GR" sz="2800" dirty="0" smtClean="0"/>
              <a:t>Εγγυάται την εμπιστευτική παροχή της πληροφορίας και των πηγών που επιθυμεί ο χρήστης</a:t>
            </a:r>
          </a:p>
        </p:txBody>
      </p:sp>
    </p:spTree>
    <p:extLst>
      <p:ext uri="{BB962C8B-B14F-4D97-AF65-F5344CB8AC3E}">
        <p14:creationId xmlns:p14="http://schemas.microsoft.com/office/powerpoint/2010/main" val="25323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Υποχρεώσεις απέναντι στο </a:t>
            </a:r>
            <a:r>
              <a:rPr lang="el-GR" altLang="el-GR" dirty="0" smtClean="0"/>
              <a:t>χρήστη</a:t>
            </a:r>
            <a:r>
              <a:rPr lang="en-US" altLang="el-GR" dirty="0" smtClean="0"/>
              <a:t> </a:t>
            </a:r>
            <a:r>
              <a:rPr lang="en-US" altLang="el-GR" sz="3600" b="0" dirty="0">
                <a:solidFill>
                  <a:prstClr val="black"/>
                </a:solidFill>
              </a:rPr>
              <a:t>3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/3</a:t>
            </a:r>
            <a:endParaRPr lang="el-GR" altLang="el-GR" sz="3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Δεν πρέπει να εμπλέκεται σε συγκρούσεις συμφερόντων και να χρησιμοποιεί για δική του και μόνο ωφέλεια πληροφορίες και πόρους</a:t>
            </a:r>
          </a:p>
          <a:p>
            <a:pPr eaLnBrk="1" hangingPunct="1"/>
            <a:r>
              <a:rPr lang="el-GR" altLang="el-GR" sz="2800" dirty="0" smtClean="0"/>
              <a:t>Προάγει σε επίπεδο προσωπικό και συλλογικό την αυτονομία και την αποτελεσματικότητα των υπηρεσιών της βιβλιοθήκης ως εργαλείου της δημοκρατίας</a:t>
            </a:r>
          </a:p>
        </p:txBody>
      </p:sp>
    </p:spTree>
    <p:extLst>
      <p:ext uri="{BB962C8B-B14F-4D97-AF65-F5344CB8AC3E}">
        <p14:creationId xmlns:p14="http://schemas.microsoft.com/office/powerpoint/2010/main" val="20567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Υποχρεώσεις προς το επάγγελμα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Ο βιβλιοθηκονόμος πρέπει να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τιμά το επάγγελμα με την βαθιά συναίσθηση της κοινωνικής του χρησιμότητας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διαθέτει επαγγελματική κατάρτιση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παρέχει στο χρήστη υπηρεσίες υψηλής ποιότητας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έχει συνεχή ενημέρωση (συμμετοχή σε ενώσεις, οργανισμούς, κ.ά.)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έχει συναδελφικότητα, σεβασμό κ.λπ.</a:t>
            </a:r>
          </a:p>
        </p:txBody>
      </p:sp>
    </p:spTree>
    <p:extLst>
      <p:ext uri="{BB962C8B-B14F-4D97-AF65-F5344CB8AC3E}">
        <p14:creationId xmlns:p14="http://schemas.microsoft.com/office/powerpoint/2010/main" val="30657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Υποχρεώσεις προς το υλικό και την πληροφορία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Ο βιβλιοθηκονόμος δεσμεύεται να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προωθεί την αξιοποίηση και την προστασία του υλικού και της πληροφορίας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διασφαλίζει την μετάδοση της γνώσης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προωθεί την ολοκλήρωση των διαφόρων πληροφοριακών συστημάτων και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την άρση των γεωγραφικών και οργανωτικών εμποδίων που περιορίζουν την διακίνηση των πληροφοριών και των τεκμηρίων</a:t>
            </a:r>
          </a:p>
        </p:txBody>
      </p:sp>
    </p:spTree>
    <p:extLst>
      <p:ext uri="{BB962C8B-B14F-4D97-AF65-F5344CB8AC3E}">
        <p14:creationId xmlns:p14="http://schemas.microsoft.com/office/powerpoint/2010/main" val="30299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12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49cd88b3ce5b2211c413d963125d61f8fa76"/>
  <p:tag name="ARTICULATE_PROJECT_OPEN" val="0"/>
  <p:tag name="ISPRING_RESOURCE_PATHS_HASH_PRESENTER" val="a1982c6f2cfed37cc1f58557fa56e747f4f8195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871</Words>
  <Application>Microsoft Office PowerPoint</Application>
  <PresentationFormat>Προβολή στην οθόνη (4:3)</PresentationFormat>
  <Paragraphs>109</Paragraphs>
  <Slides>15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OC_template_updated</vt:lpstr>
      <vt:lpstr>Πολιτική πληροφόρησης</vt:lpstr>
      <vt:lpstr>Επισκόπηση θεμάτων</vt:lpstr>
      <vt:lpstr>Βασικές αρχές</vt:lpstr>
      <vt:lpstr>Υποχρεώσεις απέναντι στο χρήστη 1/3</vt:lpstr>
      <vt:lpstr>Υποχρεώσεις απέναντι στο χρήστη 2/3</vt:lpstr>
      <vt:lpstr>Υποχρεώσεις απέναντι στο χρήστη 3/3</vt:lpstr>
      <vt:lpstr>Υποχρεώσεις προς το επάγγελμα</vt:lpstr>
      <vt:lpstr>Υποχρεώσεις προς το υλικό και την πληροφορία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11</cp:revision>
  <dcterms:created xsi:type="dcterms:W3CDTF">2013-03-04T13:35:19Z</dcterms:created>
  <dcterms:modified xsi:type="dcterms:W3CDTF">2015-04-16T13:41:15Z</dcterms:modified>
</cp:coreProperties>
</file>