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2"/>
  </p:notesMasterIdLst>
  <p:handoutMasterIdLst>
    <p:handoutMasterId r:id="rId43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6" r:id="rId35"/>
    <p:sldId id="291" r:id="rId36"/>
    <p:sldId id="292" r:id="rId37"/>
    <p:sldId id="297" r:id="rId38"/>
    <p:sldId id="298" r:id="rId39"/>
    <p:sldId id="294" r:id="rId40"/>
    <p:sldId id="295" r:id="rId41"/>
  </p:sldIdLst>
  <p:sldSz cx="9144000" cy="6858000" type="screen4x3"/>
  <p:notesSz cx="7104063" cy="10234613"/>
  <p:custDataLst>
    <p:tags r:id="rId4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116DF3-9946-4980-B8A9-3F1E04252672}" type="slidenum">
              <a:rPr lang="el-GR" altLang="el-GR" smtClean="0"/>
              <a:pPr eaLnBrk="1" hangingPunct="1"/>
              <a:t>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7D6DBB-3065-4804-826F-B4FB00F8BA59}" type="slidenum">
              <a:rPr lang="el-GR" altLang="el-GR" smtClean="0"/>
              <a:pPr eaLnBrk="1" hangingPunct="1"/>
              <a:t>10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5799FF-FEA7-4B2F-A63D-093A8144A902}" type="slidenum">
              <a:rPr lang="el-GR" altLang="el-GR" smtClean="0"/>
              <a:pPr eaLnBrk="1" hangingPunct="1"/>
              <a:t>11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95AD2F-B65E-4CCE-BCDB-66ED47716B96}" type="slidenum">
              <a:rPr lang="el-GR" altLang="el-GR" smtClean="0"/>
              <a:pPr eaLnBrk="1" hangingPunct="1"/>
              <a:t>12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381DF0-6885-44CA-9AFA-74D6430B3197}" type="slidenum">
              <a:rPr lang="el-GR" altLang="el-GR" smtClean="0"/>
              <a:pPr eaLnBrk="1" hangingPunct="1"/>
              <a:t>13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09354A-3C18-46BB-8713-A5B983982C37}" type="slidenum">
              <a:rPr lang="el-GR" altLang="el-GR" smtClean="0"/>
              <a:pPr eaLnBrk="1" hangingPunct="1"/>
              <a:t>14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11BEA8-2319-4FB7-A48F-6D7C772D8F8C}" type="slidenum">
              <a:rPr lang="el-GR" altLang="el-GR" smtClean="0"/>
              <a:pPr eaLnBrk="1" hangingPunct="1"/>
              <a:t>15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3AB73B-45E2-4D78-AA8C-6DA3F67C3968}" type="slidenum">
              <a:rPr lang="el-GR" altLang="el-GR" smtClean="0"/>
              <a:pPr eaLnBrk="1" hangingPunct="1"/>
              <a:t>16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9663C2-C85D-41E9-8A49-E067732E9432}" type="slidenum">
              <a:rPr lang="el-GR" altLang="el-GR" smtClean="0"/>
              <a:pPr eaLnBrk="1" hangingPunct="1"/>
              <a:t>17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28BFD3-CC67-4AB6-BA91-DABCFEED4ABA}" type="slidenum">
              <a:rPr lang="el-GR" altLang="el-GR" smtClean="0"/>
              <a:pPr eaLnBrk="1" hangingPunct="1"/>
              <a:t>18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04297A-5D2F-46D6-B1A8-4D6E9F79BC74}" type="slidenum">
              <a:rPr lang="el-GR" altLang="el-GR" smtClean="0"/>
              <a:pPr eaLnBrk="1" hangingPunct="1"/>
              <a:t>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E3BF025-9FB9-49F4-A3DA-6429A2228FCD}" type="slidenum">
              <a:rPr lang="el-GR" altLang="el-GR" smtClean="0"/>
              <a:pPr eaLnBrk="1" hangingPunct="1"/>
              <a:t>19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CBC693-C044-455B-9AD5-219792EB489E}" type="slidenum">
              <a:rPr lang="el-GR" altLang="el-GR" smtClean="0"/>
              <a:pPr eaLnBrk="1" hangingPunct="1"/>
              <a:t>20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A11E3B-AFA0-47F2-B79C-200738B8C4E1}" type="slidenum">
              <a:rPr lang="el-GR" altLang="el-GR" smtClean="0"/>
              <a:pPr eaLnBrk="1" hangingPunct="1"/>
              <a:t>21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BEEF24-D5CF-4168-AF15-10F3EFDED13E}" type="slidenum">
              <a:rPr lang="el-GR" altLang="el-GR" smtClean="0"/>
              <a:pPr eaLnBrk="1" hangingPunct="1"/>
              <a:t>22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E7CDE4-E56F-4494-B1D1-AC4C3DA72FE4}" type="slidenum">
              <a:rPr lang="el-GR" altLang="el-GR" smtClean="0"/>
              <a:pPr eaLnBrk="1" hangingPunct="1"/>
              <a:t>23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E9AD0E-9A75-4469-BB64-A01713680C8B}" type="slidenum">
              <a:rPr lang="el-GR" altLang="el-GR" smtClean="0"/>
              <a:pPr eaLnBrk="1" hangingPunct="1"/>
              <a:t>24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D3AC53-7687-48D5-90EB-44C4282D6D3C}" type="slidenum">
              <a:rPr lang="el-GR" altLang="el-GR" smtClean="0"/>
              <a:pPr eaLnBrk="1" hangingPunct="1"/>
              <a:t>25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CCE809-1D38-4C2E-8653-D33283DFE108}" type="slidenum">
              <a:rPr lang="el-GR" altLang="el-GR" smtClean="0"/>
              <a:pPr eaLnBrk="1" hangingPunct="1"/>
              <a:t>26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135B63-D8C9-4645-9C0E-A2BCAE6CC905}" type="slidenum">
              <a:rPr lang="el-GR" altLang="el-GR" smtClean="0"/>
              <a:pPr eaLnBrk="1" hangingPunct="1"/>
              <a:t>27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F6B8FF-9A5E-49DF-BFD5-E3C8371FBFC5}" type="slidenum">
              <a:rPr lang="el-GR" altLang="el-GR" smtClean="0"/>
              <a:pPr eaLnBrk="1" hangingPunct="1"/>
              <a:t>28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128040-E570-4F15-B52C-F5381F351F3E}" type="slidenum">
              <a:rPr lang="el-GR" altLang="el-GR" smtClean="0"/>
              <a:pPr eaLnBrk="1" hangingPunct="1"/>
              <a:t>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011C74-7E08-4A43-B68C-332D39FD9FCC}" type="slidenum">
              <a:rPr lang="el-GR" altLang="el-GR" smtClean="0"/>
              <a:pPr eaLnBrk="1" hangingPunct="1"/>
              <a:t>29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8D4A9C-5750-4800-993E-B8E713816428}" type="slidenum">
              <a:rPr lang="el-GR" altLang="el-GR" smtClean="0"/>
              <a:pPr eaLnBrk="1" hangingPunct="1"/>
              <a:t>30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1C8B89-47D0-4B10-9831-F56739AF7FE8}" type="slidenum">
              <a:rPr lang="el-GR" altLang="el-GR" smtClean="0"/>
              <a:pPr eaLnBrk="1" hangingPunct="1"/>
              <a:t>31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275036-6044-464B-B624-0F925F03EC45}" type="slidenum">
              <a:rPr lang="el-GR" altLang="el-GR" smtClean="0"/>
              <a:pPr eaLnBrk="1" hangingPunct="1"/>
              <a:t>32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8DF309-CC1D-410A-AD1E-6CECFC3AC049}" type="slidenum">
              <a:rPr lang="el-GR" altLang="el-GR" smtClean="0"/>
              <a:pPr eaLnBrk="1" hangingPunct="1"/>
              <a:t>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98B91F-563D-4535-8935-CDD933F41C22}" type="slidenum">
              <a:rPr lang="el-GR" altLang="el-GR" smtClean="0"/>
              <a:pPr eaLnBrk="1" hangingPunct="1"/>
              <a:t>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980514-9D68-4ED1-BE63-B73E1914D1AB}" type="slidenum">
              <a:rPr lang="el-GR" altLang="el-GR" smtClean="0"/>
              <a:pPr eaLnBrk="1" hangingPunct="1"/>
              <a:t>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417E05-8E68-455D-B7F2-BE8309ADB245}" type="slidenum">
              <a:rPr lang="el-GR" altLang="el-GR" smtClean="0"/>
              <a:pPr eaLnBrk="1" hangingPunct="1"/>
              <a:t>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A3513D-74F2-4050-BD49-BB095F625647}" type="slidenum">
              <a:rPr lang="el-GR" altLang="el-GR" smtClean="0"/>
              <a:pPr eaLnBrk="1" hangingPunct="1"/>
              <a:t>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728ACB-9D42-47F2-8CD4-81E2A2D25BD5}" type="slidenum">
              <a:rPr lang="el-GR" altLang="el-GR" smtClean="0"/>
              <a:pPr eaLnBrk="1" hangingPunct="1"/>
              <a:t>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Πολιτική πληροφόρησης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53031" y="2852936"/>
            <a:ext cx="7236385" cy="199620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sz="2700" b="1" dirty="0" smtClean="0"/>
              <a:t>Ενότητα </a:t>
            </a:r>
            <a:r>
              <a:rPr lang="en-US" sz="2700" b="1" dirty="0" smtClean="0"/>
              <a:t>7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altLang="el-GR" sz="2700" dirty="0"/>
              <a:t>Πολιτική υπηρεσιών </a:t>
            </a:r>
            <a:r>
              <a:rPr lang="el-GR" altLang="el-GR" sz="2700" dirty="0" smtClean="0"/>
              <a:t>πληροφόρησης</a:t>
            </a:r>
            <a:endParaRPr lang="en-US" altLang="el-GR" sz="2700" dirty="0" smtClean="0"/>
          </a:p>
          <a:p>
            <a:pPr>
              <a:lnSpc>
                <a:spcPct val="80000"/>
              </a:lnSpc>
            </a:pPr>
            <a:endParaRPr lang="en-US" altLang="el-GR" sz="2700" dirty="0" smtClean="0"/>
          </a:p>
          <a:p>
            <a:pPr>
              <a:lnSpc>
                <a:spcPct val="80000"/>
              </a:lnSpc>
            </a:pPr>
            <a:r>
              <a:rPr lang="el-GR" sz="2700" dirty="0" smtClean="0"/>
              <a:t>Δρ Αλέξανδρος Κουλούρης</a:t>
            </a:r>
          </a:p>
          <a:p>
            <a:pPr>
              <a:lnSpc>
                <a:spcPct val="80000"/>
              </a:lnSpc>
            </a:pPr>
            <a:r>
              <a:rPr lang="el-GR" sz="2700" dirty="0" smtClean="0"/>
              <a:t>Τμήμα </a:t>
            </a:r>
            <a:r>
              <a:rPr lang="el-GR" sz="2700" dirty="0"/>
              <a:t>Βιβλιοθηκονομίας &amp; Συστημάτων Πληροφόρησης</a:t>
            </a:r>
            <a:endParaRPr lang="el-GR" sz="2700" dirty="0" smtClean="0"/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58375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5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Μεσαίο</a:t>
            </a: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καλύτερη επιλογή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Εύρεση και απόδοση πληροφορίας στο χρήστη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Λογική ισορροπία παροχής υπηρεσιών και διάθεσης ανθρωπίνων πόρων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Επιλέγεται από λαϊκές βιβλιοθήκες</a:t>
            </a:r>
          </a:p>
          <a:p>
            <a:pPr lvl="1">
              <a:defRPr/>
            </a:pPr>
            <a:endParaRPr lang="el-GR" dirty="0" smtClean="0">
              <a:ea typeface="+mn-ea"/>
              <a:cs typeface="+mn-cs"/>
            </a:endParaRPr>
          </a:p>
          <a:p>
            <a:pPr lvl="1"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16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Μέγιστο</a:t>
            </a: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φιλελεύθερη άποψη</a:t>
            </a:r>
          </a:p>
          <a:p>
            <a:pPr>
              <a:defRPr/>
            </a:pPr>
            <a:r>
              <a:rPr lang="el-GR" i="1" dirty="0" smtClean="0"/>
              <a:t>Ο χρήστης δεν γνωρίζει τίποτα ούτε πρέπει</a:t>
            </a:r>
            <a:endParaRPr lang="el-GR" dirty="0" smtClean="0"/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Αναλυτική και πλήρης αναζήτηση πληροφοριών, εντοπισμός, ανάκτηση απόδοσή τους σε πλήρη μορφή στο χρήστη. Και επιβεβαίωση παραλαβής τους από αυτόν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Συναντάται σε μεγάλες ερευνητικές – ειδικές, ακαδημαϊκές βιβλιοθήκες και σε εθνικά αρχεία</a:t>
            </a:r>
          </a:p>
          <a:p>
            <a:pPr>
              <a:defRPr/>
            </a:pPr>
            <a:r>
              <a:rPr lang="el-GR" i="1" dirty="0" smtClean="0"/>
              <a:t>και η πληροφοριακή παιδεία;</a:t>
            </a:r>
          </a:p>
          <a:p>
            <a:pPr lvl="1">
              <a:defRPr/>
            </a:pPr>
            <a:endParaRPr lang="el-GR" dirty="0" smtClean="0">
              <a:ea typeface="+mn-ea"/>
              <a:cs typeface="+mn-cs"/>
            </a:endParaRPr>
          </a:p>
          <a:p>
            <a:pPr lvl="1">
              <a:defRPr/>
            </a:pPr>
            <a:endParaRPr lang="el-GR" dirty="0" smtClean="0">
              <a:ea typeface="+mn-ea"/>
              <a:cs typeface="+mn-cs"/>
            </a:endParaRPr>
          </a:p>
          <a:p>
            <a:pPr lvl="1"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24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Στοιχεία πολιτικών πληροφόρησης</a:t>
            </a: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Χρόνος επιστήμονα πληροφόρησης για κάθε χρήστη</a:t>
            </a:r>
          </a:p>
          <a:p>
            <a:pPr>
              <a:defRPr/>
            </a:pPr>
            <a:r>
              <a:rPr lang="el-GR" dirty="0" smtClean="0"/>
              <a:t>Προτεραιότητες στον τρόπο παροχής πληροφοριών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Εξυπηρέτηση σε απομακρυσμένα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l-GR" dirty="0" smtClean="0">
                <a:ea typeface="+mn-ea"/>
                <a:cs typeface="+mn-cs"/>
              </a:rPr>
              <a:t>ερωτήματα (τηλεφωνικά ή </a:t>
            </a:r>
            <a:r>
              <a:rPr lang="en-US" dirty="0" smtClean="0">
                <a:ea typeface="+mn-ea"/>
                <a:cs typeface="+mn-cs"/>
              </a:rPr>
              <a:t>online</a:t>
            </a:r>
            <a:r>
              <a:rPr lang="el-GR" dirty="0" smtClean="0">
                <a:ea typeface="+mn-ea"/>
                <a:cs typeface="+mn-cs"/>
              </a:rPr>
              <a:t>), σε επιτόπια, κ.λπ.</a:t>
            </a:r>
          </a:p>
          <a:p>
            <a:pPr>
              <a:defRPr/>
            </a:pPr>
            <a:endParaRPr lang="el-GR" i="1" dirty="0" smtClean="0"/>
          </a:p>
          <a:p>
            <a:pPr lvl="1">
              <a:defRPr/>
            </a:pPr>
            <a:endParaRPr lang="el-GR" dirty="0" smtClean="0">
              <a:ea typeface="+mn-ea"/>
              <a:cs typeface="+mn-cs"/>
            </a:endParaRPr>
          </a:p>
          <a:p>
            <a:pPr lvl="1">
              <a:defRPr/>
            </a:pPr>
            <a:endParaRPr lang="el-GR" dirty="0" smtClean="0">
              <a:ea typeface="+mn-ea"/>
              <a:cs typeface="+mn-cs"/>
            </a:endParaRPr>
          </a:p>
          <a:p>
            <a:pPr lvl="1"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2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Ερωτήσεις κατεύθυνσης</a:t>
            </a: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Ο χρήστης απλά αναζητά την τοποθεσία μιας πηγής και η απάντηση πρέπει να είναι άμεση</a:t>
            </a:r>
          </a:p>
          <a:p>
            <a:pPr>
              <a:defRPr/>
            </a:pPr>
            <a:r>
              <a:rPr lang="el-GR" dirty="0" smtClean="0"/>
              <a:t>Προϋποθέτει γνώση της συλλογής της βιβλιοθήκης και του χωροταξικού της σχεδίου</a:t>
            </a:r>
          </a:p>
          <a:p>
            <a:pPr lvl="1">
              <a:defRPr/>
            </a:pPr>
            <a:r>
              <a:rPr lang="el-GR" dirty="0" smtClean="0"/>
              <a:t>π</a:t>
            </a:r>
            <a:r>
              <a:rPr lang="el-GR" dirty="0" smtClean="0">
                <a:ea typeface="+mn-ea"/>
                <a:cs typeface="+mn-cs"/>
              </a:rPr>
              <a:t>.χ., που θα βρω τα λογοτεχνικά περιοδικά;</a:t>
            </a:r>
          </a:p>
          <a:p>
            <a:pPr>
              <a:defRPr/>
            </a:pPr>
            <a:endParaRPr lang="el-GR" i="1" dirty="0" smtClean="0"/>
          </a:p>
          <a:p>
            <a:pPr lvl="1">
              <a:defRPr/>
            </a:pPr>
            <a:endParaRPr lang="el-GR" dirty="0" smtClean="0">
              <a:ea typeface="+mn-ea"/>
              <a:cs typeface="+mn-cs"/>
            </a:endParaRPr>
          </a:p>
          <a:p>
            <a:pPr lvl="1">
              <a:defRPr/>
            </a:pPr>
            <a:endParaRPr lang="el-GR" dirty="0" smtClean="0">
              <a:ea typeface="+mn-ea"/>
              <a:cs typeface="+mn-cs"/>
            </a:endParaRPr>
          </a:p>
          <a:p>
            <a:pPr lvl="1"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Γρήγορες πληροφοριακές ερωτήσεις</a:t>
            </a: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Γρήγορη ενημέρωση ή επεξήγηση, μπορεί και αναζήτηση μέσα στις πηγές</a:t>
            </a:r>
          </a:p>
          <a:p>
            <a:pPr lvl="1">
              <a:defRPr/>
            </a:pPr>
            <a:r>
              <a:rPr lang="el-GR" dirty="0" smtClean="0"/>
              <a:t>π.χ., πότε έγινε η μάχη των Θερμοπυλών;</a:t>
            </a:r>
            <a:endParaRPr lang="el-GR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l-GR" dirty="0" smtClean="0"/>
              <a:t>Ερωτήσεις σύντομες, σαφείς και απαιτούν γνώση των γενικών πηγών πληροφόρησης (εγκυκλοπαίδειες, κατάλογο βιβλιοθήκης, βασικές πηγές Διαδικτύου, κ.ά.)</a:t>
            </a:r>
            <a:endParaRPr lang="el-GR" i="1" dirty="0" smtClean="0"/>
          </a:p>
          <a:p>
            <a:pPr lvl="1">
              <a:defRPr/>
            </a:pPr>
            <a:endParaRPr lang="el-GR" dirty="0" smtClean="0">
              <a:ea typeface="+mn-ea"/>
              <a:cs typeface="+mn-cs"/>
            </a:endParaRPr>
          </a:p>
          <a:p>
            <a:pPr lvl="1">
              <a:defRPr/>
            </a:pPr>
            <a:endParaRPr lang="el-GR" dirty="0" smtClean="0">
              <a:ea typeface="+mn-ea"/>
              <a:cs typeface="+mn-cs"/>
            </a:endParaRPr>
          </a:p>
          <a:p>
            <a:pPr lvl="1"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26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Ερωτήσεις αναζήτησης</a:t>
            </a: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Δύο βήματα</a:t>
            </a:r>
          </a:p>
          <a:p>
            <a:pPr>
              <a:defRPr/>
            </a:pPr>
            <a:r>
              <a:rPr lang="el-GR" dirty="0" smtClean="0"/>
              <a:t>Προσδιορισμός του αντικειμένου της ερώτησης, με συνέντευξη του χρήστη</a:t>
            </a:r>
          </a:p>
          <a:p>
            <a:pPr>
              <a:defRPr/>
            </a:pPr>
            <a:r>
              <a:rPr lang="el-GR" dirty="0" smtClean="0"/>
              <a:t>Αναζήτηση της απάντησης σε πολλαπλές πηγές πληροφόρησης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π.χ., τι ακριβώς είναι η διάθλαση του φωτός, τι εφαρμογές έχουμε στη σύγχρονη υαλουργία και πως μπορώ να δω ένα ανάλογο πείραμα;</a:t>
            </a:r>
          </a:p>
          <a:p>
            <a:pPr lvl="1">
              <a:defRPr/>
            </a:pPr>
            <a:endParaRPr lang="el-GR" dirty="0" smtClean="0">
              <a:ea typeface="+mn-ea"/>
              <a:cs typeface="+mn-cs"/>
            </a:endParaRPr>
          </a:p>
          <a:p>
            <a:pPr lvl="1">
              <a:defRPr/>
            </a:pPr>
            <a:endParaRPr lang="el-GR" dirty="0" smtClean="0">
              <a:ea typeface="+mn-ea"/>
              <a:cs typeface="+mn-cs"/>
            </a:endParaRPr>
          </a:p>
          <a:p>
            <a:pPr lvl="1"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60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Ερωτήσεις έρευνας</a:t>
            </a: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Είναι σύνθετες ερωτήσεις αναζήτησης με δύο ή περισσότερα σκέλη, σε θέματα ή θεματικές ενότητες και λιγότερο συγκεκριμένες</a:t>
            </a:r>
          </a:p>
          <a:p>
            <a:pPr>
              <a:defRPr/>
            </a:pPr>
            <a:r>
              <a:rPr lang="el-GR" dirty="0" smtClean="0"/>
              <a:t>Ενδέχεται να απαιτούν σύνθετες μορφές αναζήτησης και συχνά συνδυασμούς θεμάτων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π.χ., ποια είναι η επίδραση της τεχνολογίας στη σύγχρονη φιλοσοφία της εξέλιξης της επιστήμης;</a:t>
            </a:r>
          </a:p>
          <a:p>
            <a:pPr lvl="1">
              <a:defRPr/>
            </a:pPr>
            <a:endParaRPr lang="el-GR" dirty="0" smtClean="0">
              <a:ea typeface="+mn-ea"/>
              <a:cs typeface="+mn-cs"/>
            </a:endParaRPr>
          </a:p>
          <a:p>
            <a:pPr lvl="1"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23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Προβληματισμοί</a:t>
            </a:r>
            <a:r>
              <a:rPr lang="en-US" altLang="el-GR" sz="3600" b="0" dirty="0" smtClean="0">
                <a:solidFill>
                  <a:schemeClr val="tx1"/>
                </a:solidFill>
              </a:rPr>
              <a:t> 1/2</a:t>
            </a:r>
            <a:endParaRPr lang="el-GR" altLang="el-GR" sz="3600" b="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Το επίπεδο (ελάχιστο, μεσαίο ή μέγιστο) των πληροφοριακών υπηρεσιών που προσφέρει ο οργανισμός</a:t>
            </a:r>
          </a:p>
          <a:p>
            <a:pPr lvl="1">
              <a:defRPr/>
            </a:pPr>
            <a:r>
              <a:rPr lang="el-GR" dirty="0" smtClean="0"/>
              <a:t>Εξαρτάται από πολιτική, μέγεθος, προσωπικό, είδος</a:t>
            </a:r>
            <a:r>
              <a:rPr lang="el-GR" dirty="0" smtClean="0"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l-GR" dirty="0" smtClean="0"/>
              <a:t>Καθοδηγητικός ρόλος = </a:t>
            </a:r>
            <a:r>
              <a:rPr lang="el-GR" i="1" dirty="0" smtClean="0"/>
              <a:t>πληροφοριακή παιδεία</a:t>
            </a:r>
            <a:r>
              <a:rPr lang="el-GR" dirty="0" smtClean="0"/>
              <a:t> (αλλιώς, </a:t>
            </a:r>
            <a:r>
              <a:rPr lang="el-GR" i="1" dirty="0" smtClean="0"/>
              <a:t>πληροφοριακός αλφαβητισμός</a:t>
            </a:r>
            <a:r>
              <a:rPr lang="el-GR" dirty="0" smtClean="0"/>
              <a:t> ή </a:t>
            </a:r>
            <a:r>
              <a:rPr lang="el-GR" i="1" dirty="0" smtClean="0"/>
              <a:t>γραμματισμός</a:t>
            </a:r>
            <a:r>
              <a:rPr lang="el-GR" dirty="0" smtClean="0"/>
              <a:t>)</a:t>
            </a:r>
            <a:endParaRPr lang="el-GR" i="1" dirty="0" smtClean="0"/>
          </a:p>
        </p:txBody>
      </p:sp>
    </p:spTree>
    <p:extLst>
      <p:ext uri="{BB962C8B-B14F-4D97-AF65-F5344CB8AC3E}">
        <p14:creationId xmlns:p14="http://schemas.microsoft.com/office/powerpoint/2010/main" val="39534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Προβληματισμοί</a:t>
            </a:r>
            <a:r>
              <a:rPr lang="en-US" altLang="el-GR" dirty="0" smtClean="0">
                <a:solidFill>
                  <a:schemeClr val="tx1"/>
                </a:solidFill>
              </a:rPr>
              <a:t> </a:t>
            </a:r>
            <a:r>
              <a:rPr lang="en-US" altLang="el-GR" sz="3600" b="0" dirty="0">
                <a:solidFill>
                  <a:prstClr val="black"/>
                </a:solidFill>
              </a:rPr>
              <a:t> 2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/2</a:t>
            </a: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l-GR" dirty="0" smtClean="0"/>
              <a:t>Παρεμβατικότητα στην έρευνα από τον πληροφοριακό επιστήμονα</a:t>
            </a:r>
          </a:p>
          <a:p>
            <a:pPr lvl="1">
              <a:defRPr/>
            </a:pPr>
            <a:r>
              <a:rPr lang="el-GR" dirty="0" smtClean="0"/>
              <a:t>Υποκειμενισμός </a:t>
            </a:r>
          </a:p>
          <a:p>
            <a:pPr lvl="1">
              <a:defRPr/>
            </a:pPr>
            <a:r>
              <a:rPr lang="el-GR" dirty="0" smtClean="0"/>
              <a:t>Αποκλεισμός χρήσιμων πληροφοριών λόγω έλλειψης εξειδίκευσης</a:t>
            </a:r>
            <a:endParaRPr lang="el-GR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l-GR" dirty="0" smtClean="0"/>
              <a:t>Δεοντολογία, «ποιος τελικά ασκεί την έρευνα;»</a:t>
            </a:r>
          </a:p>
          <a:p>
            <a:pPr>
              <a:defRPr/>
            </a:pPr>
            <a:r>
              <a:rPr lang="el-GR" dirty="0" smtClean="0"/>
              <a:t>Άρα, προσεκτική διαμόρφωση πολιτικής παροχής πληροφοριών και αναγκαιότητα ύπαρξης προγραμμάτων εκπαίδευσης χρηστών</a:t>
            </a:r>
          </a:p>
        </p:txBody>
      </p:sp>
    </p:spTree>
    <p:extLst>
      <p:ext uri="{BB962C8B-B14F-4D97-AF65-F5344CB8AC3E}">
        <p14:creationId xmlns:p14="http://schemas.microsoft.com/office/powerpoint/2010/main" val="4564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Ειδικές υπηρεσίες πληροφόρησης</a:t>
            </a:r>
            <a:endParaRPr lang="el-GR" altLang="el-GR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Βιβλιογραφικές υπηρεσίες </a:t>
            </a:r>
            <a:r>
              <a:rPr lang="en-US" altLang="el-GR" dirty="0" smtClean="0"/>
              <a:t>(</a:t>
            </a:r>
            <a:r>
              <a:rPr lang="en-US" altLang="el-GR" i="1" dirty="0" smtClean="0"/>
              <a:t>bibliographic services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r>
              <a:rPr lang="el-GR" altLang="el-GR" dirty="0" smtClean="0"/>
              <a:t>Επιλεκτική διάχυση πληροφοριών (</a:t>
            </a:r>
            <a:r>
              <a:rPr lang="en-US" altLang="el-GR" i="1" dirty="0" smtClean="0"/>
              <a:t>Selected Dissemination of Information</a:t>
            </a:r>
            <a:r>
              <a:rPr lang="el-GR" altLang="el-GR" dirty="0" smtClean="0"/>
              <a:t>, </a:t>
            </a:r>
            <a:r>
              <a:rPr lang="en-US" altLang="el-GR" i="1" dirty="0" smtClean="0"/>
              <a:t>SDI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r>
              <a:rPr lang="el-GR" altLang="el-GR" dirty="0" smtClean="0"/>
              <a:t>Απόδοση πλήρων κειμένων (</a:t>
            </a:r>
            <a:r>
              <a:rPr lang="en-US" altLang="el-GR" i="1" dirty="0" smtClean="0"/>
              <a:t>on demand document delivery</a:t>
            </a:r>
            <a:r>
              <a:rPr lang="el-GR" altLang="el-GR" dirty="0" smtClean="0"/>
              <a:t>)</a:t>
            </a:r>
          </a:p>
          <a:p>
            <a:r>
              <a:rPr lang="el-GR" altLang="el-GR" dirty="0" smtClean="0"/>
              <a:t>Διαδανεισμός 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0493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Επισκόπηση θεμάτων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Πολιτική υπηρεσιών πληροφόρησης</a:t>
            </a:r>
          </a:p>
          <a:p>
            <a:pPr lvl="1" eaLnBrk="1" hangingPunct="1"/>
            <a:r>
              <a:rPr lang="el-GR" altLang="el-GR" dirty="0" smtClean="0"/>
              <a:t>Θεωρητικοί προβληματισμοί και θεωρητικό υπόβαθρό της</a:t>
            </a:r>
          </a:p>
          <a:p>
            <a:pPr eaLnBrk="1" hangingPunct="1"/>
            <a:r>
              <a:rPr lang="el-GR" altLang="el-GR" dirty="0" smtClean="0"/>
              <a:t>Διαχείριση της πληροφορίας</a:t>
            </a:r>
          </a:p>
          <a:p>
            <a:pPr eaLnBrk="1" hangingPunct="1"/>
            <a:r>
              <a:rPr lang="el-GR" altLang="el-GR" dirty="0" smtClean="0"/>
              <a:t>Υπηρεσίες πληροφόρησης και ανάπτυξής τους</a:t>
            </a:r>
          </a:p>
          <a:p>
            <a:pPr eaLnBrk="1" hangingPunct="1"/>
            <a:r>
              <a:rPr lang="el-GR" altLang="el-GR" dirty="0" smtClean="0"/>
              <a:t>Ειδικές υπηρεσίες πληροφόρησης</a:t>
            </a:r>
          </a:p>
          <a:p>
            <a:pPr eaLnBrk="1" hangingPunct="1"/>
            <a:r>
              <a:rPr lang="el-GR" altLang="el-GR" dirty="0" smtClean="0"/>
              <a:t>Πληροφοριακός αλφαβητισμός</a:t>
            </a:r>
          </a:p>
          <a:p>
            <a:pPr eaLnBrk="1" hangingPunct="1"/>
            <a:endParaRPr lang="el-GR" altLang="el-GR" dirty="0" smtClean="0">
              <a:solidFill>
                <a:schemeClr val="tx2"/>
              </a:solidFill>
            </a:endParaRPr>
          </a:p>
          <a:p>
            <a:pPr eaLnBrk="1" hangingPunct="1"/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0990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Πληροφοριακή παιδεία: η προβληματική της</a:t>
            </a: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i="1" dirty="0" smtClean="0"/>
              <a:t>Πληροφοριακός αλφαβητισμός</a:t>
            </a:r>
          </a:p>
          <a:p>
            <a:pPr>
              <a:defRPr/>
            </a:pPr>
            <a:r>
              <a:rPr lang="el-GR" i="1" dirty="0" smtClean="0"/>
              <a:t>Πληροφοριακός γραμματισμός</a:t>
            </a:r>
          </a:p>
          <a:p>
            <a:pPr>
              <a:defRPr/>
            </a:pPr>
            <a:r>
              <a:rPr lang="el-GR" dirty="0" smtClean="0"/>
              <a:t>Κοινωνία της πληροφορίας και της γνώσης</a:t>
            </a:r>
          </a:p>
          <a:p>
            <a:pPr>
              <a:defRPr/>
            </a:pPr>
            <a:r>
              <a:rPr lang="el-GR" dirty="0" smtClean="0"/>
              <a:t>Τεχνολογίες πληροφόρησης απαραίτητο εφόδιο για τις ανάγκες της αγοράς εργασίας και της καθημερινότητας</a:t>
            </a:r>
          </a:p>
          <a:p>
            <a:pPr lvl="1">
              <a:defRPr/>
            </a:pPr>
            <a:r>
              <a:rPr lang="el-GR" dirty="0" smtClean="0"/>
              <a:t>Σχετικά μαθήματα στα σχολεία</a:t>
            </a:r>
            <a:endParaRPr lang="el-GR" dirty="0" smtClean="0">
              <a:ea typeface="+mn-ea"/>
              <a:cs typeface="+mn-cs"/>
            </a:endParaRPr>
          </a:p>
          <a:p>
            <a:pPr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4809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Η προβληματική της</a:t>
            </a:r>
            <a:endParaRPr lang="el-GR" altLang="el-GR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Υπερπληθώρα γνώσεων</a:t>
            </a:r>
          </a:p>
          <a:p>
            <a:r>
              <a:rPr lang="el-GR" altLang="el-GR" dirty="0" smtClean="0"/>
              <a:t>Αδυναμία του ανθρώπινου μυαλού να τις αποθηκεύσει, ανακτήσει</a:t>
            </a:r>
          </a:p>
          <a:p>
            <a:r>
              <a:rPr lang="el-GR" altLang="el-GR" dirty="0" smtClean="0"/>
              <a:t>Στροφή προς ανάπτυξη δεξιοτήτων αναζήτησης της γνώσης, αξιολόγησης και σύνθεσης της αντί απλής απομνημόνευσης ενός όγκου πληροφοριών που πλέον δεν μπορεί να διαχειριστεί το ανθρώπινο μυαλό</a:t>
            </a:r>
          </a:p>
        </p:txBody>
      </p:sp>
    </p:spTree>
    <p:extLst>
      <p:ext uri="{BB962C8B-B14F-4D97-AF65-F5344CB8AC3E}">
        <p14:creationId xmlns:p14="http://schemas.microsoft.com/office/powerpoint/2010/main" val="6587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Στόχοι της</a:t>
            </a:r>
            <a:endParaRPr lang="el-GR" altLang="el-GR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Ανάπτυξη κριτικών δεξιοτήτων και γνώσεων τέτοιων που να επιτρέπουν τη σωστή αναζήτηση, την αξιολόγηση και την κριτική σύνθεση των ανακτημένων γνώσεων</a:t>
            </a:r>
          </a:p>
          <a:p>
            <a:r>
              <a:rPr lang="el-GR" altLang="el-GR" dirty="0" smtClean="0"/>
              <a:t>Οι βιβλιοθήκες οφείλουν να συνεισφέρουν προς αυτή την κατεύθυνση σε συνεργασία με τους φορείς εκπαίδευσης και σε πολλές περιπτώσεις και ως πρωτοπόροι αυτών των διαδικασιών</a:t>
            </a:r>
          </a:p>
        </p:txBody>
      </p:sp>
    </p:spTree>
    <p:extLst>
      <p:ext uri="{BB962C8B-B14F-4D97-AF65-F5344CB8AC3E}">
        <p14:creationId xmlns:p14="http://schemas.microsoft.com/office/powerpoint/2010/main" val="10916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Συστατικά </a:t>
            </a:r>
            <a:r>
              <a:rPr lang="el-GR" altLang="el-GR" dirty="0" smtClean="0">
                <a:solidFill>
                  <a:schemeClr val="tx1"/>
                </a:solidFill>
              </a:rPr>
              <a:t>της</a:t>
            </a:r>
            <a:r>
              <a:rPr lang="en-US" altLang="el-GR" dirty="0" smtClean="0">
                <a:solidFill>
                  <a:schemeClr val="tx1"/>
                </a:solidFill>
              </a:rPr>
              <a:t> </a:t>
            </a:r>
            <a:r>
              <a:rPr lang="en-US" altLang="el-GR" sz="3600" b="0" dirty="0">
                <a:solidFill>
                  <a:prstClr val="black"/>
                </a:solidFill>
              </a:rPr>
              <a:t> 1/2</a:t>
            </a:r>
            <a:endParaRPr lang="el-GR" altLang="el-GR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i="1" dirty="0" smtClean="0"/>
              <a:t>Δεν εννοούμε την αναζήτηση στο Διαδίκτυο ή σε μια εγκυκλοπαίδεια, </a:t>
            </a:r>
            <a:r>
              <a:rPr lang="el-GR" altLang="el-GR" dirty="0" smtClean="0"/>
              <a:t>αλλά</a:t>
            </a:r>
          </a:p>
          <a:p>
            <a:r>
              <a:rPr lang="el-GR" altLang="el-GR" dirty="0" smtClean="0"/>
              <a:t>Κατανόηση συστημάτων οργάνωσης γνώσεων </a:t>
            </a:r>
          </a:p>
          <a:p>
            <a:r>
              <a:rPr lang="el-GR" altLang="el-GR" dirty="0" smtClean="0"/>
              <a:t>Κατανόηση βασικών αρχών λειτουργίας των υπηρεσιών πληροφόρησης </a:t>
            </a:r>
          </a:p>
        </p:txBody>
      </p:sp>
    </p:spTree>
    <p:extLst>
      <p:ext uri="{BB962C8B-B14F-4D97-AF65-F5344CB8AC3E}">
        <p14:creationId xmlns:p14="http://schemas.microsoft.com/office/powerpoint/2010/main" val="29144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Συστατικά </a:t>
            </a:r>
            <a:r>
              <a:rPr lang="el-GR" altLang="el-GR" dirty="0" smtClean="0">
                <a:solidFill>
                  <a:schemeClr val="tx1"/>
                </a:solidFill>
              </a:rPr>
              <a:t>της</a:t>
            </a:r>
            <a:r>
              <a:rPr lang="en-US" altLang="el-GR" dirty="0" smtClean="0">
                <a:solidFill>
                  <a:schemeClr val="tx1"/>
                </a:solidFill>
              </a:rPr>
              <a:t> </a:t>
            </a:r>
            <a:r>
              <a:rPr lang="en-US" altLang="el-GR" sz="3600" b="0" dirty="0">
                <a:solidFill>
                  <a:prstClr val="black"/>
                </a:solidFill>
              </a:rPr>
              <a:t> 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2/2</a:t>
            </a:r>
            <a:endParaRPr lang="el-GR" altLang="el-GR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Βασική αξιολόγηση των υπηρεσιών και των πηγών πληροφόρησης</a:t>
            </a:r>
          </a:p>
          <a:p>
            <a:r>
              <a:rPr lang="el-GR" altLang="el-GR" dirty="0" smtClean="0"/>
              <a:t>Απόκτηση βασικών δεξιοτήτων για τη χρήση των πληροφοριακών εργαλείων και των τεχνολογιών που τα στηρίζουν (π.χ., βασικές γνώσεις υπολογιστών και χρήσης του δικτύου)</a:t>
            </a:r>
          </a:p>
        </p:txBody>
      </p:sp>
    </p:spTree>
    <p:extLst>
      <p:ext uri="{BB962C8B-B14F-4D97-AF65-F5344CB8AC3E}">
        <p14:creationId xmlns:p14="http://schemas.microsoft.com/office/powerpoint/2010/main" val="2400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Αποτέλεσμα </a:t>
            </a:r>
            <a:endParaRPr lang="el-GR" altLang="el-GR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Με βάση τα παραπάνω ο πληροφοριακός αλφαβητισμός ουσιαστικά προετοιμάζει τον άνθρωπο για τη δια βίου μάθηση, ενισχύει την καλλιέργεια των ενδιαφερόντων του και ενισχύει την ανεξαρτησία και την ελεύθερη αναζήτηση της μόρφωσης</a:t>
            </a:r>
          </a:p>
        </p:txBody>
      </p:sp>
    </p:spTree>
    <p:extLst>
      <p:ext uri="{BB962C8B-B14F-4D97-AF65-F5344CB8AC3E}">
        <p14:creationId xmlns:p14="http://schemas.microsoft.com/office/powerpoint/2010/main" val="24045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Εκπαίδευση χρηστών στις βιβλιοθήκες</a:t>
            </a:r>
            <a:endParaRPr lang="el-GR" altLang="el-GR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Στόχος κοινωνικός και εκπαιδευτικός  και αποβλέπει στην απόδοση πληροφοριακών δεξιοτήτων σε ένα κοινό που σήμερα περισσότερο παρά ποτέ το έχει ανάγκη για να επιβιώσει στη σημερινή κοινωνία της γνώσης</a:t>
            </a:r>
          </a:p>
          <a:p>
            <a:r>
              <a:rPr lang="el-GR" altLang="el-GR" dirty="0" smtClean="0"/>
              <a:t>Καθήκον των τμημάτων πληροφόρησης κοινού των πληροφοριακών οργανισμών</a:t>
            </a:r>
          </a:p>
        </p:txBody>
      </p:sp>
    </p:spTree>
    <p:extLst>
      <p:ext uri="{BB962C8B-B14F-4D97-AF65-F5344CB8AC3E}">
        <p14:creationId xmlns:p14="http://schemas.microsoft.com/office/powerpoint/2010/main" val="39397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Μέθοδοι εκπαίδευσης </a:t>
            </a:r>
            <a:r>
              <a:rPr lang="el-GR" altLang="el-GR" dirty="0" smtClean="0">
                <a:solidFill>
                  <a:schemeClr val="tx1"/>
                </a:solidFill>
              </a:rPr>
              <a:t>χρηστών</a:t>
            </a:r>
            <a:r>
              <a:rPr lang="en-US" altLang="el-GR" dirty="0" smtClean="0">
                <a:solidFill>
                  <a:schemeClr val="tx1"/>
                </a:solidFill>
              </a:rPr>
              <a:t> </a:t>
            </a:r>
            <a:r>
              <a:rPr lang="en-US" altLang="el-GR" sz="3600" b="0" dirty="0">
                <a:solidFill>
                  <a:prstClr val="black"/>
                </a:solidFill>
              </a:rPr>
              <a:t> 1/2</a:t>
            </a:r>
            <a:r>
              <a:rPr lang="el-GR" altLang="el-GR" dirty="0" smtClean="0">
                <a:solidFill>
                  <a:schemeClr val="tx1"/>
                </a:solidFill>
              </a:rPr>
              <a:t> </a:t>
            </a:r>
            <a:endParaRPr lang="el-GR" altLang="el-GR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Παραγωγή καθοδηγητικών φυλλαδίων (π.χ. απλές οδηγίες για το υλικό, δανεισμό)</a:t>
            </a:r>
          </a:p>
          <a:p>
            <a:r>
              <a:rPr lang="el-GR" altLang="el-GR" dirty="0" smtClean="0"/>
              <a:t>Παραγωγή οδηγιών χρήσης πληροφοριακών πηγών (π.χ. οδηγίες χρήσης του καταλόγου) </a:t>
            </a:r>
          </a:p>
          <a:p>
            <a:r>
              <a:rPr lang="el-GR" altLang="el-GR" dirty="0" smtClean="0"/>
              <a:t>Παραγωγή θεματικών οδηγών (βιβλιογραφίες)</a:t>
            </a:r>
          </a:p>
          <a:p>
            <a:r>
              <a:rPr lang="el-GR" altLang="el-GR" dirty="0" smtClean="0"/>
              <a:t>Οργανωμένες ξεναγήσεις στη βιβλιοθήκη και ενημέρωση για τη χρήση της σε ομάδες χρηστών</a:t>
            </a:r>
          </a:p>
        </p:txBody>
      </p:sp>
    </p:spTree>
    <p:extLst>
      <p:ext uri="{BB962C8B-B14F-4D97-AF65-F5344CB8AC3E}">
        <p14:creationId xmlns:p14="http://schemas.microsoft.com/office/powerpoint/2010/main" val="36290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Μέθοδοι εκπαίδευσης </a:t>
            </a:r>
            <a:r>
              <a:rPr lang="el-GR" altLang="el-GR" dirty="0" smtClean="0">
                <a:solidFill>
                  <a:schemeClr val="tx1"/>
                </a:solidFill>
              </a:rPr>
              <a:t>χρηστών</a:t>
            </a:r>
            <a:r>
              <a:rPr lang="en-US" altLang="el-GR" dirty="0" smtClean="0">
                <a:solidFill>
                  <a:schemeClr val="tx1"/>
                </a:solidFill>
              </a:rPr>
              <a:t> </a:t>
            </a:r>
            <a:r>
              <a:rPr lang="en-US" altLang="el-GR" sz="3600" b="0" dirty="0">
                <a:solidFill>
                  <a:prstClr val="black"/>
                </a:solidFill>
              </a:rPr>
              <a:t> 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2/2</a:t>
            </a:r>
            <a:r>
              <a:rPr lang="el-GR" altLang="el-GR" dirty="0" smtClean="0">
                <a:solidFill>
                  <a:schemeClr val="tx1"/>
                </a:solidFill>
              </a:rPr>
              <a:t> </a:t>
            </a:r>
            <a:endParaRPr lang="el-GR" altLang="el-GR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Οργανωμένες εκπαιδεύσεις χρηστών στη χρήση των νέων τεχνολογιών πληροφόρησης</a:t>
            </a:r>
          </a:p>
          <a:p>
            <a:r>
              <a:rPr lang="el-GR" altLang="el-GR" dirty="0" smtClean="0"/>
              <a:t>Έναν προς ένα βοήθεια και παράλληλη εκπαίδευση στη χρήση πληροφοριακών εργαλείων</a:t>
            </a:r>
          </a:p>
        </p:txBody>
      </p:sp>
    </p:spTree>
    <p:extLst>
      <p:ext uri="{BB962C8B-B14F-4D97-AF65-F5344CB8AC3E}">
        <p14:creationId xmlns:p14="http://schemas.microsoft.com/office/powerpoint/2010/main" val="3324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Οι εκπαιδεύσεις χρηστών</a:t>
            </a:r>
            <a:endParaRPr lang="el-GR" altLang="el-GR" sz="3200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Διαφέρουν από βιβλιοθήκη σε βιβλιοθήκη ανάλογα με το είδος της και τις πληροφοριακές υπηρεσίες που παρέχει </a:t>
            </a:r>
          </a:p>
          <a:p>
            <a:r>
              <a:rPr lang="el-GR" altLang="el-GR" dirty="0" smtClean="0"/>
              <a:t>Το ίδιο ισχύει και για τους λοιπούς πληροφοριακούς οργανισμούς</a:t>
            </a:r>
          </a:p>
          <a:p>
            <a:r>
              <a:rPr lang="el-GR" altLang="el-GR" dirty="0" smtClean="0"/>
              <a:t>Σχολικές, ακαδημαϊκές, λαϊκές, Εθνική, αρχεία, μουσεία και ιδιωτικοί πληροφοριακοί οργανισμοί, υιοθετούν διαφορετικές μεθόδους</a:t>
            </a:r>
          </a:p>
        </p:txBody>
      </p:sp>
    </p:spTree>
    <p:extLst>
      <p:ext uri="{BB962C8B-B14F-4D97-AF65-F5344CB8AC3E}">
        <p14:creationId xmlns:p14="http://schemas.microsoft.com/office/powerpoint/2010/main" val="40955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 smtClean="0"/>
              <a:t>Πολιτική υπηρεσιών πληροφόρησης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Η υπηρεσία πληροφόρησης αντλεί τη θεωρία και τη φιλοσοφία της από τις αντιλήψεις των κοινωνικών επιστημών για την παροχή υπηρεσιών στον άνθρωπο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Αναπτύχθηκε βάσει αναγκών και πρακτικής – χωρίς φιλοσοφική θεωρία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Το ίδιο και η βιβλιοθηκονομία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Η θεωρία της αναπτύχθηκε κυρίως τα δέκα τελευταία χρόνια</a:t>
            </a:r>
          </a:p>
        </p:txBody>
      </p:sp>
    </p:spTree>
    <p:extLst>
      <p:ext uri="{BB962C8B-B14F-4D97-AF65-F5344CB8AC3E}">
        <p14:creationId xmlns:p14="http://schemas.microsoft.com/office/powerpoint/2010/main" val="23294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Προγράμματα εκπαίδευσης χρηστών</a:t>
            </a:r>
            <a:endParaRPr lang="el-GR" altLang="el-GR" sz="3200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Στο σύνολό τους απαιτούν οργάνωση και μεθοδικότητα στην υλοποίησή τους από τη βιβλιοθήκη</a:t>
            </a:r>
          </a:p>
          <a:p>
            <a:r>
              <a:rPr lang="el-GR" altLang="el-GR" dirty="0" smtClean="0"/>
              <a:t>Η επανάληψή τους σε τακτά χρονικά διαστήματα είναι απαραίτητη</a:t>
            </a:r>
          </a:p>
          <a:p>
            <a:r>
              <a:rPr lang="el-GR" altLang="el-GR" dirty="0" smtClean="0"/>
              <a:t>Βελτιώνουν το χρόνο «μας», ανεξαρτητοποιούν τους χρήστες και συμβάλλουν στην ευρύτερη εκπαίδευση</a:t>
            </a:r>
          </a:p>
        </p:txBody>
      </p:sp>
    </p:spTree>
    <p:extLst>
      <p:ext uri="{BB962C8B-B14F-4D97-AF65-F5344CB8AC3E}">
        <p14:creationId xmlns:p14="http://schemas.microsoft.com/office/powerpoint/2010/main" val="28022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Στάδια οργάνωσης </a:t>
            </a:r>
            <a:r>
              <a:rPr lang="el-GR" altLang="el-GR" dirty="0" smtClean="0">
                <a:solidFill>
                  <a:schemeClr val="tx1"/>
                </a:solidFill>
              </a:rPr>
              <a:t>προγραμμάτων</a:t>
            </a:r>
            <a:r>
              <a:rPr lang="en-US" altLang="el-GR" dirty="0" smtClean="0">
                <a:solidFill>
                  <a:schemeClr val="tx1"/>
                </a:solidFill>
              </a:rPr>
              <a:t> </a:t>
            </a:r>
            <a:r>
              <a:rPr lang="en-US" altLang="el-GR" sz="3200" b="0" dirty="0"/>
              <a:t> </a:t>
            </a:r>
            <a:r>
              <a:rPr lang="en-US" altLang="el-GR" sz="3600" b="0" dirty="0"/>
              <a:t>1/2</a:t>
            </a:r>
            <a:endParaRPr lang="el-GR" altLang="el-GR" sz="3600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Χρόνος και διάρκεια</a:t>
            </a:r>
          </a:p>
          <a:p>
            <a:r>
              <a:rPr lang="el-GR" altLang="el-GR" dirty="0" smtClean="0"/>
              <a:t>Εκπαιδευτής και αριθμός εκπαιδευομένων</a:t>
            </a:r>
          </a:p>
          <a:p>
            <a:r>
              <a:rPr lang="el-GR" altLang="el-GR" dirty="0" smtClean="0"/>
              <a:t>Σημείο, ώρα και εκπαιδευτικά μέσα</a:t>
            </a:r>
          </a:p>
          <a:p>
            <a:r>
              <a:rPr lang="el-GR" altLang="el-GR" dirty="0" smtClean="0"/>
              <a:t>Θεματική επικέντρωση (π.χ. ξενάγηση, χρήση </a:t>
            </a:r>
            <a:r>
              <a:rPr lang="en-US" altLang="el-GR" dirty="0" smtClean="0"/>
              <a:t>OPAC</a:t>
            </a:r>
            <a:r>
              <a:rPr lang="el-GR" altLang="el-GR" dirty="0" smtClean="0"/>
              <a:t>) ή συνδυασμό τους</a:t>
            </a:r>
          </a:p>
          <a:p>
            <a:r>
              <a:rPr lang="el-GR" altLang="el-GR" dirty="0" smtClean="0"/>
              <a:t>Προϋπολογισμό κόστους σε υλικά (φυλλάδια, χαρτί εκτυπώσεων, κ.λπ.)</a:t>
            </a:r>
          </a:p>
        </p:txBody>
      </p:sp>
    </p:spTree>
    <p:extLst>
      <p:ext uri="{BB962C8B-B14F-4D97-AF65-F5344CB8AC3E}">
        <p14:creationId xmlns:p14="http://schemas.microsoft.com/office/powerpoint/2010/main" val="9364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Στάδια οργάνωσης </a:t>
            </a:r>
            <a:r>
              <a:rPr lang="el-GR" altLang="el-GR" dirty="0" smtClean="0">
                <a:solidFill>
                  <a:schemeClr val="tx1"/>
                </a:solidFill>
              </a:rPr>
              <a:t>προγραμμάτων</a:t>
            </a:r>
            <a:r>
              <a:rPr lang="en-US" altLang="el-GR" dirty="0" smtClean="0">
                <a:solidFill>
                  <a:schemeClr val="tx1"/>
                </a:solidFill>
              </a:rPr>
              <a:t> 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2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/2</a:t>
            </a:r>
            <a:endParaRPr lang="el-GR" altLang="el-GR" sz="3600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Αμοιβή εκπαιδευτή (αν είναι εξωτερικός)</a:t>
            </a:r>
          </a:p>
          <a:p>
            <a:r>
              <a:rPr lang="el-GR" altLang="el-GR" dirty="0" smtClean="0"/>
              <a:t>Χρονοδιάγραμμα του συνόλου των εκπαιδευτικών προγραμμάτων</a:t>
            </a:r>
          </a:p>
          <a:p>
            <a:r>
              <a:rPr lang="el-GR" altLang="el-GR" dirty="0" smtClean="0"/>
              <a:t>Με κάθε τρόπο την κοινοποίηση διεξαγωγής των προγραμμάτων προς το κοινό, δηλαδή μια συγκροτημένη </a:t>
            </a:r>
            <a:r>
              <a:rPr lang="el-GR" altLang="el-GR" i="1" dirty="0" smtClean="0"/>
              <a:t>διαφήμιση</a:t>
            </a:r>
            <a:r>
              <a:rPr lang="el-GR" altLang="el-GR" dirty="0" smtClean="0"/>
              <a:t> της δραστηριότητας με τον ακριβή χρόνο, τόπο και το θέμα του προγράμματος</a:t>
            </a:r>
          </a:p>
        </p:txBody>
      </p:sp>
    </p:spTree>
    <p:extLst>
      <p:ext uri="{BB962C8B-B14F-4D97-AF65-F5344CB8AC3E}">
        <p14:creationId xmlns:p14="http://schemas.microsoft.com/office/powerpoint/2010/main" val="1834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Πληροφοριακός αλφαβητισμός</a:t>
            </a:r>
            <a:endParaRPr lang="el-GR" altLang="el-GR" sz="3200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Είναι ρεαλιστικός;</a:t>
            </a:r>
          </a:p>
        </p:txBody>
      </p:sp>
    </p:spTree>
    <p:extLst>
      <p:ext uri="{BB962C8B-B14F-4D97-AF65-F5344CB8AC3E}">
        <p14:creationId xmlns:p14="http://schemas.microsoft.com/office/powerpoint/2010/main" val="35106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01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29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Αλέξανδρος Κουλούρης 2014. </a:t>
            </a:r>
            <a:r>
              <a:rPr lang="el-GR" sz="2000" dirty="0"/>
              <a:t>Αλέξανδρος Κουλούρης. «Πολιτική Πληροφόρησης. Ενότητα </a:t>
            </a:r>
            <a:r>
              <a:rPr lang="el-GR" sz="2000" dirty="0" smtClean="0"/>
              <a:t>7: </a:t>
            </a:r>
            <a:r>
              <a:rPr lang="el-GR" sz="2000" dirty="0"/>
              <a:t>Πολιτική υπηρεσιών </a:t>
            </a:r>
            <a:r>
              <a:rPr lang="el-GR" sz="2000" dirty="0" smtClean="0"/>
              <a:t>πληροφόρησης».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53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998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Θεωρητικοί προβληματισμοί</a:t>
            </a:r>
            <a:endParaRPr lang="el-GR" altLang="el-GR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Υποχρέωση στην παροχή πληροφοριών</a:t>
            </a:r>
          </a:p>
          <a:p>
            <a:r>
              <a:rPr lang="el-GR" altLang="el-GR" dirty="0" smtClean="0"/>
              <a:t>Ανάπτυξη των κοινωνιών του ανθρώπου</a:t>
            </a:r>
          </a:p>
          <a:p>
            <a:r>
              <a:rPr lang="el-GR" altLang="el-GR" dirty="0" smtClean="0"/>
              <a:t>Το δικαίωμα στα πολιτιστικά αγαθά και την ενημέρωση</a:t>
            </a:r>
          </a:p>
          <a:p>
            <a:r>
              <a:rPr lang="el-GR" altLang="el-GR" dirty="0" smtClean="0"/>
              <a:t>Προβληματισμοί σε σχέση με τη θεωρία της «κοινωνίας της πληροφορίας» και της «κοινωνίας της γνώσης»</a:t>
            </a:r>
          </a:p>
        </p:txBody>
      </p:sp>
    </p:spTree>
    <p:extLst>
      <p:ext uri="{BB962C8B-B14F-4D97-AF65-F5344CB8AC3E}">
        <p14:creationId xmlns:p14="http://schemas.microsoft.com/office/powerpoint/2010/main" val="2460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Διαχείρισης της πληροφορίας (Θ) </a:t>
            </a: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Πλούσια αρθρογραφία και επιστημονικός προβληματισμός για την 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Ανάλυση των υπηρεσιών πληροφόρησης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Απόδοση και αξιολόγησή τους </a:t>
            </a:r>
          </a:p>
          <a:p>
            <a:pPr>
              <a:defRPr/>
            </a:pPr>
            <a:r>
              <a:rPr lang="el-GR" dirty="0" smtClean="0"/>
              <a:t>Θεωρητικό υπόβαθρο 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Οι θεωρίες της διαχείρισης (</a:t>
            </a:r>
            <a:r>
              <a:rPr lang="en-US" dirty="0" smtClean="0">
                <a:ea typeface="+mn-ea"/>
                <a:cs typeface="+mn-cs"/>
              </a:rPr>
              <a:t>management</a:t>
            </a:r>
            <a:r>
              <a:rPr lang="el-GR" dirty="0" smtClean="0">
                <a:ea typeface="+mn-ea"/>
                <a:cs typeface="+mn-cs"/>
              </a:rPr>
              <a:t>) και της διοίκησης οργανισμών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8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Η ανάπτυξη πληροφοριακής υπηρεσίας</a:t>
            </a:r>
            <a:endParaRPr lang="el-GR" altLang="el-GR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Άρρηκτα δεμένη με την δημόσια εκπαίδευση και πρόσβαση στην πληροφορία</a:t>
            </a:r>
          </a:p>
          <a:p>
            <a:r>
              <a:rPr lang="el-GR" altLang="el-GR" dirty="0" smtClean="0"/>
              <a:t>Ανάγκη του πληθυσμού για περισσότερη πληροφορία, πηγές και υπηρεσίες</a:t>
            </a:r>
          </a:p>
          <a:p>
            <a:r>
              <a:rPr lang="el-GR" altLang="el-GR" dirty="0" smtClean="0"/>
              <a:t>Καθοριστική επίπτωση είχε η εξέλιξη της τεχνολογίας και η αναγκαιότητα τεχνολογικού αλφαβητισμού</a:t>
            </a:r>
          </a:p>
        </p:txBody>
      </p:sp>
    </p:spTree>
    <p:extLst>
      <p:ext uri="{BB962C8B-B14F-4D97-AF65-F5344CB8AC3E}">
        <p14:creationId xmlns:p14="http://schemas.microsoft.com/office/powerpoint/2010/main" val="23004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Υπηρεσίες πληροφόρησης</a:t>
            </a: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Στους μεγάλους πληροφοριακούς οργανισμούς αποτελούν χωριστό τμήμα</a:t>
            </a:r>
          </a:p>
          <a:p>
            <a:pPr>
              <a:defRPr/>
            </a:pPr>
            <a:r>
              <a:rPr lang="el-GR" dirty="0" smtClean="0"/>
              <a:t>Σε μικρότερους είναι ενσωματωμένα στο τμήμα ανάπτυξης συλλογής</a:t>
            </a:r>
          </a:p>
          <a:p>
            <a:pPr>
              <a:defRPr/>
            </a:pPr>
            <a:r>
              <a:rPr lang="el-GR" dirty="0" smtClean="0"/>
              <a:t>Σε κάθε περίπτωση η παροχή πληροφοριών είναι βασική λειτουργία 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Επαφή με το κοινό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Καθιέρωση του φορέα</a:t>
            </a:r>
          </a:p>
        </p:txBody>
      </p:sp>
    </p:spTree>
    <p:extLst>
      <p:ext uri="{BB962C8B-B14F-4D97-AF65-F5344CB8AC3E}">
        <p14:creationId xmlns:p14="http://schemas.microsoft.com/office/powerpoint/2010/main" val="21740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Πολιτική πληροφόρησης</a:t>
            </a:r>
            <a:endParaRPr lang="el-GR" altLang="el-GR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Οι πληροφοριακοί οργανισμοί ανάλογα με το είδος τους (είδος βιβλιοθήκης, αρχείου ή μουσείο) αναπτύσσουν πολιτικές πληροφόρησης που καθορίζουν την κοινότητα που εξυπηρετούν, το επίπεδο εξυπηρέτησης, τις συναφείς δραστηριότητες που αναπτύσσουν, προκειμένου να επιτύχουν τις υπηρεσίες που θέλουν</a:t>
            </a:r>
          </a:p>
        </p:txBody>
      </p:sp>
    </p:spTree>
    <p:extLst>
      <p:ext uri="{BB962C8B-B14F-4D97-AF65-F5344CB8AC3E}">
        <p14:creationId xmlns:p14="http://schemas.microsoft.com/office/powerpoint/2010/main" val="12940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Ελάχιστο επίπεδο πολιτικής πληροφόρησης</a:t>
            </a: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συντηρητική άποψη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Πληροφορεί το χρήστη για το πώς θα βρει την πληροφορία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Ο χρήστη αυτενεργεί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Χρειάζεται εκπαίδευση κοινού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Επιλέγεται λόγω περιορισμένου προσωπικού ή αντίληψης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Επιλέγεται κυρίως στις σχολικές βιβλιοθήκες</a:t>
            </a:r>
          </a:p>
          <a:p>
            <a:pPr lvl="1"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00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63c4f875baec5192c831646edc415f6f532162dd"/>
  <p:tag name="ISPRING_RESOURCE_PATHS_HASH_PRESENTER" val="71594a43903e5be4101b39ba8812ebc20b02dfc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1812</Words>
  <Application>Microsoft Office PowerPoint</Application>
  <PresentationFormat>Προβολή στην οθόνη (4:3)</PresentationFormat>
  <Paragraphs>248</Paragraphs>
  <Slides>40</Slides>
  <Notes>39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1" baseType="lpstr">
      <vt:lpstr>OC_template_updated</vt:lpstr>
      <vt:lpstr>Πολιτική πληροφόρησης</vt:lpstr>
      <vt:lpstr>Επισκόπηση θεμάτων</vt:lpstr>
      <vt:lpstr>Πολιτική υπηρεσιών πληροφόρησης</vt:lpstr>
      <vt:lpstr>Θεωρητικοί προβληματισμοί</vt:lpstr>
      <vt:lpstr>Διαχείρισης της πληροφορίας (Θ) </vt:lpstr>
      <vt:lpstr>Η ανάπτυξη πληροφοριακής υπηρεσίας</vt:lpstr>
      <vt:lpstr>Υπηρεσίες πληροφόρησης</vt:lpstr>
      <vt:lpstr>Πολιτική πληροφόρησης</vt:lpstr>
      <vt:lpstr>Ελάχιστο επίπεδο πολιτικής πληροφόρησης</vt:lpstr>
      <vt:lpstr>Μεσαίο</vt:lpstr>
      <vt:lpstr>Μέγιστο</vt:lpstr>
      <vt:lpstr>Στοιχεία πολιτικών πληροφόρησης</vt:lpstr>
      <vt:lpstr>Ερωτήσεις κατεύθυνσης</vt:lpstr>
      <vt:lpstr>Γρήγορες πληροφοριακές ερωτήσεις</vt:lpstr>
      <vt:lpstr>Ερωτήσεις αναζήτησης</vt:lpstr>
      <vt:lpstr>Ερωτήσεις έρευνας</vt:lpstr>
      <vt:lpstr>Προβληματισμοί 1/2</vt:lpstr>
      <vt:lpstr>Προβληματισμοί  2/2</vt:lpstr>
      <vt:lpstr>Ειδικές υπηρεσίες πληροφόρησης</vt:lpstr>
      <vt:lpstr>Πληροφοριακή παιδεία: η προβληματική της</vt:lpstr>
      <vt:lpstr>Η προβληματική της</vt:lpstr>
      <vt:lpstr>Στόχοι της</vt:lpstr>
      <vt:lpstr>Συστατικά της  1/2</vt:lpstr>
      <vt:lpstr>Συστατικά της  2/2</vt:lpstr>
      <vt:lpstr>Αποτέλεσμα </vt:lpstr>
      <vt:lpstr>Εκπαίδευση χρηστών στις βιβλιοθήκες</vt:lpstr>
      <vt:lpstr>Μέθοδοι εκπαίδευσης χρηστών  1/2 </vt:lpstr>
      <vt:lpstr>Μέθοδοι εκπαίδευσης χρηστών  2/2 </vt:lpstr>
      <vt:lpstr>Οι εκπαιδεύσεις χρηστών</vt:lpstr>
      <vt:lpstr>Προγράμματα εκπαίδευσης χρηστών</vt:lpstr>
      <vt:lpstr>Στάδια οργάνωσης προγραμμάτων  1/2</vt:lpstr>
      <vt:lpstr>Στάδια οργάνωσης προγραμμάτων 2/2</vt:lpstr>
      <vt:lpstr>Πληροφοριακός αλφαβητισμός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11</cp:revision>
  <dcterms:created xsi:type="dcterms:W3CDTF">2013-03-04T13:35:19Z</dcterms:created>
  <dcterms:modified xsi:type="dcterms:W3CDTF">2015-04-16T13:48:46Z</dcterms:modified>
</cp:coreProperties>
</file>