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2"/>
  </p:notesMasterIdLst>
  <p:handoutMasterIdLst>
    <p:handoutMasterId r:id="rId63"/>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7" r:id="rId58"/>
    <p:sldId id="318" r:id="rId59"/>
    <p:sldId id="315" r:id="rId60"/>
    <p:sldId id="316" r:id="rId61"/>
  </p:sldIdLst>
  <p:sldSz cx="9144000" cy="6858000" type="screen4x3"/>
  <p:notesSz cx="7104063" cy="10234613"/>
  <p:custDataLst>
    <p:tags r:id="rId6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2610A857-3F91-4C7B-843C-7A68F06C5B5A}" type="slidenum">
              <a:rPr lang="el-GR" altLang="el-GR" smtClean="0"/>
              <a:pPr eaLnBrk="1" hangingPunct="1"/>
              <a:t>9</a:t>
            </a:fld>
            <a:endParaRPr lang="el-GR"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26F0FC9B-3848-45E4-A114-729D9E8CD2E9}" type="slidenum">
              <a:rPr lang="el-GR" altLang="el-GR" smtClean="0"/>
              <a:pPr eaLnBrk="1" hangingPunct="1"/>
              <a:t>10</a:t>
            </a:fld>
            <a:endParaRPr lang="el-GR" alt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D3446909-01E5-430C-98BF-804C02C57757}" type="slidenum">
              <a:rPr lang="el-GR" altLang="el-GR" smtClean="0"/>
              <a:pPr eaLnBrk="1" hangingPunct="1"/>
              <a:t>11</a:t>
            </a:fld>
            <a:endParaRPr lang="el-GR" alt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1A56C938-3C0F-4D83-912A-2C1763DA183C}" type="slidenum">
              <a:rPr lang="el-GR" altLang="el-GR" smtClean="0"/>
              <a:pPr eaLnBrk="1" hangingPunct="1"/>
              <a:t>12</a:t>
            </a:fld>
            <a:endParaRPr lang="el-GR" alt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E1FCBBBB-2B30-4169-844A-87C0D22E6E33}" type="slidenum">
              <a:rPr lang="el-GR" altLang="el-GR" smtClean="0"/>
              <a:pPr eaLnBrk="1" hangingPunct="1"/>
              <a:t>13</a:t>
            </a:fld>
            <a:endParaRPr lang="el-GR" alt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8281D019-C0BB-4A21-B4BC-735FF7C4F900}" type="slidenum">
              <a:rPr lang="el-GR" altLang="el-GR" smtClean="0"/>
              <a:pPr eaLnBrk="1" hangingPunct="1"/>
              <a:t>14</a:t>
            </a:fld>
            <a:endParaRPr lang="el-GR" alt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AEA0238B-7391-46E4-8F4A-800E1C5E5303}" type="slidenum">
              <a:rPr lang="el-GR" altLang="el-GR" smtClean="0"/>
              <a:pPr eaLnBrk="1" hangingPunct="1"/>
              <a:t>15</a:t>
            </a:fld>
            <a:endParaRPr lang="el-GR" alt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FA912450-8A51-4777-8C6C-28A02AD501CE}" type="slidenum">
              <a:rPr lang="el-GR" altLang="el-GR" smtClean="0"/>
              <a:pPr eaLnBrk="1" hangingPunct="1"/>
              <a:t>16</a:t>
            </a:fld>
            <a:endParaRPr lang="el-GR" alt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334677BF-F4FD-420A-B62E-7F6DAC683CAF}" type="slidenum">
              <a:rPr lang="el-GR" altLang="el-GR" smtClean="0"/>
              <a:pPr eaLnBrk="1" hangingPunct="1"/>
              <a:t>17</a:t>
            </a:fld>
            <a:endParaRPr lang="el-GR" alt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6E4E7DC5-001B-479B-A36F-078FBF4D92E9}" type="slidenum">
              <a:rPr lang="el-GR" altLang="el-GR" smtClean="0"/>
              <a:pPr eaLnBrk="1" hangingPunct="1"/>
              <a:t>18</a:t>
            </a:fld>
            <a:endParaRPr lang="el-GR" alt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D653AAFE-505F-4A14-BEB9-BD0F570EBFED}" type="slidenum">
              <a:rPr lang="el-GR" altLang="el-GR" smtClean="0"/>
              <a:pPr eaLnBrk="1" hangingPunct="1"/>
              <a:t>1</a:t>
            </a:fld>
            <a:endParaRPr lang="el-GR" alt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9E43D93D-32AE-4E54-B9ED-FAC785FD7147}" type="slidenum">
              <a:rPr lang="el-GR" altLang="el-GR" smtClean="0"/>
              <a:pPr eaLnBrk="1" hangingPunct="1"/>
              <a:t>19</a:t>
            </a:fld>
            <a:endParaRPr lang="el-GR" alt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CE188B42-CDDE-45B0-B81E-F9B7133086B8}" type="slidenum">
              <a:rPr lang="el-GR" altLang="el-GR" smtClean="0"/>
              <a:pPr eaLnBrk="1" hangingPunct="1"/>
              <a:t>20</a:t>
            </a:fld>
            <a:endParaRPr lang="el-GR" alt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242E659E-112B-47E2-8677-73ECDD02431C}" type="slidenum">
              <a:rPr lang="el-GR" altLang="el-GR" smtClean="0"/>
              <a:pPr eaLnBrk="1" hangingPunct="1"/>
              <a:t>21</a:t>
            </a:fld>
            <a:endParaRPr lang="el-GR" altLang="el-G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D41F9957-52EB-4985-AD31-428B6B607922}" type="slidenum">
              <a:rPr lang="el-GR" altLang="el-GR" smtClean="0"/>
              <a:pPr eaLnBrk="1" hangingPunct="1"/>
              <a:t>22</a:t>
            </a:fld>
            <a:endParaRPr lang="el-GR" altLang="el-G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577359F9-B2F4-45E0-B739-1C96BE527355}" type="slidenum">
              <a:rPr lang="el-GR" altLang="el-GR" smtClean="0"/>
              <a:pPr eaLnBrk="1" hangingPunct="1"/>
              <a:t>23</a:t>
            </a:fld>
            <a:endParaRPr lang="el-GR" alt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54580D50-749E-4799-8D56-299D2E56A850}" type="slidenum">
              <a:rPr lang="el-GR" altLang="el-GR" smtClean="0"/>
              <a:pPr eaLnBrk="1" hangingPunct="1"/>
              <a:t>24</a:t>
            </a:fld>
            <a:endParaRPr lang="el-GR" alt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4E23CB8E-FE26-417C-9025-079F60B8EB4D}" type="slidenum">
              <a:rPr lang="el-GR" altLang="el-GR" smtClean="0"/>
              <a:pPr eaLnBrk="1" hangingPunct="1"/>
              <a:t>25</a:t>
            </a:fld>
            <a:endParaRPr lang="el-GR" altLang="el-G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73900FB2-5F45-4FB4-AE2E-DCB1F5E6D313}" type="slidenum">
              <a:rPr lang="el-GR" altLang="el-GR" smtClean="0"/>
              <a:pPr eaLnBrk="1" hangingPunct="1"/>
              <a:t>26</a:t>
            </a:fld>
            <a:endParaRPr lang="el-GR" altLang="el-G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DA925420-3985-4602-8B2E-E77357112E49}" type="slidenum">
              <a:rPr lang="el-GR" altLang="el-GR" smtClean="0"/>
              <a:pPr eaLnBrk="1" hangingPunct="1"/>
              <a:t>27</a:t>
            </a:fld>
            <a:endParaRPr lang="el-GR" altLang="el-G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7957AAE2-47F0-47D5-B155-04B60E972258}" type="slidenum">
              <a:rPr lang="el-GR" altLang="el-GR" smtClean="0"/>
              <a:pPr eaLnBrk="1" hangingPunct="1"/>
              <a:t>28</a:t>
            </a:fld>
            <a:endParaRPr lang="el-GR" alt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AA7EB71F-1962-458C-91BA-5C1D2FF6FC71}" type="slidenum">
              <a:rPr lang="el-GR" altLang="el-GR" smtClean="0"/>
              <a:pPr eaLnBrk="1" hangingPunct="1"/>
              <a:t>2</a:t>
            </a:fld>
            <a:endParaRPr lang="el-GR" altLang="el-G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B011ECE4-73B1-46C6-ACC6-E7466361F877}" type="slidenum">
              <a:rPr lang="el-GR" altLang="el-GR" smtClean="0"/>
              <a:pPr eaLnBrk="1" hangingPunct="1"/>
              <a:t>29</a:t>
            </a:fld>
            <a:endParaRPr lang="el-GR" altLang="el-G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5E7BDD70-33A1-4A41-A80A-18D23EFB0A36}" type="slidenum">
              <a:rPr lang="el-GR" altLang="el-GR" smtClean="0"/>
              <a:pPr eaLnBrk="1" hangingPunct="1"/>
              <a:t>30</a:t>
            </a:fld>
            <a:endParaRPr lang="el-GR" altLang="el-G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6F06DE47-E383-4BE8-AA6C-686B37DF7CFC}" type="slidenum">
              <a:rPr lang="el-GR" altLang="el-GR" smtClean="0"/>
              <a:pPr eaLnBrk="1" hangingPunct="1"/>
              <a:t>31</a:t>
            </a:fld>
            <a:endParaRPr lang="el-GR" altLang="el-G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8402FC22-A99E-4D80-A774-28D54EE2FAFA}" type="slidenum">
              <a:rPr lang="el-GR" altLang="el-GR" smtClean="0"/>
              <a:pPr eaLnBrk="1" hangingPunct="1"/>
              <a:t>32</a:t>
            </a:fld>
            <a:endParaRPr lang="el-GR" altLang="el-GR"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B2BBFB44-9273-4C0A-A7A0-E81A8B258480}" type="slidenum">
              <a:rPr lang="el-GR" altLang="el-GR" smtClean="0"/>
              <a:pPr eaLnBrk="1" hangingPunct="1"/>
              <a:t>33</a:t>
            </a:fld>
            <a:endParaRPr lang="el-GR" altLang="el-G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3E2E7EAC-FA9D-47CF-B262-524F2AE86783}" type="slidenum">
              <a:rPr lang="el-GR" altLang="el-GR" smtClean="0"/>
              <a:pPr eaLnBrk="1" hangingPunct="1"/>
              <a:t>34</a:t>
            </a:fld>
            <a:endParaRPr lang="el-GR" altLang="el-G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3B71A627-1DD1-4B21-8801-4F6721716EC8}" type="slidenum">
              <a:rPr lang="el-GR" altLang="el-GR" smtClean="0"/>
              <a:pPr eaLnBrk="1" hangingPunct="1"/>
              <a:t>35</a:t>
            </a:fld>
            <a:endParaRPr lang="el-GR" altLang="el-GR"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C3450D3A-9F3A-4266-8A15-6C692FDE0B73}" type="slidenum">
              <a:rPr lang="el-GR" altLang="el-GR" smtClean="0"/>
              <a:pPr eaLnBrk="1" hangingPunct="1"/>
              <a:t>36</a:t>
            </a:fld>
            <a:endParaRPr lang="el-GR" altLang="el-GR"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493E3818-C2E8-4258-B8CF-D957F6ABC36C}" type="slidenum">
              <a:rPr lang="el-GR" altLang="el-GR" smtClean="0"/>
              <a:pPr eaLnBrk="1" hangingPunct="1"/>
              <a:t>37</a:t>
            </a:fld>
            <a:endParaRPr lang="el-GR" altLang="el-GR"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622BA327-934C-4537-BD4D-3E3A31249CDF}" type="slidenum">
              <a:rPr lang="el-GR" altLang="el-GR" smtClean="0"/>
              <a:pPr eaLnBrk="1" hangingPunct="1"/>
              <a:t>38</a:t>
            </a:fld>
            <a:endParaRPr lang="el-GR" alt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4ACFF2EF-2FA8-4AD9-930B-90259D252ED0}" type="slidenum">
              <a:rPr lang="el-GR" altLang="el-GR" smtClean="0"/>
              <a:pPr eaLnBrk="1" hangingPunct="1"/>
              <a:t>3</a:t>
            </a:fld>
            <a:endParaRPr lang="el-GR" altLang="el-GR"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A7FAC2F8-0F8F-44B8-9E4C-D09C42CD23D3}" type="slidenum">
              <a:rPr lang="el-GR" altLang="el-GR" smtClean="0"/>
              <a:pPr eaLnBrk="1" hangingPunct="1"/>
              <a:t>39</a:t>
            </a:fld>
            <a:endParaRPr lang="el-GR" altLang="el-GR"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B17168BD-2B8B-484C-B438-7F57D3B57770}" type="slidenum">
              <a:rPr lang="el-GR" altLang="el-GR" smtClean="0"/>
              <a:pPr eaLnBrk="1" hangingPunct="1"/>
              <a:t>40</a:t>
            </a:fld>
            <a:endParaRPr lang="el-GR" altLang="el-G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D2845146-0142-436E-AE8E-87F13EBD7924}" type="slidenum">
              <a:rPr lang="el-GR" altLang="el-GR" smtClean="0"/>
              <a:pPr eaLnBrk="1" hangingPunct="1"/>
              <a:t>41</a:t>
            </a:fld>
            <a:endParaRPr lang="el-GR" altLang="el-GR"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B730E25B-889B-4EEC-858C-E7AE9042E801}" type="slidenum">
              <a:rPr lang="el-GR" altLang="el-GR" smtClean="0"/>
              <a:pPr eaLnBrk="1" hangingPunct="1"/>
              <a:t>42</a:t>
            </a:fld>
            <a:endParaRPr lang="el-GR" altLang="el-GR"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0C7ADF99-E143-4624-9648-400702B669A9}" type="slidenum">
              <a:rPr lang="el-GR" altLang="el-GR" smtClean="0"/>
              <a:pPr eaLnBrk="1" hangingPunct="1"/>
              <a:t>43</a:t>
            </a:fld>
            <a:endParaRPr lang="el-GR" altLang="el-G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974DE0BD-6F57-4071-A74A-E0B753501768}" type="slidenum">
              <a:rPr lang="el-GR" altLang="el-GR" smtClean="0"/>
              <a:pPr eaLnBrk="1" hangingPunct="1"/>
              <a:t>44</a:t>
            </a:fld>
            <a:endParaRPr lang="el-GR" altLang="el-GR"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02ED586C-FCAA-41D5-A8DB-E8D67920BEF0}" type="slidenum">
              <a:rPr lang="el-GR" altLang="el-GR" smtClean="0"/>
              <a:pPr eaLnBrk="1" hangingPunct="1"/>
              <a:t>45</a:t>
            </a:fld>
            <a:endParaRPr lang="el-GR" altLang="el-GR"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4220E298-8051-42B7-93D9-D0053F00BDD1}" type="slidenum">
              <a:rPr lang="el-GR" altLang="el-GR" smtClean="0"/>
              <a:pPr eaLnBrk="1" hangingPunct="1"/>
              <a:t>46</a:t>
            </a:fld>
            <a:endParaRPr lang="el-GR" altLang="el-GR"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0BBD5790-04F1-43A2-9120-F468B73B8C98}" type="slidenum">
              <a:rPr lang="el-GR" altLang="el-GR" smtClean="0"/>
              <a:pPr eaLnBrk="1" hangingPunct="1"/>
              <a:t>47</a:t>
            </a:fld>
            <a:endParaRPr lang="el-GR" altLang="el-GR"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FF10ACD7-7395-4620-8E00-E2A2E795B49E}" type="slidenum">
              <a:rPr lang="el-GR" altLang="el-GR" smtClean="0"/>
              <a:pPr eaLnBrk="1" hangingPunct="1"/>
              <a:t>48</a:t>
            </a:fld>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02B66953-54FF-4EA2-AFB8-163D5604A298}" type="slidenum">
              <a:rPr lang="el-GR" altLang="el-GR" smtClean="0"/>
              <a:pPr eaLnBrk="1" hangingPunct="1"/>
              <a:t>4</a:t>
            </a:fld>
            <a:endParaRPr lang="el-GR" altLang="el-GR"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18C2DE76-8A89-4CCD-8144-E8018D8779DE}" type="slidenum">
              <a:rPr lang="el-GR" altLang="el-GR" smtClean="0"/>
              <a:pPr eaLnBrk="1" hangingPunct="1"/>
              <a:t>49</a:t>
            </a:fld>
            <a:endParaRPr lang="el-GR" altLang="el-GR"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6CC9AEFD-38F1-4DB1-B0ED-FA22AECCC58C}" type="slidenum">
              <a:rPr lang="el-GR" altLang="el-GR" smtClean="0"/>
              <a:pPr eaLnBrk="1" hangingPunct="1"/>
              <a:t>50</a:t>
            </a:fld>
            <a:endParaRPr lang="el-GR" altLang="el-GR"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A66D4F6B-D27D-4053-8AEC-526CC8C5692B}" type="slidenum">
              <a:rPr lang="el-GR" altLang="el-GR" smtClean="0"/>
              <a:pPr eaLnBrk="1" hangingPunct="1"/>
              <a:t>51</a:t>
            </a:fld>
            <a:endParaRPr lang="el-GR" altLang="el-GR"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976824E2-DA58-4697-973C-8631A11ABF91}" type="slidenum">
              <a:rPr lang="el-GR" altLang="el-GR" smtClean="0"/>
              <a:pPr eaLnBrk="1" hangingPunct="1"/>
              <a:t>52</a:t>
            </a:fld>
            <a:endParaRPr lang="el-GR" altLang="el-GR"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F199E1C8-FA07-4CBB-A580-5DEFEA628ABE}" type="slidenum">
              <a:rPr lang="el-GR" altLang="el-GR" smtClean="0"/>
              <a:pPr eaLnBrk="1" hangingPunct="1"/>
              <a:t>5</a:t>
            </a:fld>
            <a:endParaRPr lang="el-GR"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F7B31147-148D-4603-93A0-77E413A3E335}" type="slidenum">
              <a:rPr lang="el-GR" altLang="el-GR" smtClean="0"/>
              <a:pPr eaLnBrk="1" hangingPunct="1"/>
              <a:t>6</a:t>
            </a:fld>
            <a:endParaRPr lang="el-GR"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429034E4-B2EE-41A7-A98C-D00A2AE749FE}" type="slidenum">
              <a:rPr lang="el-GR" altLang="el-GR" smtClean="0"/>
              <a:pPr eaLnBrk="1" hangingPunct="1"/>
              <a:t>7</a:t>
            </a:fld>
            <a:endParaRPr lang="el-GR"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804986" indent="-309610" eaLnBrk="0" hangingPunct="0">
              <a:defRPr>
                <a:solidFill>
                  <a:schemeClr val="tx1"/>
                </a:solidFill>
                <a:latin typeface="Times New Roman" pitchFamily="18" charset="0"/>
              </a:defRPr>
            </a:lvl2pPr>
            <a:lvl3pPr marL="1238441" indent="-247688" eaLnBrk="0" hangingPunct="0">
              <a:defRPr>
                <a:solidFill>
                  <a:schemeClr val="tx1"/>
                </a:solidFill>
                <a:latin typeface="Times New Roman" pitchFamily="18" charset="0"/>
              </a:defRPr>
            </a:lvl3pPr>
            <a:lvl4pPr marL="1733817" indent="-247688" eaLnBrk="0" hangingPunct="0">
              <a:defRPr>
                <a:solidFill>
                  <a:schemeClr val="tx1"/>
                </a:solidFill>
                <a:latin typeface="Times New Roman" pitchFamily="18" charset="0"/>
              </a:defRPr>
            </a:lvl4pPr>
            <a:lvl5pPr marL="2229193" indent="-247688" eaLnBrk="0" hangingPunct="0">
              <a:defRPr>
                <a:solidFill>
                  <a:schemeClr val="tx1"/>
                </a:solidFill>
                <a:latin typeface="Times New Roman" pitchFamily="18" charset="0"/>
              </a:defRPr>
            </a:lvl5pPr>
            <a:lvl6pPr marL="2724569" indent="-247688" eaLnBrk="0" fontAlgn="base" hangingPunct="0">
              <a:spcBef>
                <a:spcPct val="0"/>
              </a:spcBef>
              <a:spcAft>
                <a:spcPct val="0"/>
              </a:spcAft>
              <a:defRPr>
                <a:solidFill>
                  <a:schemeClr val="tx1"/>
                </a:solidFill>
                <a:latin typeface="Times New Roman" pitchFamily="18" charset="0"/>
              </a:defRPr>
            </a:lvl6pPr>
            <a:lvl7pPr marL="3219945" indent="-247688" eaLnBrk="0" fontAlgn="base" hangingPunct="0">
              <a:spcBef>
                <a:spcPct val="0"/>
              </a:spcBef>
              <a:spcAft>
                <a:spcPct val="0"/>
              </a:spcAft>
              <a:defRPr>
                <a:solidFill>
                  <a:schemeClr val="tx1"/>
                </a:solidFill>
                <a:latin typeface="Times New Roman" pitchFamily="18" charset="0"/>
              </a:defRPr>
            </a:lvl7pPr>
            <a:lvl8pPr marL="3715322" indent="-247688" eaLnBrk="0" fontAlgn="base" hangingPunct="0">
              <a:spcBef>
                <a:spcPct val="0"/>
              </a:spcBef>
              <a:spcAft>
                <a:spcPct val="0"/>
              </a:spcAft>
              <a:defRPr>
                <a:solidFill>
                  <a:schemeClr val="tx1"/>
                </a:solidFill>
                <a:latin typeface="Times New Roman" pitchFamily="18" charset="0"/>
              </a:defRPr>
            </a:lvl8pPr>
            <a:lvl9pPr marL="4210698" indent="-247688" eaLnBrk="0" fontAlgn="base" hangingPunct="0">
              <a:spcBef>
                <a:spcPct val="0"/>
              </a:spcBef>
              <a:spcAft>
                <a:spcPct val="0"/>
              </a:spcAft>
              <a:defRPr>
                <a:solidFill>
                  <a:schemeClr val="tx1"/>
                </a:solidFill>
                <a:latin typeface="Times New Roman" pitchFamily="18" charset="0"/>
              </a:defRPr>
            </a:lvl9pPr>
          </a:lstStyle>
          <a:p>
            <a:pPr eaLnBrk="1" hangingPunct="1"/>
            <a:fld id="{67BFEC22-FA6B-408D-9048-1FB47BAFD554}" type="slidenum">
              <a:rPr lang="el-GR" altLang="el-GR" smtClean="0"/>
              <a:pPr eaLnBrk="1" hangingPunct="1"/>
              <a:t>8</a:t>
            </a:fld>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Πολιτική πληροφόρησης</a:t>
            </a:r>
          </a:p>
        </p:txBody>
      </p:sp>
      <p:sp>
        <p:nvSpPr>
          <p:cNvPr id="3" name="Υπότιτλος 2"/>
          <p:cNvSpPr>
            <a:spLocks noGrp="1"/>
          </p:cNvSpPr>
          <p:nvPr>
            <p:ph type="subTitle" idx="1"/>
          </p:nvPr>
        </p:nvSpPr>
        <p:spPr>
          <a:xfrm>
            <a:off x="1369368" y="2852936"/>
            <a:ext cx="6400800" cy="1996207"/>
          </a:xfrm>
        </p:spPr>
        <p:txBody>
          <a:bodyPr>
            <a:noAutofit/>
          </a:bodyPr>
          <a:lstStyle/>
          <a:p>
            <a:pPr>
              <a:lnSpc>
                <a:spcPct val="80000"/>
              </a:lnSpc>
            </a:pPr>
            <a:r>
              <a:rPr lang="el-GR" sz="2400" b="1" dirty="0" smtClean="0"/>
              <a:t>Ενότητα </a:t>
            </a:r>
            <a:r>
              <a:rPr lang="en-US" sz="2400" b="1" dirty="0" smtClean="0"/>
              <a:t>8</a:t>
            </a:r>
            <a:r>
              <a:rPr lang="el-GR" sz="2400" dirty="0" smtClean="0"/>
              <a:t>:</a:t>
            </a:r>
            <a:r>
              <a:rPr lang="en-US" sz="2400" dirty="0" smtClean="0"/>
              <a:t> </a:t>
            </a:r>
            <a:r>
              <a:rPr lang="el-GR" altLang="el-GR" sz="2400" dirty="0"/>
              <a:t>Δικαιώματα πνευματικής ιδιοκτησίας και πολιτικές </a:t>
            </a:r>
            <a:r>
              <a:rPr lang="el-GR" altLang="el-GR" sz="2400" dirty="0" smtClean="0"/>
              <a:t>βιβλιοθηκών</a:t>
            </a:r>
            <a:endParaRPr lang="en-US" altLang="el-GR" sz="2400" dirty="0" smtClean="0"/>
          </a:p>
          <a:p>
            <a:pPr>
              <a:lnSpc>
                <a:spcPct val="80000"/>
              </a:lnSpc>
            </a:pPr>
            <a:endParaRPr lang="en-US" altLang="el-GR" sz="2400" dirty="0" smtClean="0"/>
          </a:p>
          <a:p>
            <a:pPr>
              <a:lnSpc>
                <a:spcPct val="80000"/>
              </a:lnSpc>
            </a:pPr>
            <a:r>
              <a:rPr lang="el-GR" sz="2400" dirty="0" smtClean="0"/>
              <a:t>Δρ Αλέξανδρος Κουλούρης</a:t>
            </a:r>
          </a:p>
          <a:p>
            <a:pPr>
              <a:lnSpc>
                <a:spcPct val="80000"/>
              </a:lnSpc>
            </a:pPr>
            <a:r>
              <a:rPr lang="el-GR" sz="2400" dirty="0" smtClean="0"/>
              <a:t>Τμήμα </a:t>
            </a:r>
            <a:r>
              <a:rPr lang="el-GR" sz="2400" dirty="0"/>
              <a:t>Βιβλιοθηκονομίας &amp; Συστημάτων Πληροφόρησης</a:t>
            </a:r>
            <a:endParaRPr lang="el-GR" sz="2400" dirty="0" smtClean="0"/>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231090975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812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l-GR" altLang="el-GR" dirty="0" smtClean="0"/>
              <a:t>Συγκομιδή </a:t>
            </a:r>
            <a:r>
              <a:rPr lang="en-US" altLang="el-GR" dirty="0" smtClean="0"/>
              <a:t>(</a:t>
            </a:r>
            <a:r>
              <a:rPr lang="en-US" altLang="el-GR" i="1" dirty="0" smtClean="0"/>
              <a:t>harvesting</a:t>
            </a:r>
            <a:r>
              <a:rPr lang="en-US" altLang="el-GR" dirty="0" smtClean="0"/>
              <a:t>) </a:t>
            </a:r>
            <a:r>
              <a:rPr lang="el-GR" altLang="el-GR" dirty="0" smtClean="0"/>
              <a:t>πηγών Διαδικτύου</a:t>
            </a:r>
          </a:p>
        </p:txBody>
      </p:sp>
      <p:sp>
        <p:nvSpPr>
          <p:cNvPr id="12291" name="Content Placeholder 2"/>
          <p:cNvSpPr>
            <a:spLocks noGrp="1"/>
          </p:cNvSpPr>
          <p:nvPr>
            <p:ph idx="1"/>
          </p:nvPr>
        </p:nvSpPr>
        <p:spPr/>
        <p:txBody>
          <a:bodyPr/>
          <a:lstStyle/>
          <a:p>
            <a:r>
              <a:rPr lang="el-GR" altLang="el-GR" dirty="0" smtClean="0"/>
              <a:t>Σκανδιναβικές χώρες, επιλεκτική συγκομιδή από το </a:t>
            </a:r>
            <a:r>
              <a:rPr lang="en-US" altLang="el-GR" dirty="0" smtClean="0"/>
              <a:t>Internet Archive</a:t>
            </a:r>
            <a:endParaRPr lang="el-GR" altLang="el-GR" dirty="0" smtClean="0"/>
          </a:p>
          <a:p>
            <a:r>
              <a:rPr lang="en-US" altLang="el-GR" dirty="0" smtClean="0"/>
              <a:t>British Library </a:t>
            </a:r>
            <a:r>
              <a:rPr lang="el-GR" altLang="el-GR" dirty="0" smtClean="0"/>
              <a:t>και Εθνική Βιβλιοθήκη της Αυστραλίας, εθελοντικά σχήματα κατάθεσης</a:t>
            </a:r>
          </a:p>
          <a:p>
            <a:r>
              <a:rPr lang="en-US" altLang="el-GR" dirty="0" smtClean="0"/>
              <a:t>Paraigma project, </a:t>
            </a:r>
            <a:r>
              <a:rPr lang="el-GR" altLang="el-GR" dirty="0" smtClean="0"/>
              <a:t>εξετάζει νομικά ζητήματα για το</a:t>
            </a:r>
            <a:r>
              <a:rPr lang="en-US" altLang="el-GR" dirty="0" smtClean="0"/>
              <a:t> harvesting </a:t>
            </a:r>
            <a:r>
              <a:rPr lang="el-GR" altLang="el-GR" dirty="0" smtClean="0"/>
              <a:t>Διαδικτυακών πηγών</a:t>
            </a:r>
          </a:p>
        </p:txBody>
      </p:sp>
    </p:spTree>
    <p:extLst>
      <p:ext uri="{BB962C8B-B14F-4D97-AF65-F5344CB8AC3E}">
        <p14:creationId xmlns:p14="http://schemas.microsoft.com/office/powerpoint/2010/main" val="47109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l-GR" altLang="el-GR" dirty="0" smtClean="0"/>
              <a:t>Η προσέγγιση του </a:t>
            </a:r>
            <a:r>
              <a:rPr lang="en-US" altLang="el-GR" dirty="0" smtClean="0"/>
              <a:t>Charlesworth</a:t>
            </a:r>
            <a:endParaRPr lang="el-GR" altLang="el-GR" dirty="0" smtClean="0"/>
          </a:p>
        </p:txBody>
      </p:sp>
      <p:sp>
        <p:nvSpPr>
          <p:cNvPr id="13315" name="Content Placeholder 2"/>
          <p:cNvSpPr>
            <a:spLocks noGrp="1"/>
          </p:cNvSpPr>
          <p:nvPr>
            <p:ph idx="1"/>
          </p:nvPr>
        </p:nvSpPr>
        <p:spPr/>
        <p:txBody>
          <a:bodyPr/>
          <a:lstStyle/>
          <a:p>
            <a:pPr marL="514350" indent="-514350">
              <a:buFont typeface="Times New Roman" pitchFamily="18" charset="0"/>
              <a:buAutoNum type="arabicPeriod"/>
            </a:pPr>
            <a:r>
              <a:rPr lang="el-GR" altLang="el-GR" dirty="0" smtClean="0"/>
              <a:t>Οι </a:t>
            </a:r>
            <a:r>
              <a:rPr lang="el-GR" altLang="el-GR" i="1" dirty="0" smtClean="0"/>
              <a:t>κάτοχοι πνευματικών δικαιωμάτων</a:t>
            </a:r>
            <a:r>
              <a:rPr lang="el-GR" altLang="el-GR" dirty="0" smtClean="0"/>
              <a:t> παρέχουν μεταδεδομένα, που περιλαμβάνουν την ιδιοκτησία και το βαθμό αναπαραγωγής</a:t>
            </a:r>
          </a:p>
          <a:p>
            <a:pPr marL="514350" indent="-514350">
              <a:buFont typeface="Times New Roman" pitchFamily="18" charset="0"/>
              <a:buAutoNum type="arabicPeriod"/>
            </a:pPr>
            <a:r>
              <a:rPr lang="el-GR" altLang="el-GR" dirty="0" smtClean="0"/>
              <a:t>Τα αποθετήρια αρχείων του ιστού, να μπορούν να αποσύρουν περιεχόμενο, το οποίο δεν έχει την έγκριση του ιδιοκτήτη, που έχουν ήδη αρχειοθετήσει. </a:t>
            </a:r>
          </a:p>
        </p:txBody>
      </p:sp>
    </p:spTree>
    <p:extLst>
      <p:ext uri="{BB962C8B-B14F-4D97-AF65-F5344CB8AC3E}">
        <p14:creationId xmlns:p14="http://schemas.microsoft.com/office/powerpoint/2010/main" val="4231302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l-GR" altLang="el-GR" dirty="0" smtClean="0"/>
              <a:t>2</a:t>
            </a:r>
            <a:r>
              <a:rPr lang="el-GR" altLang="el-GR" baseline="30000" dirty="0" smtClean="0"/>
              <a:t>η</a:t>
            </a:r>
            <a:r>
              <a:rPr lang="el-GR" altLang="el-GR" dirty="0" smtClean="0"/>
              <a:t> λύση και τρόποι επίτευξής της</a:t>
            </a:r>
          </a:p>
        </p:txBody>
      </p:sp>
      <p:sp>
        <p:nvSpPr>
          <p:cNvPr id="14339" name="Content Placeholder 2"/>
          <p:cNvSpPr>
            <a:spLocks noGrp="1"/>
          </p:cNvSpPr>
          <p:nvPr>
            <p:ph idx="1"/>
          </p:nvPr>
        </p:nvSpPr>
        <p:spPr/>
        <p:txBody>
          <a:bodyPr/>
          <a:lstStyle/>
          <a:p>
            <a:r>
              <a:rPr lang="el-GR" altLang="el-GR" dirty="0" smtClean="0"/>
              <a:t>Οι πνευματικοί ιδιοκτήτες μπορούν να δηλώνουν, με τη χρήση κάποιου κοινά αποδεκτού κώδικα επικοινωνίας, ότι δεν θέλουν το περιεχόμενο τους να συλλέγεται αυτόματα</a:t>
            </a:r>
          </a:p>
          <a:p>
            <a:r>
              <a:rPr lang="el-GR" altLang="el-GR" dirty="0" smtClean="0"/>
              <a:t>Ή να ερωτώνται, αν θέλουν, περιεχόμενο το οποίο έχει συλλεχθεί χωρίς την άδεια τους, να αποσύρεται από το αρχείο </a:t>
            </a:r>
          </a:p>
          <a:p>
            <a:endParaRPr lang="el-GR" altLang="el-GR" dirty="0" smtClean="0"/>
          </a:p>
        </p:txBody>
      </p:sp>
    </p:spTree>
    <p:extLst>
      <p:ext uri="{BB962C8B-B14F-4D97-AF65-F5344CB8AC3E}">
        <p14:creationId xmlns:p14="http://schemas.microsoft.com/office/powerpoint/2010/main" val="1215416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altLang="el-GR" dirty="0" smtClean="0"/>
              <a:t>3</a:t>
            </a:r>
            <a:r>
              <a:rPr lang="el-GR" altLang="el-GR" baseline="30000" dirty="0" smtClean="0"/>
              <a:t>η</a:t>
            </a:r>
            <a:r>
              <a:rPr lang="el-GR" altLang="el-GR" dirty="0" smtClean="0"/>
              <a:t> προσέγγιση</a:t>
            </a:r>
          </a:p>
        </p:txBody>
      </p:sp>
      <p:sp>
        <p:nvSpPr>
          <p:cNvPr id="15363" name="Content Placeholder 2"/>
          <p:cNvSpPr>
            <a:spLocks noGrp="1"/>
          </p:cNvSpPr>
          <p:nvPr>
            <p:ph idx="1"/>
          </p:nvPr>
        </p:nvSpPr>
        <p:spPr/>
        <p:txBody>
          <a:bodyPr/>
          <a:lstStyle/>
          <a:p>
            <a:r>
              <a:rPr lang="el-GR" altLang="el-GR" dirty="0" smtClean="0"/>
              <a:t>Τροποποίηση της νομοθεσίας πνευματικής ιδιοκτησίας, για αυτόματη συγκομιδή του </a:t>
            </a:r>
            <a:r>
              <a:rPr lang="el-GR" altLang="el-GR" i="1" dirty="0" smtClean="0"/>
              <a:t>ιστού</a:t>
            </a:r>
          </a:p>
          <a:p>
            <a:r>
              <a:rPr lang="el-GR" altLang="el-GR" dirty="0" smtClean="0"/>
              <a:t>Ήδη στις Εθνικές Βιβλιοθήκες Γαλλίας και Σουηδίας</a:t>
            </a:r>
          </a:p>
          <a:p>
            <a:r>
              <a:rPr lang="el-GR" altLang="el-GR" dirty="0" smtClean="0"/>
              <a:t>Εξετάζεται στο Ηνωμένο Βασίλειο, βλ. </a:t>
            </a:r>
            <a:r>
              <a:rPr lang="en-US" altLang="el-GR" i="1" dirty="0" smtClean="0"/>
              <a:t>Legal Deposit Libraries Act</a:t>
            </a:r>
            <a:r>
              <a:rPr lang="el-GR" altLang="el-GR" i="1" dirty="0" smtClean="0"/>
              <a:t> 2003</a:t>
            </a:r>
            <a:endParaRPr lang="el-GR" altLang="el-GR" dirty="0" smtClean="0"/>
          </a:p>
        </p:txBody>
      </p:sp>
    </p:spTree>
    <p:extLst>
      <p:ext uri="{BB962C8B-B14F-4D97-AF65-F5344CB8AC3E}">
        <p14:creationId xmlns:p14="http://schemas.microsoft.com/office/powerpoint/2010/main" val="105487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altLang="el-GR" dirty="0" smtClean="0"/>
              <a:t>Ελληνική </a:t>
            </a:r>
            <a:r>
              <a:rPr lang="el-GR" altLang="el-GR" dirty="0" smtClean="0"/>
              <a:t>νομοθεσία </a:t>
            </a:r>
            <a:r>
              <a:rPr lang="el-GR" altLang="el-GR" sz="3600" b="0" dirty="0" smtClean="0"/>
              <a:t>1/4</a:t>
            </a:r>
            <a:endParaRPr lang="el-GR" altLang="el-GR" sz="3600" b="0" dirty="0" smtClean="0"/>
          </a:p>
        </p:txBody>
      </p:sp>
      <p:sp>
        <p:nvSpPr>
          <p:cNvPr id="16387" name="Content Placeholder 2"/>
          <p:cNvSpPr>
            <a:spLocks noGrp="1"/>
          </p:cNvSpPr>
          <p:nvPr>
            <p:ph idx="1"/>
          </p:nvPr>
        </p:nvSpPr>
        <p:spPr/>
        <p:txBody>
          <a:bodyPr/>
          <a:lstStyle/>
          <a:p>
            <a:r>
              <a:rPr lang="el-GR" altLang="el-GR" dirty="0" smtClean="0"/>
              <a:t>Ν. 2121/1993 «Πνευματική ιδιοκτησία, συγγενικά δικαιώματα και πολιτιστικά θέματα»</a:t>
            </a:r>
          </a:p>
          <a:p>
            <a:r>
              <a:rPr lang="el-GR" altLang="el-GR" dirty="0" smtClean="0"/>
              <a:t>Ν. 2435/1996, άρθρο 3 (τροποποίηση του Ν. 2121/1993)</a:t>
            </a:r>
          </a:p>
          <a:p>
            <a:r>
              <a:rPr lang="el-GR" altLang="el-GR" dirty="0" smtClean="0"/>
              <a:t>Ν. 2557/1997 «Θεσμοί Μέτρα και Δράσεις Πολιτιστικής Ανάπτυξης», άρθρο 8 (τροποποίηση του Ν. 2121/1993)</a:t>
            </a:r>
          </a:p>
          <a:p>
            <a:endParaRPr lang="el-GR" altLang="el-GR" dirty="0" smtClean="0"/>
          </a:p>
        </p:txBody>
      </p:sp>
    </p:spTree>
    <p:extLst>
      <p:ext uri="{BB962C8B-B14F-4D97-AF65-F5344CB8AC3E}">
        <p14:creationId xmlns:p14="http://schemas.microsoft.com/office/powerpoint/2010/main" val="3919059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l-GR" altLang="el-GR" dirty="0" smtClean="0"/>
              <a:t>Ελληνική </a:t>
            </a:r>
            <a:r>
              <a:rPr lang="el-GR" altLang="el-GR" dirty="0" smtClean="0"/>
              <a:t>νομοθεσία </a:t>
            </a:r>
            <a:r>
              <a:rPr lang="el-GR" altLang="el-GR" sz="3600" b="0" dirty="0" smtClean="0"/>
              <a:t>2/4</a:t>
            </a:r>
            <a:endParaRPr lang="el-GR" altLang="el-GR" sz="3600" b="0" dirty="0" smtClean="0"/>
          </a:p>
        </p:txBody>
      </p:sp>
      <p:sp>
        <p:nvSpPr>
          <p:cNvPr id="17411" name="Content Placeholder 2"/>
          <p:cNvSpPr>
            <a:spLocks noGrp="1"/>
          </p:cNvSpPr>
          <p:nvPr>
            <p:ph idx="1"/>
          </p:nvPr>
        </p:nvSpPr>
        <p:spPr/>
        <p:txBody>
          <a:bodyPr/>
          <a:lstStyle/>
          <a:p>
            <a:r>
              <a:rPr lang="el-GR" altLang="el-GR" dirty="0" smtClean="0"/>
              <a:t>Ν. 2819/2000 «Νομική Προστασία των Βάσεων Δεδομένων και Άλλες Διατάξεις», άρθρο 7 (εναρμόνιση με την Ευρωπαϊκή Οδηγία 1996/9)</a:t>
            </a:r>
          </a:p>
          <a:p>
            <a:r>
              <a:rPr lang="el-GR" altLang="el-GR" dirty="0" smtClean="0"/>
              <a:t>Ν. 3049/2002, άρθρο 14</a:t>
            </a:r>
          </a:p>
        </p:txBody>
      </p:sp>
    </p:spTree>
    <p:extLst>
      <p:ext uri="{BB962C8B-B14F-4D97-AF65-F5344CB8AC3E}">
        <p14:creationId xmlns:p14="http://schemas.microsoft.com/office/powerpoint/2010/main" val="720104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l-GR" altLang="el-GR" dirty="0" smtClean="0"/>
              <a:t>Ελληνική </a:t>
            </a:r>
            <a:r>
              <a:rPr lang="el-GR" altLang="el-GR" dirty="0" smtClean="0"/>
              <a:t>νομοθεσία </a:t>
            </a:r>
            <a:r>
              <a:rPr lang="el-GR" altLang="el-GR" sz="3600" b="0" dirty="0" smtClean="0">
                <a:solidFill>
                  <a:prstClr val="black"/>
                </a:solidFill>
              </a:rPr>
              <a:t>3</a:t>
            </a:r>
            <a:r>
              <a:rPr lang="el-GR" altLang="el-GR" sz="3600" b="0" dirty="0" smtClean="0">
                <a:solidFill>
                  <a:prstClr val="black"/>
                </a:solidFill>
              </a:rPr>
              <a:t>/4</a:t>
            </a:r>
            <a:endParaRPr lang="el-GR" altLang="el-GR" dirty="0" smtClean="0"/>
          </a:p>
        </p:txBody>
      </p:sp>
      <p:sp>
        <p:nvSpPr>
          <p:cNvPr id="18435" name="Content Placeholder 2"/>
          <p:cNvSpPr>
            <a:spLocks noGrp="1"/>
          </p:cNvSpPr>
          <p:nvPr>
            <p:ph idx="1"/>
          </p:nvPr>
        </p:nvSpPr>
        <p:spPr/>
        <p:txBody>
          <a:bodyPr/>
          <a:lstStyle/>
          <a:p>
            <a:r>
              <a:rPr lang="el-GR" altLang="el-GR" dirty="0" smtClean="0"/>
              <a:t>Ν. 3057/2002, άρθρο 81 «Εναρμόνιση Ορισμένων Πτυχών του Δικαιώματος του Δημιουργού και των Συγγενικών Δικαιωμάτων στην Κοινωνία της Πληροφορίας και Άλλες Διατάξεις» (εναρμόνιση της ελληνικής νομοθεσίας με την Οδηγία 2001/29)</a:t>
            </a:r>
          </a:p>
        </p:txBody>
      </p:sp>
    </p:spTree>
    <p:extLst>
      <p:ext uri="{BB962C8B-B14F-4D97-AF65-F5344CB8AC3E}">
        <p14:creationId xmlns:p14="http://schemas.microsoft.com/office/powerpoint/2010/main" val="1819070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altLang="el-GR" dirty="0" smtClean="0"/>
              <a:t>Ελληνική </a:t>
            </a:r>
            <a:r>
              <a:rPr lang="el-GR" altLang="el-GR" dirty="0" smtClean="0"/>
              <a:t>νομοθεσία </a:t>
            </a:r>
            <a:r>
              <a:rPr lang="el-GR" altLang="el-GR" sz="3600" b="0" dirty="0" smtClean="0">
                <a:solidFill>
                  <a:prstClr val="black"/>
                </a:solidFill>
              </a:rPr>
              <a:t>4</a:t>
            </a:r>
            <a:r>
              <a:rPr lang="el-GR" altLang="el-GR" sz="3600" b="0" dirty="0" smtClean="0">
                <a:solidFill>
                  <a:prstClr val="black"/>
                </a:solidFill>
              </a:rPr>
              <a:t>/4</a:t>
            </a:r>
            <a:endParaRPr lang="el-GR" altLang="el-GR" dirty="0" smtClean="0"/>
          </a:p>
        </p:txBody>
      </p:sp>
      <p:sp>
        <p:nvSpPr>
          <p:cNvPr id="19459" name="Content Placeholder 2"/>
          <p:cNvSpPr>
            <a:spLocks noGrp="1"/>
          </p:cNvSpPr>
          <p:nvPr>
            <p:ph idx="1"/>
          </p:nvPr>
        </p:nvSpPr>
        <p:spPr/>
        <p:txBody>
          <a:bodyPr/>
          <a:lstStyle/>
          <a:p>
            <a:r>
              <a:rPr lang="el-GR" altLang="el-GR" dirty="0" smtClean="0"/>
              <a:t>Ν. 3184/2003, «Κύρωση της Συνθήκης του Παγκόσμιου Οργανισμού Διανοητικής Ιδιοκτησίας για την Πνευματική Ιδιοκτησία».</a:t>
            </a:r>
          </a:p>
          <a:p>
            <a:r>
              <a:rPr lang="el-GR" altLang="el-GR" dirty="0" smtClean="0"/>
              <a:t>Υπουργική Απόφαση 8300/2003 «Κανονισμό Λειτουργίας Δημοσίων Βιβλιοθηκών»</a:t>
            </a:r>
          </a:p>
          <a:p>
            <a:r>
              <a:rPr lang="el-GR" altLang="el-GR" dirty="0" smtClean="0"/>
              <a:t>Έμφαση σε </a:t>
            </a:r>
            <a:r>
              <a:rPr lang="el-GR" altLang="el-GR" i="1" dirty="0" smtClean="0"/>
              <a:t>Οδηγία 2001/29</a:t>
            </a:r>
            <a:r>
              <a:rPr lang="el-GR" altLang="el-GR" dirty="0" smtClean="0"/>
              <a:t>, </a:t>
            </a:r>
            <a:r>
              <a:rPr lang="el-GR" altLang="el-GR" i="1" dirty="0" smtClean="0"/>
              <a:t>Ν. 2121/1993</a:t>
            </a:r>
            <a:r>
              <a:rPr lang="el-GR" altLang="el-GR" dirty="0" smtClean="0"/>
              <a:t> και </a:t>
            </a:r>
            <a:r>
              <a:rPr lang="el-GR" altLang="el-GR" i="1" dirty="0" smtClean="0"/>
              <a:t>Ν. 3057/2002</a:t>
            </a:r>
          </a:p>
        </p:txBody>
      </p:sp>
    </p:spTree>
    <p:extLst>
      <p:ext uri="{BB962C8B-B14F-4D97-AF65-F5344CB8AC3E}">
        <p14:creationId xmlns:p14="http://schemas.microsoft.com/office/powerpoint/2010/main" val="3141597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l-GR" altLang="el-GR" dirty="0" smtClean="0"/>
              <a:t>Οδηγία 2001/29/ΕΕ</a:t>
            </a:r>
          </a:p>
        </p:txBody>
      </p:sp>
      <p:sp>
        <p:nvSpPr>
          <p:cNvPr id="20483" name="Content Placeholder 2"/>
          <p:cNvSpPr>
            <a:spLocks noGrp="1"/>
          </p:cNvSpPr>
          <p:nvPr>
            <p:ph idx="1"/>
          </p:nvPr>
        </p:nvSpPr>
        <p:spPr/>
        <p:txBody>
          <a:bodyPr/>
          <a:lstStyle/>
          <a:p>
            <a:r>
              <a:rPr lang="el-GR" altLang="el-GR" dirty="0" smtClean="0"/>
              <a:t>Αντιστοιχεί στις διατάξεις των </a:t>
            </a:r>
            <a:r>
              <a:rPr lang="el-GR" altLang="el-GR" i="1" dirty="0" smtClean="0"/>
              <a:t>Συνθηκών </a:t>
            </a:r>
            <a:r>
              <a:rPr lang="en-US" altLang="el-GR" i="1" dirty="0" smtClean="0"/>
              <a:t>Internet</a:t>
            </a:r>
            <a:r>
              <a:rPr lang="en-US" altLang="el-GR" dirty="0" smtClean="0"/>
              <a:t> </a:t>
            </a:r>
            <a:r>
              <a:rPr lang="el-GR" altLang="el-GR" dirty="0" smtClean="0"/>
              <a:t>του </a:t>
            </a:r>
            <a:r>
              <a:rPr lang="en-US" altLang="el-GR" i="1" dirty="0" smtClean="0"/>
              <a:t>WIPO</a:t>
            </a:r>
          </a:p>
          <a:p>
            <a:r>
              <a:rPr lang="el-GR" altLang="el-GR" dirty="0" smtClean="0"/>
              <a:t>Μεταφορά των διεθνών υποχρεώσεων που πηγάζουν από αυτές σε κοινοτικό επίπεδο με βάση το κοινοτικό κεκτημένο και τις ανάγκες της εσωτερικής αγοράς [Καλλινίκου, 2003: 1]</a:t>
            </a:r>
          </a:p>
          <a:p>
            <a:r>
              <a:rPr lang="el-GR" altLang="el-GR" dirty="0" smtClean="0"/>
              <a:t>Ενσωμάτωσή της και εναρμόνιση της ελληνικής νομοθεσίας (22-12-2002) με άρθρο 81 Ν. 3057/2002 (ΦΕΚ Α΄ 239/10-10-2002)</a:t>
            </a:r>
          </a:p>
        </p:txBody>
      </p:sp>
    </p:spTree>
    <p:extLst>
      <p:ext uri="{BB962C8B-B14F-4D97-AF65-F5344CB8AC3E}">
        <p14:creationId xmlns:p14="http://schemas.microsoft.com/office/powerpoint/2010/main" val="849754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l-GR" altLang="el-GR" dirty="0" smtClean="0"/>
              <a:t>Προστασία δικαιούχων στην ΚτΠ</a:t>
            </a:r>
          </a:p>
        </p:txBody>
      </p:sp>
      <p:sp>
        <p:nvSpPr>
          <p:cNvPr id="21507" name="Content Placeholder 2"/>
          <p:cNvSpPr>
            <a:spLocks noGrp="1"/>
          </p:cNvSpPr>
          <p:nvPr>
            <p:ph idx="1"/>
          </p:nvPr>
        </p:nvSpPr>
        <p:spPr/>
        <p:txBody>
          <a:bodyPr/>
          <a:lstStyle/>
          <a:p>
            <a:r>
              <a:rPr lang="el-GR" altLang="el-GR" dirty="0" smtClean="0"/>
              <a:t>Αναγνωρίζονται ή ενισχύονται τα λεγόμενα «ψηφιακά δικαιώματα»</a:t>
            </a:r>
          </a:p>
          <a:p>
            <a:r>
              <a:rPr lang="el-GR" altLang="el-GR" dirty="0" smtClean="0"/>
              <a:t>Προβλέπονται υποχρεώσεις κατάλληλης έννομης προστασίας κατά της εξουδετέρωσης των τεχνολογικών μέτρων</a:t>
            </a:r>
          </a:p>
          <a:p>
            <a:r>
              <a:rPr lang="el-GR" altLang="el-GR" dirty="0" smtClean="0"/>
              <a:t>Θεσπίζονται κατάλληλες κυρώσεις και μέσα έννομης προστασίας κατά της προσβολής των δικαιωμάτων</a:t>
            </a:r>
          </a:p>
          <a:p>
            <a:endParaRPr lang="el-GR" altLang="el-GR" dirty="0" smtClean="0"/>
          </a:p>
        </p:txBody>
      </p:sp>
    </p:spTree>
    <p:extLst>
      <p:ext uri="{BB962C8B-B14F-4D97-AF65-F5344CB8AC3E}">
        <p14:creationId xmlns:p14="http://schemas.microsoft.com/office/powerpoint/2010/main" val="1908343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pPr eaLnBrk="1" hangingPunct="1"/>
            <a:r>
              <a:rPr lang="el-GR" altLang="el-GR" dirty="0" smtClean="0"/>
              <a:t>Επισκόπηση θεμάτων</a:t>
            </a:r>
          </a:p>
        </p:txBody>
      </p:sp>
      <p:sp>
        <p:nvSpPr>
          <p:cNvPr id="4099" name="Rectangle 3"/>
          <p:cNvSpPr>
            <a:spLocks noGrp="1" noChangeArrowheads="1"/>
          </p:cNvSpPr>
          <p:nvPr>
            <p:ph idx="1"/>
          </p:nvPr>
        </p:nvSpPr>
        <p:spPr/>
        <p:txBody>
          <a:bodyPr/>
          <a:lstStyle/>
          <a:p>
            <a:pPr eaLnBrk="1" hangingPunct="1"/>
            <a:r>
              <a:rPr lang="el-GR" altLang="el-GR" dirty="0" smtClean="0"/>
              <a:t>Κατά νόμο (</a:t>
            </a:r>
            <a:r>
              <a:rPr lang="el-GR" altLang="el-GR" i="1" dirty="0" smtClean="0"/>
              <a:t>νομική</a:t>
            </a:r>
            <a:r>
              <a:rPr lang="el-GR" altLang="el-GR" dirty="0" smtClean="0"/>
              <a:t>) κατάθεση </a:t>
            </a:r>
            <a:r>
              <a:rPr lang="en-US" altLang="el-GR" dirty="0" smtClean="0"/>
              <a:t>(</a:t>
            </a:r>
            <a:r>
              <a:rPr lang="en-US" altLang="el-GR" i="1" dirty="0" smtClean="0"/>
              <a:t>legal deposit</a:t>
            </a:r>
            <a:r>
              <a:rPr lang="en-US" altLang="el-GR" dirty="0" smtClean="0"/>
              <a:t>)</a:t>
            </a:r>
            <a:r>
              <a:rPr lang="el-GR" altLang="el-GR" dirty="0" smtClean="0"/>
              <a:t> </a:t>
            </a:r>
          </a:p>
          <a:p>
            <a:pPr eaLnBrk="1" hangingPunct="1"/>
            <a:r>
              <a:rPr lang="el-GR" altLang="el-GR" dirty="0" smtClean="0"/>
              <a:t>Συγκομιδή </a:t>
            </a:r>
            <a:r>
              <a:rPr lang="en-US" altLang="el-GR" dirty="0" smtClean="0"/>
              <a:t>(</a:t>
            </a:r>
            <a:r>
              <a:rPr lang="en-US" altLang="el-GR" i="1" dirty="0" smtClean="0"/>
              <a:t>harvesting</a:t>
            </a:r>
            <a:r>
              <a:rPr lang="en-US" altLang="el-GR" dirty="0" smtClean="0"/>
              <a:t>) </a:t>
            </a:r>
            <a:r>
              <a:rPr lang="el-GR" altLang="el-GR" dirty="0" smtClean="0"/>
              <a:t>πηγών Διαδικτύου</a:t>
            </a:r>
          </a:p>
          <a:p>
            <a:pPr eaLnBrk="1" hangingPunct="1"/>
            <a:r>
              <a:rPr lang="el-GR" altLang="el-GR" dirty="0" smtClean="0"/>
              <a:t>Οδηγία 2001/29 και ενσωμάτωσή της στην </a:t>
            </a:r>
            <a:r>
              <a:rPr lang="el-GR" altLang="el-GR" i="1" dirty="0" smtClean="0"/>
              <a:t>ΕΕ</a:t>
            </a:r>
            <a:endParaRPr lang="el-GR" altLang="el-GR" dirty="0" smtClean="0"/>
          </a:p>
          <a:p>
            <a:pPr eaLnBrk="1" hangingPunct="1"/>
            <a:r>
              <a:rPr lang="el-GR" altLang="el-GR" dirty="0" smtClean="0"/>
              <a:t>Ελληνική νομοθεσία πνευματικών δικαιωμάτων, βλ. </a:t>
            </a:r>
            <a:r>
              <a:rPr lang="el-GR" altLang="el-GR" i="1" dirty="0" smtClean="0"/>
              <a:t>Ν. 2121/1993</a:t>
            </a:r>
            <a:r>
              <a:rPr lang="el-GR" altLang="el-GR" dirty="0" smtClean="0"/>
              <a:t>, </a:t>
            </a:r>
            <a:r>
              <a:rPr lang="el-GR" altLang="el-GR" i="1" dirty="0" smtClean="0"/>
              <a:t>Ν. 3057/2002</a:t>
            </a:r>
          </a:p>
          <a:p>
            <a:pPr eaLnBrk="1" hangingPunct="1"/>
            <a:r>
              <a:rPr lang="el-GR" altLang="el-GR" dirty="0" smtClean="0"/>
              <a:t>Πολιτικές δανεισμού, αναπαραγωγής και διατήρησης σε διάφορες χώρες, σε σχέση με τη νομοθεσία πνευματικών δικαιωμάτων</a:t>
            </a:r>
          </a:p>
        </p:txBody>
      </p:sp>
    </p:spTree>
    <p:extLst>
      <p:ext uri="{BB962C8B-B14F-4D97-AF65-F5344CB8AC3E}">
        <p14:creationId xmlns:p14="http://schemas.microsoft.com/office/powerpoint/2010/main" val="2600422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l-GR" altLang="el-GR" dirty="0" smtClean="0"/>
              <a:t>Ψηφιακά δικαιώματα</a:t>
            </a:r>
          </a:p>
        </p:txBody>
      </p:sp>
      <p:sp>
        <p:nvSpPr>
          <p:cNvPr id="22531" name="Content Placeholder 2"/>
          <p:cNvSpPr>
            <a:spLocks noGrp="1"/>
          </p:cNvSpPr>
          <p:nvPr>
            <p:ph idx="1"/>
          </p:nvPr>
        </p:nvSpPr>
        <p:spPr/>
        <p:txBody>
          <a:bodyPr/>
          <a:lstStyle/>
          <a:p>
            <a:r>
              <a:rPr lang="el-GR" altLang="el-GR" dirty="0" smtClean="0"/>
              <a:t>Δικαίωμα αναπαραγωγής, παρουσίασης / διάθεσης στο κοινό και δικαίωμα διανομής</a:t>
            </a:r>
          </a:p>
          <a:p>
            <a:r>
              <a:rPr lang="el-GR" altLang="el-GR" dirty="0" smtClean="0"/>
              <a:t>Τροποποίησή τους με 2001/29, άρθρο 3 του Ν. 2121/1993 για το περιουσιακό δικαίωμα του δημιουργού και στα άρθρα 46, 47 και 48 που αφορούν στα συγγενικά δικαιώματα των ερμηνευτών, καλλιτεχνών, παραγωγών φωνογραφημάτων και οπτικοακουστικών έργων και ραδιοτηλεοπτικών οργανισμών</a:t>
            </a:r>
          </a:p>
          <a:p>
            <a:endParaRPr lang="el-GR" altLang="el-GR" dirty="0" smtClean="0"/>
          </a:p>
        </p:txBody>
      </p:sp>
    </p:spTree>
    <p:extLst>
      <p:ext uri="{BB962C8B-B14F-4D97-AF65-F5344CB8AC3E}">
        <p14:creationId xmlns:p14="http://schemas.microsoft.com/office/powerpoint/2010/main" val="1366042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l-GR" altLang="el-GR" dirty="0" smtClean="0"/>
              <a:t>Τροποποιήσεις </a:t>
            </a:r>
            <a:r>
              <a:rPr lang="el-GR" altLang="el-GR" dirty="0" smtClean="0"/>
              <a:t/>
            </a:r>
            <a:br>
              <a:rPr lang="el-GR" altLang="el-GR" dirty="0" smtClean="0"/>
            </a:br>
            <a:r>
              <a:rPr lang="el-GR" altLang="el-GR" dirty="0" smtClean="0"/>
              <a:t>στα </a:t>
            </a:r>
            <a:r>
              <a:rPr lang="el-GR" altLang="el-GR" dirty="0" smtClean="0"/>
              <a:t>ψηφιακά </a:t>
            </a:r>
            <a:r>
              <a:rPr lang="el-GR" altLang="el-GR" dirty="0" smtClean="0"/>
              <a:t>δικαιώματα </a:t>
            </a:r>
            <a:r>
              <a:rPr lang="el-GR" altLang="el-GR" sz="3600" b="0" dirty="0" smtClean="0"/>
              <a:t>1/5</a:t>
            </a:r>
            <a:endParaRPr lang="el-GR" altLang="el-GR" sz="3600" b="0" dirty="0" smtClean="0"/>
          </a:p>
        </p:txBody>
      </p:sp>
      <p:sp>
        <p:nvSpPr>
          <p:cNvPr id="23555" name="Content Placeholder 2"/>
          <p:cNvSpPr>
            <a:spLocks noGrp="1"/>
          </p:cNvSpPr>
          <p:nvPr>
            <p:ph idx="1"/>
          </p:nvPr>
        </p:nvSpPr>
        <p:spPr/>
        <p:txBody>
          <a:bodyPr>
            <a:normAutofit lnSpcReduction="10000"/>
          </a:bodyPr>
          <a:lstStyle/>
          <a:p>
            <a:r>
              <a:rPr lang="el-GR" altLang="el-GR" dirty="0" smtClean="0"/>
              <a:t>Άρθρο 3 Ν. 2121/1993 τροποποιήθηκε με το άρθρο 81 παρ. 1 Ν. 3057/2002</a:t>
            </a:r>
          </a:p>
          <a:p>
            <a:r>
              <a:rPr lang="el-GR" altLang="el-GR" dirty="0" smtClean="0"/>
              <a:t>Το δικαίωμα αναπαραγωγής εναρμονίζεται με αυτό της 2001/29 και προβλέπεται ότι ο δημιουργός έχει την εξουσία να επιτρέπει ή να απαγορεύει «την άμεση ή έμμεση, προσωρινή ή μόνιμη αναπαραγωγή, με οποιοδήποτε μέσο και μορφή, εν όλω ή εν μέρει» (νέα ρύθμιση άρθρου 3 παρ. 1 στοιχείο α)</a:t>
            </a:r>
          </a:p>
          <a:p>
            <a:endParaRPr lang="el-GR" altLang="el-GR" dirty="0" smtClean="0"/>
          </a:p>
        </p:txBody>
      </p:sp>
    </p:spTree>
    <p:extLst>
      <p:ext uri="{BB962C8B-B14F-4D97-AF65-F5344CB8AC3E}">
        <p14:creationId xmlns:p14="http://schemas.microsoft.com/office/powerpoint/2010/main" val="543791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l-GR" altLang="el-GR" dirty="0" smtClean="0"/>
              <a:t>Τροποποιήσεις στα </a:t>
            </a:r>
            <a:r>
              <a:rPr lang="el-GR" altLang="el-GR" dirty="0" smtClean="0"/>
              <a:t>ψδ </a:t>
            </a:r>
            <a:r>
              <a:rPr lang="el-GR" altLang="el-GR" sz="3200" b="0" dirty="0" smtClean="0">
                <a:solidFill>
                  <a:prstClr val="black"/>
                </a:solidFill>
              </a:rPr>
              <a:t>2</a:t>
            </a:r>
            <a:r>
              <a:rPr lang="el-GR" altLang="el-GR" sz="3200" b="0" dirty="0" smtClean="0">
                <a:solidFill>
                  <a:prstClr val="black"/>
                </a:solidFill>
              </a:rPr>
              <a:t>/5</a:t>
            </a:r>
            <a:endParaRPr lang="el-GR" altLang="el-GR" dirty="0" smtClean="0"/>
          </a:p>
        </p:txBody>
      </p:sp>
      <p:sp>
        <p:nvSpPr>
          <p:cNvPr id="24579" name="Content Placeholder 2"/>
          <p:cNvSpPr>
            <a:spLocks noGrp="1"/>
          </p:cNvSpPr>
          <p:nvPr>
            <p:ph idx="1"/>
          </p:nvPr>
        </p:nvSpPr>
        <p:spPr/>
        <p:txBody>
          <a:bodyPr>
            <a:normAutofit lnSpcReduction="10000"/>
          </a:bodyPr>
          <a:lstStyle/>
          <a:p>
            <a:r>
              <a:rPr lang="el-GR" altLang="el-GR" dirty="0" smtClean="0"/>
              <a:t>Η εξουσία θέσης σε κυκλοφορία αντικαθίσταται με το δικαίωμα διανομής, όπως ακριβώς προβλέπεται στην Οδηγία 2001/29</a:t>
            </a:r>
          </a:p>
          <a:p>
            <a:r>
              <a:rPr lang="el-GR" altLang="el-GR" dirty="0" smtClean="0"/>
              <a:t>Έτσι ο δημιουργός, όσον αφορά το πρωτότυπο ή τα αντίτυπα (αντίγραφα) των έργων του, έχει το δικαίωμα να επιτρέπει ή να απαγορεύει τη διανομή τους στο κοινό με οποιαδήποτε μορφή μέσω πώλησης ή με άλλους τρόπους</a:t>
            </a:r>
          </a:p>
          <a:p>
            <a:endParaRPr lang="el-GR" altLang="el-GR" dirty="0" smtClean="0"/>
          </a:p>
        </p:txBody>
      </p:sp>
    </p:spTree>
    <p:extLst>
      <p:ext uri="{BB962C8B-B14F-4D97-AF65-F5344CB8AC3E}">
        <p14:creationId xmlns:p14="http://schemas.microsoft.com/office/powerpoint/2010/main" val="1191135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l-GR" altLang="el-GR" dirty="0" smtClean="0"/>
              <a:t>Τροποποιήσεις στα </a:t>
            </a:r>
            <a:r>
              <a:rPr lang="el-GR" altLang="el-GR" dirty="0" smtClean="0"/>
              <a:t>ψδ </a:t>
            </a:r>
            <a:r>
              <a:rPr lang="el-GR" altLang="el-GR" sz="3200" b="0" dirty="0" smtClean="0">
                <a:solidFill>
                  <a:prstClr val="black"/>
                </a:solidFill>
              </a:rPr>
              <a:t>3</a:t>
            </a:r>
            <a:r>
              <a:rPr lang="el-GR" altLang="el-GR" sz="3200" b="0" dirty="0" smtClean="0">
                <a:solidFill>
                  <a:prstClr val="black"/>
                </a:solidFill>
              </a:rPr>
              <a:t>/5</a:t>
            </a:r>
            <a:endParaRPr lang="el-GR" altLang="el-GR" dirty="0" smtClean="0"/>
          </a:p>
        </p:txBody>
      </p:sp>
      <p:sp>
        <p:nvSpPr>
          <p:cNvPr id="25603" name="Content Placeholder 2"/>
          <p:cNvSpPr>
            <a:spLocks noGrp="1"/>
          </p:cNvSpPr>
          <p:nvPr>
            <p:ph idx="1"/>
          </p:nvPr>
        </p:nvSpPr>
        <p:spPr/>
        <p:txBody>
          <a:bodyPr/>
          <a:lstStyle/>
          <a:p>
            <a:r>
              <a:rPr lang="el-GR" altLang="el-GR" dirty="0" smtClean="0"/>
              <a:t>Στην παλαιά ρύθμιση η εξουσία θέσης σε κυκλοφορία περιελάμβανε την εκμίσθωση και το δημόσιο δανεισμό</a:t>
            </a:r>
          </a:p>
          <a:p>
            <a:r>
              <a:rPr lang="el-GR" altLang="el-GR" dirty="0" smtClean="0"/>
              <a:t>Η νέα διάταξη (άρθρο 81 παρ. 1 στοιχείο ε) περιλαμβάνει ρητά την αντίστοιχη ρύθμιση της Οδηγίας 92/100 και έτσι το δικαίωμα εκμίσθωσης και δημόσιου δανεισμού αναγνωρίζονται ως χωριστά δικαιώματα / εξουσίες</a:t>
            </a:r>
          </a:p>
        </p:txBody>
      </p:sp>
    </p:spTree>
    <p:extLst>
      <p:ext uri="{BB962C8B-B14F-4D97-AF65-F5344CB8AC3E}">
        <p14:creationId xmlns:p14="http://schemas.microsoft.com/office/powerpoint/2010/main" val="2593373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altLang="el-GR" dirty="0" smtClean="0"/>
              <a:t>Τροποποιήσεις στα </a:t>
            </a:r>
            <a:r>
              <a:rPr lang="el-GR" altLang="el-GR" dirty="0" smtClean="0"/>
              <a:t>ψδ</a:t>
            </a:r>
            <a:r>
              <a:rPr lang="el-GR" altLang="el-GR" sz="3200" b="0" dirty="0">
                <a:solidFill>
                  <a:prstClr val="black"/>
                </a:solidFill>
              </a:rPr>
              <a:t> </a:t>
            </a:r>
            <a:r>
              <a:rPr lang="el-GR" altLang="el-GR" sz="3200" b="0" dirty="0" smtClean="0">
                <a:solidFill>
                  <a:prstClr val="black"/>
                </a:solidFill>
              </a:rPr>
              <a:t>4/5</a:t>
            </a:r>
            <a:r>
              <a:rPr lang="el-GR" altLang="el-GR" dirty="0" smtClean="0"/>
              <a:t> </a:t>
            </a:r>
            <a:endParaRPr lang="el-GR" altLang="el-GR" dirty="0" smtClean="0"/>
          </a:p>
        </p:txBody>
      </p:sp>
      <p:sp>
        <p:nvSpPr>
          <p:cNvPr id="26627" name="Content Placeholder 2"/>
          <p:cNvSpPr>
            <a:spLocks noGrp="1"/>
          </p:cNvSpPr>
          <p:nvPr>
            <p:ph idx="1"/>
          </p:nvPr>
        </p:nvSpPr>
        <p:spPr/>
        <p:txBody>
          <a:bodyPr/>
          <a:lstStyle/>
          <a:p>
            <a:r>
              <a:rPr lang="el-GR" altLang="el-GR" dirty="0" smtClean="0"/>
              <a:t>Το δικαίωμα παρουσίασης στο κοινό δίνει στο δημιουργό την εξουσία / δικαίωμα να επιτρέπει ή να απαγορεύει την παρουσίαση στο κοινό των έργων τους, ενσυρμάτως ή ασυρμάτως ή με οποιοδήποτε άλλο τρόπο, καθώς και να καθιστά προσιτά τα έργα στο κοινό κατά τρόπο ώστε οποιοσδήποτε να έχει πρόσβαση σε αυτά, όπου και όταν επιλέγει ο ίδιος</a:t>
            </a:r>
          </a:p>
        </p:txBody>
      </p:sp>
    </p:spTree>
    <p:extLst>
      <p:ext uri="{BB962C8B-B14F-4D97-AF65-F5344CB8AC3E}">
        <p14:creationId xmlns:p14="http://schemas.microsoft.com/office/powerpoint/2010/main" val="413452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l-GR" altLang="el-GR" dirty="0" smtClean="0"/>
              <a:t>Τροποποιήσεις στα </a:t>
            </a:r>
            <a:r>
              <a:rPr lang="el-GR" altLang="el-GR" dirty="0" smtClean="0"/>
              <a:t>ψδ </a:t>
            </a:r>
            <a:r>
              <a:rPr lang="el-GR" altLang="el-GR" sz="3600" b="0" dirty="0" smtClean="0"/>
              <a:t>5</a:t>
            </a:r>
            <a:r>
              <a:rPr lang="el-GR" altLang="el-GR" sz="3600" b="0" dirty="0" smtClean="0"/>
              <a:t>/5</a:t>
            </a:r>
            <a:endParaRPr lang="el-GR" altLang="el-GR" sz="3600" dirty="0" smtClean="0"/>
          </a:p>
        </p:txBody>
      </p:sp>
      <p:sp>
        <p:nvSpPr>
          <p:cNvPr id="27651" name="Content Placeholder 2"/>
          <p:cNvSpPr>
            <a:spLocks noGrp="1"/>
          </p:cNvSpPr>
          <p:nvPr>
            <p:ph idx="1"/>
          </p:nvPr>
        </p:nvSpPr>
        <p:spPr/>
        <p:txBody>
          <a:bodyPr/>
          <a:lstStyle/>
          <a:p>
            <a:r>
              <a:rPr lang="el-GR" altLang="el-GR" dirty="0" smtClean="0"/>
              <a:t>Ο προσδιορισμός της έννοιας του </a:t>
            </a:r>
            <a:r>
              <a:rPr lang="el-GR" altLang="el-GR" dirty="0" smtClean="0"/>
              <a:t>«κοινού» </a:t>
            </a:r>
            <a:r>
              <a:rPr lang="el-GR" altLang="el-GR" dirty="0" smtClean="0"/>
              <a:t>αφήνεται στην εθνική νομοθεσία </a:t>
            </a:r>
          </a:p>
          <a:p>
            <a:r>
              <a:rPr lang="el-GR" altLang="el-GR" dirty="0" smtClean="0"/>
              <a:t>Δημόσια παρουσίαση σημαίνει ότι «κάνει το έργο προσιτό σε κύκλο ευρύτερο από το στενό κύκλο της οικογένειας και το άμεσο κοινωνικό περιβάλλον, ανεξαρτήτως από το αν τα πρόσωπα αυτά του ευρύτερου κύκλου βρίσκονται στον ίδιο ή σε διαφορετικούς χώρους» (άρθρο 3 παρ. 2 Ν. 2121/1993)</a:t>
            </a:r>
          </a:p>
        </p:txBody>
      </p:sp>
    </p:spTree>
    <p:extLst>
      <p:ext uri="{BB962C8B-B14F-4D97-AF65-F5344CB8AC3E}">
        <p14:creationId xmlns:p14="http://schemas.microsoft.com/office/powerpoint/2010/main" val="4050650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l-GR" altLang="el-GR" dirty="0" smtClean="0"/>
              <a:t>Συγγενικά δικαιώματα</a:t>
            </a:r>
          </a:p>
        </p:txBody>
      </p:sp>
      <p:sp>
        <p:nvSpPr>
          <p:cNvPr id="28675" name="Content Placeholder 2"/>
          <p:cNvSpPr>
            <a:spLocks noGrp="1"/>
          </p:cNvSpPr>
          <p:nvPr>
            <p:ph idx="1"/>
          </p:nvPr>
        </p:nvSpPr>
        <p:spPr/>
        <p:txBody>
          <a:bodyPr/>
          <a:lstStyle/>
          <a:p>
            <a:r>
              <a:rPr lang="el-GR" altLang="el-GR" dirty="0" smtClean="0"/>
              <a:t>Τροποποιήσεις των 46, 47 και 48 Ν. 2121/1993 με παρ. 3, 4 και 5 του άρθρου 81, Ν. 3057/2002</a:t>
            </a:r>
          </a:p>
          <a:p>
            <a:r>
              <a:rPr lang="el-GR" altLang="el-GR" dirty="0" smtClean="0"/>
              <a:t>Ερμηνευτές ή εκτελεστές καλλιτέχνες, παραγωγοί οπτικοακουστικών έργων και ραδιοτηλεοπτικοί οργανισμοί έχουν τα αρχικά δικαιώματα και επιπλέον αναπαραγωγής, διανομής, εκμίσθωσης</a:t>
            </a:r>
            <a:r>
              <a:rPr lang="en-US" altLang="el-GR" dirty="0" smtClean="0"/>
              <a:t>, </a:t>
            </a:r>
            <a:r>
              <a:rPr lang="el-GR" altLang="el-GR" dirty="0" smtClean="0"/>
              <a:t>δημοσίου δανεισμού</a:t>
            </a:r>
            <a:r>
              <a:rPr lang="en-US" altLang="el-GR" dirty="0" smtClean="0"/>
              <a:t>, </a:t>
            </a:r>
            <a:r>
              <a:rPr lang="el-GR" altLang="el-GR" dirty="0" smtClean="0"/>
              <a:t>διάθεσης</a:t>
            </a:r>
            <a:r>
              <a:rPr lang="en-US" altLang="el-GR" dirty="0" smtClean="0"/>
              <a:t> </a:t>
            </a:r>
            <a:r>
              <a:rPr lang="el-GR" altLang="el-GR" dirty="0" smtClean="0"/>
              <a:t>και ραδιοτηλεοπτικής μετάδοσης</a:t>
            </a:r>
          </a:p>
        </p:txBody>
      </p:sp>
    </p:spTree>
    <p:extLst>
      <p:ext uri="{BB962C8B-B14F-4D97-AF65-F5344CB8AC3E}">
        <p14:creationId xmlns:p14="http://schemas.microsoft.com/office/powerpoint/2010/main" val="3949301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l-GR" altLang="el-GR" dirty="0" smtClean="0"/>
              <a:t>2001/29: εξαιρέσεις, </a:t>
            </a:r>
            <a:r>
              <a:rPr lang="el-GR" altLang="el-GR" dirty="0" smtClean="0"/>
              <a:t>περιορισμοί </a:t>
            </a:r>
            <a:r>
              <a:rPr lang="el-GR" altLang="el-GR" sz="3200" b="0" dirty="0" smtClean="0">
                <a:solidFill>
                  <a:prstClr val="black"/>
                </a:solidFill>
              </a:rPr>
              <a:t>1/3</a:t>
            </a:r>
            <a:endParaRPr lang="el-GR" altLang="el-GR" dirty="0" smtClean="0"/>
          </a:p>
        </p:txBody>
      </p:sp>
      <p:sp>
        <p:nvSpPr>
          <p:cNvPr id="29699" name="Content Placeholder 2"/>
          <p:cNvSpPr>
            <a:spLocks noGrp="1"/>
          </p:cNvSpPr>
          <p:nvPr>
            <p:ph idx="1"/>
          </p:nvPr>
        </p:nvSpPr>
        <p:spPr/>
        <p:txBody>
          <a:bodyPr/>
          <a:lstStyle/>
          <a:p>
            <a:r>
              <a:rPr lang="el-GR" altLang="el-GR" dirty="0" smtClean="0"/>
              <a:t>«περιορισμός» του περιουσιακού δικαιώματος = χρήση του έργου χωρίς άδεια αλλά με καταβολή αμοιβής</a:t>
            </a:r>
          </a:p>
          <a:p>
            <a:r>
              <a:rPr lang="el-GR" altLang="el-GR" dirty="0" smtClean="0"/>
              <a:t>«εξαίρεση» = ελεύθερη χρήση, χωρίς πληρωμή αμοιβής</a:t>
            </a:r>
          </a:p>
          <a:p>
            <a:r>
              <a:rPr lang="el-GR" altLang="el-GR" dirty="0" smtClean="0"/>
              <a:t>Οι περιορισμοί αφορούν την προστασία του δημοσίου συμφέροντος, την ανάγκη πληροφόρησης, κ.ά.</a:t>
            </a:r>
          </a:p>
        </p:txBody>
      </p:sp>
    </p:spTree>
    <p:extLst>
      <p:ext uri="{BB962C8B-B14F-4D97-AF65-F5344CB8AC3E}">
        <p14:creationId xmlns:p14="http://schemas.microsoft.com/office/powerpoint/2010/main" val="1853595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l-GR" altLang="el-GR" dirty="0" smtClean="0"/>
              <a:t>2001/29: εξαιρέσεις, </a:t>
            </a:r>
            <a:r>
              <a:rPr lang="el-GR" altLang="el-GR" dirty="0" smtClean="0"/>
              <a:t>περιορισμοί </a:t>
            </a:r>
            <a:r>
              <a:rPr lang="el-GR" altLang="el-GR" sz="3200" b="0" dirty="0">
                <a:solidFill>
                  <a:prstClr val="black"/>
                </a:solidFill>
              </a:rPr>
              <a:t>2</a:t>
            </a:r>
            <a:r>
              <a:rPr lang="el-GR" altLang="el-GR" sz="3200" b="0" dirty="0" smtClean="0">
                <a:solidFill>
                  <a:prstClr val="black"/>
                </a:solidFill>
              </a:rPr>
              <a:t>/3</a:t>
            </a:r>
            <a:endParaRPr lang="el-GR" altLang="el-GR" dirty="0" smtClean="0"/>
          </a:p>
        </p:txBody>
      </p:sp>
      <p:sp>
        <p:nvSpPr>
          <p:cNvPr id="30723" name="Content Placeholder 2"/>
          <p:cNvSpPr>
            <a:spLocks noGrp="1"/>
          </p:cNvSpPr>
          <p:nvPr>
            <p:ph idx="1"/>
          </p:nvPr>
        </p:nvSpPr>
        <p:spPr/>
        <p:txBody>
          <a:bodyPr/>
          <a:lstStyle/>
          <a:p>
            <a:r>
              <a:rPr lang="el-GR" altLang="el-GR" dirty="0" smtClean="0"/>
              <a:t>Εξαντλητικός και κλειστός κατάλογο «εξαιρέσεων και περιορισμών», σύμφωνα με διαφορετικές νομικές παραδόσεις των κρατών μελών</a:t>
            </a:r>
          </a:p>
          <a:p>
            <a:r>
              <a:rPr lang="el-GR" altLang="el-GR" dirty="0" smtClean="0"/>
              <a:t>Κλειστός σημαίνει ότι τα κράτη μέλη δεν μπορούν να προβλέψουν στην εθνική τους νομοθεσία άλλους περιορισμούς από τους αναφερόμενους στην Οδηγία (άρθρο 5)</a:t>
            </a:r>
          </a:p>
        </p:txBody>
      </p:sp>
    </p:spTree>
    <p:extLst>
      <p:ext uri="{BB962C8B-B14F-4D97-AF65-F5344CB8AC3E}">
        <p14:creationId xmlns:p14="http://schemas.microsoft.com/office/powerpoint/2010/main" val="465511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l-GR" altLang="el-GR" dirty="0" smtClean="0"/>
              <a:t>2001/29: εξαιρέσεις, </a:t>
            </a:r>
            <a:r>
              <a:rPr lang="el-GR" altLang="el-GR" dirty="0" smtClean="0"/>
              <a:t>περιορισμοί </a:t>
            </a:r>
            <a:r>
              <a:rPr lang="el-GR" altLang="el-GR" sz="3200" b="0" dirty="0">
                <a:solidFill>
                  <a:prstClr val="black"/>
                </a:solidFill>
              </a:rPr>
              <a:t>3</a:t>
            </a:r>
            <a:r>
              <a:rPr lang="el-GR" altLang="el-GR" sz="3200" b="0" dirty="0" smtClean="0">
                <a:solidFill>
                  <a:prstClr val="black"/>
                </a:solidFill>
              </a:rPr>
              <a:t>/3</a:t>
            </a:r>
            <a:endParaRPr lang="el-GR" altLang="el-GR" dirty="0" smtClean="0"/>
          </a:p>
        </p:txBody>
      </p:sp>
      <p:sp>
        <p:nvSpPr>
          <p:cNvPr id="31747" name="Content Placeholder 2"/>
          <p:cNvSpPr>
            <a:spLocks noGrp="1"/>
          </p:cNvSpPr>
          <p:nvPr>
            <p:ph idx="1"/>
          </p:nvPr>
        </p:nvSpPr>
        <p:spPr/>
        <p:txBody>
          <a:bodyPr>
            <a:normAutofit lnSpcReduction="10000"/>
          </a:bodyPr>
          <a:lstStyle/>
          <a:p>
            <a:r>
              <a:rPr lang="el-GR" altLang="el-GR" dirty="0" smtClean="0"/>
              <a:t>Υποχρεωτικός περιορισμός είναι μόνο η ρύθμιση που αφορά τις προσωρινές πράξεις αναπαραγωγής (άρθρο 5 παρ. 1), ενώ για κάθε άλλη περίπτωση ο χαρακτήρας των εξαιρέσεων είναι δυνητικός</a:t>
            </a:r>
          </a:p>
          <a:p>
            <a:r>
              <a:rPr lang="el-GR" altLang="el-GR" dirty="0" smtClean="0"/>
              <a:t>Τα κράτη μέλη μπορούν να θεσπίσουν ή όχι τους προβλεπόμενους περιορισμούς που στην αναπαραγωγή, διάθεση στο κοινό και διανομή στο μέτρο όταν δικαιολογείται από το σκοπό</a:t>
            </a:r>
          </a:p>
          <a:p>
            <a:endParaRPr lang="el-GR" altLang="el-GR" dirty="0" smtClean="0"/>
          </a:p>
        </p:txBody>
      </p:sp>
    </p:spTree>
    <p:extLst>
      <p:ext uri="{BB962C8B-B14F-4D97-AF65-F5344CB8AC3E}">
        <p14:creationId xmlns:p14="http://schemas.microsoft.com/office/powerpoint/2010/main" val="172789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l-GR" altLang="el-GR" dirty="0" smtClean="0"/>
              <a:t>Πνευματικά δικαιώματα</a:t>
            </a:r>
          </a:p>
        </p:txBody>
      </p:sp>
      <p:sp>
        <p:nvSpPr>
          <p:cNvPr id="5123" name="Rectangle 3"/>
          <p:cNvSpPr>
            <a:spLocks noGrp="1" noChangeArrowheads="1"/>
          </p:cNvSpPr>
          <p:nvPr>
            <p:ph idx="1"/>
          </p:nvPr>
        </p:nvSpPr>
        <p:spPr/>
        <p:txBody>
          <a:bodyPr/>
          <a:lstStyle/>
          <a:p>
            <a:pPr eaLnBrk="1" hangingPunct="1">
              <a:lnSpc>
                <a:spcPct val="80000"/>
              </a:lnSpc>
              <a:defRPr/>
            </a:pPr>
            <a:r>
              <a:rPr lang="el-GR" dirty="0" smtClean="0"/>
              <a:t>Επηρεάζουν και πολλές φορές καθορίζουν τις πολιτικές</a:t>
            </a:r>
          </a:p>
          <a:p>
            <a:pPr lvl="1" eaLnBrk="1" hangingPunct="1">
              <a:lnSpc>
                <a:spcPct val="80000"/>
              </a:lnSpc>
              <a:defRPr/>
            </a:pPr>
            <a:r>
              <a:rPr lang="el-GR" dirty="0" smtClean="0">
                <a:ea typeface="+mn-ea"/>
                <a:cs typeface="+mn-cs"/>
              </a:rPr>
              <a:t>Πρόσκτησης</a:t>
            </a:r>
          </a:p>
          <a:p>
            <a:pPr lvl="1" eaLnBrk="1" hangingPunct="1">
              <a:lnSpc>
                <a:spcPct val="80000"/>
              </a:lnSpc>
              <a:defRPr/>
            </a:pPr>
            <a:r>
              <a:rPr lang="el-GR" dirty="0" smtClean="0">
                <a:ea typeface="+mn-ea"/>
                <a:cs typeface="+mn-cs"/>
              </a:rPr>
              <a:t>Πρόσβασης</a:t>
            </a:r>
          </a:p>
          <a:p>
            <a:pPr lvl="1" eaLnBrk="1" hangingPunct="1">
              <a:lnSpc>
                <a:spcPct val="80000"/>
              </a:lnSpc>
              <a:defRPr/>
            </a:pPr>
            <a:r>
              <a:rPr lang="el-GR" dirty="0" smtClean="0">
                <a:ea typeface="+mn-ea"/>
                <a:cs typeface="+mn-cs"/>
              </a:rPr>
              <a:t>Αναπαραγωγής</a:t>
            </a:r>
          </a:p>
          <a:p>
            <a:pPr lvl="1" eaLnBrk="1" hangingPunct="1">
              <a:lnSpc>
                <a:spcPct val="80000"/>
              </a:lnSpc>
              <a:defRPr/>
            </a:pPr>
            <a:r>
              <a:rPr lang="el-GR" dirty="0" smtClean="0">
                <a:ea typeface="+mn-ea"/>
                <a:cs typeface="+mn-cs"/>
              </a:rPr>
              <a:t>Διατήρησης</a:t>
            </a:r>
            <a:endParaRPr lang="el-GR" dirty="0" smtClean="0"/>
          </a:p>
        </p:txBody>
      </p:sp>
    </p:spTree>
    <p:extLst>
      <p:ext uri="{BB962C8B-B14F-4D97-AF65-F5344CB8AC3E}">
        <p14:creationId xmlns:p14="http://schemas.microsoft.com/office/powerpoint/2010/main" val="1313321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l-GR" dirty="0" smtClean="0"/>
              <a:t>άρθρο 81 παρ. 2 Ν. 3057/2002</a:t>
            </a:r>
          </a:p>
        </p:txBody>
      </p:sp>
      <p:sp>
        <p:nvSpPr>
          <p:cNvPr id="32771" name="Content Placeholder 2"/>
          <p:cNvSpPr>
            <a:spLocks noGrp="1"/>
          </p:cNvSpPr>
          <p:nvPr>
            <p:ph idx="1"/>
          </p:nvPr>
        </p:nvSpPr>
        <p:spPr/>
        <p:txBody>
          <a:bodyPr/>
          <a:lstStyle/>
          <a:p>
            <a:r>
              <a:rPr lang="el-GR" altLang="el-GR" dirty="0" smtClean="0"/>
              <a:t>Εντάσσεται στην ελληνική έννομη τάξη ο υποχρεωτικός περιορισμός που αφορά  την εξαίρεση από το δικαίωμα αναπαραγωγής, βλ. «τεχνολογικό περιορισμό» </a:t>
            </a:r>
            <a:r>
              <a:rPr lang="el-GR" altLang="el-GR" i="1" dirty="0" smtClean="0"/>
              <a:t>προσωρινά αντίγραφα </a:t>
            </a:r>
            <a:r>
              <a:rPr lang="el-GR" altLang="el-GR" dirty="0" smtClean="0"/>
              <a:t>Διαδικτύου</a:t>
            </a:r>
          </a:p>
          <a:p>
            <a:r>
              <a:rPr lang="el-GR" altLang="el-GR" dirty="0" smtClean="0"/>
              <a:t>Από τους προβλεπόμενους στην Οδηγία 2001/29, δυνητικούς περιορισμούς καθιερώνεται μόνο ο περιορισμός προς όφελος τυφλών και κωφαλάλων</a:t>
            </a:r>
          </a:p>
          <a:p>
            <a:endParaRPr lang="el-GR" altLang="el-GR" dirty="0" smtClean="0"/>
          </a:p>
          <a:p>
            <a:endParaRPr lang="el-GR" altLang="el-GR" dirty="0" smtClean="0"/>
          </a:p>
        </p:txBody>
      </p:sp>
    </p:spTree>
    <p:extLst>
      <p:ext uri="{BB962C8B-B14F-4D97-AF65-F5344CB8AC3E}">
        <p14:creationId xmlns:p14="http://schemas.microsoft.com/office/powerpoint/2010/main" val="576639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l-GR" altLang="el-GR" dirty="0" smtClean="0"/>
              <a:t>Τεχνολογικά μέτρα</a:t>
            </a:r>
          </a:p>
        </p:txBody>
      </p:sp>
      <p:sp>
        <p:nvSpPr>
          <p:cNvPr id="3" name="Content Placeholder 2"/>
          <p:cNvSpPr>
            <a:spLocks noGrp="1"/>
          </p:cNvSpPr>
          <p:nvPr>
            <p:ph idx="1"/>
          </p:nvPr>
        </p:nvSpPr>
        <p:spPr/>
        <p:txBody>
          <a:bodyPr/>
          <a:lstStyle/>
          <a:p>
            <a:pPr>
              <a:defRPr/>
            </a:pPr>
            <a:r>
              <a:rPr lang="el-GR" dirty="0" smtClean="0"/>
              <a:t>Λογισμικό περιορισμού πρόσβασης, χρήσης (π.χ. κρυπτογραφία, υδατογράφημα)</a:t>
            </a:r>
          </a:p>
          <a:p>
            <a:pPr>
              <a:defRPr/>
            </a:pPr>
            <a:r>
              <a:rPr lang="el-GR" dirty="0" smtClean="0"/>
              <a:t>Αλλά «εξουδετερώνεται» </a:t>
            </a:r>
          </a:p>
          <a:p>
            <a:pPr>
              <a:defRPr/>
            </a:pPr>
            <a:r>
              <a:rPr lang="el-GR" dirty="0" smtClean="0"/>
              <a:t>Το άρθρο 66Α παρ. 2 απαγορεύει την εξουδετέρωση και συνεπάγεται κυρώσεις, αστικές, ποινικές, κ.λπ. </a:t>
            </a:r>
          </a:p>
          <a:p>
            <a:pPr lvl="1">
              <a:defRPr/>
            </a:pPr>
            <a:r>
              <a:rPr lang="el-GR" dirty="0" smtClean="0">
                <a:ea typeface="+mn-ea"/>
                <a:cs typeface="+mn-cs"/>
              </a:rPr>
              <a:t>π.χ. φυλάκιση ενός έτους, χρηματική ποινή 2.900-15.000€</a:t>
            </a:r>
          </a:p>
          <a:p>
            <a:pPr>
              <a:defRPr/>
            </a:pPr>
            <a:endParaRPr lang="el-GR" dirty="0" smtClean="0"/>
          </a:p>
          <a:p>
            <a:pPr>
              <a:defRPr/>
            </a:pPr>
            <a:endParaRPr lang="el-GR" dirty="0"/>
          </a:p>
        </p:txBody>
      </p:sp>
    </p:spTree>
    <p:extLst>
      <p:ext uri="{BB962C8B-B14F-4D97-AF65-F5344CB8AC3E}">
        <p14:creationId xmlns:p14="http://schemas.microsoft.com/office/powerpoint/2010/main" val="676839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l-GR" altLang="el-GR" dirty="0" smtClean="0"/>
              <a:t>Αναγκαίες εξαιρέσεις</a:t>
            </a:r>
          </a:p>
        </p:txBody>
      </p:sp>
      <p:sp>
        <p:nvSpPr>
          <p:cNvPr id="34819" name="Content Placeholder 2"/>
          <p:cNvSpPr>
            <a:spLocks noGrp="1"/>
          </p:cNvSpPr>
          <p:nvPr>
            <p:ph idx="1"/>
          </p:nvPr>
        </p:nvSpPr>
        <p:spPr/>
        <p:txBody>
          <a:bodyPr/>
          <a:lstStyle/>
          <a:p>
            <a:r>
              <a:rPr lang="el-GR" altLang="el-GR" dirty="0" smtClean="0"/>
              <a:t>Φωτοτυπική αναπαραγωγή για ιδιωτική χρήση (άρθρο 21)</a:t>
            </a:r>
          </a:p>
          <a:p>
            <a:r>
              <a:rPr lang="el-GR" altLang="el-GR" dirty="0" smtClean="0"/>
              <a:t>Αναπαραγωγή από βιβλιοθήκες και αρχεία (άρθρο 22)</a:t>
            </a:r>
          </a:p>
          <a:p>
            <a:r>
              <a:rPr lang="el-GR" altLang="el-GR" dirty="0" smtClean="0"/>
              <a:t>Αναπαραγωγή για σκοπούς δικαστικούς ή διοικητικούς (άρθρο 24)</a:t>
            </a:r>
          </a:p>
          <a:p>
            <a:r>
              <a:rPr lang="el-GR" altLang="el-GR" dirty="0" smtClean="0"/>
              <a:t>Αναπαραγωγή προς όφελος προσώπων με αναπηρίες (άρθρο 28 Α)</a:t>
            </a:r>
          </a:p>
        </p:txBody>
      </p:sp>
    </p:spTree>
    <p:extLst>
      <p:ext uri="{BB962C8B-B14F-4D97-AF65-F5344CB8AC3E}">
        <p14:creationId xmlns:p14="http://schemas.microsoft.com/office/powerpoint/2010/main" val="865780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l-GR" altLang="el-GR" dirty="0" smtClean="0"/>
              <a:t>Ν. 2121/1993, Ν. </a:t>
            </a:r>
            <a:r>
              <a:rPr lang="el-GR" altLang="el-GR" dirty="0" smtClean="0"/>
              <a:t>3057/2002 </a:t>
            </a:r>
            <a:r>
              <a:rPr lang="el-GR" altLang="el-GR" sz="3200" b="0" dirty="0" smtClean="0">
                <a:solidFill>
                  <a:prstClr val="black"/>
                </a:solidFill>
              </a:rPr>
              <a:t>1/2</a:t>
            </a:r>
            <a:endParaRPr lang="el-GR" altLang="el-GR" dirty="0" smtClean="0"/>
          </a:p>
        </p:txBody>
      </p:sp>
      <p:sp>
        <p:nvSpPr>
          <p:cNvPr id="35843" name="Content Placeholder 2"/>
          <p:cNvSpPr>
            <a:spLocks noGrp="1"/>
          </p:cNvSpPr>
          <p:nvPr>
            <p:ph idx="1"/>
          </p:nvPr>
        </p:nvSpPr>
        <p:spPr/>
        <p:txBody>
          <a:bodyPr/>
          <a:lstStyle/>
          <a:p>
            <a:r>
              <a:rPr lang="el-GR" altLang="el-GR" dirty="0" smtClean="0"/>
              <a:t>Ο ελληνικός νόμος εξασφαλίζει υψηλή προστασία στους συγγραφείς</a:t>
            </a:r>
          </a:p>
          <a:p>
            <a:r>
              <a:rPr lang="el-GR" altLang="el-GR" dirty="0" smtClean="0"/>
              <a:t>Ενώ, περιέχει ελάχιστες εξαιρέσεις για τις βιβλιοθήκες</a:t>
            </a:r>
          </a:p>
          <a:p>
            <a:r>
              <a:rPr lang="el-GR" altLang="el-GR" dirty="0" smtClean="0"/>
              <a:t>Η αναπαραγωγή για τις βιβλιοθήκες είναι ρητώς εξασφαλισμένη, μόνο στην περίπτωση που ένα επιπρόσθετο αντίγραφο δεν μπορεί να αποκτηθεί από την αγορά </a:t>
            </a:r>
          </a:p>
        </p:txBody>
      </p:sp>
    </p:spTree>
    <p:extLst>
      <p:ext uri="{BB962C8B-B14F-4D97-AF65-F5344CB8AC3E}">
        <p14:creationId xmlns:p14="http://schemas.microsoft.com/office/powerpoint/2010/main" val="1403561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l-GR" dirty="0" smtClean="0"/>
              <a:t>Ν. 2121/1993, Ν. </a:t>
            </a:r>
            <a:r>
              <a:rPr lang="el-GR" altLang="el-GR" dirty="0" smtClean="0"/>
              <a:t>3057/2002 </a:t>
            </a:r>
            <a:r>
              <a:rPr lang="el-GR" altLang="el-GR" sz="3200" b="0" dirty="0">
                <a:solidFill>
                  <a:prstClr val="black"/>
                </a:solidFill>
              </a:rPr>
              <a:t>2</a:t>
            </a:r>
            <a:r>
              <a:rPr lang="el-GR" altLang="el-GR" sz="3200" b="0" dirty="0" smtClean="0">
                <a:solidFill>
                  <a:prstClr val="black"/>
                </a:solidFill>
              </a:rPr>
              <a:t>/2</a:t>
            </a:r>
            <a:endParaRPr lang="el-GR" altLang="el-GR" dirty="0" smtClean="0"/>
          </a:p>
        </p:txBody>
      </p:sp>
      <p:sp>
        <p:nvSpPr>
          <p:cNvPr id="36867" name="Content Placeholder 2"/>
          <p:cNvSpPr>
            <a:spLocks noGrp="1"/>
          </p:cNvSpPr>
          <p:nvPr>
            <p:ph idx="1"/>
          </p:nvPr>
        </p:nvSpPr>
        <p:spPr/>
        <p:txBody>
          <a:bodyPr/>
          <a:lstStyle/>
          <a:p>
            <a:r>
              <a:rPr lang="el-GR" altLang="el-GR" dirty="0" smtClean="0"/>
              <a:t>Δεν επιτρέπεται η ελεύθερη, δηλαδή χωρίς την άδεια του δημιουργού και χωρίς αμοιβή, φωτοτύπιση στις ελληνικές βιβλιοθήκες, ακόμα και για ιδιωτική ή προσωπική χρήση</a:t>
            </a:r>
          </a:p>
          <a:p>
            <a:r>
              <a:rPr lang="el-GR" altLang="el-GR" dirty="0" smtClean="0"/>
              <a:t>Τέλος, καμία εξαίρεση στο δικαίωμα δανεισμού δεν προβλέπεται για τις ελληνικές βιβλιοθήκες</a:t>
            </a:r>
          </a:p>
        </p:txBody>
      </p:sp>
    </p:spTree>
    <p:extLst>
      <p:ext uri="{BB962C8B-B14F-4D97-AF65-F5344CB8AC3E}">
        <p14:creationId xmlns:p14="http://schemas.microsoft.com/office/powerpoint/2010/main" val="3652059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l-GR" altLang="el-GR" dirty="0" smtClean="0"/>
              <a:t>2001/29 σε άλλες χώρες της ΕΕ</a:t>
            </a:r>
          </a:p>
        </p:txBody>
      </p:sp>
      <p:sp>
        <p:nvSpPr>
          <p:cNvPr id="37891" name="Content Placeholder 2"/>
          <p:cNvSpPr>
            <a:spLocks noGrp="1"/>
          </p:cNvSpPr>
          <p:nvPr>
            <p:ph idx="1"/>
          </p:nvPr>
        </p:nvSpPr>
        <p:spPr/>
        <p:txBody>
          <a:bodyPr/>
          <a:lstStyle/>
          <a:p>
            <a:r>
              <a:rPr lang="el-GR" altLang="el-GR" dirty="0" smtClean="0"/>
              <a:t>Οι υπόλοιπες χώρες της Ευρωπαϊκής Ένωσης, πλην της Ελλάδος, έχουν εισάγει στις εθνικές τους νομοθεσίες εξαιρέσεις που ευνοούν το δανεισμό και την αναπαραγωγή από βιβλιοθήκες</a:t>
            </a:r>
          </a:p>
          <a:p>
            <a:r>
              <a:rPr lang="el-GR" altLang="el-GR" dirty="0" smtClean="0"/>
              <a:t>Τα κράτη μέλη της ΕΕ, έχουν αξιοποιήσει τις διατάξεις της Οδηγίας 92/100/ΕΟΚ, σχετικά με τον ελεύθερο δανεισμό, και τις έχουν ενσωματώσει στην εθνική τους νομοθεσία</a:t>
            </a:r>
          </a:p>
          <a:p>
            <a:endParaRPr lang="el-GR" altLang="el-GR" dirty="0" smtClean="0"/>
          </a:p>
        </p:txBody>
      </p:sp>
    </p:spTree>
    <p:extLst>
      <p:ext uri="{BB962C8B-B14F-4D97-AF65-F5344CB8AC3E}">
        <p14:creationId xmlns:p14="http://schemas.microsoft.com/office/powerpoint/2010/main" val="2705272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l-GR" altLang="el-GR" dirty="0" smtClean="0"/>
              <a:t>Δανεισμός σε άλλες χώρες της </a:t>
            </a:r>
            <a:r>
              <a:rPr lang="el-GR" altLang="el-GR" dirty="0" smtClean="0"/>
              <a:t>ΕΕ </a:t>
            </a:r>
            <a:r>
              <a:rPr lang="el-GR" altLang="el-GR" sz="3600" b="0" dirty="0" smtClean="0"/>
              <a:t>1/5</a:t>
            </a:r>
            <a:endParaRPr lang="el-GR" altLang="el-GR" sz="3600" b="0" dirty="0" smtClean="0"/>
          </a:p>
        </p:txBody>
      </p:sp>
      <p:sp>
        <p:nvSpPr>
          <p:cNvPr id="38915" name="Content Placeholder 2"/>
          <p:cNvSpPr>
            <a:spLocks noGrp="1"/>
          </p:cNvSpPr>
          <p:nvPr>
            <p:ph idx="1"/>
          </p:nvPr>
        </p:nvSpPr>
        <p:spPr/>
        <p:txBody>
          <a:bodyPr/>
          <a:lstStyle/>
          <a:p>
            <a:r>
              <a:rPr lang="el-GR" altLang="el-GR" dirty="0" smtClean="0"/>
              <a:t>Ιταλία, Φιλανδία, Ισπανία επιτρέπουν τον ελεύθερο δανεισμό από τις βιβλιοθήκες</a:t>
            </a:r>
          </a:p>
          <a:p>
            <a:r>
              <a:rPr lang="el-GR" altLang="el-GR" dirty="0" smtClean="0"/>
              <a:t>Στην Ολλανδία, επιτρέπεται ο ελεύθερος δανεισμός σε συγκεκριμένες κατηγορίες βιβλιοθηκών </a:t>
            </a:r>
          </a:p>
          <a:p>
            <a:r>
              <a:rPr lang="el-GR" altLang="el-GR" dirty="0" smtClean="0"/>
              <a:t>Στο Ηνωμένο Βασίλειο και στη Γερμανία, αμείβουν (τον συγγραφέα) βάσει των δανεισμών ενός βιβλίου</a:t>
            </a:r>
          </a:p>
        </p:txBody>
      </p:sp>
    </p:spTree>
    <p:extLst>
      <p:ext uri="{BB962C8B-B14F-4D97-AF65-F5344CB8AC3E}">
        <p14:creationId xmlns:p14="http://schemas.microsoft.com/office/powerpoint/2010/main" val="2725629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l-GR" altLang="el-GR" dirty="0" smtClean="0"/>
              <a:t>Δανεισμός σε άλλες χώρες της </a:t>
            </a:r>
            <a:r>
              <a:rPr lang="el-GR" altLang="el-GR" dirty="0" smtClean="0"/>
              <a:t>ΕΕ </a:t>
            </a:r>
            <a:r>
              <a:rPr lang="el-GR" altLang="el-GR" sz="3600" b="0" dirty="0" smtClean="0">
                <a:solidFill>
                  <a:prstClr val="black"/>
                </a:solidFill>
              </a:rPr>
              <a:t>2</a:t>
            </a:r>
            <a:r>
              <a:rPr lang="el-GR" altLang="el-GR" sz="3600" b="0" dirty="0" smtClean="0">
                <a:solidFill>
                  <a:prstClr val="black"/>
                </a:solidFill>
              </a:rPr>
              <a:t>/5</a:t>
            </a:r>
            <a:endParaRPr lang="el-GR" altLang="el-GR" dirty="0" smtClean="0"/>
          </a:p>
        </p:txBody>
      </p:sp>
      <p:sp>
        <p:nvSpPr>
          <p:cNvPr id="39939" name="Content Placeholder 2"/>
          <p:cNvSpPr>
            <a:spLocks noGrp="1"/>
          </p:cNvSpPr>
          <p:nvPr>
            <p:ph idx="1"/>
          </p:nvPr>
        </p:nvSpPr>
        <p:spPr/>
        <p:txBody>
          <a:bodyPr/>
          <a:lstStyle/>
          <a:p>
            <a:r>
              <a:rPr lang="el-GR" altLang="el-GR" dirty="0" smtClean="0"/>
              <a:t>Στη Δανία αμείβεται ο συγγραφέας για κάθε ένα από τα βιβλία του που κατέχει η βιβλιοθήκη, όταν δανείζονται</a:t>
            </a:r>
          </a:p>
          <a:p>
            <a:r>
              <a:rPr lang="el-GR" altLang="el-GR" dirty="0" smtClean="0"/>
              <a:t>Κάποιες χώρες εφαρμόζουν μικτά συστήματα που βασίζονται στην πώληση των βιβλίων και τον αριθμό των χρηστών που είναι εγγεγραμμένοι στη δημόσια βιβλιοθήκη (π.χ. Γαλλία)</a:t>
            </a:r>
          </a:p>
          <a:p>
            <a:endParaRPr lang="el-GR" altLang="el-GR" dirty="0" smtClean="0"/>
          </a:p>
        </p:txBody>
      </p:sp>
    </p:spTree>
    <p:extLst>
      <p:ext uri="{BB962C8B-B14F-4D97-AF65-F5344CB8AC3E}">
        <p14:creationId xmlns:p14="http://schemas.microsoft.com/office/powerpoint/2010/main" val="3591900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l-GR" altLang="el-GR" dirty="0" smtClean="0"/>
              <a:t>Δανεισμός σε άλλες χώρες της </a:t>
            </a:r>
            <a:r>
              <a:rPr lang="el-GR" altLang="el-GR" dirty="0" smtClean="0"/>
              <a:t>ΕΕ</a:t>
            </a:r>
            <a:r>
              <a:rPr lang="el-GR" altLang="el-GR" sz="3600" b="0" dirty="0">
                <a:solidFill>
                  <a:prstClr val="black"/>
                </a:solidFill>
              </a:rPr>
              <a:t> </a:t>
            </a:r>
            <a:r>
              <a:rPr lang="el-GR" altLang="el-GR" sz="3600" b="0" dirty="0" smtClean="0">
                <a:solidFill>
                  <a:prstClr val="black"/>
                </a:solidFill>
              </a:rPr>
              <a:t>3/5</a:t>
            </a:r>
            <a:r>
              <a:rPr lang="el-GR" altLang="el-GR" dirty="0" smtClean="0"/>
              <a:t> </a:t>
            </a:r>
            <a:endParaRPr lang="el-GR" altLang="el-GR" dirty="0" smtClean="0"/>
          </a:p>
        </p:txBody>
      </p:sp>
      <p:sp>
        <p:nvSpPr>
          <p:cNvPr id="40963" name="Content Placeholder 2"/>
          <p:cNvSpPr>
            <a:spLocks noGrp="1"/>
          </p:cNvSpPr>
          <p:nvPr>
            <p:ph idx="1"/>
          </p:nvPr>
        </p:nvSpPr>
        <p:spPr/>
        <p:txBody>
          <a:bodyPr/>
          <a:lstStyle/>
          <a:p>
            <a:r>
              <a:rPr lang="el-GR" altLang="el-GR" dirty="0" smtClean="0"/>
              <a:t>Μερικές χώρες, έχουν συμπεριλάβει την νομοθεσία για τα </a:t>
            </a:r>
            <a:r>
              <a:rPr lang="el-GR" altLang="el-GR" i="1" dirty="0" smtClean="0"/>
              <a:t>δικαιώματα δημοσίου δανεισμού</a:t>
            </a:r>
            <a:r>
              <a:rPr lang="el-GR" altLang="el-GR" dirty="0" smtClean="0"/>
              <a:t> (</a:t>
            </a:r>
            <a:r>
              <a:rPr lang="en-US" altLang="el-GR" i="1" dirty="0" smtClean="0"/>
              <a:t>Public Lending Right</a:t>
            </a:r>
            <a:r>
              <a:rPr lang="el-GR" altLang="el-GR" dirty="0" smtClean="0"/>
              <a:t> – </a:t>
            </a:r>
            <a:r>
              <a:rPr lang="en-US" altLang="el-GR" dirty="0" smtClean="0"/>
              <a:t>PLR</a:t>
            </a:r>
            <a:r>
              <a:rPr lang="el-GR" altLang="el-GR" dirty="0" smtClean="0"/>
              <a:t>) στην νομοθεσία για τα πνευματικά δικαιώματα (π.χ. Γερμανία, Αυστρία)</a:t>
            </a:r>
          </a:p>
          <a:p>
            <a:r>
              <a:rPr lang="el-GR" altLang="el-GR" dirty="0" smtClean="0"/>
              <a:t>Άλλες χειρίζονται τη νομοθεσία για τα δικαιώματα δημοσίου δανεισμού ως ξεχωριστό δίκαιο (π.χ. Ηνωμένο Βασίλειο)</a:t>
            </a:r>
          </a:p>
        </p:txBody>
      </p:sp>
    </p:spTree>
    <p:extLst>
      <p:ext uri="{BB962C8B-B14F-4D97-AF65-F5344CB8AC3E}">
        <p14:creationId xmlns:p14="http://schemas.microsoft.com/office/powerpoint/2010/main" val="2387392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l-GR" altLang="el-GR" dirty="0" smtClean="0"/>
              <a:t>Δανεισμός σε άλλες χώρες της </a:t>
            </a:r>
            <a:r>
              <a:rPr lang="el-GR" altLang="el-GR" dirty="0" smtClean="0"/>
              <a:t>ΕΕ </a:t>
            </a:r>
            <a:r>
              <a:rPr lang="el-GR" altLang="el-GR" sz="3600" b="0" dirty="0" smtClean="0">
                <a:solidFill>
                  <a:prstClr val="black"/>
                </a:solidFill>
              </a:rPr>
              <a:t>4</a:t>
            </a:r>
            <a:r>
              <a:rPr lang="el-GR" altLang="el-GR" sz="3600" b="0" dirty="0" smtClean="0">
                <a:solidFill>
                  <a:prstClr val="black"/>
                </a:solidFill>
              </a:rPr>
              <a:t>/5</a:t>
            </a:r>
            <a:endParaRPr lang="el-GR" altLang="el-GR" dirty="0" smtClean="0"/>
          </a:p>
        </p:txBody>
      </p:sp>
      <p:sp>
        <p:nvSpPr>
          <p:cNvPr id="41987" name="Content Placeholder 2"/>
          <p:cNvSpPr>
            <a:spLocks noGrp="1"/>
          </p:cNvSpPr>
          <p:nvPr>
            <p:ph idx="1"/>
          </p:nvPr>
        </p:nvSpPr>
        <p:spPr/>
        <p:txBody>
          <a:bodyPr/>
          <a:lstStyle/>
          <a:p>
            <a:r>
              <a:rPr lang="el-GR" altLang="el-GR" dirty="0" smtClean="0"/>
              <a:t>Στο Ηνωμένο Βασίλειο, κάποιες (συγκεκριμένες) δημόσιες βιβλιοθήκες και εκπαιδευτικά ιδρύματα εξαιρούνται από την αποζημίωση για το δικαίωμα δημόσιου δανεισμού</a:t>
            </a:r>
          </a:p>
          <a:p>
            <a:r>
              <a:rPr lang="el-GR" altLang="el-GR" dirty="0" smtClean="0"/>
              <a:t>Άλλες καταβάλουν αποζημίωση – </a:t>
            </a:r>
            <a:r>
              <a:rPr lang="el-GR" altLang="el-GR" i="1" dirty="0" smtClean="0"/>
              <a:t>αλλά με πόρους της Κεντρικής Κυβέρνησης (Πολιτείας) </a:t>
            </a:r>
            <a:r>
              <a:rPr lang="el-GR" altLang="el-GR" dirty="0" smtClean="0"/>
              <a:t>και σύμφωνα με τη συχνότητα του δανεισμού των βιβλίων των συγγραφέων</a:t>
            </a:r>
          </a:p>
          <a:p>
            <a:endParaRPr lang="el-GR" altLang="el-GR" dirty="0" smtClean="0"/>
          </a:p>
        </p:txBody>
      </p:sp>
    </p:spTree>
    <p:extLst>
      <p:ext uri="{BB962C8B-B14F-4D97-AF65-F5344CB8AC3E}">
        <p14:creationId xmlns:p14="http://schemas.microsoft.com/office/powerpoint/2010/main" val="1608598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altLang="el-GR" dirty="0" smtClean="0"/>
              <a:t>Στόχοι </a:t>
            </a:r>
            <a:r>
              <a:rPr lang="el-GR" altLang="el-GR" dirty="0" smtClean="0"/>
              <a:t>εισήγησης </a:t>
            </a:r>
            <a:r>
              <a:rPr lang="el-GR" altLang="el-GR" sz="3600" b="0" dirty="0" smtClean="0"/>
              <a:t>1/2</a:t>
            </a:r>
            <a:endParaRPr lang="el-GR" altLang="el-GR" sz="3600" b="0" dirty="0" smtClean="0"/>
          </a:p>
        </p:txBody>
      </p:sp>
      <p:sp>
        <p:nvSpPr>
          <p:cNvPr id="6147" name="Content Placeholder 2"/>
          <p:cNvSpPr>
            <a:spLocks noGrp="1"/>
          </p:cNvSpPr>
          <p:nvPr>
            <p:ph idx="1"/>
          </p:nvPr>
        </p:nvSpPr>
        <p:spPr/>
        <p:txBody>
          <a:bodyPr/>
          <a:lstStyle/>
          <a:p>
            <a:r>
              <a:rPr lang="el-GR" altLang="el-GR" dirty="0" smtClean="0"/>
              <a:t>Πνευματική ιδιοκτησία (βλέποντας δείγμα νομοθεσιών) και πολιτικές του ψηφιακού περιεχομένου των βιβλιοθηκών </a:t>
            </a:r>
          </a:p>
          <a:p>
            <a:r>
              <a:rPr lang="el-GR" altLang="el-GR" dirty="0" smtClean="0"/>
              <a:t>Νομοθεσία πνευματικής ιδιοκτησίας σε διάφορες χώρες, εντός και εκτός Ευρωπαϊκής Ένωσης (</a:t>
            </a:r>
            <a:r>
              <a:rPr lang="el-GR" altLang="el-GR" i="1" dirty="0" smtClean="0"/>
              <a:t>ΕΕ</a:t>
            </a:r>
            <a:r>
              <a:rPr lang="el-GR" altLang="el-GR" dirty="0" smtClean="0"/>
              <a:t>) (Ηνωμένο Βασίλειο, Αυστραλία, Καναδάς, Ελλάδα, Η.Π.Α. κ.λπ.), και διατάξεις για διατήρηση ψηφιακού περιεχομένου</a:t>
            </a:r>
          </a:p>
        </p:txBody>
      </p:sp>
    </p:spTree>
    <p:extLst>
      <p:ext uri="{BB962C8B-B14F-4D97-AF65-F5344CB8AC3E}">
        <p14:creationId xmlns:p14="http://schemas.microsoft.com/office/powerpoint/2010/main" val="597409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l-GR" altLang="el-GR" dirty="0" smtClean="0"/>
              <a:t>Δανεισμός σε άλλες χώρες της </a:t>
            </a:r>
            <a:r>
              <a:rPr lang="el-GR" altLang="el-GR" dirty="0" smtClean="0"/>
              <a:t>ΕΕ</a:t>
            </a:r>
            <a:r>
              <a:rPr lang="el-GR" altLang="el-GR" sz="3600" b="0" dirty="0">
                <a:solidFill>
                  <a:prstClr val="black"/>
                </a:solidFill>
              </a:rPr>
              <a:t> </a:t>
            </a:r>
            <a:r>
              <a:rPr lang="el-GR" altLang="el-GR" sz="3600" b="0" dirty="0" smtClean="0">
                <a:solidFill>
                  <a:prstClr val="black"/>
                </a:solidFill>
              </a:rPr>
              <a:t>5/5</a:t>
            </a:r>
            <a:r>
              <a:rPr lang="el-GR" altLang="el-GR" dirty="0" smtClean="0"/>
              <a:t> </a:t>
            </a:r>
            <a:endParaRPr lang="el-GR" altLang="el-GR" dirty="0" smtClean="0"/>
          </a:p>
        </p:txBody>
      </p:sp>
      <p:sp>
        <p:nvSpPr>
          <p:cNvPr id="43011" name="Content Placeholder 2"/>
          <p:cNvSpPr>
            <a:spLocks noGrp="1"/>
          </p:cNvSpPr>
          <p:nvPr>
            <p:ph idx="1"/>
          </p:nvPr>
        </p:nvSpPr>
        <p:spPr/>
        <p:txBody>
          <a:bodyPr/>
          <a:lstStyle/>
          <a:p>
            <a:r>
              <a:rPr lang="el-GR" altLang="el-GR" dirty="0" smtClean="0"/>
              <a:t>Στην Ιρλανδία, ο </a:t>
            </a:r>
            <a:r>
              <a:rPr lang="el-GR" altLang="el-GR" i="1" dirty="0" smtClean="0"/>
              <a:t>νόμος για τα πνευματικά δικαιώματα</a:t>
            </a:r>
            <a:r>
              <a:rPr lang="el-GR" altLang="el-GR" dirty="0" smtClean="0"/>
              <a:t> [</a:t>
            </a:r>
            <a:r>
              <a:rPr lang="en-US" altLang="el-GR" dirty="0" smtClean="0"/>
              <a:t>Government of Ireland</a:t>
            </a:r>
            <a:r>
              <a:rPr lang="el-GR" altLang="el-GR" dirty="0" smtClean="0"/>
              <a:t>, 2001], στο </a:t>
            </a:r>
            <a:r>
              <a:rPr lang="el-GR" altLang="el-GR" i="1" dirty="0" smtClean="0"/>
              <a:t>άρθρο 58</a:t>
            </a:r>
            <a:r>
              <a:rPr lang="el-GR" altLang="el-GR" dirty="0" smtClean="0"/>
              <a:t> περιγράφει πως τα εκπαιδευτικά ιδρύματα κ.ά., δεν πληρώνουν για το δανεισμό και αυτό δεν σημαίνει παραβίαση των πνευματικών δικαιωμάτων</a:t>
            </a:r>
          </a:p>
        </p:txBody>
      </p:sp>
    </p:spTree>
    <p:extLst>
      <p:ext uri="{BB962C8B-B14F-4D97-AF65-F5344CB8AC3E}">
        <p14:creationId xmlns:p14="http://schemas.microsoft.com/office/powerpoint/2010/main" val="3888722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l-GR" altLang="el-GR" dirty="0" smtClean="0"/>
              <a:t>Αναπαραγωγή σε χώρες της ΕΕ</a:t>
            </a:r>
          </a:p>
        </p:txBody>
      </p:sp>
      <p:sp>
        <p:nvSpPr>
          <p:cNvPr id="44035" name="Content Placeholder 2"/>
          <p:cNvSpPr>
            <a:spLocks noGrp="1"/>
          </p:cNvSpPr>
          <p:nvPr>
            <p:ph idx="1"/>
          </p:nvPr>
        </p:nvSpPr>
        <p:spPr/>
        <p:txBody>
          <a:bodyPr>
            <a:normAutofit lnSpcReduction="10000"/>
          </a:bodyPr>
          <a:lstStyle/>
          <a:p>
            <a:r>
              <a:rPr lang="el-GR" altLang="el-GR" dirty="0" smtClean="0"/>
              <a:t>Στις περισσότερες από τις άλλες χώρες μέλη της Ευρωπαϊκής Ένωσης, η αναπαραγωγή (</a:t>
            </a:r>
            <a:r>
              <a:rPr lang="el-GR" altLang="el-GR" dirty="0" smtClean="0"/>
              <a:t>φωτοαντιγράφηση</a:t>
            </a:r>
            <a:r>
              <a:rPr lang="el-GR" altLang="el-GR" dirty="0" smtClean="0"/>
              <a:t>) από τις βιβλιοθήκες είναι ελεύθερη, παρότι αυτό το ζήτημα δεν ρυθμίζεται ρητώς από την Ευρωπαϊκή Οδηγία 2001/29</a:t>
            </a:r>
          </a:p>
          <a:p>
            <a:r>
              <a:rPr lang="el-GR" altLang="el-GR" i="1" dirty="0" smtClean="0"/>
              <a:t>Στην ελληνική νομοθεσία η ελεύθερη παραγωγή φωτοαντιγράφων ειδικά δε για προστατευόμενο περιεχόμενο δεν επιτρέπεται</a:t>
            </a:r>
          </a:p>
        </p:txBody>
      </p:sp>
    </p:spTree>
    <p:extLst>
      <p:ext uri="{BB962C8B-B14F-4D97-AF65-F5344CB8AC3E}">
        <p14:creationId xmlns:p14="http://schemas.microsoft.com/office/powerpoint/2010/main" val="180355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l-GR" dirty="0" smtClean="0"/>
              <a:t>Αναπαραγωγή σε Δανία, Φιλανδία</a:t>
            </a:r>
          </a:p>
        </p:txBody>
      </p:sp>
      <p:sp>
        <p:nvSpPr>
          <p:cNvPr id="45059" name="Content Placeholder 2"/>
          <p:cNvSpPr>
            <a:spLocks noGrp="1"/>
          </p:cNvSpPr>
          <p:nvPr>
            <p:ph idx="1"/>
          </p:nvPr>
        </p:nvSpPr>
        <p:spPr/>
        <p:txBody>
          <a:bodyPr/>
          <a:lstStyle/>
          <a:p>
            <a:r>
              <a:rPr lang="el-GR" altLang="el-GR" dirty="0" smtClean="0"/>
              <a:t>Στην Δανία ο </a:t>
            </a:r>
            <a:r>
              <a:rPr lang="el-GR" altLang="el-GR" i="1" dirty="0" smtClean="0"/>
              <a:t>νόμος για την πνευματική ιδιοκτησία</a:t>
            </a:r>
            <a:r>
              <a:rPr lang="el-GR" altLang="el-GR" dirty="0" smtClean="0"/>
              <a:t>, επιτρέπει την φωτοαντιγράφηση για εσωτερική χρήση κάθε είδους περιεχομένου ή δημοσιευμάτων για εκπαιδευτική χρήση</a:t>
            </a:r>
          </a:p>
          <a:p>
            <a:r>
              <a:rPr lang="el-GR" altLang="el-GR" dirty="0" smtClean="0"/>
              <a:t>Στη Φιλανδία, αρχεία, βιβλιοθήκες και μουσεία, έχουν το δικαίωμα να κάνουν αντίγραφα ενός έργου, κάτω από τους όρους που καθορίζονται σε ειδικό διάταγμα</a:t>
            </a:r>
            <a:endParaRPr lang="el-GR" altLang="el-GR" i="1" dirty="0" smtClean="0"/>
          </a:p>
        </p:txBody>
      </p:sp>
    </p:spTree>
    <p:extLst>
      <p:ext uri="{BB962C8B-B14F-4D97-AF65-F5344CB8AC3E}">
        <p14:creationId xmlns:p14="http://schemas.microsoft.com/office/powerpoint/2010/main" val="2361668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l-GR" altLang="el-GR" dirty="0" smtClean="0"/>
              <a:t>Αναπαραγωγή σε Ιρλανδία, Ιταλία</a:t>
            </a:r>
          </a:p>
        </p:txBody>
      </p:sp>
      <p:sp>
        <p:nvSpPr>
          <p:cNvPr id="46083" name="Content Placeholder 2"/>
          <p:cNvSpPr>
            <a:spLocks noGrp="1"/>
          </p:cNvSpPr>
          <p:nvPr>
            <p:ph idx="1"/>
          </p:nvPr>
        </p:nvSpPr>
        <p:spPr/>
        <p:txBody>
          <a:bodyPr/>
          <a:lstStyle/>
          <a:p>
            <a:r>
              <a:rPr lang="el-GR" altLang="el-GR" dirty="0" smtClean="0"/>
              <a:t>Ο </a:t>
            </a:r>
            <a:r>
              <a:rPr lang="el-GR" altLang="el-GR" i="1" dirty="0" smtClean="0"/>
              <a:t>ιρλανδικός</a:t>
            </a:r>
            <a:r>
              <a:rPr lang="el-GR" altLang="el-GR" dirty="0" smtClean="0"/>
              <a:t> νόμος για την πνευματικά δικαιώματα επιτρέπει την αντιγραφή όταν αυτή γίνεται με δίκαιο τρόπο</a:t>
            </a:r>
          </a:p>
          <a:p>
            <a:r>
              <a:rPr lang="el-GR" altLang="el-GR" dirty="0" smtClean="0"/>
              <a:t>Στην </a:t>
            </a:r>
            <a:r>
              <a:rPr lang="el-GR" altLang="el-GR" i="1" dirty="0" smtClean="0"/>
              <a:t>Ιταλία</a:t>
            </a:r>
            <a:r>
              <a:rPr lang="el-GR" altLang="el-GR" dirty="0" smtClean="0"/>
              <a:t> η φωτοαντιγράφηση βιβλίων που βρίσκονται στις βιβλιοθήκες είναι ελεύθερη όταν γίνονται για τους σκοπούς της λειτουργίας της βιβλιοθήκης</a:t>
            </a:r>
          </a:p>
        </p:txBody>
      </p:sp>
    </p:spTree>
    <p:extLst>
      <p:ext uri="{BB962C8B-B14F-4D97-AF65-F5344CB8AC3E}">
        <p14:creationId xmlns:p14="http://schemas.microsoft.com/office/powerpoint/2010/main" val="2243368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l-GR" altLang="el-GR" dirty="0" smtClean="0"/>
              <a:t>Αναπαραγωγή στο Λουξεμβούργο</a:t>
            </a:r>
          </a:p>
        </p:txBody>
      </p:sp>
      <p:sp>
        <p:nvSpPr>
          <p:cNvPr id="3" name="Content Placeholder 2"/>
          <p:cNvSpPr>
            <a:spLocks noGrp="1"/>
          </p:cNvSpPr>
          <p:nvPr>
            <p:ph idx="1"/>
          </p:nvPr>
        </p:nvSpPr>
        <p:spPr/>
        <p:txBody>
          <a:bodyPr/>
          <a:lstStyle/>
          <a:p>
            <a:pPr>
              <a:defRPr/>
            </a:pPr>
            <a:r>
              <a:rPr lang="el-GR" dirty="0" smtClean="0"/>
              <a:t>Στο </a:t>
            </a:r>
            <a:r>
              <a:rPr lang="el-GR" i="1" dirty="0" smtClean="0"/>
              <a:t>Λουξεμβούργο</a:t>
            </a:r>
            <a:r>
              <a:rPr lang="el-GR" dirty="0" smtClean="0"/>
              <a:t>, επιτρέπεται η αναπαραγωγή ενός έργου που προστατεύεται από τον νόμο περί δικαιωμάτων πνευματικής ιδιοκτησίας, χωρίς την προηγούμενη άδεια του συγγραφέα</a:t>
            </a:r>
          </a:p>
          <a:p>
            <a:pPr lvl="1">
              <a:defRPr/>
            </a:pPr>
            <a:r>
              <a:rPr lang="el-GR" dirty="0" smtClean="0">
                <a:ea typeface="+mn-ea"/>
                <a:cs typeface="+mn-cs"/>
              </a:rPr>
              <a:t>Εφαρμογή θεμιτής χρήσης </a:t>
            </a:r>
            <a:r>
              <a:rPr lang="en-US" dirty="0" smtClean="0">
                <a:ea typeface="+mn-ea"/>
                <a:cs typeface="+mn-cs"/>
              </a:rPr>
              <a:t>(</a:t>
            </a:r>
            <a:r>
              <a:rPr lang="en-US" i="1" dirty="0" smtClean="0">
                <a:ea typeface="+mn-ea"/>
                <a:cs typeface="+mn-cs"/>
              </a:rPr>
              <a:t>fair use</a:t>
            </a:r>
            <a:r>
              <a:rPr lang="en-US" dirty="0" smtClean="0">
                <a:ea typeface="+mn-ea"/>
                <a:cs typeface="+mn-cs"/>
              </a:rPr>
              <a:t>)</a:t>
            </a:r>
            <a:endParaRPr lang="el-GR" dirty="0" smtClean="0">
              <a:ea typeface="+mn-ea"/>
              <a:cs typeface="+mn-cs"/>
            </a:endParaRPr>
          </a:p>
          <a:p>
            <a:pPr>
              <a:defRPr/>
            </a:pPr>
            <a:endParaRPr lang="el-GR" dirty="0" smtClean="0"/>
          </a:p>
        </p:txBody>
      </p:sp>
    </p:spTree>
    <p:extLst>
      <p:ext uri="{BB962C8B-B14F-4D97-AF65-F5344CB8AC3E}">
        <p14:creationId xmlns:p14="http://schemas.microsoft.com/office/powerpoint/2010/main" val="2048083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l-GR" altLang="el-GR" dirty="0" smtClean="0"/>
              <a:t>Αναπαραγωγή στην Πορτογαλία</a:t>
            </a:r>
          </a:p>
        </p:txBody>
      </p:sp>
      <p:sp>
        <p:nvSpPr>
          <p:cNvPr id="3" name="Content Placeholder 2"/>
          <p:cNvSpPr>
            <a:spLocks noGrp="1"/>
          </p:cNvSpPr>
          <p:nvPr>
            <p:ph idx="1"/>
          </p:nvPr>
        </p:nvSpPr>
        <p:spPr/>
        <p:txBody>
          <a:bodyPr/>
          <a:lstStyle/>
          <a:p>
            <a:pPr>
              <a:defRPr/>
            </a:pPr>
            <a:r>
              <a:rPr lang="el-GR" dirty="0" smtClean="0"/>
              <a:t>Στην Πορτογαλία, για τις δημόσιες βιβλιοθήκες και άλλα ιδρύματα, επιτρέπεται η μερική ή ολική αναπαραγωγή ενός έργου όταν</a:t>
            </a:r>
            <a:endParaRPr lang="en-US" dirty="0" smtClean="0"/>
          </a:p>
          <a:p>
            <a:pPr lvl="1">
              <a:defRPr/>
            </a:pPr>
            <a:r>
              <a:rPr lang="el-GR" dirty="0" smtClean="0">
                <a:ea typeface="+mn-ea"/>
                <a:cs typeface="+mn-cs"/>
              </a:rPr>
              <a:t>η αναπαραγωγή και ο αντίστοιχος αριθμός των αντιγράφων δεν προορίζονται για δημόσια χρήση</a:t>
            </a:r>
          </a:p>
          <a:p>
            <a:pPr lvl="1">
              <a:defRPr/>
            </a:pPr>
            <a:r>
              <a:rPr lang="el-GR" dirty="0" smtClean="0">
                <a:ea typeface="+mn-ea"/>
                <a:cs typeface="+mn-cs"/>
              </a:rPr>
              <a:t>γίνονται σεβαστοί οι περιορισμοί του άρθρου 76, όπως η αναφορά στην πηγή (συγγραφέας, εκδότης, τίτλος κ</a:t>
            </a:r>
            <a:r>
              <a:rPr lang="en-US" dirty="0" smtClean="0">
                <a:ea typeface="+mn-ea"/>
                <a:cs typeface="+mn-cs"/>
              </a:rPr>
              <a:t>.</a:t>
            </a:r>
            <a:r>
              <a:rPr lang="el-GR" dirty="0" smtClean="0">
                <a:ea typeface="+mn-ea"/>
                <a:cs typeface="+mn-cs"/>
              </a:rPr>
              <a:t>λπ.)</a:t>
            </a:r>
          </a:p>
        </p:txBody>
      </p:sp>
    </p:spTree>
    <p:extLst>
      <p:ext uri="{BB962C8B-B14F-4D97-AF65-F5344CB8AC3E}">
        <p14:creationId xmlns:p14="http://schemas.microsoft.com/office/powerpoint/2010/main" val="3202259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l-GR" altLang="el-GR" dirty="0" smtClean="0"/>
              <a:t>Αναπαραγωγή στην Ισπανία</a:t>
            </a:r>
          </a:p>
        </p:txBody>
      </p:sp>
      <p:sp>
        <p:nvSpPr>
          <p:cNvPr id="49155" name="Content Placeholder 2"/>
          <p:cNvSpPr>
            <a:spLocks noGrp="1"/>
          </p:cNvSpPr>
          <p:nvPr>
            <p:ph idx="1"/>
          </p:nvPr>
        </p:nvSpPr>
        <p:spPr/>
        <p:txBody>
          <a:bodyPr/>
          <a:lstStyle/>
          <a:p>
            <a:r>
              <a:rPr lang="el-GR" altLang="el-GR" dirty="0" smtClean="0"/>
              <a:t>Στην Ισπανία, το </a:t>
            </a:r>
            <a:r>
              <a:rPr lang="el-GR" altLang="el-GR" i="1" dirty="0" smtClean="0"/>
              <a:t>άρθρο 37</a:t>
            </a:r>
            <a:r>
              <a:rPr lang="el-GR" altLang="el-GR" dirty="0" smtClean="0"/>
              <a:t> του </a:t>
            </a:r>
            <a:r>
              <a:rPr lang="el-GR" altLang="el-GR" i="1" dirty="0" smtClean="0"/>
              <a:t>νόμου πνευματικής ιδιοκτησίας</a:t>
            </a:r>
            <a:r>
              <a:rPr lang="el-GR" altLang="el-GR" dirty="0" smtClean="0"/>
              <a:t> προβλέπει μια εκτενή εξαίρεση για τις βιβλιοθήκες</a:t>
            </a:r>
          </a:p>
          <a:p>
            <a:r>
              <a:rPr lang="el-GR" altLang="el-GR" dirty="0" smtClean="0"/>
              <a:t>Συγκεκριμένα, επιτρέπει την αναπαραγωγή για ερευνητικούς σκοπούς από βιβλιοθήκες, κυρίως δημόσιες βιβλιοθήκες, ή βιβλιοθήκες που υπάγονται – αποτελούν μέρος – σε πολιτιστικούς και ερευνητικούς φορείς</a:t>
            </a:r>
          </a:p>
        </p:txBody>
      </p:sp>
    </p:spTree>
    <p:extLst>
      <p:ext uri="{BB962C8B-B14F-4D97-AF65-F5344CB8AC3E}">
        <p14:creationId xmlns:p14="http://schemas.microsoft.com/office/powerpoint/2010/main" val="2701053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l-GR" altLang="el-GR" dirty="0" smtClean="0"/>
              <a:t>Αναπαραγωγή στη Σουηδία</a:t>
            </a:r>
          </a:p>
        </p:txBody>
      </p:sp>
      <p:sp>
        <p:nvSpPr>
          <p:cNvPr id="50179" name="Content Placeholder 2"/>
          <p:cNvSpPr>
            <a:spLocks noGrp="1"/>
          </p:cNvSpPr>
          <p:nvPr>
            <p:ph idx="1"/>
          </p:nvPr>
        </p:nvSpPr>
        <p:spPr/>
        <p:txBody>
          <a:bodyPr/>
          <a:lstStyle/>
          <a:p>
            <a:r>
              <a:rPr lang="el-GR" altLang="el-GR" dirty="0" smtClean="0"/>
              <a:t>Στη Σουηδία, οι αρχειακές κυβερνήσεις και δημοτικές αρχές, τα Εθνικά Αρχεία Ηχογραφήσεων και Κινούμενων Εικόνων, οι επιστημονικές και ερευνητικές βιβλιοθήκες που ανήκουν σε κρατικές υπηρεσίες, και οι δημοτικές βιβλιοθήκες, έχουν το δικαίωμα να δημιουργούν αντίγραφα των έργων για λόγους διατήρησης, συμπλήρωσης, έρευνας, χρηστικότητας και ασφάλειας</a:t>
            </a:r>
          </a:p>
        </p:txBody>
      </p:sp>
    </p:spTree>
    <p:extLst>
      <p:ext uri="{BB962C8B-B14F-4D97-AF65-F5344CB8AC3E}">
        <p14:creationId xmlns:p14="http://schemas.microsoft.com/office/powerpoint/2010/main" val="2439667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16632"/>
            <a:ext cx="9144000" cy="908720"/>
          </a:xfrm>
        </p:spPr>
        <p:txBody>
          <a:bodyPr>
            <a:normAutofit/>
          </a:bodyPr>
          <a:lstStyle/>
          <a:p>
            <a:r>
              <a:rPr lang="el-GR" altLang="el-GR" dirty="0" smtClean="0"/>
              <a:t>Αναπαραγωγή στο Ηνωμένο Βασίλειο</a:t>
            </a:r>
          </a:p>
        </p:txBody>
      </p:sp>
      <p:sp>
        <p:nvSpPr>
          <p:cNvPr id="51203" name="Content Placeholder 2"/>
          <p:cNvSpPr>
            <a:spLocks noGrp="1"/>
          </p:cNvSpPr>
          <p:nvPr>
            <p:ph idx="1"/>
          </p:nvPr>
        </p:nvSpPr>
        <p:spPr/>
        <p:txBody>
          <a:bodyPr>
            <a:normAutofit lnSpcReduction="10000"/>
          </a:bodyPr>
          <a:lstStyle/>
          <a:p>
            <a:r>
              <a:rPr lang="el-GR" altLang="el-GR" dirty="0" smtClean="0"/>
              <a:t>Ο </a:t>
            </a:r>
            <a:r>
              <a:rPr lang="el-GR" altLang="el-GR" i="1" dirty="0" smtClean="0"/>
              <a:t>νόμος για τα δικαιώματα πνευματικής ιδιοκτησίας</a:t>
            </a:r>
            <a:r>
              <a:rPr lang="el-GR" altLang="el-GR" dirty="0" smtClean="0"/>
              <a:t>, προβλέπει την φωτοαντιγράφηση από εκπαιδευτικά ιδρύματα για λόγους αποθέματος και από δημόσιες βιβλιοθήκες ή άλλα εκπαιδευτικά ιδρύματα, αφού αποκτήσουν άδεια με νομοθετική έγκριση</a:t>
            </a:r>
          </a:p>
          <a:p>
            <a:r>
              <a:rPr lang="el-GR" altLang="el-GR" dirty="0" smtClean="0"/>
              <a:t>Επιτρέπει την αναπαραγωγή άρθρων περιοδικών και οποιουδήποτε τεκμηρίου για λόγους διατήρησης</a:t>
            </a:r>
          </a:p>
        </p:txBody>
      </p:sp>
    </p:spTree>
    <p:extLst>
      <p:ext uri="{BB962C8B-B14F-4D97-AF65-F5344CB8AC3E}">
        <p14:creationId xmlns:p14="http://schemas.microsoft.com/office/powerpoint/2010/main" val="31480302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l-GR" altLang="el-GR" dirty="0" smtClean="0"/>
              <a:t>Διατήρηση στις Η.Π.Α.</a:t>
            </a:r>
          </a:p>
        </p:txBody>
      </p:sp>
      <p:sp>
        <p:nvSpPr>
          <p:cNvPr id="3" name="Content Placeholder 2"/>
          <p:cNvSpPr>
            <a:spLocks noGrp="1"/>
          </p:cNvSpPr>
          <p:nvPr>
            <p:ph idx="1"/>
          </p:nvPr>
        </p:nvSpPr>
        <p:spPr/>
        <p:txBody>
          <a:bodyPr/>
          <a:lstStyle/>
          <a:p>
            <a:pPr>
              <a:defRPr/>
            </a:pPr>
            <a:r>
              <a:rPr lang="el-GR" dirty="0" smtClean="0"/>
              <a:t>Η </a:t>
            </a:r>
            <a:r>
              <a:rPr lang="en-US" i="1" dirty="0" smtClean="0"/>
              <a:t>Digital Millennium Copyright Act</a:t>
            </a:r>
            <a:r>
              <a:rPr lang="el-GR" dirty="0" smtClean="0"/>
              <a:t> (</a:t>
            </a:r>
            <a:r>
              <a:rPr lang="en-US" dirty="0" smtClean="0"/>
              <a:t>DMCA</a:t>
            </a:r>
            <a:r>
              <a:rPr lang="el-GR" dirty="0" smtClean="0"/>
              <a:t>), επιτρέπει ρητώς στα εξουσιοδοτημένα ιδρύματα να κάνουν μέχρι τρία ψηφιακά αντίγραφα διατήρησης από κάθε εργασία</a:t>
            </a:r>
          </a:p>
          <a:p>
            <a:pPr lvl="1">
              <a:defRPr/>
            </a:pPr>
            <a:r>
              <a:rPr lang="el-GR" dirty="0" smtClean="0">
                <a:ea typeface="+mn-ea"/>
                <a:cs typeface="+mn-cs"/>
              </a:rPr>
              <a:t>Τα οποία δεν θα διατίθενται στο Διαδίκτυο</a:t>
            </a:r>
            <a:endParaRPr lang="el-GR" dirty="0" smtClean="0"/>
          </a:p>
          <a:p>
            <a:pPr>
              <a:defRPr/>
            </a:pPr>
            <a:r>
              <a:rPr lang="el-GR" dirty="0" smtClean="0"/>
              <a:t>Επιτρέπει το δανεισμό και τη διατήρηση αυτών των αντιγράφων και τη μετανάστευσή </a:t>
            </a:r>
            <a:r>
              <a:rPr lang="en-US" dirty="0" smtClean="0"/>
              <a:t>(</a:t>
            </a:r>
            <a:r>
              <a:rPr lang="en-US" i="1" dirty="0" smtClean="0"/>
              <a:t>migration</a:t>
            </a:r>
            <a:r>
              <a:rPr lang="en-US" dirty="0" smtClean="0"/>
              <a:t>)</a:t>
            </a:r>
            <a:r>
              <a:rPr lang="el-GR" dirty="0" smtClean="0"/>
              <a:t> τους σε άλλα μορφότυπα, όπου αυτό κρίνεται αναγκαίο </a:t>
            </a:r>
          </a:p>
        </p:txBody>
      </p:sp>
    </p:spTree>
    <p:extLst>
      <p:ext uri="{BB962C8B-B14F-4D97-AF65-F5344CB8AC3E}">
        <p14:creationId xmlns:p14="http://schemas.microsoft.com/office/powerpoint/2010/main" val="3803782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l-GR" altLang="el-GR" dirty="0" smtClean="0"/>
              <a:t>Στόχοι </a:t>
            </a:r>
            <a:r>
              <a:rPr lang="el-GR" altLang="el-GR" dirty="0" smtClean="0"/>
              <a:t>εισήγησης </a:t>
            </a:r>
            <a:r>
              <a:rPr lang="el-GR" altLang="el-GR" sz="3600" b="0" dirty="0" smtClean="0"/>
              <a:t>2/2</a:t>
            </a:r>
            <a:endParaRPr lang="el-GR" altLang="el-GR" sz="3600" b="0" dirty="0" smtClean="0"/>
          </a:p>
        </p:txBody>
      </p:sp>
      <p:sp>
        <p:nvSpPr>
          <p:cNvPr id="7171" name="Content Placeholder 2"/>
          <p:cNvSpPr>
            <a:spLocks noGrp="1"/>
          </p:cNvSpPr>
          <p:nvPr>
            <p:ph idx="1"/>
          </p:nvPr>
        </p:nvSpPr>
        <p:spPr/>
        <p:txBody>
          <a:bodyPr/>
          <a:lstStyle/>
          <a:p>
            <a:r>
              <a:rPr lang="el-GR" altLang="el-GR" dirty="0" smtClean="0"/>
              <a:t>Πρόσκτηση, άδειες χρήσης και διατήρηση ψηφιακού περιεχομένου βιβλιοθηκών</a:t>
            </a:r>
          </a:p>
          <a:p>
            <a:r>
              <a:rPr lang="el-GR" altLang="el-GR" dirty="0" smtClean="0"/>
              <a:t>Πρακτικές βιβλιοθηκών και εκδοτών, σχετικά με την πνευματική ιδιοκτησία, πρόσκτηση, πρόσβαση, αναπαραγωγή και διατήρηση</a:t>
            </a:r>
          </a:p>
          <a:p>
            <a:r>
              <a:rPr lang="el-GR" altLang="el-GR" dirty="0" smtClean="0"/>
              <a:t>Καταγραφή σχημάτων εθελοντικής κατάθεσης και διατήρησης για το ψηφιακό περιεχόμενο</a:t>
            </a:r>
          </a:p>
        </p:txBody>
      </p:sp>
    </p:spTree>
    <p:extLst>
      <p:ext uri="{BB962C8B-B14F-4D97-AF65-F5344CB8AC3E}">
        <p14:creationId xmlns:p14="http://schemas.microsoft.com/office/powerpoint/2010/main" val="3036121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l-GR" altLang="el-GR" dirty="0" smtClean="0"/>
              <a:t>Διατήρηση στον Καναδά</a:t>
            </a:r>
          </a:p>
        </p:txBody>
      </p:sp>
      <p:sp>
        <p:nvSpPr>
          <p:cNvPr id="53251" name="Content Placeholder 2"/>
          <p:cNvSpPr>
            <a:spLocks noGrp="1"/>
          </p:cNvSpPr>
          <p:nvPr>
            <p:ph idx="1"/>
          </p:nvPr>
        </p:nvSpPr>
        <p:spPr/>
        <p:txBody>
          <a:bodyPr/>
          <a:lstStyle/>
          <a:p>
            <a:r>
              <a:rPr lang="el-GR" altLang="el-GR" dirty="0" smtClean="0"/>
              <a:t>Ο </a:t>
            </a:r>
            <a:r>
              <a:rPr lang="en-US" altLang="el-GR" i="1" dirty="0" smtClean="0"/>
              <a:t>Canadian Copyright Act</a:t>
            </a:r>
            <a:r>
              <a:rPr lang="el-GR" altLang="el-GR" dirty="0" smtClean="0"/>
              <a:t>, επιτρέπει τη μετατροπή των ηλεκτρονικών δημοσιεύσεων σε προσωρινό μορφότυπο, όταν αυτό είναι απαραίτητο για λόγους διατήρησης</a:t>
            </a:r>
          </a:p>
          <a:p>
            <a:r>
              <a:rPr lang="el-GR" altLang="el-GR" dirty="0" smtClean="0"/>
              <a:t>Επιτρέπεται η «μετανάστευση» (</a:t>
            </a:r>
            <a:r>
              <a:rPr lang="en-US" altLang="el-GR" i="1" dirty="0" smtClean="0"/>
              <a:t>migration</a:t>
            </a:r>
            <a:r>
              <a:rPr lang="en-US" altLang="el-GR" dirty="0" smtClean="0"/>
              <a:t>) </a:t>
            </a:r>
            <a:r>
              <a:rPr lang="el-GR" altLang="el-GR" dirty="0" smtClean="0"/>
              <a:t>μορφοτύπων</a:t>
            </a:r>
            <a:endParaRPr lang="en-US" altLang="el-GR" dirty="0" smtClean="0"/>
          </a:p>
          <a:p>
            <a:r>
              <a:rPr lang="el-GR" altLang="el-GR" dirty="0" smtClean="0"/>
              <a:t>Η εργασία και το αντίγραφο πρέπει να βρίσκεται στις συλλογές της βιβλιοθήκης</a:t>
            </a:r>
          </a:p>
        </p:txBody>
      </p:sp>
    </p:spTree>
    <p:extLst>
      <p:ext uri="{BB962C8B-B14F-4D97-AF65-F5344CB8AC3E}">
        <p14:creationId xmlns:p14="http://schemas.microsoft.com/office/powerpoint/2010/main" val="19560155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l-GR" altLang="el-GR" dirty="0" smtClean="0"/>
              <a:t>Διατήρηση στην Αυστραλία</a:t>
            </a:r>
          </a:p>
        </p:txBody>
      </p:sp>
      <p:sp>
        <p:nvSpPr>
          <p:cNvPr id="54275" name="Content Placeholder 2"/>
          <p:cNvSpPr>
            <a:spLocks noGrp="1"/>
          </p:cNvSpPr>
          <p:nvPr>
            <p:ph idx="1"/>
          </p:nvPr>
        </p:nvSpPr>
        <p:spPr/>
        <p:txBody>
          <a:bodyPr/>
          <a:lstStyle/>
          <a:p>
            <a:r>
              <a:rPr lang="el-GR" altLang="el-GR" dirty="0" smtClean="0"/>
              <a:t>Ο </a:t>
            </a:r>
            <a:r>
              <a:rPr lang="el-GR" altLang="el-GR" i="1" dirty="0" smtClean="0"/>
              <a:t>Νόμος Πνευματικής Ιδιοκτησίας της Αυστραλίας</a:t>
            </a:r>
            <a:r>
              <a:rPr lang="el-GR" altLang="el-GR" dirty="0" smtClean="0"/>
              <a:t> (</a:t>
            </a:r>
            <a:r>
              <a:rPr lang="en-US" altLang="el-GR" dirty="0" smtClean="0"/>
              <a:t>Copyright Act</a:t>
            </a:r>
            <a:r>
              <a:rPr lang="el-GR" altLang="el-GR" dirty="0" smtClean="0"/>
              <a:t> 1968</a:t>
            </a:r>
            <a:r>
              <a:rPr lang="el-GR" altLang="el-GR" i="1" dirty="0" smtClean="0"/>
              <a:t>)</a:t>
            </a:r>
            <a:r>
              <a:rPr lang="el-GR" altLang="el-GR" dirty="0" smtClean="0"/>
              <a:t>, επιτρέπει στις βιβλιοθήκες να κάνουν αντίγραφα πνευματικών εργασιών που έχουν φθαρεί ή που έχουν χάσει την αρχική τους ποιότητα, χωρίς αναφορά στο μορφότυπο πρωτότυπου ή αντιγράφου</a:t>
            </a:r>
          </a:p>
          <a:p>
            <a:r>
              <a:rPr lang="el-GR" altLang="el-GR" dirty="0" smtClean="0"/>
              <a:t>Η πρόσβαση είναι εντός βιβλιοθήκης σε </a:t>
            </a:r>
            <a:r>
              <a:rPr lang="en-US" altLang="el-GR" i="1" dirty="0" smtClean="0"/>
              <a:t>Intranet</a:t>
            </a:r>
            <a:endParaRPr lang="el-GR" altLang="el-GR" i="1" dirty="0" smtClean="0"/>
          </a:p>
        </p:txBody>
      </p:sp>
    </p:spTree>
    <p:extLst>
      <p:ext uri="{BB962C8B-B14F-4D97-AF65-F5344CB8AC3E}">
        <p14:creationId xmlns:p14="http://schemas.microsoft.com/office/powerpoint/2010/main" val="946965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l-GR" altLang="el-GR" dirty="0" smtClean="0"/>
              <a:t>Διατήρηση στη Νέα Ζηλανδία</a:t>
            </a:r>
          </a:p>
        </p:txBody>
      </p:sp>
      <p:sp>
        <p:nvSpPr>
          <p:cNvPr id="3" name="Content Placeholder 2"/>
          <p:cNvSpPr>
            <a:spLocks noGrp="1"/>
          </p:cNvSpPr>
          <p:nvPr>
            <p:ph idx="1"/>
          </p:nvPr>
        </p:nvSpPr>
        <p:spPr/>
        <p:txBody>
          <a:bodyPr/>
          <a:lstStyle/>
          <a:p>
            <a:pPr>
              <a:defRPr/>
            </a:pPr>
            <a:r>
              <a:rPr lang="el-GR" dirty="0" smtClean="0"/>
              <a:t>Στην Νέα Ζηλανδία, </a:t>
            </a:r>
            <a:r>
              <a:rPr lang="el-GR" i="1" dirty="0" smtClean="0"/>
              <a:t>υπουργικό έγγραφο</a:t>
            </a:r>
            <a:r>
              <a:rPr lang="el-GR" dirty="0" smtClean="0"/>
              <a:t> (</a:t>
            </a:r>
            <a:r>
              <a:rPr lang="en-US" dirty="0" smtClean="0"/>
              <a:t>Cabinet Paper</a:t>
            </a:r>
            <a:r>
              <a:rPr lang="el-GR" i="1" dirty="0" smtClean="0"/>
              <a:t>)</a:t>
            </a:r>
            <a:r>
              <a:rPr lang="el-GR" dirty="0" smtClean="0"/>
              <a:t>,</a:t>
            </a:r>
            <a:r>
              <a:rPr lang="en-US" dirty="0" smtClean="0"/>
              <a:t> </a:t>
            </a:r>
            <a:r>
              <a:rPr lang="el-GR" dirty="0" smtClean="0"/>
              <a:t>προτείνει την ενσωμάτωση ρήτρας στο νόμο ώστε «να επιτρέπει τη διατήρηση με ψηφιακά μέσα και την αλλαγή μορφότυπου (π.χ. από έντυπο σε ψηφιακό)»</a:t>
            </a:r>
          </a:p>
          <a:p>
            <a:pPr>
              <a:defRPr/>
            </a:pPr>
            <a:r>
              <a:rPr lang="el-GR" dirty="0" smtClean="0"/>
              <a:t>Δεν αναφέρεται ρητά η αναπαραγωγή του πρωτογενώς ψηφιακού περιεχομένου σε νέα μορφότυπα </a:t>
            </a:r>
          </a:p>
          <a:p>
            <a:pPr lvl="1">
              <a:defRPr/>
            </a:pPr>
            <a:r>
              <a:rPr lang="el-GR" i="1" dirty="0" smtClean="0"/>
              <a:t>αναμένεται να προβλεφθεί όμως στο νέο νόμο</a:t>
            </a:r>
            <a:endParaRPr lang="el-GR" i="1" dirty="0" smtClean="0">
              <a:ea typeface="+mn-ea"/>
              <a:cs typeface="+mn-cs"/>
            </a:endParaRPr>
          </a:p>
        </p:txBody>
      </p:sp>
    </p:spTree>
    <p:extLst>
      <p:ext uri="{BB962C8B-B14F-4D97-AF65-F5344CB8AC3E}">
        <p14:creationId xmlns:p14="http://schemas.microsoft.com/office/powerpoint/2010/main" val="4175337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l-GR" altLang="el-GR" dirty="0" smtClean="0"/>
              <a:t>Άδειες χρήσης και πρόσβαση </a:t>
            </a:r>
          </a:p>
        </p:txBody>
      </p:sp>
      <p:sp>
        <p:nvSpPr>
          <p:cNvPr id="56323" name="Content Placeholder 2"/>
          <p:cNvSpPr>
            <a:spLocks noGrp="1"/>
          </p:cNvSpPr>
          <p:nvPr>
            <p:ph idx="1"/>
          </p:nvPr>
        </p:nvSpPr>
        <p:spPr/>
        <p:txBody>
          <a:bodyPr/>
          <a:lstStyle/>
          <a:p>
            <a:r>
              <a:rPr lang="el-GR" altLang="el-GR" dirty="0" smtClean="0"/>
              <a:t>Πολλά μοντέλα αδειών χρήσης δεν περιέχουν ρυθμίσεις για συνεχή πρόσβαση ή πρόσβαση σε αναδρομικά αρχεία εκδοτών, ακόμα και για διατήρηση</a:t>
            </a:r>
          </a:p>
          <a:p>
            <a:r>
              <a:rPr lang="el-GR" altLang="el-GR" dirty="0" smtClean="0"/>
              <a:t>Δεν υπάρχει τυποποίηση στις πολιτικές</a:t>
            </a:r>
          </a:p>
          <a:p>
            <a:r>
              <a:rPr lang="el-GR" altLang="el-GR" dirty="0" smtClean="0"/>
              <a:t>Φωτεινό παράδειγμα η Εθνική Βιβλιοθήκη της Ολλανδίας (</a:t>
            </a:r>
            <a:r>
              <a:rPr lang="en-US" altLang="el-GR" i="1" dirty="0" smtClean="0"/>
              <a:t>Koninklijke Bibliotheek</a:t>
            </a:r>
            <a:r>
              <a:rPr lang="el-GR" altLang="el-GR" dirty="0" smtClean="0"/>
              <a:t> – </a:t>
            </a:r>
            <a:r>
              <a:rPr lang="en-US" altLang="el-GR" i="1" dirty="0" smtClean="0"/>
              <a:t>KB</a:t>
            </a:r>
            <a:r>
              <a:rPr lang="el-GR" altLang="el-GR" dirty="0" smtClean="0"/>
              <a:t>)</a:t>
            </a:r>
            <a:r>
              <a:rPr lang="en-US" altLang="el-GR" dirty="0" smtClean="0"/>
              <a:t> </a:t>
            </a:r>
            <a:r>
              <a:rPr lang="el-GR" altLang="el-GR" dirty="0" smtClean="0"/>
              <a:t>και ο </a:t>
            </a:r>
            <a:r>
              <a:rPr lang="en-US" altLang="el-GR" dirty="0" smtClean="0"/>
              <a:t>Elsevier</a:t>
            </a:r>
            <a:endParaRPr lang="el-GR" altLang="el-GR" dirty="0" smtClean="0"/>
          </a:p>
        </p:txBody>
      </p:sp>
    </p:spTree>
    <p:extLst>
      <p:ext uri="{BB962C8B-B14F-4D97-AF65-F5344CB8AC3E}">
        <p14:creationId xmlns:p14="http://schemas.microsoft.com/office/powerpoint/2010/main" val="3501285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66899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6062708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Αλέξανδρος Κουλούρης 2014. </a:t>
            </a:r>
            <a:r>
              <a:rPr lang="el-GR" sz="2000" dirty="0"/>
              <a:t>Αλέξανδρος Κουλούρης. «Πολιτική Πληροφόρησης. Ενότητα 8: Δικαιώματα πνευματικής ιδιοκτησίας και πολιτικές </a:t>
            </a:r>
            <a:r>
              <a:rPr lang="el-GR" sz="2000" dirty="0" smtClean="0"/>
              <a:t>βιβλιοθηκών».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9230245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63427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6545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934167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altLang="el-GR" dirty="0" smtClean="0"/>
              <a:t>Διατήρηση (Ηνωμένο Βασίλειο)</a:t>
            </a:r>
          </a:p>
        </p:txBody>
      </p:sp>
      <p:sp>
        <p:nvSpPr>
          <p:cNvPr id="8195" name="Content Placeholder 2"/>
          <p:cNvSpPr>
            <a:spLocks noGrp="1"/>
          </p:cNvSpPr>
          <p:nvPr>
            <p:ph idx="1"/>
          </p:nvPr>
        </p:nvSpPr>
        <p:spPr/>
        <p:txBody>
          <a:bodyPr/>
          <a:lstStyle/>
          <a:p>
            <a:r>
              <a:rPr lang="el-GR" altLang="el-GR" dirty="0" smtClean="0"/>
              <a:t>Δίδεται βαρύτητα γιατί συνδέεται με τις πολιτικές πρόσβασης, διάθεσης και αναπαραγωγής των βιβλιοθηκών</a:t>
            </a:r>
          </a:p>
          <a:p>
            <a:r>
              <a:rPr lang="el-GR" altLang="el-GR" dirty="0" smtClean="0"/>
              <a:t>Στο Ηνωμένο Βασίλειο η ισχύουσα νομοθεσία επιτρέπει σε βιβλιοθήκες τη δημιουργία (περιορισμένων) αντιγράφων διατήρησης</a:t>
            </a:r>
          </a:p>
          <a:p>
            <a:r>
              <a:rPr lang="el-GR" altLang="el-GR" dirty="0" smtClean="0"/>
              <a:t>Χωρίς «φυσική κτήση», αλλά με άδειες χρήσης (</a:t>
            </a:r>
            <a:r>
              <a:rPr lang="el-GR" altLang="el-GR" i="1" dirty="0" smtClean="0"/>
              <a:t>κίνδυνος</a:t>
            </a:r>
            <a:r>
              <a:rPr lang="el-GR" altLang="el-GR" dirty="0" smtClean="0"/>
              <a:t>)</a:t>
            </a:r>
          </a:p>
          <a:p>
            <a:endParaRPr lang="el-GR" altLang="el-GR" dirty="0" smtClean="0"/>
          </a:p>
        </p:txBody>
      </p:sp>
    </p:spTree>
    <p:extLst>
      <p:ext uri="{BB962C8B-B14F-4D97-AF65-F5344CB8AC3E}">
        <p14:creationId xmlns:p14="http://schemas.microsoft.com/office/powerpoint/2010/main" val="12468295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03747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l-GR" altLang="el-GR" dirty="0" smtClean="0"/>
              <a:t>Κατά νόμο (</a:t>
            </a:r>
            <a:r>
              <a:rPr lang="el-GR" altLang="el-GR" i="1" dirty="0" smtClean="0"/>
              <a:t>νομική</a:t>
            </a:r>
            <a:r>
              <a:rPr lang="el-GR" altLang="el-GR" dirty="0" smtClean="0"/>
              <a:t>) κατάθεση</a:t>
            </a:r>
          </a:p>
        </p:txBody>
      </p:sp>
      <p:sp>
        <p:nvSpPr>
          <p:cNvPr id="9219" name="Content Placeholder 2"/>
          <p:cNvSpPr>
            <a:spLocks noGrp="1"/>
          </p:cNvSpPr>
          <p:nvPr>
            <p:ph idx="1"/>
          </p:nvPr>
        </p:nvSpPr>
        <p:spPr/>
        <p:txBody>
          <a:bodyPr/>
          <a:lstStyle/>
          <a:p>
            <a:r>
              <a:rPr lang="en-US" altLang="el-GR" i="1" dirty="0" smtClean="0"/>
              <a:t>Legal deposit</a:t>
            </a:r>
          </a:p>
          <a:p>
            <a:r>
              <a:rPr lang="el-GR" altLang="el-GR" dirty="0" smtClean="0"/>
              <a:t>Νομοθέτημα ή άλλου τύπου νομική απαίτηση που διευκρινίζει ότι κάθε τι που δημοσιεύεται σε μια συγκεκριμένη χώρα, κατατίθεται σε ένα ή περισσότερα αποθετήρια, τα οποία αναλαμβάνουν την ευθύνη της μακροπρόθεσμης διατήρησης της πληροφορίας</a:t>
            </a:r>
          </a:p>
        </p:txBody>
      </p:sp>
    </p:spTree>
    <p:extLst>
      <p:ext uri="{BB962C8B-B14F-4D97-AF65-F5344CB8AC3E}">
        <p14:creationId xmlns:p14="http://schemas.microsoft.com/office/powerpoint/2010/main" val="630760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altLang="el-GR" dirty="0" smtClean="0"/>
              <a:t>στο Ηνωμένο Βασίλειο</a:t>
            </a:r>
          </a:p>
        </p:txBody>
      </p:sp>
      <p:sp>
        <p:nvSpPr>
          <p:cNvPr id="3" name="Content Placeholder 2"/>
          <p:cNvSpPr>
            <a:spLocks noGrp="1"/>
          </p:cNvSpPr>
          <p:nvPr>
            <p:ph idx="1"/>
          </p:nvPr>
        </p:nvSpPr>
        <p:spPr/>
        <p:txBody>
          <a:bodyPr/>
          <a:lstStyle/>
          <a:p>
            <a:pPr>
              <a:defRPr/>
            </a:pPr>
            <a:r>
              <a:rPr lang="el-GR" dirty="0" smtClean="0"/>
              <a:t>Σχέδια σε πολλές χώρες για επέκταση της νομικής κατάθεσης σε ψηφιακές δημοσιεύσεις</a:t>
            </a:r>
          </a:p>
          <a:p>
            <a:pPr lvl="1">
              <a:defRPr/>
            </a:pPr>
            <a:r>
              <a:rPr lang="el-GR" dirty="0" smtClean="0"/>
              <a:t>π.χ. στο Ηνωμένο Βασίλειο με πρόσβαση </a:t>
            </a:r>
            <a:r>
              <a:rPr lang="el-GR" dirty="0" smtClean="0">
                <a:ea typeface="+mn-ea"/>
                <a:cs typeface="+mn-cs"/>
              </a:rPr>
              <a:t>μόνο μέσα από τα αναγνωστήρια των βιβλιοθηκών νομικής κατάθεσης (</a:t>
            </a:r>
            <a:r>
              <a:rPr lang="en-US" dirty="0" smtClean="0">
                <a:ea typeface="+mn-ea"/>
                <a:cs typeface="+mn-cs"/>
              </a:rPr>
              <a:t>British Library</a:t>
            </a:r>
            <a:r>
              <a:rPr lang="el-GR" dirty="0" smtClean="0">
                <a:ea typeface="+mn-ea"/>
                <a:cs typeface="+mn-cs"/>
              </a:rPr>
              <a:t>, Εθνική Βιβλιοθήκη της Σκωτίας, Ουαλίας, κ.λπ.) , αλλά για την ώρα εθελοντικό σχήμα</a:t>
            </a:r>
          </a:p>
          <a:p>
            <a:pPr>
              <a:defRPr/>
            </a:pPr>
            <a:r>
              <a:rPr lang="el-GR" dirty="0" smtClean="0"/>
              <a:t>Καλύτερη πρόσβαση, διατήρηση αλλά για την εθνικά παραγόμενη πληροφορία</a:t>
            </a:r>
          </a:p>
        </p:txBody>
      </p:sp>
    </p:spTree>
    <p:extLst>
      <p:ext uri="{BB962C8B-B14F-4D97-AF65-F5344CB8AC3E}">
        <p14:creationId xmlns:p14="http://schemas.microsoft.com/office/powerpoint/2010/main" val="2509589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l-GR" altLang="el-GR" dirty="0" smtClean="0"/>
              <a:t>Σε άλλες χώρες</a:t>
            </a:r>
          </a:p>
        </p:txBody>
      </p:sp>
      <p:sp>
        <p:nvSpPr>
          <p:cNvPr id="11267" name="Content Placeholder 2"/>
          <p:cNvSpPr>
            <a:spLocks noGrp="1"/>
          </p:cNvSpPr>
          <p:nvPr>
            <p:ph idx="1"/>
          </p:nvPr>
        </p:nvSpPr>
        <p:spPr/>
        <p:txBody>
          <a:bodyPr/>
          <a:lstStyle/>
          <a:p>
            <a:r>
              <a:rPr lang="el-GR" altLang="el-GR" dirty="0" smtClean="0"/>
              <a:t>Δανία, Νορβηγία, Νέα Ζηλανδία και Νότια Αφρική έχει επεκταθεί η νομική κατάθεση σε όλες τις ψηφιακές δημοσιεύσεις (σε φυσική- </a:t>
            </a:r>
            <a:r>
              <a:rPr lang="en-US" altLang="el-GR" dirty="0" smtClean="0"/>
              <a:t>offline </a:t>
            </a:r>
            <a:r>
              <a:rPr lang="el-GR" altLang="el-GR" dirty="0" smtClean="0"/>
              <a:t>και δυναμική-</a:t>
            </a:r>
            <a:r>
              <a:rPr lang="en-US" altLang="el-GR" dirty="0" smtClean="0"/>
              <a:t>online</a:t>
            </a:r>
            <a:r>
              <a:rPr lang="el-GR" altLang="el-GR" dirty="0" smtClean="0"/>
              <a:t> μορφή)</a:t>
            </a:r>
          </a:p>
          <a:p>
            <a:r>
              <a:rPr lang="el-GR" altLang="el-GR" dirty="0" smtClean="0"/>
              <a:t>Η Ελλάδα πρωτοπορεί με άρθρο 12, παρ. 7 του Ν. 3149/2003 (ΦΕΚ Α΄ 141/10.6.2003), </a:t>
            </a:r>
            <a:endParaRPr lang="en-US" altLang="el-GR" dirty="0" smtClean="0"/>
          </a:p>
          <a:p>
            <a:endParaRPr lang="el-GR" altLang="el-GR" dirty="0" smtClean="0"/>
          </a:p>
        </p:txBody>
      </p:sp>
    </p:spTree>
    <p:extLst>
      <p:ext uri="{BB962C8B-B14F-4D97-AF65-F5344CB8AC3E}">
        <p14:creationId xmlns:p14="http://schemas.microsoft.com/office/powerpoint/2010/main" val="2558019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3a97d34702e2dd5eb92857f74b415518d97ca18"/>
  <p:tag name="ISPRING_RESOURCE_PATHS_HASH_PRESENTER" val="5273c0039fdd7aa35a977d01eb8522395d353"/>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TotalTime>
  <Words>3227</Words>
  <Application>Microsoft Office PowerPoint</Application>
  <PresentationFormat>Προβολή στην οθόνη (4:3)</PresentationFormat>
  <Paragraphs>298</Paragraphs>
  <Slides>60</Slides>
  <Notes>59</Notes>
  <HiddenSlides>0</HiddenSlides>
  <MMClips>0</MMClips>
  <ScaleCrop>false</ScaleCrop>
  <HeadingPairs>
    <vt:vector size="4" baseType="variant">
      <vt:variant>
        <vt:lpstr>Θέμα</vt:lpstr>
      </vt:variant>
      <vt:variant>
        <vt:i4>1</vt:i4>
      </vt:variant>
      <vt:variant>
        <vt:lpstr>Τίτλοι διαφανειών</vt:lpstr>
      </vt:variant>
      <vt:variant>
        <vt:i4>60</vt:i4>
      </vt:variant>
    </vt:vector>
  </HeadingPairs>
  <TitlesOfParts>
    <vt:vector size="61" baseType="lpstr">
      <vt:lpstr>OC_template_updated</vt:lpstr>
      <vt:lpstr>Πολιτική πληροφόρησης</vt:lpstr>
      <vt:lpstr>Επισκόπηση θεμάτων</vt:lpstr>
      <vt:lpstr>Πνευματικά δικαιώματα</vt:lpstr>
      <vt:lpstr>Στόχοι εισήγησης 1/2</vt:lpstr>
      <vt:lpstr>Στόχοι εισήγησης 2/2</vt:lpstr>
      <vt:lpstr>Διατήρηση (Ηνωμένο Βασίλειο)</vt:lpstr>
      <vt:lpstr>Κατά νόμο (νομική) κατάθεση</vt:lpstr>
      <vt:lpstr>στο Ηνωμένο Βασίλειο</vt:lpstr>
      <vt:lpstr>Σε άλλες χώρες</vt:lpstr>
      <vt:lpstr>Συγκομιδή (harvesting) πηγών Διαδικτύου</vt:lpstr>
      <vt:lpstr>Η προσέγγιση του Charlesworth</vt:lpstr>
      <vt:lpstr>2η λύση και τρόποι επίτευξής της</vt:lpstr>
      <vt:lpstr>3η προσέγγιση</vt:lpstr>
      <vt:lpstr>Ελληνική νομοθεσία 1/4</vt:lpstr>
      <vt:lpstr>Ελληνική νομοθεσία 2/4</vt:lpstr>
      <vt:lpstr>Ελληνική νομοθεσία 3/4</vt:lpstr>
      <vt:lpstr>Ελληνική νομοθεσία 4/4</vt:lpstr>
      <vt:lpstr>Οδηγία 2001/29/ΕΕ</vt:lpstr>
      <vt:lpstr>Προστασία δικαιούχων στην ΚτΠ</vt:lpstr>
      <vt:lpstr>Ψηφιακά δικαιώματα</vt:lpstr>
      <vt:lpstr>Τροποποιήσεις  στα ψηφιακά δικαιώματα 1/5</vt:lpstr>
      <vt:lpstr>Τροποποιήσεις στα ψδ 2/5</vt:lpstr>
      <vt:lpstr>Τροποποιήσεις στα ψδ 3/5</vt:lpstr>
      <vt:lpstr>Τροποποιήσεις στα ψδ 4/5 </vt:lpstr>
      <vt:lpstr>Τροποποιήσεις στα ψδ 5/5</vt:lpstr>
      <vt:lpstr>Συγγενικά δικαιώματα</vt:lpstr>
      <vt:lpstr>2001/29: εξαιρέσεις, περιορισμοί 1/3</vt:lpstr>
      <vt:lpstr>2001/29: εξαιρέσεις, περιορισμοί 2/3</vt:lpstr>
      <vt:lpstr>2001/29: εξαιρέσεις, περιορισμοί 3/3</vt:lpstr>
      <vt:lpstr>άρθρο 81 παρ. 2 Ν. 3057/2002</vt:lpstr>
      <vt:lpstr>Τεχνολογικά μέτρα</vt:lpstr>
      <vt:lpstr>Αναγκαίες εξαιρέσεις</vt:lpstr>
      <vt:lpstr>Ν. 2121/1993, Ν. 3057/2002 1/2</vt:lpstr>
      <vt:lpstr>Ν. 2121/1993, Ν. 3057/2002 2/2</vt:lpstr>
      <vt:lpstr>2001/29 σε άλλες χώρες της ΕΕ</vt:lpstr>
      <vt:lpstr>Δανεισμός σε άλλες χώρες της ΕΕ 1/5</vt:lpstr>
      <vt:lpstr>Δανεισμός σε άλλες χώρες της ΕΕ 2/5</vt:lpstr>
      <vt:lpstr>Δανεισμός σε άλλες χώρες της ΕΕ 3/5 </vt:lpstr>
      <vt:lpstr>Δανεισμός σε άλλες χώρες της ΕΕ 4/5</vt:lpstr>
      <vt:lpstr>Δανεισμός σε άλλες χώρες της ΕΕ 5/5 </vt:lpstr>
      <vt:lpstr>Αναπαραγωγή σε χώρες της ΕΕ</vt:lpstr>
      <vt:lpstr>Αναπαραγωγή σε Δανία, Φιλανδία</vt:lpstr>
      <vt:lpstr>Αναπαραγωγή σε Ιρλανδία, Ιταλία</vt:lpstr>
      <vt:lpstr>Αναπαραγωγή στο Λουξεμβούργο</vt:lpstr>
      <vt:lpstr>Αναπαραγωγή στην Πορτογαλία</vt:lpstr>
      <vt:lpstr>Αναπαραγωγή στην Ισπανία</vt:lpstr>
      <vt:lpstr>Αναπαραγωγή στη Σουηδία</vt:lpstr>
      <vt:lpstr>Αναπαραγωγή στο Ηνωμένο Βασίλειο</vt:lpstr>
      <vt:lpstr>Διατήρηση στις Η.Π.Α.</vt:lpstr>
      <vt:lpstr>Διατήρηση στον Καναδά</vt:lpstr>
      <vt:lpstr>Διατήρηση στην Αυστραλία</vt:lpstr>
      <vt:lpstr>Διατήρηση στη Νέα Ζηλανδία</vt:lpstr>
      <vt:lpstr>Άδειες χρήσης και πρόσβαση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11</cp:revision>
  <dcterms:created xsi:type="dcterms:W3CDTF">2013-03-04T13:35:19Z</dcterms:created>
  <dcterms:modified xsi:type="dcterms:W3CDTF">2015-04-16T13:54:33Z</dcterms:modified>
</cp:coreProperties>
</file>