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2" r:id="rId44"/>
    <p:sldId id="303" r:id="rId45"/>
    <p:sldId id="300" r:id="rId46"/>
    <p:sldId id="301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333399"/>
    <a:srgbClr val="4545C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37F706-A397-4C5E-8E75-38F6E902C5E7}" type="slidenum">
              <a:rPr lang="el-GR" altLang="el-GR" smtClean="0"/>
              <a:pPr eaLnBrk="1" hangingPunct="1"/>
              <a:t>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17CB74-4416-42CD-8188-6D4D4F398E8E}" type="slidenum">
              <a:rPr lang="el-GR" altLang="el-GR" smtClean="0"/>
              <a:pPr eaLnBrk="1" hangingPunct="1"/>
              <a:t>10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498F76-1711-4ED6-9653-63D4A9C2C4DB}" type="slidenum">
              <a:rPr lang="el-GR" altLang="el-GR" smtClean="0"/>
              <a:pPr eaLnBrk="1" hangingPunct="1"/>
              <a:t>11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835D8A-A010-4D3B-A5ED-5143326972D0}" type="slidenum">
              <a:rPr lang="el-GR" altLang="el-GR" smtClean="0"/>
              <a:pPr eaLnBrk="1" hangingPunct="1"/>
              <a:t>12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679B61-D3B2-4D7F-8902-AEB0E8E665DB}" type="slidenum">
              <a:rPr lang="el-GR" altLang="el-GR" smtClean="0"/>
              <a:pPr eaLnBrk="1" hangingPunct="1"/>
              <a:t>13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2C2A7C-0A43-42E3-B58D-5B3E7DB69C88}" type="slidenum">
              <a:rPr lang="el-GR" altLang="el-GR" smtClean="0"/>
              <a:pPr eaLnBrk="1" hangingPunct="1"/>
              <a:t>14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BCD8AE-9D8F-4D9D-8197-E455F0D235D1}" type="slidenum">
              <a:rPr lang="el-GR" altLang="el-GR" smtClean="0"/>
              <a:pPr eaLnBrk="1" hangingPunct="1"/>
              <a:t>15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795DE6-C557-40D1-97F2-73BF035CD07E}" type="slidenum">
              <a:rPr lang="el-GR" altLang="el-GR" smtClean="0"/>
              <a:pPr eaLnBrk="1" hangingPunct="1"/>
              <a:t>16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549967-CEBE-47CC-B1EB-7EC8A522DD58}" type="slidenum">
              <a:rPr lang="el-GR" altLang="el-GR" smtClean="0"/>
              <a:pPr eaLnBrk="1" hangingPunct="1"/>
              <a:t>17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820BD4-3C6D-441D-B203-75C4B5542FC1}" type="slidenum">
              <a:rPr lang="el-GR" altLang="el-GR" smtClean="0"/>
              <a:pPr eaLnBrk="1" hangingPunct="1"/>
              <a:t>18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A30A51-2783-4D05-96A9-D9C521E83119}" type="slidenum">
              <a:rPr lang="el-GR" altLang="el-GR" smtClean="0"/>
              <a:pPr eaLnBrk="1" hangingPunct="1"/>
              <a:t>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59BCD8-172C-49C8-B92B-6FCB5D2C68FF}" type="slidenum">
              <a:rPr lang="el-GR" altLang="el-GR" smtClean="0"/>
              <a:pPr eaLnBrk="1" hangingPunct="1"/>
              <a:t>19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0EF99D-BCCB-490A-8706-3262C03FC742}" type="slidenum">
              <a:rPr lang="el-GR" altLang="el-GR" smtClean="0"/>
              <a:pPr eaLnBrk="1" hangingPunct="1"/>
              <a:t>20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0E780E-2728-435A-B4C0-B10F27131901}" type="slidenum">
              <a:rPr lang="el-GR" altLang="el-GR" smtClean="0"/>
              <a:pPr eaLnBrk="1" hangingPunct="1"/>
              <a:t>21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BB5635-6584-456E-B861-54738190862D}" type="slidenum">
              <a:rPr lang="el-GR" altLang="el-GR" smtClean="0"/>
              <a:pPr eaLnBrk="1" hangingPunct="1"/>
              <a:t>22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07FE8F-C0AA-47BE-8402-E819605EF5E4}" type="slidenum">
              <a:rPr lang="el-GR" altLang="el-GR" smtClean="0"/>
              <a:pPr eaLnBrk="1" hangingPunct="1"/>
              <a:t>23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27C039-DA7A-40A8-BCC1-100848B29842}" type="slidenum">
              <a:rPr lang="el-GR" altLang="el-GR" smtClean="0"/>
              <a:pPr eaLnBrk="1" hangingPunct="1"/>
              <a:t>24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1DD628-AB57-4276-A4C2-11018CD1F32A}" type="slidenum">
              <a:rPr lang="el-GR" altLang="el-GR" smtClean="0"/>
              <a:pPr eaLnBrk="1" hangingPunct="1"/>
              <a:t>25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158D5C-EA6B-48EF-810B-9EECC1184A10}" type="slidenum">
              <a:rPr lang="el-GR" altLang="el-GR" smtClean="0"/>
              <a:pPr eaLnBrk="1" hangingPunct="1"/>
              <a:t>26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121568-BD64-4F9F-AF91-9023823FA0EF}" type="slidenum">
              <a:rPr lang="el-GR" altLang="el-GR" smtClean="0"/>
              <a:pPr eaLnBrk="1" hangingPunct="1"/>
              <a:t>27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22FFFD-0088-40EF-A1FC-E9380D54A932}" type="slidenum">
              <a:rPr lang="el-GR" altLang="el-GR" smtClean="0"/>
              <a:pPr eaLnBrk="1" hangingPunct="1"/>
              <a:t>28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C06EF1-52CF-4388-BCE5-674E33E1D5BE}" type="slidenum">
              <a:rPr lang="el-GR" altLang="el-GR" smtClean="0"/>
              <a:pPr eaLnBrk="1" hangingPunct="1"/>
              <a:t>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CDBF1D-20F9-4ABF-ACD7-FDBF82DE049D}" type="slidenum">
              <a:rPr lang="el-GR" altLang="el-GR" smtClean="0"/>
              <a:pPr eaLnBrk="1" hangingPunct="1"/>
              <a:t>29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28891C-137F-404E-BAD0-C1FE36FD6A10}" type="slidenum">
              <a:rPr lang="el-GR" altLang="el-GR" smtClean="0"/>
              <a:pPr eaLnBrk="1" hangingPunct="1"/>
              <a:t>30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CEEA32-54DA-4D4C-A9F3-880612AC49EE}" type="slidenum">
              <a:rPr lang="el-GR" altLang="el-GR" smtClean="0"/>
              <a:pPr eaLnBrk="1" hangingPunct="1"/>
              <a:t>31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9A92D1-08F1-4255-8B06-CFEB4FB96CD4}" type="slidenum">
              <a:rPr lang="el-GR" altLang="el-GR" smtClean="0"/>
              <a:pPr eaLnBrk="1" hangingPunct="1"/>
              <a:t>32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7A9381-B78D-4AE4-B7CB-BBEACFDB8AFE}" type="slidenum">
              <a:rPr lang="el-GR" altLang="el-GR" smtClean="0"/>
              <a:pPr eaLnBrk="1" hangingPunct="1"/>
              <a:t>33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BAB32E-2503-469D-AD3E-3827189931B9}" type="slidenum">
              <a:rPr lang="el-GR" altLang="el-GR" smtClean="0"/>
              <a:pPr eaLnBrk="1" hangingPunct="1"/>
              <a:t>34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27D522-89F2-485C-9407-C97FCB5D0099}" type="slidenum">
              <a:rPr lang="el-GR" altLang="el-GR" smtClean="0"/>
              <a:pPr eaLnBrk="1" hangingPunct="1"/>
              <a:t>35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E4E4A3-41E3-4A86-A8CD-3BB59BE8502C}" type="slidenum">
              <a:rPr lang="el-GR" altLang="el-GR" smtClean="0"/>
              <a:pPr eaLnBrk="1" hangingPunct="1"/>
              <a:t>36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9D3D6B-4974-43CF-985E-127ED9C09337}" type="slidenum">
              <a:rPr lang="el-GR" altLang="el-GR" smtClean="0"/>
              <a:pPr eaLnBrk="1" hangingPunct="1"/>
              <a:t>37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EA281E-714E-4C00-B795-6FFC4D5139C9}" type="slidenum">
              <a:rPr lang="el-GR" altLang="el-GR" smtClean="0"/>
              <a:pPr eaLnBrk="1" hangingPunct="1"/>
              <a:t>38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1C7150-413C-4B9C-B84B-748721D208AC}" type="slidenum">
              <a:rPr lang="el-GR" altLang="el-GR" smtClean="0"/>
              <a:pPr eaLnBrk="1" hangingPunct="1"/>
              <a:t>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71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01FE2F-CCF8-4AB3-B54B-583A9E8907A7}" type="slidenum">
              <a:rPr lang="el-GR" altLang="el-GR" smtClean="0"/>
              <a:pPr eaLnBrk="1" hangingPunct="1"/>
              <a:t>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9BB92A-8ED8-4213-9459-357EBEF9AB54}" type="slidenum">
              <a:rPr lang="el-GR" altLang="el-GR" smtClean="0"/>
              <a:pPr eaLnBrk="1" hangingPunct="1"/>
              <a:t>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27A4C2-C08A-4F58-AD15-A6A9F9B2B696}" type="slidenum">
              <a:rPr lang="el-GR" altLang="el-GR" smtClean="0"/>
              <a:pPr eaLnBrk="1" hangingPunct="1"/>
              <a:t>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DF2058-7323-40B3-BD1D-31AB4AF3417B}" type="slidenum">
              <a:rPr lang="el-GR" altLang="el-GR" smtClean="0"/>
              <a:pPr eaLnBrk="1" hangingPunct="1"/>
              <a:t>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B8AA6D-F539-475C-BBA9-DAC97E784CB5}" type="slidenum">
              <a:rPr lang="el-GR" altLang="el-GR" smtClean="0"/>
              <a:pPr eaLnBrk="1" hangingPunct="1"/>
              <a:t>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lham.edu/~peters/hometoc.ht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arlham.edu/~peters/fos/bethesda.htm" TargetMode="External"/><Relationship Id="rId4" Type="http://schemas.openxmlformats.org/officeDocument/2006/relationships/hyperlink" Target="http://www.soros.org/openaccess/read.s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a.mpg.de/lang/en-uk/berlin-prozess/berliner-erklarun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medcentral.com/" TargetMode="External"/><Relationship Id="rId4" Type="http://schemas.openxmlformats.org/officeDocument/2006/relationships/hyperlink" Target="http://creativecommons.org/licenses/by-sa/3.0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aj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m.nih.gov/" TargetMode="External"/><Relationship Id="rId5" Type="http://schemas.openxmlformats.org/officeDocument/2006/relationships/hyperlink" Target="http://www.plos.org/" TargetMode="External"/><Relationship Id="rId4" Type="http://schemas.openxmlformats.org/officeDocument/2006/relationships/hyperlink" Target="http://roar.eprints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Πολιτική πληροφόρησης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852936"/>
            <a:ext cx="6400800" cy="1996207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Ενότητα 10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Ανοιχτή Πρόσβαση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Δρ </a:t>
            </a:r>
            <a:r>
              <a:rPr lang="el-GR" dirty="0"/>
              <a:t>Αλέξανδρος Κουλούρης</a:t>
            </a:r>
          </a:p>
          <a:p>
            <a:r>
              <a:rPr lang="el-GR" dirty="0"/>
              <a:t>Τμήμα Βιβλιοθηκονομίας &amp; Συστημάτων Πληροφόρησης</a:t>
            </a:r>
            <a:endParaRPr lang="el-GR" dirty="0" smtClean="0"/>
          </a:p>
        </p:txBody>
      </p:sp>
      <p:pic>
        <p:nvPicPr>
          <p:cNvPr id="12" name="Picture 11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3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12884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Αποθετήρια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>
                <a:cs typeface="Times New Roman" pitchFamily="18" charset="0"/>
              </a:rPr>
              <a:t>Ψηφιακές βάσεις δεδομένων στο Διαδίκτυο, με ελεύθερη πρόσβαση</a:t>
            </a:r>
          </a:p>
          <a:p>
            <a:pPr>
              <a:defRPr/>
            </a:pPr>
            <a:r>
              <a:rPr lang="el-GR" sz="2800" dirty="0" smtClean="0">
                <a:cs typeface="Times New Roman" pitchFamily="18" charset="0"/>
              </a:rPr>
              <a:t>Διάθεση ανοιχτών αρχείων μέσω πρωτοκόλλων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l-GR" sz="2800" dirty="0" smtClean="0">
                <a:cs typeface="Times New Roman" pitchFamily="18" charset="0"/>
              </a:rPr>
              <a:t>(π.χ. </a:t>
            </a:r>
            <a:r>
              <a:rPr lang="en-US" sz="2800" dirty="0" smtClean="0">
                <a:cs typeface="Times New Roman" pitchFamily="18" charset="0"/>
              </a:rPr>
              <a:t>OAI</a:t>
            </a:r>
            <a:r>
              <a:rPr lang="el-GR" sz="2800" dirty="0" smtClean="0">
                <a:cs typeface="Times New Roman" pitchFamily="18" charset="0"/>
              </a:rPr>
              <a:t>-</a:t>
            </a:r>
            <a:r>
              <a:rPr lang="en-US" sz="2800" dirty="0" smtClean="0">
                <a:cs typeface="Times New Roman" pitchFamily="18" charset="0"/>
              </a:rPr>
              <a:t>PMH)</a:t>
            </a:r>
            <a:endParaRPr lang="el-GR" sz="28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el-GR" sz="2800" b="1" dirty="0" smtClean="0">
                <a:cs typeface="Times New Roman" pitchFamily="18" charset="0"/>
              </a:rPr>
              <a:t>Υπάρχουν δύο τύποι αποθετηρίων</a:t>
            </a:r>
            <a:r>
              <a:rPr lang="el-GR" sz="2800" dirty="0" smtClean="0"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l-GR" sz="2800" dirty="0" smtClean="0">
                <a:cs typeface="Times New Roman" pitchFamily="18" charset="0"/>
              </a:rPr>
              <a:t>Θεματικά Αποθετήρια (π.χ. το </a:t>
            </a:r>
            <a:r>
              <a:rPr lang="en-US" sz="2800" dirty="0" smtClean="0">
                <a:cs typeface="Times New Roman" pitchFamily="18" charset="0"/>
              </a:rPr>
              <a:t>ArXiv</a:t>
            </a:r>
            <a:r>
              <a:rPr lang="el-GR" sz="2800" dirty="0" smtClean="0">
                <a:cs typeface="Times New Roman" pitchFamily="18" charset="0"/>
              </a:rPr>
              <a:t>, καλύπτει επιστημονικό κλάδο φυσικής)</a:t>
            </a:r>
          </a:p>
          <a:p>
            <a:pPr>
              <a:defRPr/>
            </a:pPr>
            <a:r>
              <a:rPr lang="el-GR" sz="2800" dirty="0" smtClean="0">
                <a:cs typeface="Times New Roman" pitchFamily="18" charset="0"/>
              </a:rPr>
              <a:t>Ιδρυματικά Αποθετήρια (υλοποίηση και υποστήριξη από </a:t>
            </a:r>
            <a:r>
              <a:rPr lang="el-GR" sz="2800" dirty="0">
                <a:cs typeface="Times New Roman" pitchFamily="18" charset="0"/>
              </a:rPr>
              <a:t>α</a:t>
            </a:r>
            <a:r>
              <a:rPr lang="el-GR" sz="2800" dirty="0" smtClean="0">
                <a:cs typeface="Times New Roman" pitchFamily="18" charset="0"/>
              </a:rPr>
              <a:t>καδημαϊκό </a:t>
            </a:r>
            <a:r>
              <a:rPr lang="el-GR" sz="2800" dirty="0" smtClean="0">
                <a:cs typeface="Times New Roman" pitchFamily="18" charset="0"/>
              </a:rPr>
              <a:t>οργανισμό, ερευνητικό φορέα)</a:t>
            </a:r>
          </a:p>
          <a:p>
            <a:pPr>
              <a:buFontTx/>
              <a:buNone/>
              <a:defRPr/>
            </a:pPr>
            <a:endParaRPr lang="el-GR" sz="2000" dirty="0" smtClean="0"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el-GR" sz="2000" dirty="0" smtClean="0"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el-GR" sz="2000" dirty="0" smtClean="0"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el-GR" sz="2000" dirty="0" smtClean="0"/>
          </a:p>
          <a:p>
            <a:pPr>
              <a:buFontTx/>
              <a:buNone/>
              <a:defRPr/>
            </a:pPr>
            <a:endParaRPr lang="en-US" sz="2000" dirty="0" smtClean="0"/>
          </a:p>
          <a:p>
            <a:pPr>
              <a:buFont typeface="Courier New" pitchFamily="49" charset="0"/>
              <a:buChar char="o"/>
              <a:defRPr/>
            </a:pPr>
            <a:endParaRPr lang="en-US" sz="2000" dirty="0" smtClean="0"/>
          </a:p>
          <a:p>
            <a:pPr>
              <a:buFontTx/>
              <a:buNone/>
              <a:defRPr/>
            </a:pPr>
            <a:endParaRPr lang="el-GR" sz="2000" dirty="0" smtClean="0"/>
          </a:p>
          <a:p>
            <a:pPr>
              <a:buFontTx/>
              <a:buNone/>
              <a:defRPr/>
            </a:pPr>
            <a:endParaRPr lang="el-GR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cs typeface="Times New Roman" pitchFamily="18" charset="0"/>
              </a:rPr>
              <a:t>Ιδρυματικά Αποθετήρια (ΙΑ)</a:t>
            </a:r>
            <a:endParaRPr lang="el-GR" sz="4800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l-GR" sz="11200" dirty="0" smtClean="0">
                <a:cs typeface="Times New Roman" pitchFamily="18" charset="0"/>
              </a:rPr>
              <a:t>Ψηφιακές συλλογές που συλλέγουν και διατηρούν την πνευματική παραγωγή ενός ιδρύματος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l-GR" sz="11200" dirty="0" smtClean="0">
                <a:cs typeface="Times New Roman" pitchFamily="18" charset="0"/>
              </a:rPr>
              <a:t>Αναπαριστούν, τεκμηριώνουν και διανέμουν, σε ψηφιακή μορφή την επιστημονική παραγωγή, (ακαδημαϊκών) ιδρυμάτων</a:t>
            </a:r>
            <a:r>
              <a:rPr lang="en-US" sz="11200" dirty="0" smtClean="0">
                <a:cs typeface="Times New Roman" pitchFamily="18" charset="0"/>
              </a:rPr>
              <a:t> </a:t>
            </a:r>
            <a:endParaRPr lang="el-GR" sz="112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l-GR" sz="11200" dirty="0" smtClean="0">
                <a:cs typeface="Times New Roman" pitchFamily="18" charset="0"/>
              </a:rPr>
              <a:t>Περιεχόμενο: θεσμικά καθορισμένο, επιστημονικό, διαρκές, ανοιχτό και διαλειτουργικό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l-GR" sz="11200" dirty="0" smtClean="0">
                <a:cs typeface="Times New Roman" pitchFamily="18" charset="0"/>
              </a:rPr>
              <a:t>Λειτουργία: εξασφαλίζουν αποθήκευση, αναζήτηση και ανάκτηση επιστημονικής πληροφορίας ανεξαρτήτως μεγέθους, μορφής, μορφοτύπων</a:t>
            </a:r>
            <a:endParaRPr lang="en-US" sz="112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43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cs typeface="Times New Roman" pitchFamily="18" charset="0"/>
              </a:rPr>
              <a:t>ΙΑ: </a:t>
            </a:r>
            <a:r>
              <a:rPr lang="el-GR" dirty="0" smtClean="0"/>
              <a:t>οφέλη στο φορέα</a:t>
            </a:r>
            <a:endParaRPr lang="el-GR" sz="4800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l-GR" sz="11200" dirty="0" smtClean="0">
                <a:cs typeface="Times New Roman" pitchFamily="18" charset="0"/>
              </a:rPr>
              <a:t>Αποτελούν βάση για τη παρουσίαση του έργου του φορέα, προβάλλοντας την ιστορία και την επιρροή στην κοινωνία</a:t>
            </a:r>
          </a:p>
          <a:p>
            <a:pPr>
              <a:defRPr/>
            </a:pPr>
            <a:r>
              <a:rPr lang="el-GR" sz="11200" dirty="0" smtClean="0">
                <a:cs typeface="Times New Roman" pitchFamily="18" charset="0"/>
              </a:rPr>
              <a:t>Αυξάνουν το κύρος και την αναγνωσιμότητα του φορέα, προβάλλοντας το πνευματικό επιστημονικό κεφάλαιο</a:t>
            </a:r>
            <a:endParaRPr lang="en-US" sz="11200" dirty="0" smtClean="0">
              <a:cs typeface="Times New Roman" pitchFamily="18" charset="0"/>
            </a:endParaRPr>
          </a:p>
          <a:p>
            <a:pPr>
              <a:defRPr/>
            </a:pPr>
            <a:r>
              <a:rPr lang="el-GR" sz="11200" dirty="0" smtClean="0">
                <a:cs typeface="Times New Roman" pitchFamily="18" charset="0"/>
              </a:rPr>
              <a:t>Συμβάλλουν στην αναγνώριση και την ηθική ανταμοιβή δημιουργών</a:t>
            </a:r>
          </a:p>
          <a:p>
            <a:pPr>
              <a:defRPr/>
            </a:pPr>
            <a:r>
              <a:rPr lang="el-GR" sz="11200" dirty="0" smtClean="0">
                <a:cs typeface="Times New Roman" pitchFamily="18" charset="0"/>
              </a:rPr>
              <a:t>Ενισχύουν την προσέλκυση ενδιαφέροντος στις δραστηριότητες του φορέα και σε χρηματοδότηση αυτών</a:t>
            </a:r>
          </a:p>
          <a:p>
            <a:pPr>
              <a:defRPr/>
            </a:pPr>
            <a:r>
              <a:rPr lang="el-GR" sz="11200" dirty="0" smtClean="0">
                <a:cs typeface="Times New Roman" pitchFamily="18" charset="0"/>
              </a:rPr>
              <a:t>Αυξάνουν την απόδοση επενδύσεων των χρηματοδοτών της έρευνας</a:t>
            </a:r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55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  <a:cs typeface="Times New Roman" pitchFamily="18" charset="0"/>
              </a:rPr>
              <a:t>ΙΑ: </a:t>
            </a:r>
            <a:r>
              <a:rPr lang="el-GR" altLang="el-GR" dirty="0" smtClean="0"/>
              <a:t>οφέλη στους ερευνητές</a:t>
            </a:r>
            <a:endParaRPr lang="el-GR" altLang="el-GR" sz="4800" dirty="0" smtClean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l-GR" sz="4500" dirty="0" smtClean="0">
                <a:cs typeface="Times New Roman" pitchFamily="18" charset="0"/>
              </a:rPr>
              <a:t>Άμεση και ελεύθερη πρόσβαση ερευνητικών αποτελεσμάτων</a:t>
            </a:r>
          </a:p>
          <a:p>
            <a:pPr>
              <a:lnSpc>
                <a:spcPct val="120000"/>
              </a:lnSpc>
              <a:defRPr/>
            </a:pPr>
            <a:r>
              <a:rPr lang="el-GR" sz="4500" dirty="0" smtClean="0">
                <a:cs typeface="Times New Roman" pitchFamily="18" charset="0"/>
              </a:rPr>
              <a:t>Διαρκή προβολή περιεχομένου αποθετηρίου</a:t>
            </a:r>
          </a:p>
          <a:p>
            <a:pPr>
              <a:lnSpc>
                <a:spcPct val="120000"/>
              </a:lnSpc>
              <a:defRPr/>
            </a:pPr>
            <a:r>
              <a:rPr lang="el-GR" sz="4500" dirty="0" smtClean="0">
                <a:cs typeface="Times New Roman" pitchFamily="18" charset="0"/>
              </a:rPr>
              <a:t>Αναγνωσιμότητα περιεχομένου επιστημονικού έργου</a:t>
            </a:r>
          </a:p>
          <a:p>
            <a:pPr>
              <a:lnSpc>
                <a:spcPct val="120000"/>
              </a:lnSpc>
              <a:defRPr/>
            </a:pPr>
            <a:r>
              <a:rPr lang="el-GR" sz="4500" dirty="0" smtClean="0">
                <a:cs typeface="Times New Roman" pitchFamily="18" charset="0"/>
              </a:rPr>
              <a:t>Αύξηση διάθεσης, χρήσης και αναγνωσιμότητας δημοσιευμάτων</a:t>
            </a:r>
          </a:p>
          <a:p>
            <a:pPr>
              <a:lnSpc>
                <a:spcPct val="120000"/>
              </a:lnSpc>
              <a:defRPr/>
            </a:pPr>
            <a:r>
              <a:rPr lang="el-GR" sz="4500" dirty="0" smtClean="0">
                <a:cs typeface="Times New Roman" pitchFamily="18" charset="0"/>
              </a:rPr>
              <a:t>Δυνατότητα ταυτόχρονης αναζήτησης σε άλλα αποθετήρια</a:t>
            </a:r>
          </a:p>
          <a:p>
            <a:pPr>
              <a:lnSpc>
                <a:spcPct val="120000"/>
              </a:lnSpc>
              <a:defRPr/>
            </a:pPr>
            <a:r>
              <a:rPr lang="el-GR" sz="4500" dirty="0" smtClean="0">
                <a:cs typeface="Times New Roman" pitchFamily="18" charset="0"/>
              </a:rPr>
              <a:t>Ασφάλεια, συντήρηση και διαρκή διαθεσιμότητα υλικού αποθετηρίου</a:t>
            </a:r>
          </a:p>
          <a:p>
            <a:pPr>
              <a:lnSpc>
                <a:spcPct val="120000"/>
              </a:lnSpc>
              <a:defRPr/>
            </a:pPr>
            <a:r>
              <a:rPr lang="el-GR" sz="4500" dirty="0" smtClean="0">
                <a:cs typeface="Times New Roman" pitchFamily="18" charset="0"/>
              </a:rPr>
              <a:t>Διαλειτουργικότητα, αύξηση επικοινωνίας </a:t>
            </a:r>
          </a:p>
          <a:p>
            <a:pPr>
              <a:lnSpc>
                <a:spcPct val="120000"/>
              </a:lnSpc>
              <a:defRPr/>
            </a:pPr>
            <a:r>
              <a:rPr lang="el-GR" sz="4500" dirty="0" smtClean="0">
                <a:cs typeface="Times New Roman" pitchFamily="18" charset="0"/>
              </a:rPr>
              <a:t>Υπηρεσίες προστιθέμενης αξίας</a:t>
            </a:r>
          </a:p>
          <a:p>
            <a:pPr>
              <a:buFontTx/>
              <a:buNone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252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Βιβλιοθήκες και ανοικτή πρόσβαση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noFill/>
          <a:ln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>
                <a:cs typeface="Times New Roman" pitchFamily="18" charset="0"/>
              </a:rPr>
              <a:t>Είναι φορείς πληροφόρησης και ιδεών</a:t>
            </a:r>
          </a:p>
          <a:p>
            <a:pPr>
              <a:defRPr/>
            </a:pPr>
            <a:r>
              <a:rPr lang="el-GR" sz="2800" dirty="0" smtClean="0">
                <a:cs typeface="Times New Roman" pitchFamily="18" charset="0"/>
              </a:rPr>
              <a:t>Είναι κέντρα πληροφόρησης, καθιστούν κάθε είδους γνώση άμεσα διαθέσιμη στους χρήστες</a:t>
            </a:r>
          </a:p>
          <a:p>
            <a:pPr>
              <a:defRPr/>
            </a:pPr>
            <a:r>
              <a:rPr lang="el-GR" sz="2800" dirty="0" smtClean="0">
                <a:cs typeface="Times New Roman" pitchFamily="18" charset="0"/>
              </a:rPr>
              <a:t>Είναι ουσιώδεις φορείς για ελεύθερη διακίνηση ιδεών, διατήρηση και διάδοση της γνώσης, την προώθηση ανάπτυξης και γραφής</a:t>
            </a:r>
          </a:p>
          <a:p>
            <a:pPr>
              <a:defRPr/>
            </a:pPr>
            <a:r>
              <a:rPr lang="el-GR" sz="2800" dirty="0" smtClean="0">
                <a:cs typeface="Times New Roman" pitchFamily="18" charset="0"/>
              </a:rPr>
              <a:t>Παρέχουν πληροφόρηση και θεμελιώδεις ιδέες</a:t>
            </a:r>
          </a:p>
          <a:p>
            <a:pPr>
              <a:defRPr/>
            </a:pPr>
            <a:r>
              <a:rPr lang="el-GR" sz="2800" dirty="0" smtClean="0">
                <a:cs typeface="Times New Roman" pitchFamily="18" charset="0"/>
              </a:rPr>
              <a:t>Είναι συλλέκτες, διαχειριστές και οργανωτές γνώσης και ως δημόσια ιδρύματα διασφαλίζουν ίση πρόσβαση σε όλους τους πολίτες</a:t>
            </a:r>
            <a:endParaRPr lang="el-GR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>
                <a:cs typeface="Times New Roman" pitchFamily="18" charset="0"/>
              </a:rPr>
              <a:t>Το κίνημα της ανοικτής πρόσβασης</a:t>
            </a: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Διεθνείς Συναντήσεις και Διακηρύξεις διαμόρφωσαν το «κίνημα της ανοικτής πρόσβασης»</a:t>
            </a:r>
          </a:p>
          <a:p>
            <a:r>
              <a:rPr lang="el-GR" altLang="el-GR" dirty="0" smtClean="0">
                <a:cs typeface="Times New Roman" pitchFamily="18" charset="0"/>
              </a:rPr>
              <a:t>Πρεσβεύει</a:t>
            </a:r>
            <a:r>
              <a:rPr lang="en-US" altLang="el-GR" dirty="0" smtClean="0">
                <a:cs typeface="Times New Roman" pitchFamily="18" charset="0"/>
              </a:rPr>
              <a:t> </a:t>
            </a:r>
            <a:r>
              <a:rPr lang="el-GR" altLang="el-GR" dirty="0" smtClean="0">
                <a:cs typeface="Times New Roman" pitchFamily="18" charset="0"/>
              </a:rPr>
              <a:t>την </a:t>
            </a:r>
            <a:r>
              <a:rPr lang="en-US" altLang="el-GR" dirty="0" smtClean="0">
                <a:cs typeface="Times New Roman" pitchFamily="18" charset="0"/>
              </a:rPr>
              <a:t>on-line </a:t>
            </a:r>
            <a:r>
              <a:rPr lang="el-GR" altLang="el-GR" dirty="0" smtClean="0">
                <a:cs typeface="Times New Roman" pitchFamily="18" charset="0"/>
              </a:rPr>
              <a:t>διάθεση ερευνητικού περιεχομένου ελεύθερη από περιορισμούς πνευματικών δικαιωμάτων και αδειών χρήσης εμπορικών εκδοτών</a:t>
            </a:r>
          </a:p>
          <a:p>
            <a:pPr>
              <a:buFontTx/>
              <a:buNone/>
            </a:pPr>
            <a:endParaRPr lang="el-GR" altLang="el-GR" sz="5100" dirty="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4384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 smtClean="0">
                <a:cs typeface="Times New Roman" pitchFamily="18" charset="0"/>
              </a:rPr>
              <a:t>Πρωτοβουλίες ανοικτής πρόσβασης</a:t>
            </a:r>
            <a:r>
              <a:rPr lang="en-US" altLang="el-GR" sz="4000" dirty="0" smtClean="0">
                <a:cs typeface="Times New Roman" pitchFamily="18" charset="0"/>
              </a:rPr>
              <a:t> (1)</a:t>
            </a:r>
            <a:endParaRPr lang="el-GR" altLang="el-GR" sz="4000" dirty="0" smtClean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>
                <a:cs typeface="Times New Roman" pitchFamily="18" charset="0"/>
              </a:rPr>
              <a:t>Φεβρουάριος 2002 – Διακήρυξη της Πρωτοβουλίας Ανοικτής Πρόσβασης της Βουδαπέστης (</a:t>
            </a:r>
            <a:r>
              <a:rPr lang="en-US" sz="2800" i="1" dirty="0" smtClean="0">
                <a:cs typeface="Times New Roman" pitchFamily="18" charset="0"/>
              </a:rPr>
              <a:t>Budapest Open Access Initiative</a:t>
            </a:r>
            <a:r>
              <a:rPr lang="el-GR" sz="2800" i="1" dirty="0" smtClean="0">
                <a:cs typeface="Times New Roman" pitchFamily="18" charset="0"/>
              </a:rPr>
              <a:t> – ΒΟΑΙ</a:t>
            </a:r>
            <a:r>
              <a:rPr lang="en-US" sz="2800" dirty="0" smtClean="0">
                <a:cs typeface="Times New Roman" pitchFamily="18" charset="0"/>
              </a:rPr>
              <a:t>). </a:t>
            </a:r>
            <a:r>
              <a:rPr lang="el-GR" sz="2800" dirty="0" smtClean="0">
                <a:cs typeface="Times New Roman" pitchFamily="18" charset="0"/>
              </a:rPr>
              <a:t>Διατύπωση για πρώτη φορά του όρου «ανοικτή πρόσβαση»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800" dirty="0" smtClean="0">
                <a:cs typeface="Times New Roman" pitchFamily="18" charset="0"/>
              </a:rPr>
              <a:t>Σκοπός: να δοθεί ώθηση στις μεμονωμένες διεθνείς πρωτοβουλίες, προκειμένου να καταστούν τα ερευνητικά άρθρα όλων των επιστημονικών τομέων ελεύθερα διαθέσιμα στο Διαδίκτυο</a:t>
            </a:r>
          </a:p>
          <a:p>
            <a:pPr>
              <a:buFontTx/>
              <a:buNone/>
              <a:defRPr/>
            </a:pPr>
            <a:endParaRPr lang="el-G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756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 smtClean="0">
                <a:cs typeface="Times New Roman" pitchFamily="18" charset="0"/>
              </a:rPr>
              <a:t>Πρωτοβουλίες ανοικτής πρόσβασης (2)</a:t>
            </a:r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>
                <a:cs typeface="Times New Roman" pitchFamily="18" charset="0"/>
              </a:rPr>
              <a:t>Απρίλιος 2003 – Διακήρυξη της Βηθεσδά (</a:t>
            </a:r>
            <a:r>
              <a:rPr lang="en-US" altLang="el-GR" sz="2800" dirty="0" smtClean="0">
                <a:cs typeface="Times New Roman" pitchFamily="18" charset="0"/>
              </a:rPr>
              <a:t>Bethesda) </a:t>
            </a:r>
            <a:r>
              <a:rPr lang="el-GR" altLang="el-GR" sz="2800" dirty="0" smtClean="0">
                <a:cs typeface="Times New Roman" pitchFamily="18" charset="0"/>
              </a:rPr>
              <a:t>για την Εκδοτική Δραστηριότητα Ανοικτής Πρόσβασης (</a:t>
            </a:r>
            <a:r>
              <a:rPr lang="en-US" altLang="el-GR" sz="2800" i="1" dirty="0" smtClean="0">
                <a:cs typeface="Times New Roman" pitchFamily="18" charset="0"/>
              </a:rPr>
              <a:t>Bethesda Statement on Open Access Publishing</a:t>
            </a:r>
            <a:r>
              <a:rPr lang="en-US" altLang="el-GR" sz="2800" dirty="0" smtClean="0">
                <a:cs typeface="Times New Roman" pitchFamily="18" charset="0"/>
              </a:rPr>
              <a:t>)</a:t>
            </a:r>
            <a:endParaRPr lang="el-GR" altLang="el-GR" sz="2800" dirty="0" smtClean="0">
              <a:cs typeface="Times New Roman" pitchFamily="18" charset="0"/>
            </a:endParaRPr>
          </a:p>
          <a:p>
            <a:r>
              <a:rPr lang="el-GR" altLang="el-GR" sz="2800" b="1" dirty="0" smtClean="0">
                <a:cs typeface="Times New Roman" pitchFamily="18" charset="0"/>
              </a:rPr>
              <a:t>Σκοπός</a:t>
            </a:r>
            <a:r>
              <a:rPr lang="el-GR" altLang="el-GR" sz="2800" dirty="0" smtClean="0">
                <a:cs typeface="Times New Roman" pitchFamily="18" charset="0"/>
              </a:rPr>
              <a:t>: η ευαισθητοποίηση της Βιοϊατρικής ερευνητικής κοινότητας σχετικά με την ανοικτή πρόσβαση και τη δημιουργία ενός συνόλου αρχών και κανόνων ανοικτής πρόσβασης</a:t>
            </a:r>
          </a:p>
          <a:p>
            <a:endParaRPr lang="el-GR" altLang="el-GR" sz="2400" dirty="0" smtClean="0">
              <a:cs typeface="Times New Roman" pitchFamily="18" charset="0"/>
            </a:endParaRPr>
          </a:p>
          <a:p>
            <a:endParaRPr lang="el-GR" altLang="el-GR" sz="2400" dirty="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el-GR" altLang="el-GR" sz="2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 smtClean="0">
                <a:cs typeface="Times New Roman" pitchFamily="18" charset="0"/>
              </a:rPr>
              <a:t>Πρωτοβουλίες ανοικτής πρόσβασης (3)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sz="4500" dirty="0" smtClean="0">
                <a:cs typeface="Times New Roman" pitchFamily="18" charset="0"/>
              </a:rPr>
              <a:t>Οκτώβριος 2003 – Διακήρυξη του Βερολίνου για την Ανοικτή Πρόσβαση στη Γνώση των Θετικών και Ανθρωπιστικών Επιστημών (</a:t>
            </a:r>
            <a:r>
              <a:rPr lang="en-US" sz="4500" i="1" dirty="0" smtClean="0">
                <a:cs typeface="Times New Roman" pitchFamily="18" charset="0"/>
              </a:rPr>
              <a:t>Berlin Declaration on Open Access to Knowledge in the Sciences and Humanities</a:t>
            </a:r>
            <a:r>
              <a:rPr lang="en-US" sz="4500" dirty="0" smtClean="0">
                <a:cs typeface="Times New Roman" pitchFamily="18" charset="0"/>
              </a:rPr>
              <a:t>)</a:t>
            </a:r>
            <a:endParaRPr lang="el-GR" sz="4500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sz="4500" dirty="0" smtClean="0">
                <a:cs typeface="Times New Roman" pitchFamily="18" charset="0"/>
              </a:rPr>
              <a:t>Καλεί τους ερευνητές να καταστήσουν το επιστημονικό υλικό, ελεύθερα διαθέσιμα σε όλους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4500" dirty="0" smtClean="0">
                <a:cs typeface="Times New Roman" pitchFamily="18" charset="0"/>
              </a:rPr>
              <a:t>Ενθαρρύνει τους ερευνητές να δημοσιεύουν άρθρα σε περιοδικά ανοικτής πρόσβασης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4500" dirty="0" smtClean="0">
                <a:cs typeface="Times New Roman" pitchFamily="18" charset="0"/>
              </a:rPr>
              <a:t>Προϋπόθεση αποτελεί η χρήση του υλικού από χρήστες, με αναφορά στο δημιουργό του</a:t>
            </a:r>
          </a:p>
          <a:p>
            <a:pPr>
              <a:buFontTx/>
              <a:buNone/>
              <a:defRPr/>
            </a:pPr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92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Πνευματικά δικαιώματα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l-GR" sz="11200" dirty="0" smtClean="0">
                <a:cs typeface="Times New Roman" pitchFamily="18" charset="0"/>
              </a:rPr>
              <a:t>Φλέγον ζήτημα ανοικτής πρόσβασης, που απασχολεί τα ενδιαφερόμενα μέλη για δύο κυρίως λόγους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l-GR" sz="9600" dirty="0" smtClean="0">
                <a:cs typeface="Times New Roman" pitchFamily="18" charset="0"/>
              </a:rPr>
              <a:t>Την ηθική διάσταση (ακαδημαϊκού και ερευνητικού έργου) και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l-GR" sz="9600" dirty="0" smtClean="0">
                <a:cs typeface="Times New Roman" pitchFamily="18" charset="0"/>
              </a:rPr>
              <a:t>Την ιδιαίτερη φύση του Διαδικτύου</a:t>
            </a:r>
          </a:p>
          <a:p>
            <a:pPr>
              <a:defRPr/>
            </a:pPr>
            <a:r>
              <a:rPr lang="el-GR" sz="11200" dirty="0" smtClean="0">
                <a:cs typeface="Times New Roman" pitchFamily="18" charset="0"/>
              </a:rPr>
              <a:t>Τα πνευματικά δικαιώματα ακαδημαϊκού και ερευνητικού περιεχομένου δεν έρχονται σε αντίθεση με το νομικό πλαίσιο, καθώς βασίζονται:</a:t>
            </a:r>
          </a:p>
          <a:p>
            <a:pPr lvl="1">
              <a:defRPr/>
            </a:pPr>
            <a:r>
              <a:rPr lang="el-GR" sz="9600" dirty="0" smtClean="0">
                <a:cs typeface="Times New Roman" pitchFamily="18" charset="0"/>
              </a:rPr>
              <a:t>Στην άδεια που χορηγεί ο δημιουργός ή</a:t>
            </a:r>
          </a:p>
          <a:p>
            <a:pPr lvl="1">
              <a:defRPr/>
            </a:pPr>
            <a:r>
              <a:rPr lang="el-GR" sz="9600" dirty="0" smtClean="0">
                <a:cs typeface="Times New Roman" pitchFamily="18" charset="0"/>
              </a:rPr>
              <a:t>Στη χρήση του έργου που προστατεύεται από δικαιώματα αποκλειστικότητας</a:t>
            </a:r>
          </a:p>
          <a:p>
            <a:pPr>
              <a:defRPr/>
            </a:pPr>
            <a:endParaRPr lang="el-GR" dirty="0" smtClean="0"/>
          </a:p>
          <a:p>
            <a:pPr>
              <a:buFontTx/>
              <a:buNone/>
              <a:defRPr/>
            </a:pPr>
            <a:endParaRPr lang="el-GR" dirty="0" smtClean="0"/>
          </a:p>
          <a:p>
            <a:pPr>
              <a:buFontTx/>
              <a:buNone/>
              <a:defRPr/>
            </a:pPr>
            <a:endParaRPr lang="el-GR" dirty="0" smtClean="0"/>
          </a:p>
          <a:p>
            <a:pPr>
              <a:buFontTx/>
              <a:buNone/>
              <a:defRPr/>
            </a:pPr>
            <a:endParaRPr lang="el-GR" dirty="0" smtClean="0"/>
          </a:p>
          <a:p>
            <a:pPr>
              <a:buFontTx/>
              <a:buNone/>
              <a:defRPr/>
            </a:pPr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>
              <a:buFontTx/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05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Επισκόπηση θεμάτων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Ανοικτή πρόσβαση (</a:t>
            </a:r>
            <a:r>
              <a:rPr lang="en-US" altLang="el-GR" dirty="0" smtClean="0"/>
              <a:t>Open access)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Ηλεκτρονικά περιοδικά</a:t>
            </a:r>
          </a:p>
          <a:p>
            <a:pPr eaLnBrk="1" hangingPunct="1"/>
            <a:r>
              <a:rPr lang="el-GR" altLang="el-GR" dirty="0" smtClean="0"/>
              <a:t>Αποθετήρια</a:t>
            </a:r>
            <a:endParaRPr lang="el-GR" altLang="el-GR" i="1" dirty="0" smtClean="0"/>
          </a:p>
          <a:p>
            <a:pPr eaLnBrk="1" hangingPunct="1"/>
            <a:r>
              <a:rPr lang="en-US" altLang="el-GR" dirty="0" smtClean="0"/>
              <a:t>Creative Commons</a:t>
            </a:r>
          </a:p>
          <a:p>
            <a:pPr eaLnBrk="1" hangingPunct="1"/>
            <a:r>
              <a:rPr lang="el-GR" altLang="el-GR" dirty="0" smtClean="0"/>
              <a:t>Παραδείγματα ανοικτής πρόσβασης, </a:t>
            </a:r>
            <a:r>
              <a:rPr lang="en-US" altLang="el-GR" dirty="0" smtClean="0"/>
              <a:t>PubMed, PLoS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4195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Οι άδειες </a:t>
            </a:r>
            <a:r>
              <a:rPr lang="en-US" altLang="el-GR" dirty="0" smtClean="0">
                <a:cs typeface="Times New Roman" pitchFamily="18" charset="0"/>
              </a:rPr>
              <a:t>Creative Commons</a:t>
            </a:r>
            <a:endParaRPr lang="el-GR" altLang="el-GR" dirty="0" smtClean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l-GR" sz="11200" dirty="0" smtClean="0">
                <a:cs typeface="Times New Roman" pitchFamily="18" charset="0"/>
              </a:rPr>
              <a:t>Ίδρυση 2001, </a:t>
            </a:r>
            <a:r>
              <a:rPr lang="en-US" sz="11200" dirty="0" smtClean="0">
                <a:cs typeface="Times New Roman" pitchFamily="18" charset="0"/>
              </a:rPr>
              <a:t>Lawrence Lessing</a:t>
            </a:r>
            <a:r>
              <a:rPr lang="el-GR" sz="11200" dirty="0" smtClean="0">
                <a:cs typeface="Times New Roman" pitchFamily="18" charset="0"/>
              </a:rPr>
              <a:t>: ίδρυμα </a:t>
            </a:r>
            <a:r>
              <a:rPr lang="en-US" sz="11200" i="1" dirty="0" smtClean="0">
                <a:cs typeface="Times New Roman" pitchFamily="18" charset="0"/>
              </a:rPr>
              <a:t>Creative Commons</a:t>
            </a:r>
            <a:r>
              <a:rPr lang="en-US" sz="11200" dirty="0" smtClean="0">
                <a:cs typeface="Times New Roman" pitchFamily="18" charset="0"/>
              </a:rPr>
              <a:t> (CC)</a:t>
            </a:r>
          </a:p>
          <a:p>
            <a:pPr>
              <a:buFontTx/>
              <a:buNone/>
              <a:defRPr/>
            </a:pPr>
            <a:r>
              <a:rPr lang="el-GR" sz="11200" dirty="0" smtClean="0">
                <a:cs typeface="Times New Roman" pitchFamily="18" charset="0"/>
              </a:rPr>
              <a:t>Πηγή έμπνευσης </a:t>
            </a:r>
            <a:r>
              <a:rPr lang="en-US" sz="11200" dirty="0" smtClean="0">
                <a:cs typeface="Times New Roman" pitchFamily="18" charset="0"/>
              </a:rPr>
              <a:t>CC</a:t>
            </a:r>
            <a:r>
              <a:rPr lang="el-GR" sz="11200" dirty="0" smtClean="0">
                <a:cs typeface="Times New Roman" pitchFamily="18" charset="0"/>
              </a:rPr>
              <a:t>: το κίνημα Ελεύθερου Λογισμικού (</a:t>
            </a:r>
            <a:r>
              <a:rPr lang="en-US" sz="11200" dirty="0" smtClean="0">
                <a:cs typeface="Times New Roman" pitchFamily="18" charset="0"/>
              </a:rPr>
              <a:t>Free Software Foundation, Richard Stallman, 1983).</a:t>
            </a:r>
          </a:p>
          <a:p>
            <a:pPr>
              <a:defRPr/>
            </a:pPr>
            <a:r>
              <a:rPr lang="el-GR" sz="11200" dirty="0" smtClean="0">
                <a:cs typeface="Times New Roman" pitchFamily="18" charset="0"/>
              </a:rPr>
              <a:t>Στόχος: χορήγηση άδειας χρήσης έργων που είναι ελεύθερα στο Διαδίκτυο</a:t>
            </a:r>
          </a:p>
          <a:p>
            <a:pPr>
              <a:defRPr/>
            </a:pPr>
            <a:r>
              <a:rPr lang="en-US" sz="11200" dirty="0" smtClean="0">
                <a:cs typeface="Times New Roman" pitchFamily="18" charset="0"/>
              </a:rPr>
              <a:t>H </a:t>
            </a:r>
            <a:r>
              <a:rPr lang="el-GR" sz="11200" dirty="0" smtClean="0">
                <a:cs typeface="Times New Roman" pitchFamily="18" charset="0"/>
              </a:rPr>
              <a:t>άδεια </a:t>
            </a:r>
            <a:r>
              <a:rPr lang="en-US" sz="11200" dirty="0" smtClean="0">
                <a:cs typeface="Times New Roman" pitchFamily="18" charset="0"/>
              </a:rPr>
              <a:t>Creative Commons, </a:t>
            </a:r>
            <a:r>
              <a:rPr lang="el-GR" sz="11200" dirty="0" smtClean="0">
                <a:cs typeface="Times New Roman" pitchFamily="18" charset="0"/>
              </a:rPr>
              <a:t>επιτρέπει στους αναγνώστες:</a:t>
            </a:r>
          </a:p>
          <a:p>
            <a:pPr lvl="1">
              <a:defRPr/>
            </a:pPr>
            <a:r>
              <a:rPr lang="el-GR" sz="10800" dirty="0" smtClean="0">
                <a:cs typeface="Times New Roman" pitchFamily="18" charset="0"/>
              </a:rPr>
              <a:t>Αντιγραφή, διανομή, απεικόνιση και παρουσίαση των εργασιών</a:t>
            </a:r>
          </a:p>
          <a:p>
            <a:pPr lvl="1">
              <a:defRPr/>
            </a:pPr>
            <a:r>
              <a:rPr lang="el-GR" sz="10800" dirty="0" smtClean="0">
                <a:cs typeface="Times New Roman" pitchFamily="18" charset="0"/>
              </a:rPr>
              <a:t>Δημιουργία δευτερογενών εργασιών </a:t>
            </a:r>
          </a:p>
          <a:p>
            <a:pPr lvl="1">
              <a:defRPr/>
            </a:pPr>
            <a:r>
              <a:rPr lang="el-GR" sz="10800" dirty="0" smtClean="0">
                <a:cs typeface="Times New Roman" pitchFamily="18" charset="0"/>
              </a:rPr>
              <a:t>Εμπορική χρήση του έργου</a:t>
            </a:r>
          </a:p>
          <a:p>
            <a:pPr>
              <a:buFontTx/>
              <a:buNone/>
              <a:defRPr/>
            </a:pPr>
            <a:endParaRPr lang="el-GR" sz="8000" dirty="0" smtClean="0"/>
          </a:p>
          <a:p>
            <a:pPr>
              <a:defRPr/>
            </a:pPr>
            <a:endParaRPr lang="el-GR" sz="2800" dirty="0" smtClean="0"/>
          </a:p>
          <a:p>
            <a:pPr>
              <a:defRPr/>
            </a:pPr>
            <a:endParaRPr lang="el-GR" sz="2800" dirty="0" smtClean="0"/>
          </a:p>
          <a:p>
            <a:pPr>
              <a:defRPr/>
            </a:pPr>
            <a:endParaRPr lang="el-GR" sz="28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Οι άδειες CC</a:t>
            </a:r>
            <a:r>
              <a:rPr lang="en-US" altLang="el-GR" dirty="0" smtClean="0"/>
              <a:t> (2)</a:t>
            </a:r>
            <a:endParaRPr lang="el-GR" alt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l-GR" dirty="0" smtClean="0">
                <a:cs typeface="Times New Roman" pitchFamily="18" charset="0"/>
              </a:rPr>
              <a:t>Οι άδειες χρήσης και εκμετάλλευσης, που προτείνει ο οργανισμός </a:t>
            </a:r>
            <a:r>
              <a:rPr lang="en-US" dirty="0" smtClean="0">
                <a:cs typeface="Times New Roman" pitchFamily="18" charset="0"/>
              </a:rPr>
              <a:t>CC</a:t>
            </a:r>
            <a:r>
              <a:rPr lang="el-GR" dirty="0" smtClean="0">
                <a:cs typeface="Times New Roman" pitchFamily="18" charset="0"/>
              </a:rPr>
              <a:t>, έχουν στόχο την ευρύτερη διάθεση και χρήση έργων πνευματικής ιδιοκτησίας και διακρίνονται από τα εξής χαρακτηριστικά:</a:t>
            </a:r>
          </a:p>
          <a:p>
            <a:pPr>
              <a:defRPr/>
            </a:pPr>
            <a:r>
              <a:rPr lang="el-GR" dirty="0" smtClean="0">
                <a:cs typeface="Times New Roman" pitchFamily="18" charset="0"/>
              </a:rPr>
              <a:t>Διατίθενται δωρεάν μέσω Διαδικτύου</a:t>
            </a:r>
          </a:p>
          <a:p>
            <a:pPr>
              <a:defRPr/>
            </a:pPr>
            <a:r>
              <a:rPr lang="el-GR" dirty="0" smtClean="0">
                <a:cs typeface="Times New Roman" pitchFamily="18" charset="0"/>
              </a:rPr>
              <a:t>Δεν είναι αποκλειστικές</a:t>
            </a:r>
          </a:p>
          <a:p>
            <a:pPr>
              <a:defRPr/>
            </a:pPr>
            <a:r>
              <a:rPr lang="el-GR" dirty="0" smtClean="0">
                <a:cs typeface="Times New Roman" pitchFamily="18" charset="0"/>
              </a:rPr>
              <a:t>Διατηρούν τις απορρέουσες εξουσίες από το εμπορικό, ηθικό δικαίωμα πνευματικής ιδιοκτησίας</a:t>
            </a:r>
          </a:p>
          <a:p>
            <a:pPr>
              <a:buFontTx/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24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  <a:cs typeface="Times New Roman" pitchFamily="18" charset="0"/>
              </a:rPr>
              <a:t>Οι έξι άδειες </a:t>
            </a:r>
            <a:r>
              <a:rPr lang="en-US" altLang="el-GR" dirty="0" smtClean="0">
                <a:solidFill>
                  <a:schemeClr val="tx1"/>
                </a:solidFill>
                <a:cs typeface="Times New Roman" pitchFamily="18" charset="0"/>
              </a:rPr>
              <a:t>CC</a:t>
            </a:r>
            <a:endParaRPr lang="el-GR" altLang="el-GR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6779096" cy="5040560"/>
          </a:xfrm>
        </p:spPr>
        <p:txBody>
          <a:bodyPr>
            <a:normAutofit lnSpcReduction="10000"/>
          </a:bodyPr>
          <a:lstStyle/>
          <a:p>
            <a:r>
              <a:rPr lang="el-GR" altLang="el-GR" sz="2800" dirty="0" smtClean="0">
                <a:cs typeface="Times New Roman" pitchFamily="18" charset="0"/>
              </a:rPr>
              <a:t>(</a:t>
            </a:r>
            <a:r>
              <a:rPr lang="en-US" altLang="el-GR" sz="2800" i="1" dirty="0" smtClean="0">
                <a:cs typeface="Times New Roman" pitchFamily="18" charset="0"/>
              </a:rPr>
              <a:t>attribution</a:t>
            </a:r>
            <a:r>
              <a:rPr lang="en-US" altLang="el-GR" sz="2800" dirty="0" smtClean="0">
                <a:cs typeface="Times New Roman" pitchFamily="18" charset="0"/>
              </a:rPr>
              <a:t>)</a:t>
            </a:r>
            <a:r>
              <a:rPr lang="el-GR" altLang="el-GR" sz="2800" dirty="0" smtClean="0">
                <a:cs typeface="Times New Roman" pitchFamily="18" charset="0"/>
              </a:rPr>
              <a:t>: υποχρέωση αναφοράς ονόματος αρχικού δημιουργού, χρήση για εμπορικό ή μη σκοπό</a:t>
            </a:r>
          </a:p>
          <a:p>
            <a:r>
              <a:rPr lang="el-GR" altLang="el-GR" sz="2800" dirty="0" smtClean="0">
                <a:cs typeface="Times New Roman" pitchFamily="18" charset="0"/>
              </a:rPr>
              <a:t>(</a:t>
            </a:r>
            <a:r>
              <a:rPr lang="en-US" altLang="el-GR" sz="2800" i="1" dirty="0" smtClean="0">
                <a:cs typeface="Times New Roman" pitchFamily="18" charset="0"/>
              </a:rPr>
              <a:t>attribution – share alike</a:t>
            </a:r>
            <a:r>
              <a:rPr lang="en-US" altLang="el-GR" sz="2800" dirty="0" smtClean="0">
                <a:cs typeface="Times New Roman" pitchFamily="18" charset="0"/>
              </a:rPr>
              <a:t>)</a:t>
            </a:r>
            <a:r>
              <a:rPr lang="el-GR" altLang="el-GR" sz="2800" dirty="0" smtClean="0">
                <a:cs typeface="Times New Roman" pitchFamily="18" charset="0"/>
              </a:rPr>
              <a:t>: επιτρέπει τροποποίηση έργου, αναφορά αρχικού δημιουργού, υποχρέωση αδειοδότησης και διανομής παράγωγου έργου, χρήση για εμπορικό ή μη σκοπό </a:t>
            </a:r>
          </a:p>
          <a:p>
            <a:r>
              <a:rPr lang="el-GR" altLang="el-GR" sz="2800" dirty="0" smtClean="0">
                <a:cs typeface="Times New Roman" pitchFamily="18" charset="0"/>
              </a:rPr>
              <a:t>(</a:t>
            </a:r>
            <a:r>
              <a:rPr lang="en-US" altLang="el-GR" sz="2800" i="1" dirty="0" smtClean="0">
                <a:cs typeface="Times New Roman" pitchFamily="18" charset="0"/>
              </a:rPr>
              <a:t>attribution – non commercial</a:t>
            </a:r>
            <a:r>
              <a:rPr lang="en-US" altLang="el-GR" sz="2800" dirty="0" smtClean="0">
                <a:cs typeface="Times New Roman" pitchFamily="18" charset="0"/>
              </a:rPr>
              <a:t>)</a:t>
            </a:r>
            <a:r>
              <a:rPr lang="el-GR" altLang="el-GR" sz="2800" dirty="0" smtClean="0">
                <a:cs typeface="Times New Roman" pitchFamily="18" charset="0"/>
              </a:rPr>
              <a:t>: τροποποίηση έργου, απαγόρευση εμπορικής χρήσης, αναφορά αρχικού δημιουργού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00" y="1513796"/>
            <a:ext cx="143086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00" y="3372232"/>
            <a:ext cx="143086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00" y="5157192"/>
            <a:ext cx="143086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8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  <a:cs typeface="Times New Roman" pitchFamily="18" charset="0"/>
              </a:rPr>
              <a:t>Οι έξι άδειες </a:t>
            </a:r>
            <a:r>
              <a:rPr lang="en-US" altLang="el-GR" dirty="0" smtClean="0">
                <a:solidFill>
                  <a:schemeClr val="tx1"/>
                </a:solidFill>
                <a:cs typeface="Times New Roman" pitchFamily="18" charset="0"/>
              </a:rPr>
              <a:t>CC (2)</a:t>
            </a:r>
            <a:endParaRPr lang="el-GR" altLang="el-GR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6707088" cy="5040560"/>
          </a:xfrm>
        </p:spPr>
        <p:txBody>
          <a:bodyPr>
            <a:normAutofit/>
          </a:bodyPr>
          <a:lstStyle/>
          <a:p>
            <a:r>
              <a:rPr lang="el-GR" altLang="el-GR" sz="2800" dirty="0" smtClean="0">
                <a:cs typeface="Times New Roman" pitchFamily="18" charset="0"/>
              </a:rPr>
              <a:t>(</a:t>
            </a:r>
            <a:r>
              <a:rPr lang="en-US" altLang="el-GR" sz="2800" i="1" dirty="0" smtClean="0">
                <a:cs typeface="Times New Roman" pitchFamily="18" charset="0"/>
              </a:rPr>
              <a:t>attribution – non commercial – share alike</a:t>
            </a:r>
            <a:r>
              <a:rPr lang="en-US" altLang="el-GR" sz="2800" dirty="0" smtClean="0">
                <a:cs typeface="Times New Roman" pitchFamily="18" charset="0"/>
              </a:rPr>
              <a:t>)</a:t>
            </a:r>
            <a:r>
              <a:rPr lang="el-GR" altLang="el-GR" sz="2800" dirty="0" smtClean="0">
                <a:cs typeface="Times New Roman" pitchFamily="18" charset="0"/>
              </a:rPr>
              <a:t>: αναφορά δημιουργού</a:t>
            </a:r>
            <a:r>
              <a:rPr lang="en-US" altLang="el-GR" sz="2800" dirty="0" smtClean="0">
                <a:cs typeface="Times New Roman" pitchFamily="18" charset="0"/>
              </a:rPr>
              <a:t>, </a:t>
            </a:r>
            <a:r>
              <a:rPr lang="el-GR" altLang="el-GR" sz="2800" dirty="0" smtClean="0">
                <a:cs typeface="Times New Roman" pitchFamily="18" charset="0"/>
              </a:rPr>
              <a:t>μη εμπορική χρήση</a:t>
            </a:r>
          </a:p>
          <a:p>
            <a:r>
              <a:rPr lang="el-GR" altLang="el-GR" sz="2800" dirty="0" smtClean="0">
                <a:cs typeface="Times New Roman" pitchFamily="18" charset="0"/>
              </a:rPr>
              <a:t>(</a:t>
            </a:r>
            <a:r>
              <a:rPr lang="en-US" altLang="el-GR" sz="2800" i="1" dirty="0" smtClean="0">
                <a:cs typeface="Times New Roman" pitchFamily="18" charset="0"/>
              </a:rPr>
              <a:t>attribution – non commercial – no derivatives</a:t>
            </a:r>
            <a:r>
              <a:rPr lang="en-US" altLang="el-GR" sz="2800" dirty="0" smtClean="0">
                <a:cs typeface="Times New Roman" pitchFamily="18" charset="0"/>
              </a:rPr>
              <a:t>)</a:t>
            </a:r>
            <a:r>
              <a:rPr lang="el-GR" altLang="el-GR" sz="2800" dirty="0" smtClean="0">
                <a:cs typeface="Times New Roman" pitchFamily="18" charset="0"/>
              </a:rPr>
              <a:t>: αναφορά δημιουργού, απαγόρευση εμπορικής χρήσης, τροποποίησης και δημιουργίας παραγώγων έργων</a:t>
            </a:r>
          </a:p>
          <a:p>
            <a:r>
              <a:rPr lang="el-GR" altLang="el-GR" sz="2800" dirty="0" smtClean="0">
                <a:cs typeface="Times New Roman" pitchFamily="18" charset="0"/>
              </a:rPr>
              <a:t>(</a:t>
            </a:r>
            <a:r>
              <a:rPr lang="en-US" altLang="el-GR" sz="2800" i="1" dirty="0" smtClean="0">
                <a:cs typeface="Times New Roman" pitchFamily="18" charset="0"/>
              </a:rPr>
              <a:t>attribution – no derivatives</a:t>
            </a:r>
            <a:r>
              <a:rPr lang="en-US" altLang="el-GR" sz="2800" dirty="0" smtClean="0">
                <a:cs typeface="Times New Roman" pitchFamily="18" charset="0"/>
              </a:rPr>
              <a:t>)</a:t>
            </a:r>
            <a:r>
              <a:rPr lang="el-GR" altLang="el-GR" sz="2800" dirty="0" smtClean="0">
                <a:cs typeface="Times New Roman" pitchFamily="18" charset="0"/>
              </a:rPr>
              <a:t>: υποχρέωση αναφοράς δημιουργού, απαγόρευση παραγώγων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9460"/>
            <a:ext cx="1315609" cy="4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034679"/>
            <a:ext cx="1315609" cy="4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721521"/>
            <a:ext cx="1315608" cy="4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cs typeface="Times New Roman" pitchFamily="18" charset="0"/>
              </a:rPr>
              <a:t>Biomed Central</a:t>
            </a:r>
            <a:endParaRPr lang="el-GR" altLang="el-GR" dirty="0" smtClean="0">
              <a:cs typeface="Times New Roman" pitchFamily="18" charset="0"/>
            </a:endParaRPr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l-GR" b="1" dirty="0" smtClean="0">
                <a:cs typeface="Times New Roman" pitchFamily="18" charset="0"/>
              </a:rPr>
              <a:t>The </a:t>
            </a:r>
            <a:r>
              <a:rPr lang="en-US" altLang="el-GR" b="1" i="1" dirty="0" smtClean="0">
                <a:cs typeface="Times New Roman" pitchFamily="18" charset="0"/>
              </a:rPr>
              <a:t>Open Access Publisher</a:t>
            </a:r>
            <a:endParaRPr lang="el-GR" altLang="el-GR" b="1" i="1" dirty="0" smtClean="0">
              <a:cs typeface="Times New Roman" pitchFamily="18" charset="0"/>
            </a:endParaRPr>
          </a:p>
          <a:p>
            <a:r>
              <a:rPr lang="el-GR" altLang="el-GR" dirty="0" smtClean="0">
                <a:cs typeface="Times New Roman" pitchFamily="18" charset="0"/>
              </a:rPr>
              <a:t>Εκδοτικός οργανισμός ανοικτής πρόσβασης </a:t>
            </a:r>
          </a:p>
          <a:p>
            <a:r>
              <a:rPr lang="el-GR" altLang="el-GR" dirty="0" smtClean="0">
                <a:cs typeface="Times New Roman" pitchFamily="18" charset="0"/>
              </a:rPr>
              <a:t>Άμεση, ελεύθερη πρόσβαση σε δημοσιεύσεις κλινικών ερευνητικών αποτελεσμάτων Βιοϊατρικής Επιστήμης</a:t>
            </a:r>
          </a:p>
          <a:p>
            <a:r>
              <a:rPr lang="el-GR" altLang="el-GR" dirty="0" smtClean="0">
                <a:cs typeface="Times New Roman" pitchFamily="18" charset="0"/>
              </a:rPr>
              <a:t>Εφαρμογή βιβλιογραφικής ανασκόπησης (</a:t>
            </a:r>
            <a:r>
              <a:rPr lang="en-US" altLang="el-GR" dirty="0" smtClean="0">
                <a:cs typeface="Times New Roman" pitchFamily="18" charset="0"/>
              </a:rPr>
              <a:t>peer-review) </a:t>
            </a:r>
            <a:r>
              <a:rPr lang="el-GR" altLang="el-GR" dirty="0" smtClean="0">
                <a:cs typeface="Times New Roman" pitchFamily="18" charset="0"/>
              </a:rPr>
              <a:t>στην αξιολόγηση δημοσιεύσεων</a:t>
            </a:r>
          </a:p>
          <a:p>
            <a:pPr>
              <a:buFontTx/>
              <a:buNone/>
            </a:pPr>
            <a:endParaRPr lang="el-GR" altLang="el-GR" dirty="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el-GR" alt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18579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cs typeface="Times New Roman" pitchFamily="18" charset="0"/>
              </a:rPr>
              <a:t>Biomed Central</a:t>
            </a:r>
            <a:r>
              <a:rPr lang="el-GR" altLang="el-GR" dirty="0" smtClean="0">
                <a:cs typeface="Times New Roman" pitchFamily="18" charset="0"/>
              </a:rPr>
              <a:t> </a:t>
            </a:r>
            <a:r>
              <a:rPr lang="en-US" altLang="el-GR" dirty="0" smtClean="0">
                <a:cs typeface="Times New Roman" pitchFamily="18" charset="0"/>
              </a:rPr>
              <a:t>(</a:t>
            </a:r>
            <a:r>
              <a:rPr lang="el-GR" altLang="el-GR" dirty="0" smtClean="0">
                <a:cs typeface="Times New Roman" pitchFamily="18" charset="0"/>
              </a:rPr>
              <a:t>2</a:t>
            </a:r>
            <a:r>
              <a:rPr lang="en-US" altLang="el-GR" dirty="0" smtClean="0">
                <a:cs typeface="Times New Roman" pitchFamily="18" charset="0"/>
              </a:rPr>
              <a:t>)</a:t>
            </a:r>
            <a:endParaRPr lang="el-GR" altLang="el-GR" dirty="0" smtClean="0">
              <a:cs typeface="Times New Roman" pitchFamily="18" charset="0"/>
            </a:endParaRP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b="1" dirty="0" smtClean="0">
                <a:cs typeface="Times New Roman" pitchFamily="18" charset="0"/>
              </a:rPr>
              <a:t>Διατήρηση πολιτικής Ανοικτής Πρόσβασης</a:t>
            </a:r>
            <a:r>
              <a:rPr lang="el-GR" altLang="el-GR" dirty="0" smtClean="0">
                <a:cs typeface="Times New Roman" pitchFamily="18" charset="0"/>
              </a:rPr>
              <a:t>:</a:t>
            </a:r>
          </a:p>
          <a:p>
            <a:r>
              <a:rPr lang="el-GR" altLang="el-GR" dirty="0" smtClean="0">
                <a:cs typeface="Times New Roman" pitchFamily="18" charset="0"/>
              </a:rPr>
              <a:t>Άρθρο ελεύθερο και προσιτό στο Διαδίκτυο (κατάθεση σε </a:t>
            </a:r>
            <a:r>
              <a:rPr lang="en-US" altLang="el-GR" dirty="0" smtClean="0">
                <a:cs typeface="Times New Roman" pitchFamily="18" charset="0"/>
              </a:rPr>
              <a:t>XML</a:t>
            </a:r>
            <a:r>
              <a:rPr lang="el-GR" altLang="el-GR" dirty="0" smtClean="0">
                <a:cs typeface="Times New Roman" pitchFamily="18" charset="0"/>
              </a:rPr>
              <a:t> σε</a:t>
            </a:r>
            <a:r>
              <a:rPr lang="en-US" altLang="el-GR" dirty="0" smtClean="0">
                <a:cs typeface="Times New Roman" pitchFamily="18" charset="0"/>
              </a:rPr>
              <a:t> </a:t>
            </a:r>
            <a:r>
              <a:rPr lang="el-GR" altLang="el-GR" dirty="0" smtClean="0">
                <a:cs typeface="Times New Roman" pitchFamily="18" charset="0"/>
              </a:rPr>
              <a:t>αποθετήριο)</a:t>
            </a:r>
          </a:p>
          <a:p>
            <a:r>
              <a:rPr lang="el-GR" altLang="el-GR" dirty="0" smtClean="0">
                <a:cs typeface="Times New Roman" pitchFamily="18" charset="0"/>
              </a:rPr>
              <a:t>Χορήγηση δικαιώματος αναπαραγωγής, χρήσης και διάδοσης ερευνητικού άρθρου</a:t>
            </a:r>
          </a:p>
        </p:txBody>
      </p:sp>
    </p:spTree>
    <p:extLst>
      <p:ext uri="{BB962C8B-B14F-4D97-AF65-F5344CB8AC3E}">
        <p14:creationId xmlns:p14="http://schemas.microsoft.com/office/powerpoint/2010/main" val="12423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cs typeface="Times New Roman" pitchFamily="18" charset="0"/>
              </a:rPr>
              <a:t>Biomed Central</a:t>
            </a:r>
            <a:r>
              <a:rPr lang="el-GR" altLang="el-GR" dirty="0" smtClean="0">
                <a:cs typeface="Times New Roman" pitchFamily="18" charset="0"/>
              </a:rPr>
              <a:t> </a:t>
            </a:r>
            <a:r>
              <a:rPr lang="en-US" altLang="el-GR" dirty="0" smtClean="0">
                <a:cs typeface="Times New Roman" pitchFamily="18" charset="0"/>
              </a:rPr>
              <a:t>(</a:t>
            </a:r>
            <a:r>
              <a:rPr lang="el-GR" altLang="el-GR" dirty="0" smtClean="0">
                <a:cs typeface="Times New Roman" pitchFamily="18" charset="0"/>
              </a:rPr>
              <a:t>3</a:t>
            </a:r>
            <a:r>
              <a:rPr lang="en-US" altLang="el-GR" dirty="0" smtClean="0">
                <a:cs typeface="Times New Roman" pitchFamily="18" charset="0"/>
              </a:rPr>
              <a:t>)</a:t>
            </a:r>
            <a:endParaRPr lang="el-GR" altLang="el-GR" sz="4800" dirty="0" smtClean="0">
              <a:cs typeface="Times New Roman" pitchFamily="18" charset="0"/>
            </a:endParaRP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Διατήρηση πνευματικών δικαιωμάτων περιοδικού από συντάκτη</a:t>
            </a:r>
          </a:p>
          <a:p>
            <a:r>
              <a:rPr lang="el-GR" altLang="el-GR" dirty="0" smtClean="0">
                <a:cs typeface="Times New Roman" pitchFamily="18" charset="0"/>
              </a:rPr>
              <a:t>Χορήγηση άδειας (από εκδότη) για δημοσίευση άρθρου, προσδιορισμός αρχικού εκδότη</a:t>
            </a:r>
          </a:p>
          <a:p>
            <a:r>
              <a:rPr lang="el-GR" altLang="el-GR" dirty="0" smtClean="0">
                <a:cs typeface="Times New Roman" pitchFamily="18" charset="0"/>
              </a:rPr>
              <a:t>Διατήρηση πνευματικών δικαιωμάτων δημοσίευσης άρθρου (ως προς τρίτους)</a:t>
            </a:r>
          </a:p>
        </p:txBody>
      </p:sp>
    </p:spTree>
    <p:extLst>
      <p:ext uri="{BB962C8B-B14F-4D97-AF65-F5344CB8AC3E}">
        <p14:creationId xmlns:p14="http://schemas.microsoft.com/office/powerpoint/2010/main" val="9491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i="1" dirty="0" smtClean="0">
                <a:cs typeface="Times New Roman" pitchFamily="18" charset="0"/>
              </a:rPr>
              <a:t>DOAJ</a:t>
            </a:r>
            <a:r>
              <a:rPr lang="en-US" sz="4000" dirty="0" smtClean="0">
                <a:cs typeface="Times New Roman" pitchFamily="18" charset="0"/>
              </a:rPr>
              <a:t> (Directory of Open Access Journals)</a:t>
            </a:r>
            <a:endParaRPr lang="el-GR" sz="4000" dirty="0">
              <a:cs typeface="Times New Roman" pitchFamily="18" charset="0"/>
            </a:endParaRPr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800" dirty="0" smtClean="0">
                <a:cs typeface="Times New Roman" pitchFamily="18" charset="0"/>
              </a:rPr>
              <a:t>Πανεπιστήμιο Σουηδίας, </a:t>
            </a:r>
            <a:r>
              <a:rPr lang="en-US" altLang="el-GR" sz="2800" dirty="0" smtClean="0">
                <a:cs typeface="Times New Roman" pitchFamily="18" charset="0"/>
              </a:rPr>
              <a:t>Lund (2003), </a:t>
            </a:r>
            <a:r>
              <a:rPr lang="en-US" altLang="el-GR" sz="2800" i="1" dirty="0" smtClean="0">
                <a:cs typeface="Times New Roman" pitchFamily="18" charset="0"/>
              </a:rPr>
              <a:t>OSI</a:t>
            </a:r>
            <a:r>
              <a:rPr lang="en-US" altLang="el-GR" sz="2800" dirty="0" smtClean="0">
                <a:cs typeface="Times New Roman" pitchFamily="18" charset="0"/>
              </a:rPr>
              <a:t> (Open Society Institute) </a:t>
            </a:r>
            <a:r>
              <a:rPr lang="el-GR" altLang="el-GR" sz="2800" dirty="0" smtClean="0">
                <a:cs typeface="Times New Roman" pitchFamily="18" charset="0"/>
              </a:rPr>
              <a:t>και το </a:t>
            </a:r>
            <a:r>
              <a:rPr lang="en-US" altLang="el-GR" sz="2800" i="1" dirty="0" smtClean="0">
                <a:cs typeface="Times New Roman" pitchFamily="18" charset="0"/>
              </a:rPr>
              <a:t>SPARC</a:t>
            </a:r>
            <a:r>
              <a:rPr lang="en-US" altLang="el-GR" sz="2800" dirty="0" smtClean="0">
                <a:cs typeface="Times New Roman" pitchFamily="18" charset="0"/>
              </a:rPr>
              <a:t> (the Scholarly Publishing and Academic Resources Coalition)</a:t>
            </a:r>
          </a:p>
          <a:p>
            <a:r>
              <a:rPr lang="el-GR" altLang="el-GR" sz="2800" dirty="0" smtClean="0">
                <a:cs typeface="Times New Roman" pitchFamily="18" charset="0"/>
              </a:rPr>
              <a:t>Κατάλογος περιοδικών ανοικτής πρόσβασης</a:t>
            </a:r>
          </a:p>
          <a:p>
            <a:r>
              <a:rPr lang="el-GR" altLang="el-GR" sz="2800" dirty="0" smtClean="0">
                <a:cs typeface="Times New Roman" pitchFamily="18" charset="0"/>
              </a:rPr>
              <a:t>Υποστηρίζεται: από </a:t>
            </a:r>
            <a:r>
              <a:rPr lang="en-US" altLang="el-GR" sz="2800" dirty="0" smtClean="0">
                <a:cs typeface="Times New Roman" pitchFamily="18" charset="0"/>
              </a:rPr>
              <a:t>BOAI, </a:t>
            </a:r>
            <a:r>
              <a:rPr lang="el-GR" altLang="el-GR" sz="2800" dirty="0" smtClean="0">
                <a:cs typeface="Times New Roman" pitchFamily="18" charset="0"/>
              </a:rPr>
              <a:t>διατέθηκε μέσω </a:t>
            </a:r>
            <a:r>
              <a:rPr lang="en-US" altLang="el-GR" sz="2800" dirty="0" smtClean="0">
                <a:cs typeface="Times New Roman" pitchFamily="18" charset="0"/>
              </a:rPr>
              <a:t>Internet</a:t>
            </a:r>
            <a:r>
              <a:rPr lang="el-GR" altLang="el-GR" sz="2800" dirty="0" smtClean="0">
                <a:cs typeface="Times New Roman" pitchFamily="18" charset="0"/>
              </a:rPr>
              <a:t> (12 </a:t>
            </a:r>
            <a:r>
              <a:rPr lang="el-GR" altLang="el-GR" sz="2800" dirty="0" smtClean="0">
                <a:cs typeface="Times New Roman" pitchFamily="18" charset="0"/>
              </a:rPr>
              <a:t>Μαΐου </a:t>
            </a:r>
            <a:r>
              <a:rPr lang="el-GR" altLang="el-GR" sz="2800" dirty="0" smtClean="0">
                <a:cs typeface="Times New Roman" pitchFamily="18" charset="0"/>
              </a:rPr>
              <a:t>2003), </a:t>
            </a:r>
            <a:r>
              <a:rPr lang="en-US" altLang="el-GR" sz="2800" dirty="0" smtClean="0">
                <a:cs typeface="Times New Roman" pitchFamily="18" charset="0"/>
              </a:rPr>
              <a:t>Lund University Libraries</a:t>
            </a:r>
          </a:p>
          <a:p>
            <a:r>
              <a:rPr lang="el-GR" altLang="el-GR" sz="2800" dirty="0" smtClean="0">
                <a:cs typeface="Times New Roman" pitchFamily="18" charset="0"/>
              </a:rPr>
              <a:t>Σκοπός: συμβάλει στην ευρεία χρήση επιστημονικών περιοδικών</a:t>
            </a:r>
          </a:p>
          <a:p>
            <a:r>
              <a:rPr lang="el-GR" altLang="el-GR" sz="2800" dirty="0" smtClean="0">
                <a:cs typeface="Times New Roman" pitchFamily="18" charset="0"/>
              </a:rPr>
              <a:t>Αποτελεί  ένα πληροφοριακό εργαλείο επιστημονικής έρευνας, ανεκτίμητο δίαυλο επικοινωνίας</a:t>
            </a:r>
          </a:p>
          <a:p>
            <a:endParaRPr lang="el-GR" altLang="el-GR" sz="2000" b="1" dirty="0" smtClean="0">
              <a:cs typeface="Times New Roman" pitchFamily="18" charset="0"/>
            </a:endParaRPr>
          </a:p>
          <a:p>
            <a:endParaRPr lang="el-GR" altLang="el-GR" sz="2000" b="1" dirty="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el-GR" altLang="el-GR" sz="2000" b="1" dirty="0" smtClean="0">
              <a:cs typeface="Times New Roman" pitchFamily="18" charset="0"/>
            </a:endParaRPr>
          </a:p>
          <a:p>
            <a:endParaRPr lang="el-GR" altLang="el-GR" sz="2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cs typeface="Times New Roman" pitchFamily="18" charset="0"/>
              </a:rPr>
              <a:t>DOAJ (2)</a:t>
            </a:r>
            <a:endParaRPr lang="el-GR" altLang="el-GR" dirty="0" smtClean="0">
              <a:cs typeface="Times New Roman" pitchFamily="18" charset="0"/>
            </a:endParaRPr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dirty="0" smtClean="0">
                <a:cs typeface="Times New Roman" pitchFamily="18" charset="0"/>
              </a:rPr>
              <a:t>Το πρόγραμμα εφαρμογής </a:t>
            </a:r>
            <a:r>
              <a:rPr lang="en-US" altLang="el-GR" dirty="0" smtClean="0">
                <a:cs typeface="Times New Roman" pitchFamily="18" charset="0"/>
              </a:rPr>
              <a:t>DOAJ</a:t>
            </a:r>
            <a:r>
              <a:rPr lang="el-GR" altLang="el-GR" dirty="0" smtClean="0">
                <a:cs typeface="Times New Roman" pitchFamily="18" charset="0"/>
              </a:rPr>
              <a:t>, σχεδιάστηκε σε δύο επίπεδα:</a:t>
            </a:r>
          </a:p>
          <a:p>
            <a:r>
              <a:rPr lang="el-GR" altLang="el-GR" dirty="0" smtClean="0">
                <a:cs typeface="Times New Roman" pitchFamily="18" charset="0"/>
              </a:rPr>
              <a:t>Δημιουργία υπηρεσίας, παροχή πρόσβασης (επιστημονικά περιοδικά), έλεγχος ποιότητας, μηχανισμός ανάδρασης χρηστών με δυνατότητα υποβολής νέων προτάσεων</a:t>
            </a:r>
          </a:p>
          <a:p>
            <a:r>
              <a:rPr lang="el-GR" altLang="el-GR" dirty="0" smtClean="0">
                <a:cs typeface="Times New Roman" pitchFamily="18" charset="0"/>
              </a:rPr>
              <a:t>Ανάπτυξη συστήματος ανάκτησης δεδομένων </a:t>
            </a:r>
          </a:p>
        </p:txBody>
      </p:sp>
    </p:spTree>
    <p:extLst>
      <p:ext uri="{BB962C8B-B14F-4D97-AF65-F5344CB8AC3E}">
        <p14:creationId xmlns:p14="http://schemas.microsoft.com/office/powerpoint/2010/main" val="20301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cs typeface="Times New Roman" pitchFamily="18" charset="0"/>
              </a:rPr>
              <a:t>DOAJ (3)</a:t>
            </a:r>
            <a:endParaRPr lang="el-GR" altLang="el-GR" dirty="0" smtClean="0">
              <a:cs typeface="Times New Roman" pitchFamily="18" charset="0"/>
            </a:endParaRPr>
          </a:p>
        </p:txBody>
      </p:sp>
      <p:sp>
        <p:nvSpPr>
          <p:cNvPr id="307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 smtClean="0">
                <a:cs typeface="Times New Roman" pitchFamily="18" charset="0"/>
              </a:rPr>
              <a:t>DOAJ</a:t>
            </a:r>
            <a:r>
              <a:rPr lang="el-GR" altLang="el-GR" dirty="0" smtClean="0">
                <a:cs typeface="Times New Roman" pitchFamily="18" charset="0"/>
              </a:rPr>
              <a:t> – ηλεκτρονικά αποθετήρια: πρόγραμμα επεξεργασίας περιοδικών ανοικτής πρόσβασης (αναγραφή με </a:t>
            </a:r>
            <a:r>
              <a:rPr lang="en-US" altLang="el-GR" dirty="0" smtClean="0">
                <a:cs typeface="Times New Roman" pitchFamily="18" charset="0"/>
              </a:rPr>
              <a:t>DOAJ)</a:t>
            </a:r>
          </a:p>
          <a:p>
            <a:r>
              <a:rPr lang="el-GR" altLang="el-GR" b="1" dirty="0" smtClean="0">
                <a:cs typeface="Times New Roman" pitchFamily="18" charset="0"/>
              </a:rPr>
              <a:t>Σκοπός</a:t>
            </a:r>
            <a:r>
              <a:rPr lang="el-GR" altLang="el-GR" dirty="0" smtClean="0">
                <a:cs typeface="Times New Roman" pitchFamily="18" charset="0"/>
              </a:rPr>
              <a:t>: μακροπρόθεσμη συντήρηση και αρχειοθέτηση</a:t>
            </a:r>
          </a:p>
        </p:txBody>
      </p:sp>
    </p:spTree>
    <p:extLst>
      <p:ext uri="{BB962C8B-B14F-4D97-AF65-F5344CB8AC3E}">
        <p14:creationId xmlns:p14="http://schemas.microsoft.com/office/powerpoint/2010/main" val="26256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/>
              <a:t>Εισαγωγή</a:t>
            </a:r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Εξέλιξη και χρήση του Διαδικτύου στην Επιστημονική Πληροφόρηση</a:t>
            </a:r>
          </a:p>
          <a:p>
            <a:r>
              <a:rPr lang="el-GR" altLang="el-GR" dirty="0" smtClean="0">
                <a:cs typeface="Times New Roman" pitchFamily="18" charset="0"/>
              </a:rPr>
              <a:t>Παγκόσμιος Ιστός – Ανοικτή Πρόσβαση</a:t>
            </a:r>
          </a:p>
          <a:p>
            <a:endParaRPr lang="el-GR" altLang="el-GR" dirty="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7314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PubMed Central</a:t>
            </a:r>
            <a:r>
              <a:rPr lang="el-GR" altLang="el-GR" dirty="0" smtClean="0"/>
              <a:t> (</a:t>
            </a:r>
            <a:r>
              <a:rPr lang="en-US" altLang="el-GR" i="1" dirty="0" smtClean="0"/>
              <a:t>PMC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Αποθετήριο ψηφιακών αρχείων, πλήρους κειμένου άρθρων βιοϊατρικής και βιολογικής επιστήμης</a:t>
            </a:r>
          </a:p>
          <a:p>
            <a:r>
              <a:rPr lang="el-GR" altLang="el-GR" dirty="0" smtClean="0"/>
              <a:t>Δημιουργία και διαχείριση από το Εθνικό Ινστιτούτο Υγείας (ΗΠΑ) (</a:t>
            </a:r>
            <a:r>
              <a:rPr lang="en-US" altLang="el-GR" dirty="0" smtClean="0"/>
              <a:t>U.S. </a:t>
            </a:r>
            <a:r>
              <a:rPr lang="en-US" altLang="el-GR" i="1" dirty="0" smtClean="0"/>
              <a:t>National Institutes of Health – NIH</a:t>
            </a:r>
            <a:r>
              <a:rPr lang="en-US" altLang="el-GR" dirty="0" smtClean="0"/>
              <a:t>)</a:t>
            </a:r>
            <a:r>
              <a:rPr lang="el-GR" altLang="el-GR" dirty="0" smtClean="0"/>
              <a:t> και την Εθνική Βιβλιοθήκη Ιατρικής (ΗΠΑ)</a:t>
            </a:r>
            <a:r>
              <a:rPr lang="en-US" altLang="el-GR" dirty="0" smtClean="0"/>
              <a:t> </a:t>
            </a:r>
            <a:r>
              <a:rPr lang="el-GR" altLang="el-GR" dirty="0" smtClean="0"/>
              <a:t> (</a:t>
            </a:r>
            <a:r>
              <a:rPr lang="en-US" altLang="el-GR" dirty="0" smtClean="0"/>
              <a:t>U.S. </a:t>
            </a:r>
            <a:r>
              <a:rPr lang="en-US" altLang="el-GR" i="1" dirty="0" smtClean="0"/>
              <a:t>National Library of Medicine – NLM</a:t>
            </a:r>
            <a:r>
              <a:rPr lang="en-US" altLang="el-G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56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cs typeface="Times New Roman" pitchFamily="18" charset="0"/>
              </a:rPr>
              <a:t>PubMed Central</a:t>
            </a:r>
            <a:r>
              <a:rPr lang="el-GR" altLang="el-GR" dirty="0" smtClean="0">
                <a:cs typeface="Times New Roman" pitchFamily="18" charset="0"/>
              </a:rPr>
              <a:t> (2)</a:t>
            </a:r>
          </a:p>
        </p:txBody>
      </p:sp>
      <p:sp>
        <p:nvSpPr>
          <p:cNvPr id="327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b="1" dirty="0" smtClean="0">
                <a:cs typeface="Times New Roman" pitchFamily="18" charset="0"/>
              </a:rPr>
              <a:t>Η πολιτική της από 3 Φεβρουαρίου 2005</a:t>
            </a:r>
          </a:p>
          <a:p>
            <a:r>
              <a:rPr lang="el-GR" altLang="el-GR" dirty="0" smtClean="0">
                <a:cs typeface="Times New Roman" pitchFamily="18" charset="0"/>
              </a:rPr>
              <a:t>Ελεύθερη πρόσβαση ερευνητικών αποτελεσμάτων </a:t>
            </a:r>
          </a:p>
          <a:p>
            <a:r>
              <a:rPr lang="el-GR" altLang="el-GR" dirty="0" smtClean="0">
                <a:cs typeface="Times New Roman" pitchFamily="18" charset="0"/>
              </a:rPr>
              <a:t>Δημιουργία μόνιμου αρχείου δημοσιεύσεων, με σκοπό να εξασφαλιστεί η διάθεσή τους.</a:t>
            </a:r>
          </a:p>
          <a:p>
            <a:r>
              <a:rPr lang="el-GR" altLang="el-GR" dirty="0" smtClean="0">
                <a:cs typeface="Times New Roman" pitchFamily="18" charset="0"/>
              </a:rPr>
              <a:t>Κατάθεση άρθρων σε </a:t>
            </a:r>
            <a:r>
              <a:rPr lang="en-US" altLang="el-GR" i="1" dirty="0" smtClean="0">
                <a:cs typeface="Times New Roman" pitchFamily="18" charset="0"/>
              </a:rPr>
              <a:t>PMC</a:t>
            </a:r>
            <a:r>
              <a:rPr lang="el-GR" altLang="el-GR" dirty="0" smtClean="0">
                <a:cs typeface="Times New Roman" pitchFamily="18" charset="0"/>
              </a:rPr>
              <a:t>, μέχρι 12 μήνες μετά τη δημοσίευση</a:t>
            </a:r>
          </a:p>
          <a:p>
            <a:pPr>
              <a:buFontTx/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3002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cs typeface="Times New Roman" pitchFamily="18" charset="0"/>
              </a:rPr>
              <a:t>PubMed Central</a:t>
            </a:r>
            <a:r>
              <a:rPr lang="el-GR" altLang="el-GR" dirty="0" smtClean="0">
                <a:cs typeface="Times New Roman" pitchFamily="18" charset="0"/>
              </a:rPr>
              <a:t> (3)</a:t>
            </a:r>
          </a:p>
        </p:txBody>
      </p:sp>
      <p:sp>
        <p:nvSpPr>
          <p:cNvPr id="3379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Υπάρχουν οι υπηρεσίες </a:t>
            </a:r>
            <a:r>
              <a:rPr lang="en-US" altLang="el-GR" dirty="0" smtClean="0">
                <a:cs typeface="Times New Roman" pitchFamily="18" charset="0"/>
              </a:rPr>
              <a:t>PMC </a:t>
            </a:r>
            <a:r>
              <a:rPr lang="en-US" altLang="el-GR" i="1" dirty="0" smtClean="0">
                <a:cs typeface="Times New Roman" pitchFamily="18" charset="0"/>
              </a:rPr>
              <a:t>OAI</a:t>
            </a:r>
            <a:r>
              <a:rPr lang="en-US" altLang="el-GR" dirty="0" smtClean="0">
                <a:cs typeface="Times New Roman" pitchFamily="18" charset="0"/>
              </a:rPr>
              <a:t> </a:t>
            </a:r>
            <a:r>
              <a:rPr lang="el-GR" altLang="el-GR" dirty="0" smtClean="0">
                <a:cs typeface="Times New Roman" pitchFamily="18" charset="0"/>
              </a:rPr>
              <a:t>και </a:t>
            </a:r>
            <a:r>
              <a:rPr lang="en-US" altLang="el-GR" dirty="0" smtClean="0">
                <a:cs typeface="Times New Roman" pitchFamily="18" charset="0"/>
              </a:rPr>
              <a:t>PMC </a:t>
            </a:r>
            <a:r>
              <a:rPr lang="en-US" altLang="el-GR" i="1" dirty="0" smtClean="0">
                <a:cs typeface="Times New Roman" pitchFamily="18" charset="0"/>
              </a:rPr>
              <a:t>FTP</a:t>
            </a:r>
            <a:r>
              <a:rPr lang="el-GR" altLang="el-GR" i="1" dirty="0" smtClean="0">
                <a:cs typeface="Times New Roman" pitchFamily="18" charset="0"/>
              </a:rPr>
              <a:t> </a:t>
            </a:r>
            <a:r>
              <a:rPr lang="el-GR" altLang="el-GR" dirty="0" smtClean="0">
                <a:cs typeface="Times New Roman" pitchFamily="18" charset="0"/>
              </a:rPr>
              <a:t>για την αυτοματοποιημένη ανάκτηση και τη μεταφόρτωση ενός ειδικού υποσυνόλου των άρθρων εξασφαλίζοντας</a:t>
            </a:r>
          </a:p>
          <a:p>
            <a:pPr lvl="1"/>
            <a:r>
              <a:rPr lang="el-GR" altLang="el-GR" dirty="0" smtClean="0">
                <a:cs typeface="Times New Roman" pitchFamily="18" charset="0"/>
              </a:rPr>
              <a:t>Προστασία άρθρων από πνευματικά δικαιώματα</a:t>
            </a:r>
          </a:p>
          <a:p>
            <a:pPr lvl="1"/>
            <a:r>
              <a:rPr lang="el-GR" altLang="el-GR" dirty="0" smtClean="0">
                <a:cs typeface="Times New Roman" pitchFamily="18" charset="0"/>
              </a:rPr>
              <a:t>Φιλελεύθερη χρήση πνευματικών δικαιωμάτων (άδεια)</a:t>
            </a:r>
          </a:p>
          <a:p>
            <a:r>
              <a:rPr lang="el-GR" altLang="el-GR" dirty="0" smtClean="0">
                <a:cs typeface="Times New Roman" pitchFamily="18" charset="0"/>
              </a:rPr>
              <a:t>Οι όροι αδειών δεν είναι ίδιοι για όλα τα άρθρα</a:t>
            </a:r>
            <a:endParaRPr lang="en-US" altLang="el-GR" dirty="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6846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i="1" dirty="0" smtClean="0">
                <a:cs typeface="Times New Roman" pitchFamily="18" charset="0"/>
              </a:rPr>
              <a:t>PLoS</a:t>
            </a:r>
            <a:r>
              <a:rPr lang="en-US" altLang="el-GR" dirty="0" smtClean="0">
                <a:cs typeface="Times New Roman" pitchFamily="18" charset="0"/>
              </a:rPr>
              <a:t> (Public Library of Science)</a:t>
            </a:r>
            <a:endParaRPr lang="el-GR" altLang="el-GR" dirty="0" smtClean="0">
              <a:cs typeface="Times New Roman" pitchFamily="18" charset="0"/>
            </a:endParaRPr>
          </a:p>
        </p:txBody>
      </p:sp>
      <p:sp>
        <p:nvSpPr>
          <p:cNvPr id="3481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Μη κερδοσκοπική οργάνωση επιστημόνων</a:t>
            </a:r>
          </a:p>
          <a:p>
            <a:r>
              <a:rPr lang="el-GR" altLang="el-GR" b="1" dirty="0" smtClean="0">
                <a:cs typeface="Times New Roman" pitchFamily="18" charset="0"/>
              </a:rPr>
              <a:t>Σκοπός</a:t>
            </a:r>
            <a:r>
              <a:rPr lang="el-GR" altLang="el-GR" dirty="0" smtClean="0">
                <a:cs typeface="Times New Roman" pitchFamily="18" charset="0"/>
              </a:rPr>
              <a:t>: να καταστήσει το επιστημονικό και το ερευνητικό έργο ελεύθερα διαθέσιμο στους επιστήμονες και στο κοινό</a:t>
            </a:r>
          </a:p>
          <a:p>
            <a:r>
              <a:rPr lang="el-GR" altLang="el-GR" b="1" dirty="0" smtClean="0">
                <a:cs typeface="Times New Roman" pitchFamily="18" charset="0"/>
              </a:rPr>
              <a:t>Επιτρέπει</a:t>
            </a:r>
            <a:r>
              <a:rPr lang="el-GR" altLang="el-GR" dirty="0" smtClean="0">
                <a:cs typeface="Times New Roman" pitchFamily="18" charset="0"/>
              </a:rPr>
              <a:t>: ανάγνωση, λήψη, εκτύπωση, αντιγραφή δημοσιευμένου άρθρου ή χρήση παράγωγων έργων</a:t>
            </a:r>
          </a:p>
          <a:p>
            <a:r>
              <a:rPr lang="el-GR" altLang="el-GR" dirty="0" smtClean="0">
                <a:cs typeface="Times New Roman" pitchFamily="18" charset="0"/>
              </a:rPr>
              <a:t>Κατάθεση υλικού σε ψηφιακό αποθετήριο</a:t>
            </a:r>
          </a:p>
        </p:txBody>
      </p:sp>
    </p:spTree>
    <p:extLst>
      <p:ext uri="{BB962C8B-B14F-4D97-AF65-F5344CB8AC3E}">
        <p14:creationId xmlns:p14="http://schemas.microsoft.com/office/powerpoint/2010/main" val="16841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cs typeface="Times New Roman" pitchFamily="18" charset="0"/>
              </a:rPr>
              <a:t>PLoS (</a:t>
            </a:r>
            <a:r>
              <a:rPr lang="el-GR" altLang="el-GR" dirty="0" smtClean="0">
                <a:cs typeface="Times New Roman" pitchFamily="18" charset="0"/>
              </a:rPr>
              <a:t>2</a:t>
            </a:r>
            <a:r>
              <a:rPr lang="en-US" altLang="el-GR" dirty="0" smtClean="0">
                <a:cs typeface="Times New Roman" pitchFamily="18" charset="0"/>
              </a:rPr>
              <a:t>)</a:t>
            </a:r>
            <a:endParaRPr lang="el-GR" altLang="el-GR" dirty="0" smtClean="0">
              <a:cs typeface="Times New Roman" pitchFamily="18" charset="0"/>
            </a:endParaRPr>
          </a:p>
        </p:txBody>
      </p:sp>
      <p:sp>
        <p:nvSpPr>
          <p:cNvPr id="3584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Συμφωνεί με ορισμό ανοικτής πρόσβασης για δημοσίευση άρθρων</a:t>
            </a:r>
          </a:p>
          <a:p>
            <a:r>
              <a:rPr lang="el-GR" altLang="el-GR" dirty="0" smtClean="0">
                <a:cs typeface="Times New Roman" pitchFamily="18" charset="0"/>
              </a:rPr>
              <a:t>Εφαρμόζει λιγότερο περιοριστικές άδειες χρήσης </a:t>
            </a:r>
            <a:r>
              <a:rPr lang="en-US" altLang="el-GR" dirty="0" smtClean="0">
                <a:cs typeface="Times New Roman" pitchFamily="18" charset="0"/>
              </a:rPr>
              <a:t>(</a:t>
            </a:r>
            <a:r>
              <a:rPr lang="en-US" altLang="el-GR" i="1" dirty="0" smtClean="0">
                <a:cs typeface="Times New Roman" pitchFamily="18" charset="0"/>
              </a:rPr>
              <a:t>Creative Commons</a:t>
            </a:r>
            <a:r>
              <a:rPr lang="en-US" altLang="el-GR" dirty="0" smtClean="0">
                <a:cs typeface="Times New Roman" pitchFamily="18" charset="0"/>
              </a:rPr>
              <a:t>)</a:t>
            </a:r>
          </a:p>
          <a:p>
            <a:r>
              <a:rPr lang="el-GR" altLang="el-GR" dirty="0" smtClean="0">
                <a:cs typeface="Times New Roman" pitchFamily="18" charset="0"/>
              </a:rPr>
              <a:t>Επιτρέπει εμπορική χρήση περιεχομένου περιοδικών</a:t>
            </a:r>
          </a:p>
        </p:txBody>
      </p:sp>
    </p:spTree>
    <p:extLst>
      <p:ext uri="{BB962C8B-B14F-4D97-AF65-F5344CB8AC3E}">
        <p14:creationId xmlns:p14="http://schemas.microsoft.com/office/powerpoint/2010/main" val="15952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cs typeface="Times New Roman" pitchFamily="18" charset="0"/>
              </a:rPr>
              <a:t>PLoS (</a:t>
            </a:r>
            <a:r>
              <a:rPr lang="el-GR" altLang="el-GR" dirty="0" smtClean="0">
                <a:cs typeface="Times New Roman" pitchFamily="18" charset="0"/>
              </a:rPr>
              <a:t>3</a:t>
            </a:r>
            <a:r>
              <a:rPr lang="en-US" altLang="el-GR" dirty="0" smtClean="0">
                <a:cs typeface="Times New Roman" pitchFamily="18" charset="0"/>
              </a:rPr>
              <a:t>)</a:t>
            </a:r>
            <a:endParaRPr lang="el-GR" altLang="el-GR" dirty="0" smtClean="0"/>
          </a:p>
        </p:txBody>
      </p:sp>
      <p:sp>
        <p:nvSpPr>
          <p:cNvPr id="3686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10/2004: </a:t>
            </a:r>
            <a:r>
              <a:rPr lang="en-US" altLang="el-GR" dirty="0" smtClean="0">
                <a:cs typeface="Times New Roman" pitchFamily="18" charset="0"/>
              </a:rPr>
              <a:t>PLoS </a:t>
            </a:r>
            <a:r>
              <a:rPr lang="en-US" altLang="el-GR" i="1" dirty="0" smtClean="0">
                <a:cs typeface="Times New Roman" pitchFamily="18" charset="0"/>
              </a:rPr>
              <a:t>Biology</a:t>
            </a:r>
            <a:r>
              <a:rPr lang="en-US" altLang="el-GR" dirty="0" smtClean="0">
                <a:cs typeface="Times New Roman" pitchFamily="18" charset="0"/>
              </a:rPr>
              <a:t> </a:t>
            </a:r>
            <a:r>
              <a:rPr lang="el-GR" altLang="el-GR" dirty="0" smtClean="0">
                <a:cs typeface="Times New Roman" pitchFamily="18" charset="0"/>
              </a:rPr>
              <a:t>και </a:t>
            </a:r>
            <a:r>
              <a:rPr lang="en-US" altLang="el-GR" dirty="0" smtClean="0">
                <a:cs typeface="Times New Roman" pitchFamily="18" charset="0"/>
              </a:rPr>
              <a:t>PLoS </a:t>
            </a:r>
            <a:r>
              <a:rPr lang="en-US" altLang="el-GR" i="1" dirty="0" smtClean="0">
                <a:cs typeface="Times New Roman" pitchFamily="18" charset="0"/>
              </a:rPr>
              <a:t>Medicine</a:t>
            </a:r>
            <a:endParaRPr lang="el-GR" altLang="el-GR" dirty="0" smtClean="0">
              <a:cs typeface="Times New Roman" pitchFamily="18" charset="0"/>
            </a:endParaRPr>
          </a:p>
          <a:p>
            <a:r>
              <a:rPr lang="el-GR" altLang="el-GR" dirty="0" smtClean="0">
                <a:cs typeface="Times New Roman" pitchFamily="18" charset="0"/>
              </a:rPr>
              <a:t>2005: </a:t>
            </a:r>
            <a:r>
              <a:rPr lang="en-US" altLang="el-GR" dirty="0" smtClean="0">
                <a:cs typeface="Times New Roman" pitchFamily="18" charset="0"/>
              </a:rPr>
              <a:t>PLoS </a:t>
            </a:r>
            <a:r>
              <a:rPr lang="en-US" altLang="el-GR" i="1" dirty="0" smtClean="0">
                <a:cs typeface="Times New Roman" pitchFamily="18" charset="0"/>
              </a:rPr>
              <a:t>Computational Biology</a:t>
            </a:r>
            <a:r>
              <a:rPr lang="en-US" altLang="el-GR" dirty="0" smtClean="0">
                <a:cs typeface="Times New Roman" pitchFamily="18" charset="0"/>
              </a:rPr>
              <a:t>, PLoS </a:t>
            </a:r>
            <a:r>
              <a:rPr lang="en-US" altLang="el-GR" i="1" dirty="0" smtClean="0">
                <a:cs typeface="Times New Roman" pitchFamily="18" charset="0"/>
              </a:rPr>
              <a:t>Genetics</a:t>
            </a:r>
            <a:r>
              <a:rPr lang="en-US" altLang="el-GR" dirty="0" smtClean="0">
                <a:cs typeface="Times New Roman" pitchFamily="18" charset="0"/>
              </a:rPr>
              <a:t> </a:t>
            </a:r>
            <a:r>
              <a:rPr lang="el-GR" altLang="el-GR" dirty="0" smtClean="0">
                <a:cs typeface="Times New Roman" pitchFamily="18" charset="0"/>
              </a:rPr>
              <a:t>και</a:t>
            </a:r>
            <a:r>
              <a:rPr lang="en-US" altLang="el-GR" dirty="0" smtClean="0">
                <a:cs typeface="Times New Roman" pitchFamily="18" charset="0"/>
              </a:rPr>
              <a:t> PLoS </a:t>
            </a:r>
            <a:r>
              <a:rPr lang="en-US" altLang="el-GR" i="1" dirty="0" smtClean="0">
                <a:cs typeface="Times New Roman" pitchFamily="18" charset="0"/>
              </a:rPr>
              <a:t>Pathogens</a:t>
            </a:r>
            <a:endParaRPr lang="el-GR" altLang="el-GR" dirty="0" smtClean="0">
              <a:cs typeface="Times New Roman" pitchFamily="18" charset="0"/>
            </a:endParaRPr>
          </a:p>
          <a:p>
            <a:r>
              <a:rPr lang="el-GR" altLang="el-GR" dirty="0" smtClean="0">
                <a:cs typeface="Times New Roman" pitchFamily="18" charset="0"/>
              </a:rPr>
              <a:t>12/2006: </a:t>
            </a:r>
            <a:r>
              <a:rPr lang="en-US" altLang="el-GR" dirty="0" smtClean="0">
                <a:cs typeface="Times New Roman" pitchFamily="18" charset="0"/>
              </a:rPr>
              <a:t>PLoS </a:t>
            </a:r>
            <a:r>
              <a:rPr lang="en-US" altLang="el-GR" i="1" dirty="0" smtClean="0">
                <a:cs typeface="Times New Roman" pitchFamily="18" charset="0"/>
              </a:rPr>
              <a:t>One</a:t>
            </a:r>
            <a:r>
              <a:rPr lang="el-GR" altLang="el-GR" dirty="0" smtClean="0">
                <a:cs typeface="Times New Roman" pitchFamily="18" charset="0"/>
              </a:rPr>
              <a:t>: ένα αξιολογημένο επιστημονικό περιοδικό με γρήγορη δημοσίευση της αρχικής έρευνας, σε όλους τους τομείς της επιστήμης και της ιατρικής</a:t>
            </a:r>
          </a:p>
        </p:txBody>
      </p:sp>
    </p:spTree>
    <p:extLst>
      <p:ext uri="{BB962C8B-B14F-4D97-AF65-F5344CB8AC3E}">
        <p14:creationId xmlns:p14="http://schemas.microsoft.com/office/powerpoint/2010/main" val="14584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Συμπέρασμα</a:t>
            </a:r>
            <a:endParaRPr lang="el-GR" altLang="el-GR" sz="48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cs typeface="Times New Roman" pitchFamily="18" charset="0"/>
              </a:rPr>
              <a:t>Η ελεύθερη διακίνηση της επιστημονικής πληροφορίας αποτελεί ένα από τα πιο καινοτόμα βήματα στο χώρο της δημοσίευσης </a:t>
            </a:r>
          </a:p>
          <a:p>
            <a:pPr>
              <a:defRPr/>
            </a:pPr>
            <a:r>
              <a:rPr lang="el-GR" dirty="0" smtClean="0">
                <a:cs typeface="Times New Roman" pitchFamily="18" charset="0"/>
              </a:rPr>
              <a:t>Η ανοικτή πρόσβαση αλλάζει τον τρόπο διάδοσης των ηλεκτρονικών τεκμηρίων</a:t>
            </a:r>
          </a:p>
          <a:p>
            <a:pPr>
              <a:defRPr/>
            </a:pPr>
            <a:r>
              <a:rPr lang="el-GR" dirty="0" smtClean="0">
                <a:cs typeface="Times New Roman" pitchFamily="18" charset="0"/>
              </a:rPr>
              <a:t>Συντελεί στη διατήρηση τόσο της πολιτιστικής και της επιστημονικής κληρονομιάς και συντείνει στην καθιέρωση της δημοκρατίας της πληροφορίας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7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n-US" altLang="el-GR" dirty="0" smtClean="0"/>
              <a:t>(1)</a:t>
            </a:r>
            <a:endParaRPr lang="el-GR" altLang="el-GR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 smtClean="0">
                <a:hlinkClick r:id="rId3"/>
              </a:rPr>
              <a:t>Peter Suber, </a:t>
            </a:r>
            <a:endParaRPr lang="en-US" altLang="el-GR" dirty="0" smtClean="0"/>
          </a:p>
          <a:p>
            <a:r>
              <a:rPr lang="en-US" altLang="el-GR" dirty="0" smtClean="0">
                <a:hlinkClick r:id="rId4"/>
              </a:rPr>
              <a:t>Budapest Open Access Initiative (</a:t>
            </a:r>
            <a:r>
              <a:rPr lang="en-US" altLang="el-GR" i="1" dirty="0" smtClean="0">
                <a:hlinkClick r:id="rId4"/>
              </a:rPr>
              <a:t>BOAI</a:t>
            </a:r>
            <a:r>
              <a:rPr lang="en-US" altLang="el-GR" dirty="0" smtClean="0">
                <a:hlinkClick r:id="rId4"/>
              </a:rPr>
              <a:t>), </a:t>
            </a:r>
            <a:endParaRPr lang="en-US" altLang="el-GR" dirty="0" smtClean="0"/>
          </a:p>
          <a:p>
            <a:r>
              <a:rPr lang="en-US" altLang="el-GR" dirty="0" smtClean="0">
                <a:hlinkClick r:id="rId5"/>
              </a:rPr>
              <a:t>Bethesda Statement on Open Access Publishing, </a:t>
            </a: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102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n-US" altLang="el-GR" dirty="0" smtClean="0"/>
              <a:t>(2)</a:t>
            </a:r>
            <a:endParaRPr lang="el-GR" altLang="el-GR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 smtClean="0">
                <a:hlinkClick r:id="rId3"/>
              </a:rPr>
              <a:t>Berlin Declaration on Open Access to Knowledge in the Sciences and Humanities, </a:t>
            </a:r>
            <a:endParaRPr lang="en-US" altLang="el-GR" dirty="0" smtClean="0"/>
          </a:p>
          <a:p>
            <a:r>
              <a:rPr lang="en-US" altLang="el-GR" dirty="0" smtClean="0">
                <a:hlinkClick r:id="rId4"/>
              </a:rPr>
              <a:t>Creative Commons, </a:t>
            </a:r>
            <a:endParaRPr lang="en-US" altLang="el-GR" dirty="0" smtClean="0"/>
          </a:p>
          <a:p>
            <a:r>
              <a:rPr lang="en-US" altLang="el-GR" dirty="0" smtClean="0">
                <a:hlinkClick r:id="rId5"/>
              </a:rPr>
              <a:t>BioMed Central, 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51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n-US" altLang="el-GR" dirty="0" smtClean="0"/>
              <a:t>(3)</a:t>
            </a:r>
            <a:endParaRPr lang="el-GR" altLang="el-GR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i="1" dirty="0" smtClean="0">
                <a:hlinkClick r:id="rId3"/>
              </a:rPr>
              <a:t>DOAJ</a:t>
            </a:r>
            <a:r>
              <a:rPr lang="en-US" altLang="el-GR" dirty="0" smtClean="0">
                <a:hlinkClick r:id="rId3"/>
              </a:rPr>
              <a:t> (Directory of Open Access Journals),</a:t>
            </a:r>
            <a:endParaRPr lang="en-US" altLang="el-GR" dirty="0" smtClean="0"/>
          </a:p>
          <a:p>
            <a:r>
              <a:rPr lang="en-US" altLang="el-GR" i="1" dirty="0" smtClean="0">
                <a:hlinkClick r:id="rId4"/>
              </a:rPr>
              <a:t>ROAR</a:t>
            </a:r>
            <a:r>
              <a:rPr lang="en-US" altLang="el-GR" dirty="0" smtClean="0">
                <a:hlinkClick r:id="rId4"/>
              </a:rPr>
              <a:t> (Registry of Open Access Repositories), </a:t>
            </a:r>
            <a:endParaRPr lang="en-US" altLang="el-GR" dirty="0" smtClean="0"/>
          </a:p>
          <a:p>
            <a:r>
              <a:rPr lang="en-US" altLang="el-GR" i="1" dirty="0" smtClean="0">
                <a:hlinkClick r:id="rId5"/>
              </a:rPr>
              <a:t>PLoS</a:t>
            </a:r>
            <a:r>
              <a:rPr lang="en-US" altLang="el-GR" dirty="0" smtClean="0">
                <a:hlinkClick r:id="rId5"/>
              </a:rPr>
              <a:t> (Public Library of Science0, </a:t>
            </a:r>
            <a:endParaRPr lang="en-US" altLang="el-GR" dirty="0" smtClean="0"/>
          </a:p>
          <a:p>
            <a:r>
              <a:rPr lang="en-US" altLang="el-GR" dirty="0" smtClean="0">
                <a:hlinkClick r:id="rId6"/>
              </a:rPr>
              <a:t>U.S. National Library of Medicine (</a:t>
            </a:r>
            <a:r>
              <a:rPr lang="en-US" altLang="el-GR" i="1" dirty="0" smtClean="0">
                <a:hlinkClick r:id="rId6"/>
              </a:rPr>
              <a:t>NLM</a:t>
            </a:r>
            <a:r>
              <a:rPr lang="en-US" altLang="el-GR" dirty="0" smtClean="0">
                <a:hlinkClick r:id="rId6"/>
              </a:rPr>
              <a:t>), National Institutes of Health (</a:t>
            </a:r>
            <a:r>
              <a:rPr lang="en-US" altLang="el-GR" i="1" dirty="0" smtClean="0">
                <a:hlinkClick r:id="rId6"/>
              </a:rPr>
              <a:t>NIH</a:t>
            </a:r>
            <a:r>
              <a:rPr lang="en-US" altLang="el-GR" dirty="0" smtClean="0">
                <a:hlinkClick r:id="rId6"/>
              </a:rPr>
              <a:t>), 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9459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Τι είναι η Ανοικτή Πρόσβαση</a:t>
            </a:r>
            <a:endParaRPr lang="el-GR" altLang="el-GR" dirty="0" smtClean="0"/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Ελεύθερη, άμεση, διαρκής και απαλλαγμένη από περιορισμούς πνευματικών δικαιωμάτων, Διαδικτυακή πρόσβαση σε ψηφιακό, ακαδημαϊκό και επιστημονικό περιεχόμενο (αποθετηρίων, περιοδικών, κ.λπ.)</a:t>
            </a:r>
          </a:p>
          <a:p>
            <a:r>
              <a:rPr lang="el-GR" altLang="el-GR" dirty="0" smtClean="0">
                <a:cs typeface="Times New Roman" pitchFamily="18" charset="0"/>
              </a:rPr>
              <a:t>Σκοπός είναι η διευκόλυνση ανταλλαγής επιστημονικών πληροφοριών</a:t>
            </a:r>
          </a:p>
          <a:p>
            <a:pPr>
              <a:buFontTx/>
              <a:buNone/>
            </a:pPr>
            <a:endParaRPr lang="el-GR" altLang="el-GR" sz="3700" dirty="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el-GR" altLang="el-GR" sz="8000" dirty="0" smtClean="0">
              <a:cs typeface="Times New Roman" pitchFamily="18" charset="0"/>
            </a:endParaRPr>
          </a:p>
          <a:p>
            <a:endParaRPr lang="el-GR" altLang="el-GR" sz="8000" b="1" dirty="0" smtClean="0">
              <a:cs typeface="Times New Roman" pitchFamily="18" charset="0"/>
            </a:endParaRPr>
          </a:p>
          <a:p>
            <a:endParaRPr lang="el-GR" altLang="el-GR" dirty="0" smtClean="0"/>
          </a:p>
          <a:p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l-GR" altLang="el-GR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l-GR" altLang="el-GR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l-GR" altLang="el-GR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l-GR" altLang="el-GR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l-GR" altLang="el-GR" b="1" u="sng" dirty="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el-GR" altLang="el-GR" dirty="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el-GR" altLang="el-GR" dirty="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el-GR" altLang="el-GR" sz="4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77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73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Αλέξανδρος Κουλούρης 2014. </a:t>
            </a:r>
            <a:r>
              <a:rPr lang="el-GR" sz="2000" dirty="0"/>
              <a:t>Αλέξανδρος Κουλούρης. «Πολιτική Πληροφόρησης. Ενότητα </a:t>
            </a:r>
            <a:r>
              <a:rPr lang="el-GR" sz="2000" dirty="0" smtClean="0"/>
              <a:t>10: Ανοιχτή Πρόσβαση».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39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937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cs typeface="Times New Roman" pitchFamily="18" charset="0"/>
              </a:rPr>
              <a:t>Μορφές ανοικτής πρόσβασης</a:t>
            </a:r>
            <a:endParaRPr lang="el-GR" sz="4000" dirty="0">
              <a:cs typeface="Times New Roman" pitchFamily="18" charset="0"/>
            </a:endParaRPr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Αυτό-αρχειοθέτηση, που εφαρμόζεται κυρίως σε αποθετήρια (Θεματικά και Ιδρυματικά).</a:t>
            </a:r>
          </a:p>
          <a:p>
            <a:r>
              <a:rPr lang="el-GR" altLang="el-GR" dirty="0" smtClean="0">
                <a:cs typeface="Times New Roman" pitchFamily="18" charset="0"/>
              </a:rPr>
              <a:t>Ηλεκτρονικά περιοδικά ανοικτής πρόσβασης</a:t>
            </a:r>
            <a:endParaRPr lang="en-US" altLang="el-GR" dirty="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el-GR" dirty="0" smtClean="0"/>
          </a:p>
          <a:p>
            <a:pPr>
              <a:buFontTx/>
              <a:buNone/>
            </a:pPr>
            <a:endParaRPr lang="en-US" altLang="el-GR" dirty="0" smtClean="0"/>
          </a:p>
          <a:p>
            <a:endParaRPr lang="en-US" altLang="el-GR" dirty="0" smtClean="0"/>
          </a:p>
          <a:p>
            <a:endParaRPr lang="en-US" altLang="el-GR" dirty="0" smtClean="0"/>
          </a:p>
          <a:p>
            <a:endParaRPr lang="en-US" altLang="el-GR" dirty="0" smtClean="0"/>
          </a:p>
          <a:p>
            <a:pPr>
              <a:buFontTx/>
              <a:buNone/>
            </a:pPr>
            <a:endParaRPr lang="en-US" altLang="el-GR" dirty="0" smtClean="0"/>
          </a:p>
          <a:p>
            <a:endParaRPr lang="en-US" altLang="el-GR" dirty="0" smtClean="0"/>
          </a:p>
          <a:p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2028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cs typeface="Times New Roman" pitchFamily="18" charset="0"/>
              </a:rPr>
              <a:t>Αυτό-αρχειοθέτηση</a:t>
            </a:r>
            <a:endParaRPr lang="el-GR" sz="4000" dirty="0">
              <a:cs typeface="Times New Roman" pitchFamily="18" charset="0"/>
            </a:endParaRPr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Υποβολή άρθρων τύπου </a:t>
            </a:r>
            <a:r>
              <a:rPr lang="en-US" altLang="el-GR" dirty="0" smtClean="0">
                <a:cs typeface="Times New Roman" pitchFamily="18" charset="0"/>
              </a:rPr>
              <a:t>preprints</a:t>
            </a:r>
            <a:r>
              <a:rPr lang="el-GR" altLang="el-GR" dirty="0" smtClean="0">
                <a:cs typeface="Times New Roman" pitchFamily="18" charset="0"/>
              </a:rPr>
              <a:t> και </a:t>
            </a:r>
            <a:r>
              <a:rPr lang="en-US" altLang="el-GR" dirty="0" smtClean="0">
                <a:cs typeface="Times New Roman" pitchFamily="18" charset="0"/>
              </a:rPr>
              <a:t>postprints</a:t>
            </a:r>
            <a:r>
              <a:rPr lang="el-GR" altLang="el-GR" dirty="0" smtClean="0">
                <a:cs typeface="Times New Roman" pitchFamily="18" charset="0"/>
              </a:rPr>
              <a:t> και άλλου ψηφιακού και επιστημονικού υλικού (πρακτικά συνεδρίων, μονογραφίες κ.λπ.)</a:t>
            </a:r>
          </a:p>
          <a:p>
            <a:pPr marL="1236663" lvl="2" indent="-514350" algn="just"/>
            <a:r>
              <a:rPr lang="el-GR" altLang="el-GR" dirty="0" smtClean="0">
                <a:cs typeface="Times New Roman" pitchFamily="18" charset="0"/>
              </a:rPr>
              <a:t>Σε </a:t>
            </a:r>
            <a:r>
              <a:rPr lang="el-GR" altLang="el-GR" sz="2800" dirty="0" smtClean="0">
                <a:cs typeface="Times New Roman" pitchFamily="18" charset="0"/>
              </a:rPr>
              <a:t>βάσεις</a:t>
            </a:r>
            <a:r>
              <a:rPr lang="el-GR" altLang="el-GR" dirty="0" smtClean="0">
                <a:cs typeface="Times New Roman" pitchFamily="18" charset="0"/>
              </a:rPr>
              <a:t> βιβλιογραφικών δεδομένων</a:t>
            </a:r>
          </a:p>
          <a:p>
            <a:pPr marL="1236663" lvl="2" indent="-514350" algn="just"/>
            <a:r>
              <a:rPr lang="el-GR" altLang="el-GR" dirty="0" smtClean="0">
                <a:cs typeface="Times New Roman" pitchFamily="18" charset="0"/>
              </a:rPr>
              <a:t>Σε θεματικές ψηφιακές συλλογές</a:t>
            </a:r>
          </a:p>
          <a:p>
            <a:pPr marL="1236663" lvl="2" indent="-514350" algn="just"/>
            <a:r>
              <a:rPr lang="el-GR" altLang="el-GR" dirty="0" smtClean="0">
                <a:cs typeface="Times New Roman" pitchFamily="18" charset="0"/>
              </a:rPr>
              <a:t>Σε αποθετήρια</a:t>
            </a:r>
          </a:p>
          <a:p>
            <a:pPr marL="1236663" lvl="2" indent="-514350" algn="just"/>
            <a:r>
              <a:rPr lang="el-GR" altLang="el-GR" dirty="0" smtClean="0">
                <a:cs typeface="Times New Roman" pitchFamily="18" charset="0"/>
              </a:rPr>
              <a:t>Σε προσωπικούς Διαδικτυακούς τόπους</a:t>
            </a:r>
          </a:p>
          <a:p>
            <a:r>
              <a:rPr lang="el-GR" altLang="el-GR" dirty="0" smtClean="0">
                <a:cs typeface="Times New Roman" pitchFamily="18" charset="0"/>
              </a:rPr>
              <a:t>Σκοπός είναι η προαγωγή της επιστήμης και η ερευνητική και επιστημονική καταξίωση</a:t>
            </a:r>
            <a:endParaRPr lang="en-US" altLang="el-GR" dirty="0" smtClean="0"/>
          </a:p>
          <a:p>
            <a:pPr>
              <a:buFontTx/>
              <a:buNone/>
            </a:pPr>
            <a:endParaRPr lang="en-US" altLang="el-GR" dirty="0" smtClean="0"/>
          </a:p>
          <a:p>
            <a:endParaRPr lang="en-US" altLang="el-GR" dirty="0" smtClean="0"/>
          </a:p>
          <a:p>
            <a:endParaRPr lang="en-US" altLang="el-GR" dirty="0" smtClean="0"/>
          </a:p>
          <a:p>
            <a:endParaRPr lang="en-US" altLang="el-GR" dirty="0" smtClean="0"/>
          </a:p>
          <a:p>
            <a:pPr>
              <a:buFontTx/>
              <a:buNone/>
            </a:pPr>
            <a:endParaRPr lang="en-US" altLang="el-GR" dirty="0" smtClean="0"/>
          </a:p>
          <a:p>
            <a:endParaRPr lang="en-US" altLang="el-GR" dirty="0" smtClean="0"/>
          </a:p>
          <a:p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2265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>
                <a:cs typeface="Times New Roman" pitchFamily="18" charset="0"/>
              </a:rPr>
              <a:t>Ηλεκτρονικά περιοδικά ανοικτής πρόσβασης: χαρακτηριστικά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l-GR" sz="3500" dirty="0" smtClean="0">
                <a:cs typeface="Times New Roman" pitchFamily="18" charset="0"/>
              </a:rPr>
              <a:t>Άρθρα ελεύθερα προσβάσιμα στο Διαδίκτυο από χρήστες, χωρίς χρηματική επιβάρυνση</a:t>
            </a:r>
          </a:p>
          <a:p>
            <a:pPr>
              <a:buFontTx/>
              <a:buNone/>
              <a:defRPr/>
            </a:pPr>
            <a:r>
              <a:rPr lang="el-GR" sz="3500" dirty="0" smtClean="0">
                <a:cs typeface="Times New Roman" pitchFamily="18" charset="0"/>
              </a:rPr>
              <a:t>Χαρακτηριστικά:</a:t>
            </a:r>
          </a:p>
          <a:p>
            <a:pPr>
              <a:defRPr/>
            </a:pPr>
            <a:r>
              <a:rPr lang="el-GR" sz="3500" dirty="0" smtClean="0">
                <a:cs typeface="Times New Roman" pitchFamily="18" charset="0"/>
              </a:rPr>
              <a:t>Είναι ακαδημαϊκά</a:t>
            </a:r>
          </a:p>
          <a:p>
            <a:pPr>
              <a:defRPr/>
            </a:pPr>
            <a:r>
              <a:rPr lang="el-GR" sz="3500" dirty="0" smtClean="0">
                <a:cs typeface="Times New Roman" pitchFamily="18" charset="0"/>
              </a:rPr>
              <a:t>Χρησιμοποιούν μεθόδους ελέγχου ποιότητας, παρόμοιες με αυτές των παραδοσιακών περιοδικών (π.χ. Διαδικασία </a:t>
            </a:r>
            <a:r>
              <a:rPr lang="en-US" sz="3500" dirty="0" smtClean="0">
                <a:cs typeface="Times New Roman" pitchFamily="18" charset="0"/>
              </a:rPr>
              <a:t>peer-review)</a:t>
            </a:r>
            <a:endParaRPr lang="el-GR" sz="3500" dirty="0" smtClean="0">
              <a:cs typeface="Times New Roman" pitchFamily="18" charset="0"/>
            </a:endParaRPr>
          </a:p>
          <a:p>
            <a:pPr>
              <a:defRPr/>
            </a:pPr>
            <a:r>
              <a:rPr lang="el-GR" sz="3500" dirty="0" smtClean="0">
                <a:cs typeface="Times New Roman" pitchFamily="18" charset="0"/>
              </a:rPr>
              <a:t>Είναι ψηφιακά</a:t>
            </a:r>
          </a:p>
          <a:p>
            <a:pPr>
              <a:defRPr/>
            </a:pPr>
            <a:r>
              <a:rPr lang="el-GR" sz="3500" dirty="0" smtClean="0">
                <a:cs typeface="Times New Roman" pitchFamily="18" charset="0"/>
              </a:rPr>
              <a:t>Είναι ελεύθερα προσβάσιμα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>
              <a:buFontTx/>
              <a:buNone/>
              <a:defRPr/>
            </a:pPr>
            <a:endParaRPr lang="el-GR" dirty="0" smtClean="0"/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60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  <a:cs typeface="Times New Roman" pitchFamily="18" charset="0"/>
              </a:rPr>
              <a:t>Χαρακτηριστικά (2)</a:t>
            </a:r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Επιτρέπουν στους δημιουργούς να διατηρούν τα πνευματικά δικαιώματα</a:t>
            </a:r>
          </a:p>
          <a:p>
            <a:r>
              <a:rPr lang="el-GR" altLang="el-GR" dirty="0" smtClean="0">
                <a:cs typeface="Times New Roman" pitchFamily="18" charset="0"/>
              </a:rPr>
              <a:t>Χρησιμοποιούν άδειες χρήσης </a:t>
            </a:r>
            <a:r>
              <a:rPr lang="en-US" altLang="el-GR" dirty="0" smtClean="0">
                <a:cs typeface="Times New Roman" pitchFamily="18" charset="0"/>
              </a:rPr>
              <a:t>Creative Commons (CC)</a:t>
            </a:r>
            <a:r>
              <a:rPr lang="el-GR" altLang="el-GR" dirty="0" smtClean="0">
                <a:cs typeface="Times New Roman" pitchFamily="18" charset="0"/>
              </a:rPr>
              <a:t> ή παρόμοιων οργανισμών</a:t>
            </a:r>
          </a:p>
          <a:p>
            <a:r>
              <a:rPr lang="el-GR" altLang="el-GR" dirty="0" smtClean="0">
                <a:cs typeface="Times New Roman" pitchFamily="18" charset="0"/>
              </a:rPr>
              <a:t>Εκδίδονται από μη κερδοσκοπικούς οργανισμούς (π.χ. </a:t>
            </a:r>
            <a:r>
              <a:rPr lang="en-US" altLang="el-GR" dirty="0" smtClean="0">
                <a:cs typeface="Times New Roman" pitchFamily="18" charset="0"/>
              </a:rPr>
              <a:t>Public Library of Science – </a:t>
            </a:r>
            <a:r>
              <a:rPr lang="en-US" altLang="el-GR" i="1" dirty="0" smtClean="0">
                <a:cs typeface="Times New Roman" pitchFamily="18" charset="0"/>
              </a:rPr>
              <a:t>PLoS</a:t>
            </a:r>
            <a:r>
              <a:rPr lang="el-GR" altLang="el-GR" dirty="0" smtClean="0">
                <a:cs typeface="Times New Roman" pitchFamily="18" charset="0"/>
              </a:rPr>
              <a:t>) ή κερδοσκοπικούς οργανισμούς (π.χ. </a:t>
            </a:r>
            <a:r>
              <a:rPr lang="en-US" altLang="el-GR" dirty="0" smtClean="0">
                <a:cs typeface="Times New Roman" pitchFamily="18" charset="0"/>
              </a:rPr>
              <a:t>Biomed Central</a:t>
            </a:r>
            <a:r>
              <a:rPr lang="el-GR" altLang="el-GR" dirty="0" smtClean="0">
                <a:cs typeface="Times New Roman" pitchFamily="18" charset="0"/>
              </a:rPr>
              <a:t> από </a:t>
            </a:r>
            <a:r>
              <a:rPr lang="en-US" altLang="el-GR" dirty="0" smtClean="0">
                <a:cs typeface="Times New Roman" pitchFamily="18" charset="0"/>
              </a:rPr>
              <a:t>NIH</a:t>
            </a:r>
            <a:r>
              <a:rPr lang="el-GR" altLang="el-GR" dirty="0" smtClean="0">
                <a:cs typeface="Times New Roman" pitchFamily="18" charset="0"/>
              </a:rPr>
              <a:t> και </a:t>
            </a:r>
            <a:r>
              <a:rPr lang="en-US" altLang="el-GR" dirty="0" smtClean="0">
                <a:cs typeface="Times New Roman" pitchFamily="18" charset="0"/>
              </a:rPr>
              <a:t>NLM)</a:t>
            </a:r>
            <a:endParaRPr lang="el-GR" altLang="el-GR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cs typeface="Times New Roman" pitchFamily="18" charset="0"/>
              </a:rPr>
              <a:t>Χρηματοδότησή τους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Ο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Peter Suber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 αναφέρει τρόπους χρηματοδότησης για κάλυψη εξόδων:</a:t>
            </a:r>
          </a:p>
          <a:p>
            <a:pPr>
              <a:defRPr/>
            </a:pP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Τέλη δημοσίευσης για άρθρα που έχουν εγκριθεί για δημοσίευση</a:t>
            </a:r>
          </a:p>
          <a:p>
            <a:pPr>
              <a:defRPr/>
            </a:pP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Επιχορηγήσεις</a:t>
            </a:r>
          </a:p>
          <a:p>
            <a:pPr>
              <a:defRPr/>
            </a:pP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Επιδοτήσεις</a:t>
            </a:r>
          </a:p>
          <a:p>
            <a:pPr>
              <a:defRPr/>
            </a:pP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Πρόσθετες λειτουργίες με χρηματικό αντίτιμο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84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e8612f54d8ae5dc5617df4371d724919601b74"/>
  <p:tag name="ISPRING_RESOURCE_PATHS_HASH_PRESENTER" val="5975fa2c16ab4e5df8a70e60e7a8f4cd9ded24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2332</Words>
  <Application>Microsoft Office PowerPoint</Application>
  <PresentationFormat>Προβολή στην οθόνη (4:3)</PresentationFormat>
  <Paragraphs>358</Paragraphs>
  <Slides>46</Slides>
  <Notes>45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7" baseType="lpstr">
      <vt:lpstr>OC_template_updated</vt:lpstr>
      <vt:lpstr>Πολιτική πληροφόρησης</vt:lpstr>
      <vt:lpstr>Επισκόπηση θεμάτων</vt:lpstr>
      <vt:lpstr>Εισαγωγή</vt:lpstr>
      <vt:lpstr>Τι είναι η Ανοικτή Πρόσβαση</vt:lpstr>
      <vt:lpstr>Μορφές ανοικτής πρόσβασης</vt:lpstr>
      <vt:lpstr>Αυτό-αρχειοθέτηση</vt:lpstr>
      <vt:lpstr>Ηλεκτρονικά περιοδικά ανοικτής πρόσβασης: χαρακτηριστικά</vt:lpstr>
      <vt:lpstr>Χαρακτηριστικά (2)</vt:lpstr>
      <vt:lpstr>Χρηματοδότησή τους</vt:lpstr>
      <vt:lpstr>Αποθετήρια</vt:lpstr>
      <vt:lpstr>Ιδρυματικά Αποθετήρια (ΙΑ)</vt:lpstr>
      <vt:lpstr>ΙΑ: οφέλη στο φορέα</vt:lpstr>
      <vt:lpstr>ΙΑ: οφέλη στους ερευνητές</vt:lpstr>
      <vt:lpstr>Βιβλιοθήκες και ανοικτή πρόσβαση</vt:lpstr>
      <vt:lpstr>Το κίνημα της ανοικτής πρόσβασης</vt:lpstr>
      <vt:lpstr>Πρωτοβουλίες ανοικτής πρόσβασης (1)</vt:lpstr>
      <vt:lpstr>Πρωτοβουλίες ανοικτής πρόσβασης (2)</vt:lpstr>
      <vt:lpstr>Πρωτοβουλίες ανοικτής πρόσβασης (3)</vt:lpstr>
      <vt:lpstr>Πνευματικά δικαιώματα</vt:lpstr>
      <vt:lpstr>Οι άδειες Creative Commons</vt:lpstr>
      <vt:lpstr>Οι άδειες CC (2)</vt:lpstr>
      <vt:lpstr>Οι έξι άδειες CC</vt:lpstr>
      <vt:lpstr>Οι έξι άδειες CC (2)</vt:lpstr>
      <vt:lpstr>Biomed Central</vt:lpstr>
      <vt:lpstr>Biomed Central (2)</vt:lpstr>
      <vt:lpstr>Biomed Central (3)</vt:lpstr>
      <vt:lpstr>DOAJ (Directory of Open Access Journals)</vt:lpstr>
      <vt:lpstr>DOAJ (2)</vt:lpstr>
      <vt:lpstr>DOAJ (3)</vt:lpstr>
      <vt:lpstr>PubMed Central (PMC)</vt:lpstr>
      <vt:lpstr>PubMed Central (2)</vt:lpstr>
      <vt:lpstr>PubMed Central (3)</vt:lpstr>
      <vt:lpstr>PLoS (Public Library of Science)</vt:lpstr>
      <vt:lpstr>PLoS (2)</vt:lpstr>
      <vt:lpstr>PLoS (3)</vt:lpstr>
      <vt:lpstr>Συμπέρασμα</vt:lpstr>
      <vt:lpstr>Βιβλιογραφία (1)</vt:lpstr>
      <vt:lpstr>Βιβλιογραφία (2)</vt:lpstr>
      <vt:lpstr>Βιβλιογραφία (3)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17</cp:revision>
  <dcterms:created xsi:type="dcterms:W3CDTF">2013-03-04T13:35:19Z</dcterms:created>
  <dcterms:modified xsi:type="dcterms:W3CDTF">2015-04-16T14:03:00Z</dcterms:modified>
</cp:coreProperties>
</file>