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2"/>
  </p:notesMasterIdLst>
  <p:handoutMasterIdLst>
    <p:handoutMasterId r:id="rId43"/>
  </p:handoutMasterIdLst>
  <p:sldIdLst>
    <p:sldId id="256" r:id="rId2"/>
    <p:sldId id="260" r:id="rId3"/>
    <p:sldId id="263" r:id="rId4"/>
    <p:sldId id="264" r:id="rId5"/>
    <p:sldId id="265" r:id="rId6"/>
    <p:sldId id="271" r:id="rId7"/>
    <p:sldId id="272" r:id="rId8"/>
    <p:sldId id="275" r:id="rId9"/>
    <p:sldId id="278" r:id="rId10"/>
    <p:sldId id="279" r:id="rId11"/>
    <p:sldId id="327" r:id="rId12"/>
    <p:sldId id="290" r:id="rId13"/>
    <p:sldId id="328" r:id="rId14"/>
    <p:sldId id="329" r:id="rId15"/>
    <p:sldId id="330" r:id="rId16"/>
    <p:sldId id="331" r:id="rId17"/>
    <p:sldId id="291" r:id="rId18"/>
    <p:sldId id="332" r:id="rId19"/>
    <p:sldId id="333" r:id="rId20"/>
    <p:sldId id="334" r:id="rId21"/>
    <p:sldId id="335" r:id="rId22"/>
    <p:sldId id="337" r:id="rId23"/>
    <p:sldId id="338" r:id="rId24"/>
    <p:sldId id="339" r:id="rId25"/>
    <p:sldId id="297" r:id="rId26"/>
    <p:sldId id="340" r:id="rId27"/>
    <p:sldId id="341" r:id="rId28"/>
    <p:sldId id="299" r:id="rId29"/>
    <p:sldId id="300" r:id="rId30"/>
    <p:sldId id="301" r:id="rId31"/>
    <p:sldId id="302" r:id="rId32"/>
    <p:sldId id="303" r:id="rId33"/>
    <p:sldId id="342" r:id="rId34"/>
    <p:sldId id="343" r:id="rId35"/>
    <p:sldId id="344" r:id="rId36"/>
    <p:sldId id="345" r:id="rId37"/>
    <p:sldId id="346" r:id="rId38"/>
    <p:sldId id="347" r:id="rId39"/>
    <p:sldId id="348" r:id="rId40"/>
    <p:sldId id="349"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97" autoAdjust="0"/>
    <p:restoredTop sz="94660"/>
  </p:normalViewPr>
  <p:slideViewPr>
    <p:cSldViewPr>
      <p:cViewPr varScale="1">
        <p:scale>
          <a:sx n="107" d="100"/>
          <a:sy n="107" d="100"/>
        </p:scale>
        <p:origin x="-175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1571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B7E6F2D-C3AC-4ABD-983E-3FD161892FF1}" type="slidenum">
              <a:rPr lang="el-GR" altLang="el-GR">
                <a:latin typeface="Calibri" pitchFamily="34" charset="0"/>
              </a:rPr>
              <a:pPr fontAlgn="base">
                <a:spcBef>
                  <a:spcPct val="0"/>
                </a:spcBef>
                <a:spcAft>
                  <a:spcPct val="0"/>
                </a:spcAft>
              </a:pPr>
              <a:t>9</a:t>
            </a:fld>
            <a:endParaRPr lang="el-GR" altLang="el-GR">
              <a:latin typeface="Calibri" pitchFamily="34" charset="0"/>
            </a:endParaRPr>
          </a:p>
        </p:txBody>
      </p:sp>
    </p:spTree>
    <p:extLst>
      <p:ext uri="{BB962C8B-B14F-4D97-AF65-F5344CB8AC3E}">
        <p14:creationId xmlns:p14="http://schemas.microsoft.com/office/powerpoint/2010/main" val="203916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269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1DA9A2D-2938-4E77-AA8F-7DF367FB503B}" type="slidenum">
              <a:rPr lang="el-GR" altLang="el-GR">
                <a:latin typeface="Calibri" pitchFamily="34" charset="0"/>
              </a:rPr>
              <a:pPr fontAlgn="base">
                <a:spcBef>
                  <a:spcPct val="0"/>
                </a:spcBef>
                <a:spcAft>
                  <a:spcPct val="0"/>
                </a:spcAft>
              </a:pPr>
              <a:t>11</a:t>
            </a:fld>
            <a:endParaRPr lang="el-GR" altLang="el-GR">
              <a:latin typeface="Calibri" pitchFamily="34" charset="0"/>
            </a:endParaRPr>
          </a:p>
        </p:txBody>
      </p:sp>
    </p:spTree>
    <p:extLst>
      <p:ext uri="{BB962C8B-B14F-4D97-AF65-F5344CB8AC3E}">
        <p14:creationId xmlns:p14="http://schemas.microsoft.com/office/powerpoint/2010/main" val="3986389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280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3EDD7FA-2203-4811-B5A5-A5958CD47DFA}" type="slidenum">
              <a:rPr lang="el-GR" altLang="el-GR">
                <a:latin typeface="Calibri" pitchFamily="34" charset="0"/>
              </a:rPr>
              <a:pPr fontAlgn="base">
                <a:spcBef>
                  <a:spcPct val="0"/>
                </a:spcBef>
                <a:spcAft>
                  <a:spcPct val="0"/>
                </a:spcAft>
              </a:pPr>
              <a:t>16</a:t>
            </a:fld>
            <a:endParaRPr lang="el-GR" altLang="el-GR">
              <a:latin typeface="Calibri" pitchFamily="34" charset="0"/>
            </a:endParaRPr>
          </a:p>
        </p:txBody>
      </p:sp>
    </p:spTree>
    <p:extLst>
      <p:ext uri="{BB962C8B-B14F-4D97-AF65-F5344CB8AC3E}">
        <p14:creationId xmlns:p14="http://schemas.microsoft.com/office/powerpoint/2010/main" val="567873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341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A8D583D-F8A5-4C88-B1BD-B7636CCBF6F6}" type="slidenum">
              <a:rPr lang="el-GR" altLang="el-GR">
                <a:latin typeface="Calibri" pitchFamily="34" charset="0"/>
              </a:rPr>
              <a:pPr fontAlgn="base">
                <a:spcBef>
                  <a:spcPct val="0"/>
                </a:spcBef>
                <a:spcAft>
                  <a:spcPct val="0"/>
                </a:spcAft>
              </a:pPr>
              <a:t>24</a:t>
            </a:fld>
            <a:endParaRPr lang="el-GR" altLang="el-GR">
              <a:latin typeface="Calibri" pitchFamily="34" charset="0"/>
            </a:endParaRPr>
          </a:p>
        </p:txBody>
      </p:sp>
    </p:spTree>
    <p:extLst>
      <p:ext uri="{BB962C8B-B14F-4D97-AF65-F5344CB8AC3E}">
        <p14:creationId xmlns:p14="http://schemas.microsoft.com/office/powerpoint/2010/main" val="2855034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361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625D54A-9912-4CCF-83EB-456FF310C2CB}" type="slidenum">
              <a:rPr lang="el-GR" altLang="el-GR">
                <a:latin typeface="Calibri" pitchFamily="34" charset="0"/>
              </a:rPr>
              <a:pPr fontAlgn="base">
                <a:spcBef>
                  <a:spcPct val="0"/>
                </a:spcBef>
                <a:spcAft>
                  <a:spcPct val="0"/>
                </a:spcAft>
              </a:pPr>
              <a:t>27</a:t>
            </a:fld>
            <a:endParaRPr lang="el-GR" altLang="el-GR">
              <a:latin typeface="Calibri" pitchFamily="34" charset="0"/>
            </a:endParaRPr>
          </a:p>
        </p:txBody>
      </p:sp>
    </p:spTree>
    <p:extLst>
      <p:ext uri="{BB962C8B-B14F-4D97-AF65-F5344CB8AC3E}">
        <p14:creationId xmlns:p14="http://schemas.microsoft.com/office/powerpoint/2010/main" val="3703315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372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EDF80DA-B8E9-491E-898E-560139702DCA}" type="slidenum">
              <a:rPr lang="el-GR" altLang="el-GR">
                <a:latin typeface="Calibri" pitchFamily="34" charset="0"/>
              </a:rPr>
              <a:pPr fontAlgn="base">
                <a:spcBef>
                  <a:spcPct val="0"/>
                </a:spcBef>
                <a:spcAft>
                  <a:spcPct val="0"/>
                </a:spcAft>
              </a:pPr>
              <a:t>28</a:t>
            </a:fld>
            <a:endParaRPr lang="el-GR" altLang="el-GR">
              <a:latin typeface="Calibri" pitchFamily="34" charset="0"/>
            </a:endParaRPr>
          </a:p>
        </p:txBody>
      </p:sp>
    </p:spTree>
    <p:extLst>
      <p:ext uri="{BB962C8B-B14F-4D97-AF65-F5344CB8AC3E}">
        <p14:creationId xmlns:p14="http://schemas.microsoft.com/office/powerpoint/2010/main" val="3097347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382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A517E61-04D4-4D32-BA2A-870913A89137}" type="slidenum">
              <a:rPr lang="el-GR" altLang="el-GR">
                <a:latin typeface="Calibri" pitchFamily="34" charset="0"/>
              </a:rPr>
              <a:pPr fontAlgn="base">
                <a:spcBef>
                  <a:spcPct val="0"/>
                </a:spcBef>
                <a:spcAft>
                  <a:spcPct val="0"/>
                </a:spcAft>
              </a:pPr>
              <a:t>29</a:t>
            </a:fld>
            <a:endParaRPr lang="el-GR" altLang="el-GR">
              <a:latin typeface="Calibri" pitchFamily="34" charset="0"/>
            </a:endParaRPr>
          </a:p>
        </p:txBody>
      </p:sp>
    </p:spTree>
    <p:extLst>
      <p:ext uri="{BB962C8B-B14F-4D97-AF65-F5344CB8AC3E}">
        <p14:creationId xmlns:p14="http://schemas.microsoft.com/office/powerpoint/2010/main" val="262859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392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A7DB701-BD3B-42BC-A885-EF1A99853A0E}" type="slidenum">
              <a:rPr lang="el-GR" altLang="el-GR">
                <a:latin typeface="Calibri" pitchFamily="34" charset="0"/>
              </a:rPr>
              <a:pPr fontAlgn="base">
                <a:spcBef>
                  <a:spcPct val="0"/>
                </a:spcBef>
                <a:spcAft>
                  <a:spcPct val="0"/>
                </a:spcAft>
              </a:pPr>
              <a:t>30</a:t>
            </a:fld>
            <a:endParaRPr lang="el-GR" altLang="el-GR">
              <a:latin typeface="Calibri" pitchFamily="34" charset="0"/>
            </a:endParaRPr>
          </a:p>
        </p:txBody>
      </p:sp>
    </p:spTree>
    <p:extLst>
      <p:ext uri="{BB962C8B-B14F-4D97-AF65-F5344CB8AC3E}">
        <p14:creationId xmlns:p14="http://schemas.microsoft.com/office/powerpoint/2010/main" val="1605784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02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CBE8E84-8F1C-47CF-A733-A0F36F59B3EE}" type="slidenum">
              <a:rPr lang="el-GR" altLang="el-GR">
                <a:latin typeface="Calibri" pitchFamily="34" charset="0"/>
              </a:rPr>
              <a:pPr fontAlgn="base">
                <a:spcBef>
                  <a:spcPct val="0"/>
                </a:spcBef>
                <a:spcAft>
                  <a:spcPct val="0"/>
                </a:spcAft>
              </a:pPr>
              <a:t>31</a:t>
            </a:fld>
            <a:endParaRPr lang="el-GR" altLang="el-GR">
              <a:latin typeface="Calibri" pitchFamily="34" charset="0"/>
            </a:endParaRPr>
          </a:p>
        </p:txBody>
      </p:sp>
    </p:spTree>
    <p:extLst>
      <p:ext uri="{BB962C8B-B14F-4D97-AF65-F5344CB8AC3E}">
        <p14:creationId xmlns:p14="http://schemas.microsoft.com/office/powerpoint/2010/main" val="132815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62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A5967A4-0FEA-4E79-8439-FA8926BED19B}" type="slidenum">
              <a:rPr lang="el-GR" altLang="el-GR">
                <a:latin typeface="Calibri" pitchFamily="34" charset="0"/>
              </a:rPr>
              <a:pPr fontAlgn="base">
                <a:spcBef>
                  <a:spcPct val="0"/>
                </a:spcBef>
                <a:spcAft>
                  <a:spcPct val="0"/>
                </a:spcAft>
              </a:pPr>
              <a:t>1</a:t>
            </a:fld>
            <a:endParaRPr lang="el-GR" altLang="el-GR">
              <a:latin typeface="Calibri" pitchFamily="34" charset="0"/>
            </a:endParaRPr>
          </a:p>
        </p:txBody>
      </p:sp>
    </p:spTree>
    <p:extLst>
      <p:ext uri="{BB962C8B-B14F-4D97-AF65-F5344CB8AC3E}">
        <p14:creationId xmlns:p14="http://schemas.microsoft.com/office/powerpoint/2010/main" val="3601253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93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AF5E856-18D0-40F4-A525-7342A924CD78}" type="slidenum">
              <a:rPr lang="el-GR" altLang="el-GR">
                <a:latin typeface="Calibri" pitchFamily="34" charset="0"/>
              </a:rPr>
              <a:pPr fontAlgn="base">
                <a:spcBef>
                  <a:spcPct val="0"/>
                </a:spcBef>
                <a:spcAft>
                  <a:spcPct val="0"/>
                </a:spcAft>
              </a:pPr>
              <a:t>2</a:t>
            </a:fld>
            <a:endParaRPr lang="el-GR" altLang="el-GR">
              <a:latin typeface="Calibri" pitchFamily="34" charset="0"/>
            </a:endParaRPr>
          </a:p>
        </p:txBody>
      </p:sp>
    </p:spTree>
    <p:extLst>
      <p:ext uri="{BB962C8B-B14F-4D97-AF65-F5344CB8AC3E}">
        <p14:creationId xmlns:p14="http://schemas.microsoft.com/office/powerpoint/2010/main" val="241400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03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5B4150A-C570-4D39-A3E3-32EE20A5EE96}" type="slidenum">
              <a:rPr lang="el-GR" altLang="el-GR">
                <a:latin typeface="Calibri" pitchFamily="34" charset="0"/>
              </a:rPr>
              <a:pPr fontAlgn="base">
                <a:spcBef>
                  <a:spcPct val="0"/>
                </a:spcBef>
                <a:spcAft>
                  <a:spcPct val="0"/>
                </a:spcAft>
              </a:pPr>
              <a:t>3</a:t>
            </a:fld>
            <a:endParaRPr lang="el-GR" altLang="el-GR">
              <a:latin typeface="Calibri" pitchFamily="34" charset="0"/>
            </a:endParaRPr>
          </a:p>
        </p:txBody>
      </p:sp>
    </p:spTree>
    <p:extLst>
      <p:ext uri="{BB962C8B-B14F-4D97-AF65-F5344CB8AC3E}">
        <p14:creationId xmlns:p14="http://schemas.microsoft.com/office/powerpoint/2010/main" val="2349118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13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6802C6D-C8D9-4AB9-82EB-66D6AAFCFB15}" type="slidenum">
              <a:rPr lang="el-GR" altLang="el-GR">
                <a:latin typeface="Calibri" pitchFamily="34" charset="0"/>
              </a:rPr>
              <a:pPr fontAlgn="base">
                <a:spcBef>
                  <a:spcPct val="0"/>
                </a:spcBef>
                <a:spcAft>
                  <a:spcPct val="0"/>
                </a:spcAft>
              </a:pPr>
              <a:t>4</a:t>
            </a:fld>
            <a:endParaRPr lang="el-GR" altLang="el-GR">
              <a:latin typeface="Calibri" pitchFamily="34" charset="0"/>
            </a:endParaRPr>
          </a:p>
        </p:txBody>
      </p:sp>
    </p:spTree>
    <p:extLst>
      <p:ext uri="{BB962C8B-B14F-4D97-AF65-F5344CB8AC3E}">
        <p14:creationId xmlns:p14="http://schemas.microsoft.com/office/powerpoint/2010/main" val="232620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75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366F0F3-1B31-45C8-97C9-D966E8F63B92}" type="slidenum">
              <a:rPr lang="el-GR" altLang="el-GR">
                <a:latin typeface="Calibri" pitchFamily="34" charset="0"/>
              </a:rPr>
              <a:pPr fontAlgn="base">
                <a:spcBef>
                  <a:spcPct val="0"/>
                </a:spcBef>
                <a:spcAft>
                  <a:spcPct val="0"/>
                </a:spcAft>
              </a:pPr>
              <a:t>5</a:t>
            </a:fld>
            <a:endParaRPr lang="el-GR" altLang="el-GR">
              <a:latin typeface="Calibri" pitchFamily="34" charset="0"/>
            </a:endParaRPr>
          </a:p>
        </p:txBody>
      </p:sp>
    </p:spTree>
    <p:extLst>
      <p:ext uri="{BB962C8B-B14F-4D97-AF65-F5344CB8AC3E}">
        <p14:creationId xmlns:p14="http://schemas.microsoft.com/office/powerpoint/2010/main" val="3793096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85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1B81AFB-1193-4F3D-AD10-CB4FF1226744}" type="slidenum">
              <a:rPr lang="el-GR" altLang="el-GR">
                <a:latin typeface="Calibri" pitchFamily="34" charset="0"/>
              </a:rPr>
              <a:pPr fontAlgn="base">
                <a:spcBef>
                  <a:spcPct val="0"/>
                </a:spcBef>
                <a:spcAft>
                  <a:spcPct val="0"/>
                </a:spcAft>
              </a:pPr>
              <a:t>6</a:t>
            </a:fld>
            <a:endParaRPr lang="el-GR" altLang="el-GR">
              <a:latin typeface="Calibri" pitchFamily="34" charset="0"/>
            </a:endParaRPr>
          </a:p>
        </p:txBody>
      </p:sp>
    </p:spTree>
    <p:extLst>
      <p:ext uri="{BB962C8B-B14F-4D97-AF65-F5344CB8AC3E}">
        <p14:creationId xmlns:p14="http://schemas.microsoft.com/office/powerpoint/2010/main" val="518543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116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2289777-DE54-4F94-AFF4-9010E975209E}" type="slidenum">
              <a:rPr lang="el-GR" altLang="el-GR">
                <a:latin typeface="Calibri" pitchFamily="34" charset="0"/>
              </a:rPr>
              <a:pPr fontAlgn="base">
                <a:spcBef>
                  <a:spcPct val="0"/>
                </a:spcBef>
                <a:spcAft>
                  <a:spcPct val="0"/>
                </a:spcAft>
              </a:pPr>
              <a:t>7</a:t>
            </a:fld>
            <a:endParaRPr lang="el-GR" altLang="el-GR">
              <a:latin typeface="Calibri" pitchFamily="34" charset="0"/>
            </a:endParaRPr>
          </a:p>
        </p:txBody>
      </p:sp>
    </p:spTree>
    <p:extLst>
      <p:ext uri="{BB962C8B-B14F-4D97-AF65-F5344CB8AC3E}">
        <p14:creationId xmlns:p14="http://schemas.microsoft.com/office/powerpoint/2010/main" val="322433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146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B041E88-B95B-4F0A-8AFE-97E7AF1CBAEE}" type="slidenum">
              <a:rPr lang="el-GR" altLang="el-GR">
                <a:latin typeface="Calibri" pitchFamily="34" charset="0"/>
              </a:rPr>
              <a:pPr fontAlgn="base">
                <a:spcBef>
                  <a:spcPct val="0"/>
                </a:spcBef>
                <a:spcAft>
                  <a:spcPct val="0"/>
                </a:spcAft>
              </a:pPr>
              <a:t>8</a:t>
            </a:fld>
            <a:endParaRPr lang="el-GR" altLang="el-GR">
              <a:latin typeface="Calibri" pitchFamily="34" charset="0"/>
            </a:endParaRPr>
          </a:p>
        </p:txBody>
      </p:sp>
    </p:spTree>
    <p:extLst>
      <p:ext uri="{BB962C8B-B14F-4D97-AF65-F5344CB8AC3E}">
        <p14:creationId xmlns:p14="http://schemas.microsoft.com/office/powerpoint/2010/main" val="156786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3096543"/>
            <a:ext cx="8640960" cy="1752600"/>
          </a:xfrm>
        </p:spPr>
        <p:txBody>
          <a:bodyPr>
            <a:normAutofit fontScale="85000" lnSpcReduction="20000"/>
          </a:bodyPr>
          <a:lstStyle/>
          <a:p>
            <a:r>
              <a:rPr lang="el-GR" b="1" dirty="0" smtClean="0"/>
              <a:t>Ενότητα </a:t>
            </a:r>
            <a:r>
              <a:rPr lang="el-GR" b="1" dirty="0" smtClean="0"/>
              <a:t>8</a:t>
            </a:r>
            <a:r>
              <a:rPr lang="el-GR" dirty="0" smtClean="0"/>
              <a:t>:</a:t>
            </a:r>
            <a:r>
              <a:rPr lang="en-US" dirty="0" smtClean="0"/>
              <a:t> </a:t>
            </a:r>
            <a:r>
              <a:rPr lang="el-GR" dirty="0"/>
              <a:t>Προβληματικές περιπτώσεις αρχειακών συνόλων</a:t>
            </a:r>
            <a:endParaRPr lang="el-GR" dirty="0" smtClean="0"/>
          </a:p>
          <a:p>
            <a:endParaRPr lang="en-US" dirty="0" smtClean="0"/>
          </a:p>
          <a:p>
            <a:r>
              <a:rPr lang="el-GR" dirty="0"/>
              <a:t>Γιώργος Γιαννακόπουλος</a:t>
            </a:r>
          </a:p>
          <a:p>
            <a:r>
              <a:rPr lang="el-GR" dirty="0"/>
              <a:t>Τμήμα</a:t>
            </a:r>
            <a:r>
              <a:rPr lang="en-US" dirty="0"/>
              <a:t> </a:t>
            </a:r>
            <a:r>
              <a:rPr lang="el-GR" dirty="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3540437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Ανοικτό και κλειστό αρχειακό σύνολο</a:t>
            </a:r>
            <a:endParaRPr lang="el-GR"/>
          </a:p>
        </p:txBody>
      </p:sp>
      <p:sp>
        <p:nvSpPr>
          <p:cNvPr id="2" name="1 - Θέση περιεχομένου"/>
          <p:cNvSpPr>
            <a:spLocks noGrp="1"/>
          </p:cNvSpPr>
          <p:nvPr>
            <p:ph idx="1"/>
          </p:nvPr>
        </p:nvSpPr>
        <p:spPr/>
        <p:txBody>
          <a:bodyPr>
            <a:noAutofit/>
          </a:bodyPr>
          <a:lstStyle/>
          <a:p>
            <a:pPr>
              <a:defRPr/>
            </a:pPr>
            <a:r>
              <a:rPr lang="el-GR" sz="2600" dirty="0" smtClean="0"/>
              <a:t>Απαραίτητη για τη διαχείριση συναφών περιπτώσεων είναι η χρήση των εννοιών ανοικτό και κλειστό αρχειακό σύνολο.</a:t>
            </a:r>
          </a:p>
          <a:p>
            <a:pPr>
              <a:defRPr/>
            </a:pPr>
            <a:r>
              <a:rPr lang="el-GR" sz="2600" dirty="0" smtClean="0"/>
              <a:t>ΚΛΕΙΣΤΟ ονομάζεται το αρχειακό σύνολο, του οποίου ο παραγωγός έχει τερματίσει τις δραστηριότητες (είτε πρόκειται για θάνατο φυσικού προσώπου είτε για κατάργηση / διάλυση νομικού προσώπου) και τη συνεπαγόμενη παραγωγή τεκμηρίων. </a:t>
            </a:r>
          </a:p>
          <a:p>
            <a:pPr>
              <a:defRPr/>
            </a:pPr>
            <a:r>
              <a:rPr lang="el-GR" sz="2600" dirty="0" smtClean="0"/>
              <a:t>Αντιθέτως ένα αρχειακό σύνολο μπορεί να παραμείνει επί αιώνες </a:t>
            </a:r>
            <a:r>
              <a:rPr lang="el-GR" sz="2600" cap="small" dirty="0" smtClean="0"/>
              <a:t>ανοιχτο, </a:t>
            </a:r>
            <a:r>
              <a:rPr lang="el-GR" sz="2600" dirty="0" smtClean="0"/>
              <a:t>εφ' όσον οι δραστηριότητες του οργανισμού-παραγωγού συνεχίζονται.</a:t>
            </a:r>
          </a:p>
          <a:p>
            <a:pPr>
              <a:defRPr/>
            </a:pPr>
            <a:endParaRPr lang="el-GR"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711400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l-GR" dirty="0"/>
              <a:t>Προβληματικές περιπτώσεις αρχειακών </a:t>
            </a:r>
            <a:r>
              <a:rPr lang="el-GR" dirty="0" smtClean="0"/>
              <a:t>συνόλων</a:t>
            </a:r>
            <a:endParaRPr lang="el-GR" dirty="0"/>
          </a:p>
        </p:txBody>
      </p:sp>
      <p:sp>
        <p:nvSpPr>
          <p:cNvPr id="3" name="2 - Θέση περιεχομένου"/>
          <p:cNvSpPr>
            <a:spLocks noGrp="1"/>
          </p:cNvSpPr>
          <p:nvPr>
            <p:ph type="subTitle" idx="1"/>
          </p:nvPr>
        </p:nvSpPr>
        <p:spPr/>
        <p:txBody>
          <a:bodyPr>
            <a:normAutofit/>
          </a:bodyPr>
          <a:lstStyle/>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Η μικρή ομάδα τεκμηρίων και το ελλιπές αρχειακό σύνολο</a:t>
            </a:r>
            <a:endParaRPr lang="el-GR"/>
          </a:p>
        </p:txBody>
      </p:sp>
      <p:sp>
        <p:nvSpPr>
          <p:cNvPr id="2" name="1 - Θέση περιεχομένου"/>
          <p:cNvSpPr>
            <a:spLocks noGrp="1"/>
          </p:cNvSpPr>
          <p:nvPr>
            <p:ph idx="1"/>
          </p:nvPr>
        </p:nvSpPr>
        <p:spPr>
          <a:xfrm>
            <a:off x="457200" y="1340768"/>
            <a:ext cx="8229600" cy="5040560"/>
          </a:xfrm>
        </p:spPr>
        <p:txBody>
          <a:bodyPr>
            <a:normAutofit/>
          </a:bodyPr>
          <a:lstStyle/>
          <a:p>
            <a:pPr>
              <a:defRPr/>
            </a:pPr>
            <a:r>
              <a:rPr lang="en-US" sz="2600" dirty="0" smtClean="0"/>
              <a:t>O</a:t>
            </a:r>
            <a:r>
              <a:rPr lang="el-GR" sz="2600" dirty="0" smtClean="0"/>
              <a:t> αριθμός των τεκμηρίων δεν αποτελεί επαρκές κριτήριο. Το ερώτημα δεν είναι εάν τα τεκμήρια είναι πολλά ή λίγα, αλλά εάν μας επιτρέπουν να ανασυνθέσουμε το συνολικό αρχειακό υλικό και το διοικητικό περιβάλλον απ' όπου απέρρευσαν. </a:t>
            </a:r>
            <a:endParaRPr lang="en-US" sz="2600" dirty="0" smtClean="0"/>
          </a:p>
          <a:p>
            <a:pPr>
              <a:defRPr/>
            </a:pPr>
            <a:r>
              <a:rPr lang="el-GR" sz="2600" dirty="0" smtClean="0"/>
              <a:t>Εκείνο που δικαιολογεί το χαρακτηρισμό του αρχειακού συνόλου είναι η ύπαρξη </a:t>
            </a:r>
            <a:r>
              <a:rPr lang="el-GR" sz="2600" dirty="0" err="1" smtClean="0"/>
              <a:t>τεκμηριωτικής</a:t>
            </a:r>
            <a:r>
              <a:rPr lang="el-GR" sz="2600" dirty="0" smtClean="0"/>
              <a:t> αξίας από μέρους των τεκμηρίων. </a:t>
            </a:r>
            <a:endParaRPr lang="en-US" sz="2600" dirty="0" smtClean="0"/>
          </a:p>
          <a:p>
            <a:pPr>
              <a:defRPr/>
            </a:pPr>
            <a:r>
              <a:rPr lang="el-GR" sz="2600" dirty="0" smtClean="0"/>
              <a:t>Η έλλειψη </a:t>
            </a:r>
            <a:r>
              <a:rPr lang="el-GR" sz="2600" dirty="0" err="1" smtClean="0"/>
              <a:t>τεκμηριωτικής</a:t>
            </a:r>
            <a:r>
              <a:rPr lang="el-GR" sz="2600" dirty="0" smtClean="0"/>
              <a:t> αξίας δεν αρκεί, για να υποβιβάσουμε τα τεκμήρια στο επίπεδο της συλλογής τεκμηρίων. </a:t>
            </a:r>
          </a:p>
          <a:p>
            <a:pPr>
              <a:defRPr/>
            </a:pPr>
            <a:endParaRPr lang="el-GR" sz="2600" dirty="0" smtClean="0"/>
          </a:p>
          <a:p>
            <a:pPr>
              <a:defRPr/>
            </a:pPr>
            <a:endParaRPr lang="el-GR" sz="2600" dirty="0" smtClean="0"/>
          </a:p>
          <a:p>
            <a:pPr>
              <a:defRPr/>
            </a:pPr>
            <a:endParaRPr lang="el-GR"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099344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Κριτήριο η </a:t>
            </a:r>
            <a:r>
              <a:rPr lang="el-GR" dirty="0" err="1" smtClean="0"/>
              <a:t>τεκμηριωτική</a:t>
            </a:r>
            <a:r>
              <a:rPr lang="el-GR" dirty="0" smtClean="0"/>
              <a:t> αξία</a:t>
            </a:r>
            <a:endParaRPr lang="el-GR" dirty="0"/>
          </a:p>
        </p:txBody>
      </p:sp>
      <p:sp>
        <p:nvSpPr>
          <p:cNvPr id="3" name="2 - Θέση περιεχομένου"/>
          <p:cNvSpPr>
            <a:spLocks noGrp="1"/>
          </p:cNvSpPr>
          <p:nvPr>
            <p:ph idx="1"/>
          </p:nvPr>
        </p:nvSpPr>
        <p:spPr/>
        <p:txBody>
          <a:bodyPr>
            <a:normAutofit/>
          </a:bodyPr>
          <a:lstStyle/>
          <a:p>
            <a:r>
              <a:rPr lang="el-GR" altLang="el-GR" sz="2800" dirty="0" smtClean="0"/>
              <a:t>Εκείνο που δικαιολογεί το χαρακτηρισμό του αρχειακού συνόλου είναι η ύπαρξη </a:t>
            </a:r>
            <a:r>
              <a:rPr lang="el-GR" altLang="el-GR" sz="2800" dirty="0" err="1" smtClean="0"/>
              <a:t>τεκμηριωτικής</a:t>
            </a:r>
            <a:r>
              <a:rPr lang="el-GR" altLang="el-GR" sz="2800" dirty="0" smtClean="0"/>
              <a:t> αξίας από μέρους των τεκμηρίων. </a:t>
            </a:r>
          </a:p>
          <a:p>
            <a:r>
              <a:rPr lang="el-GR" altLang="el-GR" sz="2800" dirty="0" smtClean="0"/>
              <a:t>Το ερώτημα τίθεται κατά την πρόσκτηση του αρχείου από την αρχειακή υπηρεσία </a:t>
            </a:r>
            <a:r>
              <a:rPr lang="el-GR" altLang="el-GR" sz="2800" i="1" dirty="0" smtClean="0"/>
              <a:t>(Τα τεκμήρια αποκτώνται για την πληροφοριακή και μόνο αξία τους;) </a:t>
            </a:r>
            <a:r>
              <a:rPr lang="el-GR" altLang="el-GR" sz="2800" dirty="0" smtClean="0"/>
              <a:t>και επανέρχεται κατά την επεξεργασία τους (ταξινόμηση, περιγραφή, κ.ά.).</a:t>
            </a:r>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Τεκμήρια και συλλογή</a:t>
            </a:r>
            <a:endParaRPr lang="el-GR" dirty="0"/>
          </a:p>
        </p:txBody>
      </p:sp>
      <p:sp>
        <p:nvSpPr>
          <p:cNvPr id="3" name="2 - Θέση περιεχομένου"/>
          <p:cNvSpPr>
            <a:spLocks noGrp="1"/>
          </p:cNvSpPr>
          <p:nvPr>
            <p:ph idx="1"/>
          </p:nvPr>
        </p:nvSpPr>
        <p:spPr/>
        <p:txBody>
          <a:bodyPr>
            <a:normAutofit/>
          </a:bodyPr>
          <a:lstStyle/>
          <a:p>
            <a:r>
              <a:rPr lang="el-GR" altLang="el-GR" sz="2800" dirty="0" smtClean="0"/>
              <a:t>Η έλλειψη </a:t>
            </a:r>
            <a:r>
              <a:rPr lang="el-GR" altLang="el-GR" sz="2800" dirty="0" err="1" smtClean="0"/>
              <a:t>τεκμηριωτικής</a:t>
            </a:r>
            <a:r>
              <a:rPr lang="el-GR" altLang="el-GR" sz="2800" dirty="0" smtClean="0"/>
              <a:t> αξίας δεν αρκεί, για να υποβιβάσουμε τα τεκμήρια στο επίπεδο της συλλογής τεκμηρίων. </a:t>
            </a:r>
          </a:p>
          <a:p>
            <a:r>
              <a:rPr lang="el-GR" altLang="el-GR" sz="2800" dirty="0" smtClean="0"/>
              <a:t>Η συλλογή χαρακτηρίζεται από τη συνειδητή πρόθεση του δημιουργού της να συγκεντρώσει τα εν λόγω τεκμήρια. </a:t>
            </a:r>
          </a:p>
          <a:p>
            <a:r>
              <a:rPr lang="el-GR" altLang="el-GR" sz="2800" dirty="0" smtClean="0"/>
              <a:t>Αντίθετα στην περίπτωση μας τα τεκμήρια έχουν φυσιολογικά προκύψει από τις δραστηριότητες ενός νομικού ή φυσικού προσώπου.</a:t>
            </a:r>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Αρχεία δημιουργημένα </a:t>
            </a:r>
            <a:br>
              <a:rPr lang="el-GR" dirty="0" smtClean="0"/>
            </a:br>
            <a:r>
              <a:rPr lang="el-GR" dirty="0" smtClean="0"/>
              <a:t>από διάφορους φορείς</a:t>
            </a:r>
            <a:endParaRPr lang="el-GR" dirty="0"/>
          </a:p>
        </p:txBody>
      </p:sp>
      <p:sp>
        <p:nvSpPr>
          <p:cNvPr id="3" name="2 - Θέση περιεχομένου"/>
          <p:cNvSpPr>
            <a:spLocks noGrp="1"/>
          </p:cNvSpPr>
          <p:nvPr>
            <p:ph idx="1"/>
          </p:nvPr>
        </p:nvSpPr>
        <p:spPr>
          <a:xfrm>
            <a:off x="457200" y="1412776"/>
            <a:ext cx="8229600" cy="5040560"/>
          </a:xfrm>
        </p:spPr>
        <p:txBody>
          <a:bodyPr>
            <a:normAutofit fontScale="85000" lnSpcReduction="20000"/>
          </a:bodyPr>
          <a:lstStyle/>
          <a:p>
            <a:pPr>
              <a:lnSpc>
                <a:spcPct val="114000"/>
              </a:lnSpc>
              <a:spcBef>
                <a:spcPts val="600"/>
              </a:spcBef>
              <a:defRPr/>
            </a:pPr>
            <a:r>
              <a:rPr lang="el-GR" dirty="0" smtClean="0"/>
              <a:t>Όλο και συχνότερα ο </a:t>
            </a:r>
            <a:r>
              <a:rPr lang="el-GR" dirty="0" err="1" smtClean="0"/>
              <a:t>αρχειονόμος</a:t>
            </a:r>
            <a:r>
              <a:rPr lang="el-GR" dirty="0" smtClean="0"/>
              <a:t> συναντά αρχεία που έχουν δημιουργηθεί από την κοινή δραστηριότητα δύο ή περισσότερων οργανισμών. </a:t>
            </a:r>
            <a:endParaRPr lang="en-US" dirty="0" smtClean="0"/>
          </a:p>
          <a:p>
            <a:pPr>
              <a:lnSpc>
                <a:spcPct val="114000"/>
              </a:lnSpc>
              <a:spcBef>
                <a:spcPts val="600"/>
              </a:spcBef>
              <a:defRPr/>
            </a:pPr>
            <a:r>
              <a:rPr lang="el-GR" dirty="0" smtClean="0"/>
              <a:t>Χαρακτηριστικά είναι τα παραδείγματα των κατασκευαστικών εταιριών που αναλαμβάνουν τη σπονδυλωτή εκτέλεση μεγάλων έργων, των συνεδρίων ή πολιτιστικών εκδηλώσεων που συνδιοργανώνονται από την τοπική αυτοδιοίκηση, υπουργεία και ιδιωτικές εταιρίες, χωρίς να ξεχνάμε τις διάφορες επιτροπές που συστήνονται με τη συμμετοχή πολλών φορέων, προκειμένου να επεξεργασθούν ένα συγκεκριμένο αντικείμενο.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Ερώτημα</a:t>
            </a:r>
            <a:endParaRPr lang="el-GR" dirty="0"/>
          </a:p>
        </p:txBody>
      </p:sp>
      <p:sp>
        <p:nvSpPr>
          <p:cNvPr id="3" name="2 - Θέση περιεχομένου"/>
          <p:cNvSpPr>
            <a:spLocks noGrp="1"/>
          </p:cNvSpPr>
          <p:nvPr>
            <p:ph idx="1"/>
          </p:nvPr>
        </p:nvSpPr>
        <p:spPr/>
        <p:txBody>
          <a:bodyPr/>
          <a:lstStyle/>
          <a:p>
            <a:r>
              <a:rPr lang="el-GR" altLang="el-GR" sz="2800" dirty="0" smtClean="0"/>
              <a:t>Το ερώτημα που ανακύπτει είναι:</a:t>
            </a:r>
          </a:p>
          <a:p>
            <a:pPr lvl="1"/>
            <a:r>
              <a:rPr lang="el-GR" altLang="el-GR" sz="2400" dirty="0" smtClean="0"/>
              <a:t>αν τα τεκμήρια που έχουν παραχθεί από κοινού συνιστούν ίδιο αρχειακό σύνολο, </a:t>
            </a:r>
          </a:p>
          <a:p>
            <a:pPr lvl="1"/>
            <a:r>
              <a:rPr lang="el-GR" altLang="el-GR" sz="2400" dirty="0" smtClean="0"/>
              <a:t>αν πρέπει να αποδοθούν σε όλους τους συμπράττοντες οργανισμούς, ή </a:t>
            </a:r>
          </a:p>
          <a:p>
            <a:pPr lvl="1"/>
            <a:r>
              <a:rPr lang="el-GR" altLang="el-GR" sz="2400" dirty="0" smtClean="0"/>
              <a:t>αν απλώς ανήκουν στο αρχειακό σύνολο ενός από αυτούς</a:t>
            </a:r>
            <a:r>
              <a:rPr lang="en-US" altLang="el-GR" sz="2400"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Αρχειακή ενότητα</a:t>
            </a:r>
            <a:endParaRPr lang="el-GR"/>
          </a:p>
        </p:txBody>
      </p:sp>
      <p:sp>
        <p:nvSpPr>
          <p:cNvPr id="40962" name="1 - Θέση περιεχομένου"/>
          <p:cNvSpPr>
            <a:spLocks noGrp="1"/>
          </p:cNvSpPr>
          <p:nvPr>
            <p:ph idx="1"/>
          </p:nvPr>
        </p:nvSpPr>
        <p:spPr/>
        <p:txBody>
          <a:bodyPr>
            <a:normAutofit/>
          </a:bodyPr>
          <a:lstStyle/>
          <a:p>
            <a:r>
              <a:rPr lang="el-GR" altLang="el-GR" sz="2800" dirty="0" smtClean="0"/>
              <a:t>Συνεπώς, αν δε δικαιολογείται ο χαρακτηρισμός αρχειακό σύνολο, είναι προτιμότερο να χρησιμοποιήσουμε έναν ενδιάμεσο όρο, όπως, λ.χ., αρχειακή ενότητα. </a:t>
            </a:r>
          </a:p>
          <a:p>
            <a:r>
              <a:rPr lang="el-GR" altLang="el-GR" sz="2800" dirty="0" smtClean="0"/>
              <a:t>Ωστόσο, αν τα τεκμήρια εκληφθούν ως αρχειακό σύνολο, έστω και ελλιπές, είναι προτιμότερο να αποφύγουμε την αυθαίρετη ομαδοποίηση «μικρών αρχειακών συνόλων» που θα τα αντιδιαστέλλει με τα υπόλοιπα, τα δήθεν «πραγματικά αρχειακά σύνολα».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3610921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διασπασμένο και διασπαρμένο αρχειακό σύνολο</a:t>
            </a:r>
            <a:endParaRPr lang="el-GR" dirty="0"/>
          </a:p>
        </p:txBody>
      </p:sp>
      <p:sp>
        <p:nvSpPr>
          <p:cNvPr id="3" name="2 - Θέση περιεχομένου"/>
          <p:cNvSpPr>
            <a:spLocks noGrp="1"/>
          </p:cNvSpPr>
          <p:nvPr>
            <p:ph idx="1"/>
          </p:nvPr>
        </p:nvSpPr>
        <p:spPr>
          <a:xfrm>
            <a:off x="457200" y="1484784"/>
            <a:ext cx="8229600" cy="5184576"/>
          </a:xfrm>
        </p:spPr>
        <p:txBody>
          <a:bodyPr>
            <a:noAutofit/>
          </a:bodyPr>
          <a:lstStyle/>
          <a:p>
            <a:pPr>
              <a:defRPr/>
            </a:pPr>
            <a:r>
              <a:rPr lang="el-GR" sz="2400" dirty="0" smtClean="0"/>
              <a:t>Είναι συχνό φαινόμενο ο διαμελισμός ενός αρχειακού συνόλου και η φυσική διάσπαση του σε πολλούς κατόχους. </a:t>
            </a:r>
          </a:p>
          <a:p>
            <a:pPr>
              <a:defRPr/>
            </a:pPr>
            <a:r>
              <a:rPr lang="el-GR" sz="2400" dirty="0" smtClean="0"/>
              <a:t>Η κατάτμηση αυτή μπορεί να οφείλεται στην ιστορία του αρχείου και στις καταστροφές που υπέστη, στον ανταγωνισμό μεταξύ αρχειακών ιδρυμάτων ή συλλεκτών, τέλος στο γεγονός πως η τμηματική εκποίηση ενός αρχείου είναι η πιο επικερδής για τον ιδιοκτήτη του. </a:t>
            </a:r>
          </a:p>
          <a:p>
            <a:pPr>
              <a:defRPr/>
            </a:pPr>
            <a:r>
              <a:rPr lang="el-GR" sz="2400" dirty="0" smtClean="0"/>
              <a:t>Παρ' ότι για τον </a:t>
            </a:r>
            <a:r>
              <a:rPr lang="el-GR" sz="2400" dirty="0" err="1" smtClean="0"/>
              <a:t>αρχειονόμο</a:t>
            </a:r>
            <a:r>
              <a:rPr lang="el-GR" sz="2400" dirty="0" smtClean="0"/>
              <a:t> το πρόβλημα τίθεται κυρίως κατά την πρόσκτηση, έχει επιπτώσεις και στην περιγραφή του αρχείου. </a:t>
            </a:r>
          </a:p>
          <a:p>
            <a:pPr>
              <a:defRPr/>
            </a:pPr>
            <a:r>
              <a:rPr lang="el-GR" sz="2400" dirty="0" smtClean="0"/>
              <a:t>Πρόκειται για διαφορετικές αρχειακές μονάδες ή για μέρη του ενός και μόνου αρχειακού συνόλου;</a:t>
            </a:r>
          </a:p>
          <a:p>
            <a:pPr>
              <a:defRPr/>
            </a:pPr>
            <a:endParaRPr lang="el-GR" sz="2400" dirty="0" smtClean="0"/>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Πρόβλημα εφαρμογής αρχειακού δεσμού</a:t>
            </a:r>
            <a:endParaRPr lang="el-GR" dirty="0"/>
          </a:p>
        </p:txBody>
      </p:sp>
      <p:sp>
        <p:nvSpPr>
          <p:cNvPr id="3" name="2 - Θέση περιεχομένου"/>
          <p:cNvSpPr>
            <a:spLocks noGrp="1"/>
          </p:cNvSpPr>
          <p:nvPr>
            <p:ph idx="1"/>
          </p:nvPr>
        </p:nvSpPr>
        <p:spPr/>
        <p:txBody>
          <a:bodyPr>
            <a:normAutofit/>
          </a:bodyPr>
          <a:lstStyle/>
          <a:p>
            <a:r>
              <a:rPr lang="el-GR" altLang="el-GR" sz="2800" dirty="0" smtClean="0"/>
              <a:t>Δε συντρέχει κανένας λόγος να εκλάβουμε τα τμήματα ενός αρχειακού συνόλου ως αυτόνομες αρχειακές μονάδες. </a:t>
            </a:r>
          </a:p>
          <a:p>
            <a:r>
              <a:rPr lang="el-GR" altLang="el-GR" sz="2800" dirty="0" smtClean="0"/>
              <a:t>Εάν το αρχειακό σύνολο έχει κανονικά προέλθει από έναν και τον αυτό παραγωγό, η εκ των υστέρων διαχείριση του από ποικίλες αρχειακές υπηρεσίες δεν αναιρεί τον ενιαίο χαρακτήρα του. </a:t>
            </a:r>
          </a:p>
          <a:p>
            <a:r>
              <a:rPr lang="el-GR" altLang="el-GR" sz="2800" dirty="0" smtClean="0"/>
              <a:t>Το πρόβλημα βρίσκεται στην εφαρμογή του αρχειακού δεσμού και όχι στην αναγνώριση του αρχειακού συνόλου.</a:t>
            </a:r>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smtClean="0"/>
              <a:t>Μικρή ανασκόπηση…</a:t>
            </a:r>
            <a:endParaRPr lang="el-GR"/>
          </a:p>
        </p:txBody>
      </p:sp>
    </p:spTree>
    <p:extLst>
      <p:ext uri="{BB962C8B-B14F-4D97-AF65-F5344CB8AC3E}">
        <p14:creationId xmlns:p14="http://schemas.microsoft.com/office/powerpoint/2010/main" val="3758757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Πολιτική προσκτήσεων και τρόπος περιγραφής</a:t>
            </a:r>
            <a:endParaRPr lang="el-GR" dirty="0"/>
          </a:p>
        </p:txBody>
      </p:sp>
      <p:sp>
        <p:nvSpPr>
          <p:cNvPr id="3" name="2 - Θέση περιεχομένου"/>
          <p:cNvSpPr>
            <a:spLocks noGrp="1"/>
          </p:cNvSpPr>
          <p:nvPr>
            <p:ph idx="1"/>
          </p:nvPr>
        </p:nvSpPr>
        <p:spPr/>
        <p:txBody>
          <a:bodyPr>
            <a:normAutofit fontScale="85000" lnSpcReduction="10000"/>
          </a:bodyPr>
          <a:lstStyle/>
          <a:p>
            <a:pPr>
              <a:defRPr/>
            </a:pPr>
            <a:r>
              <a:rPr lang="el-GR" dirty="0" smtClean="0"/>
              <a:t>Διάφορες μέθοδοι μπορούν να επιστρατευθούν, για να αντιμετωπισθεί το πρόβλημα. </a:t>
            </a:r>
          </a:p>
          <a:p>
            <a:pPr>
              <a:defRPr/>
            </a:pPr>
            <a:r>
              <a:rPr lang="el-GR" dirty="0" smtClean="0"/>
              <a:t>Η κυριότερη είναι η εκπόνηση από κάθε αρχειακή υπηρεσία «πολιτικής προσκτήσεων». </a:t>
            </a:r>
          </a:p>
          <a:p>
            <a:pPr>
              <a:defRPr/>
            </a:pPr>
            <a:r>
              <a:rPr lang="el-GR" dirty="0" smtClean="0"/>
              <a:t>Ευνόητο είναι πως στην περίπτωση που το αρχειακό σύνολο έχει ήδη διασπασθεί οι προσπάθειες πρέπει να κατατείνουν προς τη φυσική του ανασυγκρότηση. </a:t>
            </a:r>
          </a:p>
          <a:p>
            <a:pPr>
              <a:defRPr/>
            </a:pPr>
            <a:r>
              <a:rPr lang="el-GR" dirty="0" smtClean="0"/>
              <a:t>Εάν αυτή η τελευταία είναι αδύνατη, δεν μπορούμε παρά να επισημάνουμε τη διανοητική ενότητα του συνόλου σημειώνοντας στην περιγραφή κάθε «τμήματος» την ύπαρξη των άλλων που φυλάσσονται χωριστά.</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Αρχεία δημιουργημένα </a:t>
            </a:r>
            <a:br>
              <a:rPr lang="el-GR" dirty="0" smtClean="0"/>
            </a:br>
            <a:r>
              <a:rPr lang="el-GR" dirty="0" smtClean="0"/>
              <a:t>από διάφορους φορείς</a:t>
            </a:r>
            <a:endParaRPr lang="el-GR" dirty="0"/>
          </a:p>
        </p:txBody>
      </p:sp>
      <p:sp>
        <p:nvSpPr>
          <p:cNvPr id="3" name="2 - Θέση περιεχομένου"/>
          <p:cNvSpPr>
            <a:spLocks noGrp="1"/>
          </p:cNvSpPr>
          <p:nvPr>
            <p:ph idx="1"/>
          </p:nvPr>
        </p:nvSpPr>
        <p:spPr/>
        <p:txBody>
          <a:bodyPr>
            <a:normAutofit/>
          </a:bodyPr>
          <a:lstStyle/>
          <a:p>
            <a:pPr>
              <a:lnSpc>
                <a:spcPct val="114000"/>
              </a:lnSpc>
              <a:spcBef>
                <a:spcPts val="600"/>
              </a:spcBef>
              <a:defRPr/>
            </a:pPr>
            <a:r>
              <a:rPr lang="el-GR" sz="2400" dirty="0" smtClean="0"/>
              <a:t>Όλο και συχνότερα ο </a:t>
            </a:r>
            <a:r>
              <a:rPr lang="el-GR" sz="2400" dirty="0" err="1" smtClean="0"/>
              <a:t>αρχειονόμος</a:t>
            </a:r>
            <a:r>
              <a:rPr lang="el-GR" sz="2400" dirty="0" smtClean="0"/>
              <a:t> συναντά αρχεία που έχουν δημιουργηθεί από την κοινή δραστηριότητα δύο ή περισσότερων οργανισμών. </a:t>
            </a:r>
            <a:endParaRPr lang="en-US" sz="2400" dirty="0" smtClean="0"/>
          </a:p>
          <a:p>
            <a:pPr>
              <a:lnSpc>
                <a:spcPct val="114000"/>
              </a:lnSpc>
              <a:spcBef>
                <a:spcPts val="600"/>
              </a:spcBef>
              <a:defRPr/>
            </a:pPr>
            <a:r>
              <a:rPr lang="el-GR" sz="2400" dirty="0" smtClean="0"/>
              <a:t>Χαρακτηριστικά είναι τα παραδείγματα των κατασκευαστικών εταιριών που αναλαμβάνουν τη σπονδυλωτή εκτέλεση μεγάλων έργων, των συνεδρίων ή πολιτιστικών εκδηλώσεων που συνδιοργανώνονται από την τοπική αυτοδιοίκηση, υπουργεία και ιδιωτικές εταιρίες, χωρίς να ξεχνάμε τις διάφορες επιτροπές που συστήνονται με τη συμμετοχή πολλών φορέων, προκειμένου να επεξεργασθούν ένα συγκεκριμένο αντικείμενο. </a:t>
            </a:r>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Ερώτημα</a:t>
            </a:r>
            <a:endParaRPr lang="el-GR" dirty="0"/>
          </a:p>
        </p:txBody>
      </p:sp>
      <p:sp>
        <p:nvSpPr>
          <p:cNvPr id="3" name="2 - Θέση περιεχομένου"/>
          <p:cNvSpPr>
            <a:spLocks noGrp="1"/>
          </p:cNvSpPr>
          <p:nvPr>
            <p:ph idx="1"/>
          </p:nvPr>
        </p:nvSpPr>
        <p:spPr/>
        <p:txBody>
          <a:bodyPr>
            <a:normAutofit lnSpcReduction="10000"/>
          </a:bodyPr>
          <a:lstStyle/>
          <a:p>
            <a:r>
              <a:rPr lang="el-GR" altLang="el-GR" sz="2800" dirty="0" smtClean="0"/>
              <a:t>Το ερώτημα που ανακύπτει είναι:</a:t>
            </a:r>
          </a:p>
          <a:p>
            <a:pPr lvl="1"/>
            <a:r>
              <a:rPr lang="el-GR" altLang="el-GR" sz="2400" dirty="0" smtClean="0"/>
              <a:t>αν τα τεκμήρια που έχουν παραχθεί από κοινού συνιστούν ίδιο αρχειακό σύνολο, </a:t>
            </a:r>
          </a:p>
          <a:p>
            <a:pPr lvl="1"/>
            <a:r>
              <a:rPr lang="el-GR" altLang="el-GR" sz="2400" dirty="0" smtClean="0"/>
              <a:t>αν πρέπει να αποδοθούν σε όλους τους συμπράττοντες οργανισμούς, ή </a:t>
            </a:r>
          </a:p>
          <a:p>
            <a:pPr lvl="1"/>
            <a:r>
              <a:rPr lang="el-GR" altLang="el-GR" sz="2400" dirty="0" smtClean="0"/>
              <a:t>αν απλώς ανήκουν στο αρχειακό σύνολο ενός από αυτούς.</a:t>
            </a:r>
          </a:p>
          <a:p>
            <a:r>
              <a:rPr lang="el-GR" altLang="el-GR" sz="2800" dirty="0" smtClean="0"/>
              <a:t>Εδώ ο </a:t>
            </a:r>
            <a:r>
              <a:rPr lang="el-GR" altLang="el-GR" sz="2800" dirty="0" err="1" smtClean="0"/>
              <a:t>αρχειονόμος</a:t>
            </a:r>
            <a:r>
              <a:rPr lang="el-GR" altLang="el-GR" sz="2800" dirty="0" smtClean="0"/>
              <a:t> καλείται να κάνει τη λεπτή διάκριση ανάμεσα:</a:t>
            </a:r>
          </a:p>
          <a:p>
            <a:pPr lvl="1"/>
            <a:r>
              <a:rPr lang="el-GR" altLang="el-GR" sz="2400" dirty="0" smtClean="0"/>
              <a:t>αφ' ενός στη δραστηριότητα στην οποία συμμετέχουν διάφοροι οργανισμοί, και </a:t>
            </a:r>
          </a:p>
          <a:p>
            <a:pPr lvl="1"/>
            <a:r>
              <a:rPr lang="el-GR" altLang="el-GR" sz="2400" dirty="0" smtClean="0"/>
              <a:t>αφ' ετέρου στον οργανισμό που έχει </a:t>
            </a:r>
            <a:r>
              <a:rPr lang="en-US" altLang="el-GR" sz="2400" dirty="0" smtClean="0"/>
              <a:t>ad hoc </a:t>
            </a:r>
            <a:r>
              <a:rPr lang="el-GR" altLang="el-GR" sz="2400" dirty="0" smtClean="0"/>
              <a:t>συσταθεί από πολλούς άλλους.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Δραστηριότητα στην οποία μετέχουν διάφοροι οργανισμοί</a:t>
            </a:r>
            <a:endParaRPr lang="el-GR" dirty="0"/>
          </a:p>
        </p:txBody>
      </p:sp>
      <p:sp>
        <p:nvSpPr>
          <p:cNvPr id="3" name="2 - Θέση περιεχομένου"/>
          <p:cNvSpPr>
            <a:spLocks noGrp="1"/>
          </p:cNvSpPr>
          <p:nvPr>
            <p:ph idx="1"/>
          </p:nvPr>
        </p:nvSpPr>
        <p:spPr>
          <a:xfrm>
            <a:off x="457200" y="1412776"/>
            <a:ext cx="8229600" cy="5040560"/>
          </a:xfrm>
        </p:spPr>
        <p:txBody>
          <a:bodyPr>
            <a:normAutofit/>
          </a:bodyPr>
          <a:lstStyle/>
          <a:p>
            <a:r>
              <a:rPr lang="el-GR" altLang="el-GR" sz="2800" dirty="0" smtClean="0"/>
              <a:t>Στην περίπτωση αυτή τα τεκμήρια πρέπει να περιληφθούν στο αρχειακό σύνολο του οργανισμού που έχει την κύρια ευθύνη και διαχείριση της δραστηριότητας. </a:t>
            </a:r>
          </a:p>
          <a:p>
            <a:r>
              <a:rPr lang="el-GR" altLang="el-GR" sz="2800" dirty="0" smtClean="0"/>
              <a:t>Ιδεωδώς μάλιστα θα έπρεπε στην περιγραφή που αφορά στα αρχειακά σύνολα των άλλων συνεργατών να επισημαίνεται η σχέση τους με τα εν λόγω τεκμήρια. </a:t>
            </a:r>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Σύσταση οργανισμού από άλλους</a:t>
            </a:r>
            <a:endParaRPr lang="el-GR" dirty="0"/>
          </a:p>
        </p:txBody>
      </p:sp>
      <p:sp>
        <p:nvSpPr>
          <p:cNvPr id="3" name="2 - Θέση περιεχομένου"/>
          <p:cNvSpPr>
            <a:spLocks noGrp="1"/>
          </p:cNvSpPr>
          <p:nvPr>
            <p:ph idx="1"/>
          </p:nvPr>
        </p:nvSpPr>
        <p:spPr/>
        <p:txBody>
          <a:bodyPr/>
          <a:lstStyle/>
          <a:p>
            <a:r>
              <a:rPr lang="el-GR" altLang="el-GR" dirty="0" smtClean="0"/>
              <a:t>Στην περίπτωση αυτή, όπου πλέον ο νεοσυσταθείς οργανισμός αποκτά μια αυτονομία λειτουργίας από τους επί μέρους συμπράττοντες, πρέπει να θεωρήσουμε πως πρόκειται για ένα ξεχωριστό αρχειακό σύνολο.</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Τεκμήρια που έχουν παραχθεί από δημόσιους λειτουργούς και αιρετούς</a:t>
            </a:r>
            <a:r>
              <a:rPr lang="en-US" dirty="0" smtClean="0"/>
              <a:t> </a:t>
            </a:r>
            <a:r>
              <a:rPr lang="en-US" sz="3600" b="0" dirty="0" smtClean="0"/>
              <a:t>1/3</a:t>
            </a:r>
            <a:endParaRPr lang="el-GR" sz="3600" b="0" dirty="0"/>
          </a:p>
        </p:txBody>
      </p:sp>
      <p:sp>
        <p:nvSpPr>
          <p:cNvPr id="2" name="1 - Θέση περιεχομένου"/>
          <p:cNvSpPr>
            <a:spLocks noGrp="1"/>
          </p:cNvSpPr>
          <p:nvPr>
            <p:ph idx="1"/>
          </p:nvPr>
        </p:nvSpPr>
        <p:spPr>
          <a:xfrm>
            <a:off x="457200" y="1412776"/>
            <a:ext cx="8229600" cy="5040560"/>
          </a:xfrm>
        </p:spPr>
        <p:txBody>
          <a:bodyPr>
            <a:noAutofit/>
          </a:bodyPr>
          <a:lstStyle/>
          <a:p>
            <a:pPr>
              <a:defRPr/>
            </a:pPr>
            <a:r>
              <a:rPr lang="el-GR" sz="2600" dirty="0" smtClean="0"/>
              <a:t>Το παραπάνω πρόβλημα έγκειται στη δυσκολία να χαρακτηρίσει κανείς ως προσωπικό ή όχι το τεκμήριο που παράγει ένας δημόσιος λειτουργός ή αιρετός άρχων. </a:t>
            </a:r>
            <a:endParaRPr lang="en-US" sz="2600" dirty="0" smtClean="0"/>
          </a:p>
          <a:p>
            <a:pPr>
              <a:defRPr/>
            </a:pPr>
            <a:r>
              <a:rPr lang="el-GR" sz="2600" dirty="0" smtClean="0"/>
              <a:t>Το μόνο κριτήριο που μπορεί να καθορίσει σε ποιο αρχειακό σύνολο ανήκει ένα τέτοιο τεκμήριο είναι το αν η δημιουργία του έγινε μέσα στα πλαίσια λειτουργίας του οργανισμού. </a:t>
            </a:r>
          </a:p>
          <a:p>
            <a:pPr>
              <a:defRPr/>
            </a:pPr>
            <a:r>
              <a:rPr lang="el-GR" sz="2600" dirty="0" smtClean="0"/>
              <a:t>Στο αρχειακό σύνολο του οργανισμού περιλαμβάνονται όλα τα τεκμήρια που ο δημόσιος λειτουργός ή ο αιρετός άρχων παρήγαγε κατά την εκτέλεση των καθηκόντων του.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959094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Τεκμήρια που έχουν παραχθεί από δημόσιους λειτουργούς και αιρετούς</a:t>
            </a:r>
            <a:r>
              <a:rPr lang="en-US" dirty="0" smtClean="0"/>
              <a:t> </a:t>
            </a:r>
            <a:r>
              <a:rPr lang="en-US" sz="3600" b="0" dirty="0" smtClean="0"/>
              <a:t>2/3</a:t>
            </a:r>
            <a:endParaRPr lang="el-GR" sz="3600" b="0" dirty="0"/>
          </a:p>
        </p:txBody>
      </p:sp>
      <p:sp>
        <p:nvSpPr>
          <p:cNvPr id="3" name="2 - Θέση περιεχομένου"/>
          <p:cNvSpPr>
            <a:spLocks noGrp="1"/>
          </p:cNvSpPr>
          <p:nvPr>
            <p:ph idx="1"/>
          </p:nvPr>
        </p:nvSpPr>
        <p:spPr>
          <a:xfrm>
            <a:off x="457200" y="1556792"/>
            <a:ext cx="8229600" cy="5040560"/>
          </a:xfrm>
        </p:spPr>
        <p:txBody>
          <a:bodyPr>
            <a:normAutofit/>
          </a:bodyPr>
          <a:lstStyle/>
          <a:p>
            <a:r>
              <a:rPr lang="el-GR" altLang="el-GR" sz="3000" dirty="0" smtClean="0"/>
              <a:t>Το μόνο κριτήριο που μπορεί να καθορίσει σε ποιο αρχειακό σύνολο ανήκει ένα τέτοιο τεκμήριο είναι το αν η δημιουργία του έγινε μέσα στα πλαίσια λειτουργίας του οργανισμού. </a:t>
            </a:r>
          </a:p>
          <a:p>
            <a:r>
              <a:rPr lang="el-GR" altLang="el-GR" sz="3000" dirty="0" smtClean="0"/>
              <a:t>Στο αρχειακό σύνολο του οργανισμού περιλαμβάνονται όλα τα τεκμήρια που ο δημόσιος λειτουργός ή ο αιρετός άρχων παρήγαγε κατά την εκτέλεση των καθηκόντων του.</a:t>
            </a:r>
            <a:endParaRPr lang="el-GR" sz="3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Τεκμήρια που έχουν παραχθεί από δημόσιους λειτουργούς και αιρετούς</a:t>
            </a:r>
            <a:r>
              <a:rPr lang="en-US" dirty="0" smtClean="0"/>
              <a:t> </a:t>
            </a:r>
            <a:r>
              <a:rPr lang="en-US" sz="3600" b="0" dirty="0" smtClean="0"/>
              <a:t>3/3</a:t>
            </a:r>
            <a:endParaRPr lang="el-GR" sz="3600" b="0" dirty="0"/>
          </a:p>
        </p:txBody>
      </p:sp>
      <p:sp>
        <p:nvSpPr>
          <p:cNvPr id="3" name="2 - Θέση περιεχομένου"/>
          <p:cNvSpPr>
            <a:spLocks noGrp="1"/>
          </p:cNvSpPr>
          <p:nvPr>
            <p:ph idx="1"/>
          </p:nvPr>
        </p:nvSpPr>
        <p:spPr>
          <a:xfrm>
            <a:off x="457200" y="1484784"/>
            <a:ext cx="8229600" cy="5040560"/>
          </a:xfrm>
        </p:spPr>
        <p:txBody>
          <a:bodyPr>
            <a:normAutofit/>
          </a:bodyPr>
          <a:lstStyle/>
          <a:p>
            <a:r>
              <a:rPr lang="el-GR" altLang="el-GR" sz="2800" dirty="0" smtClean="0"/>
              <a:t>Αντίθετα οι σημειώσεις ιδιωτικού χαρακτήρα, τα ημερολόγια, η προσωπική αλληλογραφία κλπ. θεωρούνται μέρος του αρχείου του ιδιώτη. </a:t>
            </a:r>
          </a:p>
          <a:p>
            <a:r>
              <a:rPr lang="el-GR" altLang="el-GR" sz="2800" dirty="0" smtClean="0"/>
              <a:t>Κατά συνέπεια κάθε πρόσωπο που παύει να ασκεί ένα δημόσιο λειτούργημα ή να κατέχει ένα δημόσιο αξίωμα οφείλει να παραδίδει στον οργανισμό που υπηρέτησε όλα τα τεκμήρια που συσσώρευσε υπό την ιδιότητα αυτή.</a:t>
            </a:r>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Το ανοικτό αρχειακό σύνολο</a:t>
            </a:r>
            <a:endParaRPr lang="el-GR"/>
          </a:p>
        </p:txBody>
      </p:sp>
      <p:sp>
        <p:nvSpPr>
          <p:cNvPr id="2" name="1 - Θέση περιεχομένου"/>
          <p:cNvSpPr>
            <a:spLocks noGrp="1"/>
          </p:cNvSpPr>
          <p:nvPr>
            <p:ph idx="1"/>
          </p:nvPr>
        </p:nvSpPr>
        <p:spPr/>
        <p:txBody>
          <a:bodyPr>
            <a:normAutofit/>
          </a:bodyPr>
          <a:lstStyle/>
          <a:p>
            <a:pPr>
              <a:defRPr/>
            </a:pPr>
            <a:r>
              <a:rPr lang="el-GR" sz="2600" dirty="0" smtClean="0"/>
              <a:t>Το ανοικτό αρχειακό σύνολο δεν προέρχεται αποκλειστικά από τη δημόσια διοίκηση, αλλά συναντάται και σε ιδιωτικές υπηρεσίες ή εταιρίες - ακόμα και φυσικά πρόσωπα. </a:t>
            </a:r>
          </a:p>
          <a:p>
            <a:pPr>
              <a:defRPr/>
            </a:pPr>
            <a:r>
              <a:rPr lang="el-GR" sz="2600" dirty="0" smtClean="0"/>
              <a:t>Η έλλειψη χώρου, η αναζήτηση καλύτερων συνθηκών συντήρησης καθώς επίσης και οικονομικά κίνητρα μπορούν να εξωθήσουν έναν ιδιώτη στην τμηματική κατάθεση του αρχείου του. </a:t>
            </a:r>
          </a:p>
          <a:p>
            <a:pPr>
              <a:defRPr/>
            </a:pPr>
            <a:r>
              <a:rPr lang="el-GR" sz="2600" dirty="0" smtClean="0"/>
              <a:t>Τούτη όμως η επιλογή οδηγεί στην κατάτμηση, κάποτε μάλιστα αυθαίρετη, του αρχειακού υλικού και ενέχει τον κίνδυνο τμήματα του αυτού αρχειακού υλικού να κατευθυνθούν σε διαφορετικές αρχειακές υπηρεσίες.</a:t>
            </a:r>
          </a:p>
          <a:p>
            <a:pPr>
              <a:defRPr/>
            </a:pPr>
            <a:endParaRPr lang="el-GR"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2834956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Αποφυγή κατάτμησης αρχειακού συνόλου</a:t>
            </a:r>
            <a:endParaRPr lang="el-GR"/>
          </a:p>
        </p:txBody>
      </p:sp>
      <p:sp>
        <p:nvSpPr>
          <p:cNvPr id="50178" name="1 - Θέση περιεχομένου"/>
          <p:cNvSpPr>
            <a:spLocks noGrp="1"/>
          </p:cNvSpPr>
          <p:nvPr>
            <p:ph idx="1"/>
          </p:nvPr>
        </p:nvSpPr>
        <p:spPr>
          <a:xfrm>
            <a:off x="457200" y="1340768"/>
            <a:ext cx="8229600" cy="5040560"/>
          </a:xfrm>
        </p:spPr>
        <p:txBody>
          <a:bodyPr>
            <a:normAutofit/>
          </a:bodyPr>
          <a:lstStyle/>
          <a:p>
            <a:r>
              <a:rPr lang="el-GR" altLang="el-GR" sz="2800" dirty="0" smtClean="0"/>
              <a:t>Η αρχειακή υπηρεσία οφείλει να εξασφαλίσει (εάν είναι δυνατό και με έγγραφη συμφωνία) την κατάθεση ολόκληρου του αρχειακού υλικού από μέρους του φυσικού ή νομικού προσώπου. </a:t>
            </a:r>
          </a:p>
          <a:p>
            <a:r>
              <a:rPr lang="el-GR" altLang="el-GR" sz="2800" dirty="0" smtClean="0"/>
              <a:t>Πρέπει επίσης να εκπονήσει μια «πολιτική προσκτήσεων», η οποία θα καθορίζει με ευκρίνεια το πεδίο των προσκτήσεων της και δε θα αφήνει περιθώριο ανταγωνισμού με άλλες αρχειακές υπηρεσίες.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1941342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 Σύνολο</a:t>
            </a:r>
            <a:endParaRPr lang="el-GR"/>
          </a:p>
        </p:txBody>
      </p:sp>
      <p:sp>
        <p:nvSpPr>
          <p:cNvPr id="2" name="1 - Θέση περιεχομένου"/>
          <p:cNvSpPr>
            <a:spLocks noGrp="1"/>
          </p:cNvSpPr>
          <p:nvPr>
            <p:ph idx="1"/>
          </p:nvPr>
        </p:nvSpPr>
        <p:spPr/>
        <p:txBody>
          <a:bodyPr>
            <a:normAutofit/>
          </a:bodyPr>
          <a:lstStyle/>
          <a:p>
            <a:pPr>
              <a:defRPr/>
            </a:pPr>
            <a:r>
              <a:rPr lang="el-GR" sz="2800" dirty="0" smtClean="0"/>
              <a:t>Παρεπόμενο και άμεση συνέπεια του αρχειακού δεσμού είναι η έννοια του </a:t>
            </a:r>
            <a:r>
              <a:rPr lang="el-GR" sz="2800" cap="small" dirty="0" smtClean="0"/>
              <a:t>ΑΡΧΕΙΑΚΟΥ </a:t>
            </a:r>
            <a:r>
              <a:rPr lang="el-GR" sz="2800" dirty="0" smtClean="0"/>
              <a:t>ΣΥΝΟΛΟΥ, του συνόλου δηλαδή των τεκμηρίων αδιακρίτως χρονολογίας, σχήματος και ύλης που έχει δεχθεί ή παραγάγει ένα ορισμένο φυσικό ή νομικό πρόσωπο στα πλαίσια των δραστηριοτήτων του.</a:t>
            </a:r>
          </a:p>
          <a:p>
            <a:pPr>
              <a:defRPr/>
            </a:pP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897504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Εσωτερική ταξινόμηση</a:t>
            </a:r>
            <a:endParaRPr lang="el-GR"/>
          </a:p>
        </p:txBody>
      </p:sp>
      <p:sp>
        <p:nvSpPr>
          <p:cNvPr id="2" name="1 - Θέση περιεχομένου"/>
          <p:cNvSpPr>
            <a:spLocks noGrp="1"/>
          </p:cNvSpPr>
          <p:nvPr>
            <p:ph idx="1"/>
          </p:nvPr>
        </p:nvSpPr>
        <p:spPr/>
        <p:txBody>
          <a:bodyPr>
            <a:noAutofit/>
          </a:bodyPr>
          <a:lstStyle/>
          <a:p>
            <a:pPr>
              <a:defRPr/>
            </a:pPr>
            <a:r>
              <a:rPr lang="el-GR" sz="2400" dirty="0" smtClean="0"/>
              <a:t>Το δεύτερο πρόβλημα του ανοικτού αρχειακού συνόλου αφορά στην ταξινόμησή του. </a:t>
            </a:r>
          </a:p>
          <a:p>
            <a:pPr>
              <a:defRPr/>
            </a:pPr>
            <a:r>
              <a:rPr lang="el-GR" sz="2400" dirty="0" smtClean="0"/>
              <a:t>Οι διάφορες τμηματικές καταθέσεις μιας υπηρεσίας πρέπει να ενταχθούν στο αρχικό ταξινομικό δένδρο του οργανισμού ή να διατηρήσουν την ιδιαίτερή τους εσωτερική ταξινόμηση; </a:t>
            </a:r>
          </a:p>
          <a:p>
            <a:pPr>
              <a:defRPr/>
            </a:pPr>
            <a:r>
              <a:rPr lang="el-GR" sz="2400" dirty="0" smtClean="0"/>
              <a:t>Στις περιπτώσεις των αρχείων ιδιωτών, η αρχειακή υπηρεσία είναι προτιμότερο να αναμείνει την ολοκλήρωση των καταθέσεων του αρχειακού υλικού και εν συνεχεία να προβεί στη συνολική επεξεργασία του. </a:t>
            </a:r>
          </a:p>
          <a:p>
            <a:pPr>
              <a:defRPr/>
            </a:pPr>
            <a:r>
              <a:rPr lang="el-GR" sz="2400" dirty="0" smtClean="0"/>
              <a:t>Στα διοικητικά αρχεία, όπου δεν παρέχεται αυτή η ευχέρεια, ο </a:t>
            </a:r>
            <a:r>
              <a:rPr lang="el-GR" sz="2400" dirty="0" err="1" smtClean="0"/>
              <a:t>αρχειονόμος</a:t>
            </a:r>
            <a:r>
              <a:rPr lang="el-GR" sz="2400" dirty="0" smtClean="0"/>
              <a:t> θα εκλάβει ως μονάδα εργασίας για την ταξινόμηση το περιοδικώς κατατιθέμενο τμήμα του αρχειακού υλικού.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481021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Σύνταξη δελτίου εισαγωγής</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Για κάθε τμήμα του αρχειακού συνόλου θα συντάσσεται ένα δελτίο εισαγωγής, που θα περιλαμβάνει μια συνοπτική περιγραφή του υλικού (ακριβή απαρίθμηση των μεγάλων ενοτήτων, τίτλο, χρονολογίες). </a:t>
            </a:r>
          </a:p>
          <a:p>
            <a:pPr>
              <a:defRPr/>
            </a:pPr>
            <a:r>
              <a:rPr lang="el-GR" sz="2400" dirty="0" smtClean="0"/>
              <a:t>Το σύνολο των δελτίων εισαγωγής θα αποτελεί το εργαλείο έρευνας - ένα είδος </a:t>
            </a:r>
            <a:r>
              <a:rPr lang="el-GR" sz="2400" i="1" dirty="0" smtClean="0"/>
              <a:t>ανοικτού ευρετηρίου. </a:t>
            </a:r>
          </a:p>
          <a:p>
            <a:pPr>
              <a:defRPr/>
            </a:pPr>
            <a:r>
              <a:rPr lang="el-GR" sz="2400" dirty="0" smtClean="0"/>
              <a:t>Η αυτόματη αποδελτίωση από τον υπολογιστή των όρων που χρησιμοποιήθηκαν κατά την περιγραφή του αρχειακού υλικού θα συνιστά το εργαλείο θεματικής πρόσβασης των ερευνητών στο εν λόγω υλικό.</a:t>
            </a:r>
          </a:p>
          <a:p>
            <a:pPr>
              <a:defRPr/>
            </a:pPr>
            <a:r>
              <a:rPr lang="el-GR" sz="2400" dirty="0" smtClean="0"/>
              <a:t>Κατά τη διαδικασία αυτή ο </a:t>
            </a:r>
            <a:r>
              <a:rPr lang="el-GR" sz="2400" dirty="0" err="1" smtClean="0"/>
              <a:t>αρχειονόμος</a:t>
            </a:r>
            <a:r>
              <a:rPr lang="el-GR" sz="2400" dirty="0" smtClean="0"/>
              <a:t> δε θα επεμβαίνει στην εσωτερική ταξινόμηση κάθε κατατεθειμένου τμήματος.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1933393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Διατήρηση της υπάρχουσας ταξινόμησης</a:t>
            </a:r>
            <a:endParaRPr lang="el-GR" dirty="0"/>
          </a:p>
        </p:txBody>
      </p:sp>
      <p:sp>
        <p:nvSpPr>
          <p:cNvPr id="53250" name="1 - Θέση περιεχομένου"/>
          <p:cNvSpPr>
            <a:spLocks noGrp="1"/>
          </p:cNvSpPr>
          <p:nvPr>
            <p:ph idx="1"/>
          </p:nvPr>
        </p:nvSpPr>
        <p:spPr/>
        <p:txBody>
          <a:bodyPr>
            <a:normAutofit/>
          </a:bodyPr>
          <a:lstStyle/>
          <a:p>
            <a:r>
              <a:rPr lang="el-GR" altLang="el-GR" sz="2800" dirty="0" smtClean="0"/>
              <a:t>Το ιδεώδες είναι να είχε ήδη επέμβει στη φάση των ενεργών αρχείων και με βάση τις λειτουργίες του οργανισμού να είχε προτείνει ένα ταξινομικό δένδρο που θα παρέμενε σεβαστό μέχρι τη λήξη της υπηρεσιακής χρήσης των τεκμηρίων και την κατάθεση τους στην αρχειακή υπηρεσία. </a:t>
            </a:r>
          </a:p>
          <a:p>
            <a:r>
              <a:rPr lang="el-GR" altLang="el-GR" sz="2800" dirty="0" smtClean="0"/>
              <a:t>Αν τούτο δεν έχει συμβεί, είναι προτιμότερο να διατηρήσει την οργάνωση που έχει δώσει η διοίκηση στα διάφορα τμήματα του κατατεθειμένου υλικού, παρά να προχωρήσει στην επώδυνη διαδικασία της </a:t>
            </a:r>
            <a:r>
              <a:rPr lang="el-GR" altLang="el-GR" sz="2800" dirty="0" err="1" smtClean="0"/>
              <a:t>αναταξινόμησης</a:t>
            </a:r>
            <a:r>
              <a:rPr lang="el-GR" altLang="el-GR" sz="28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406406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51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41852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a:t>
            </a:r>
            <a:r>
              <a:rPr lang="el-GR" sz="2000"/>
              <a:t>Ενότητα </a:t>
            </a:r>
            <a:r>
              <a:rPr lang="el-GR" sz="2000" smtClean="0"/>
              <a:t>8: </a:t>
            </a:r>
            <a:r>
              <a:rPr lang="el-GR" sz="2000" dirty="0"/>
              <a:t>Προβληματικές περιπτώσεις αρχειακών </a:t>
            </a:r>
            <a:r>
              <a:rPr lang="el-GR" sz="2000" dirty="0" smtClean="0"/>
              <a:t>συνόλων».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241360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15369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1263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190429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3669391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Συλλογή τεκμηρίων</a:t>
            </a:r>
            <a:endParaRPr lang="el-GR"/>
          </a:p>
        </p:txBody>
      </p:sp>
      <p:sp>
        <p:nvSpPr>
          <p:cNvPr id="13314" name="1 - Θέση περιεχομένου"/>
          <p:cNvSpPr>
            <a:spLocks noGrp="1"/>
          </p:cNvSpPr>
          <p:nvPr>
            <p:ph idx="1"/>
          </p:nvPr>
        </p:nvSpPr>
        <p:spPr/>
        <p:txBody>
          <a:bodyPr>
            <a:noAutofit/>
          </a:bodyPr>
          <a:lstStyle/>
          <a:p>
            <a:r>
              <a:rPr lang="el-GR" altLang="el-GR" sz="2800" dirty="0" smtClean="0"/>
              <a:t>Ως ΣΥΛΛΟΓΗ τεκμηρίων μπορεί να χαρακτηρισθεί ως το μη αρχειακό σύνολο τεκμηρίων.</a:t>
            </a:r>
          </a:p>
          <a:p>
            <a:r>
              <a:rPr lang="el-GR" altLang="el-GR" sz="2800" dirty="0" smtClean="0"/>
              <a:t> Πρόκειται απλώς για μια συγκέντρωση τεκμηρίων γύρω από ένα κοινό σημείο, όπως ένα θέμα, ένα πρόσωπο, μια περιοχή, μια περίοδο. </a:t>
            </a:r>
          </a:p>
          <a:p>
            <a:r>
              <a:rPr lang="el-GR" altLang="el-GR" sz="2800" dirty="0" smtClean="0"/>
              <a:t>Σε αντίθεση δηλαδή με το αρχειακό σύνολο που, έχοντας δημιουργηθεί κατά τρόπο φυσικό και αυτόματο, διαθέτει </a:t>
            </a:r>
            <a:r>
              <a:rPr lang="el-GR" altLang="el-GR" sz="2800" dirty="0" err="1" smtClean="0"/>
              <a:t>τεκμηριωτική</a:t>
            </a:r>
            <a:r>
              <a:rPr lang="el-GR" altLang="el-GR" sz="2800" dirty="0" smtClean="0"/>
              <a:t> αξία, η συλλογή έχει δημιουργηθεί κατά τρόπο τεχνητό, προκειμένου να ικανοποιήσει ερευνητικά ή απλώς συλλεκτικά ενδιαφέροντα.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8234748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444442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Αρχειακός Δεσμός</a:t>
            </a:r>
            <a:endParaRPr lang="el-GR"/>
          </a:p>
        </p:txBody>
      </p:sp>
      <p:sp>
        <p:nvSpPr>
          <p:cNvPr id="14338" name="1 - Θέση περιεχομένου"/>
          <p:cNvSpPr>
            <a:spLocks noGrp="1"/>
          </p:cNvSpPr>
          <p:nvPr>
            <p:ph idx="1"/>
          </p:nvPr>
        </p:nvSpPr>
        <p:spPr/>
        <p:txBody>
          <a:bodyPr>
            <a:normAutofit/>
          </a:bodyPr>
          <a:lstStyle/>
          <a:p>
            <a:r>
              <a:rPr lang="el-GR" altLang="el-GR" sz="2800" dirty="0" smtClean="0"/>
              <a:t>Είναι η αρχή σύμφωνα με την οποία τα τεκμήρια που προέρχονται από ένα νομικό ή φυσικό πρόσωπο πρέπει να μένουν συγκεντρωμένα και να μη κατατέμνονται, διασκορπίζονται ή αναμειγνύονται με τεκμήρια άλλων προσώπων (πρώτο επίπεδο). </a:t>
            </a:r>
          </a:p>
          <a:p>
            <a:r>
              <a:rPr lang="el-GR" altLang="el-GR" sz="2800" dirty="0" smtClean="0"/>
              <a:t>Περαιτέρω τα τεκμήρια πρέπει να διατηρούν την ταξινόμηση που τους δόθηκε από τον παραγωγό του αρχείου (δεύτερο επίπεδο).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474175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Ο παραγωγός του αρχειακού συνόλου</a:t>
            </a:r>
            <a:endParaRPr lang="el-GR"/>
          </a:p>
        </p:txBody>
      </p:sp>
      <p:sp>
        <p:nvSpPr>
          <p:cNvPr id="20482" name="1 - Θέση περιεχομένου"/>
          <p:cNvSpPr>
            <a:spLocks noGrp="1"/>
          </p:cNvSpPr>
          <p:nvPr>
            <p:ph idx="1"/>
          </p:nvPr>
        </p:nvSpPr>
        <p:spPr/>
        <p:txBody>
          <a:bodyPr>
            <a:normAutofit/>
          </a:bodyPr>
          <a:lstStyle/>
          <a:p>
            <a:r>
              <a:rPr lang="el-GR" altLang="el-GR" sz="2800" smtClean="0"/>
              <a:t>Το πρώτο και βασικότερο πρόβλημα είναι να καθορίσει κανείς τι συνιστά το αρχειακό σύνολο και ποια είναι τα όρια του. </a:t>
            </a:r>
          </a:p>
          <a:p>
            <a:r>
              <a:rPr lang="el-GR" altLang="el-GR" sz="2800" smtClean="0"/>
              <a:t>Το πρόβλημα προκύπτει από τη δυσκολία καθορισμού και διάκρισης των παραγωγών των αρχειακών συνόλων, των νομικών ή φυσικών προσώπων δηλαδή, από τις δραστηριότητες των οποίων έχουν απορρεύσει τα αρχειακά σύνολα.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450809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Μινιμαλιστική αντίληψη</a:t>
            </a:r>
            <a:endParaRPr lang="el-GR"/>
          </a:p>
        </p:txBody>
      </p:sp>
      <p:sp>
        <p:nvSpPr>
          <p:cNvPr id="21506" name="1 - Θέση περιεχομένου"/>
          <p:cNvSpPr>
            <a:spLocks noGrp="1"/>
          </p:cNvSpPr>
          <p:nvPr>
            <p:ph idx="1"/>
          </p:nvPr>
        </p:nvSpPr>
        <p:spPr/>
        <p:txBody>
          <a:bodyPr>
            <a:normAutofit/>
          </a:bodyPr>
          <a:lstStyle/>
          <a:p>
            <a:r>
              <a:rPr lang="el-GR" altLang="el-GR" sz="2800" dirty="0" smtClean="0"/>
              <a:t>Στο ένα άκρο βρίσκεται η αντίληψη που εκλαμβάνει ως παραγωγό ενός αρχειακού συνόλου τη μικρότερη διοικητική μονάδα και η οποία έχει αποκληθεί </a:t>
            </a:r>
            <a:r>
              <a:rPr lang="el-GR" altLang="el-GR" sz="2800" i="1" dirty="0" smtClean="0"/>
              <a:t>μινιμαλιστική.</a:t>
            </a:r>
          </a:p>
          <a:p>
            <a:r>
              <a:rPr lang="el-GR" altLang="el-GR" sz="2800" dirty="0" smtClean="0"/>
              <a:t>Στη μινιμαλιστική προσέγγιση, αν και διαφυλάσσεται η αυτοτέλεια των διαφόρων διοικητικών μονάδων, δε διακρίνονται σαφώς οι </a:t>
            </a:r>
            <a:r>
              <a:rPr lang="el-GR" altLang="el-GR" sz="2800" dirty="0" err="1" smtClean="0"/>
              <a:t>οργανωσιακές</a:t>
            </a:r>
            <a:r>
              <a:rPr lang="el-GR" altLang="el-GR" sz="2800" dirty="0" smtClean="0"/>
              <a:t> και ιεραρχικές τους σχέσεις. </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597883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Μαξιμαλιστική αντίληψη</a:t>
            </a:r>
            <a:endParaRPr lang="el-GR"/>
          </a:p>
        </p:txBody>
      </p:sp>
      <p:sp>
        <p:nvSpPr>
          <p:cNvPr id="24578" name="1 - Θέση περιεχομένου"/>
          <p:cNvSpPr>
            <a:spLocks noGrp="1"/>
          </p:cNvSpPr>
          <p:nvPr>
            <p:ph idx="1"/>
          </p:nvPr>
        </p:nvSpPr>
        <p:spPr/>
        <p:txBody>
          <a:bodyPr>
            <a:normAutofit/>
          </a:bodyPr>
          <a:lstStyle/>
          <a:p>
            <a:r>
              <a:rPr lang="el-GR" altLang="el-GR" sz="2800" dirty="0" smtClean="0"/>
              <a:t>Στον αντίποδα βρίσκεται η λεγόμενη </a:t>
            </a:r>
            <a:r>
              <a:rPr lang="el-GR" altLang="el-GR" sz="2800" i="1" dirty="0" smtClean="0"/>
              <a:t>μαξιμαλιστική </a:t>
            </a:r>
            <a:r>
              <a:rPr lang="el-GR" altLang="el-GR" sz="2800" dirty="0" smtClean="0"/>
              <a:t>προσέγγιση.</a:t>
            </a:r>
          </a:p>
          <a:p>
            <a:r>
              <a:rPr lang="el-GR" altLang="el-GR" sz="2800" dirty="0" smtClean="0"/>
              <a:t>Η μαξιμαλιστική προσέγγιση δημιουργεί κάποτε δύσχρηστα υπερμεγέθη αρχειακά σύνολα και ενέχει τον κίνδυνο να ανατρέψει την ουσία του αρχειακού δεσμού, περιλαμβάνοντας σε ένα αρχειακό σύνολο τεκμήρια πολλών υπηρεσιών.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302465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Μεταβολές οργανισμών</a:t>
            </a:r>
            <a:endParaRPr lang="el-GR"/>
          </a:p>
        </p:txBody>
      </p:sp>
      <p:sp>
        <p:nvSpPr>
          <p:cNvPr id="27650" name="1 - Θέση περιεχομένου"/>
          <p:cNvSpPr>
            <a:spLocks noGrp="1"/>
          </p:cNvSpPr>
          <p:nvPr>
            <p:ph idx="1"/>
          </p:nvPr>
        </p:nvSpPr>
        <p:spPr/>
        <p:txBody>
          <a:bodyPr>
            <a:normAutofit/>
          </a:bodyPr>
          <a:lstStyle/>
          <a:p>
            <a:r>
              <a:rPr lang="el-GR" altLang="el-GR" sz="2800" smtClean="0"/>
              <a:t>Μια δεύτερη δυσκολία στη διάκριση των αρχειακών συνόλων προέρχεται από το γεγονός πως οι οργανισμοί-παραγωγοί δεν παραμένουν αμετάβλητοι στο χρόνο και τα όρια τους συνεχώς μετακινούνται.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41717117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922923e2298e9b2bef546abda094be32f3d12"/>
  <p:tag name="ISPRING_RESOURCE_PATHS_HASH_PRESENTER" val="3b7fcb33633852553ce27f39c3d7a2ea7cef56e4"/>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TotalTime>
  <Words>2634</Words>
  <Application>Microsoft Office PowerPoint</Application>
  <PresentationFormat>On-screen Show (4:3)</PresentationFormat>
  <Paragraphs>225</Paragraphs>
  <Slides>40</Slides>
  <Notes>25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OC_template_updated</vt:lpstr>
      <vt:lpstr>Εισαγωγή στην Αρχειονομία</vt:lpstr>
      <vt:lpstr>Μικρή ανασκόπηση…</vt:lpstr>
      <vt:lpstr>Αρχειακό Σύνολο</vt:lpstr>
      <vt:lpstr>Συλλογή τεκμηρίων</vt:lpstr>
      <vt:lpstr>Αρχειακός Δεσμός</vt:lpstr>
      <vt:lpstr>Ο παραγωγός του αρχειακού συνόλου</vt:lpstr>
      <vt:lpstr>Μινιμαλιστική αντίληψη</vt:lpstr>
      <vt:lpstr>Μαξιμαλιστική αντίληψη</vt:lpstr>
      <vt:lpstr>Μεταβολές οργανισμών</vt:lpstr>
      <vt:lpstr>Ανοικτό και κλειστό αρχειακό σύνολο</vt:lpstr>
      <vt:lpstr>Προβληματικές περιπτώσεις αρχειακών συνόλων</vt:lpstr>
      <vt:lpstr>Η μικρή ομάδα τεκμηρίων και το ελλιπές αρχειακό σύνολο</vt:lpstr>
      <vt:lpstr>Κριτήριο η τεκμηριωτική αξία</vt:lpstr>
      <vt:lpstr>Τεκμήρια και συλλογή</vt:lpstr>
      <vt:lpstr>Αρχεία δημιουργημένα  από διάφορους φορείς</vt:lpstr>
      <vt:lpstr>Ερώτημα</vt:lpstr>
      <vt:lpstr>Αρχειακή ενότητα</vt:lpstr>
      <vt:lpstr>Το διασπασμένο και διασπαρμένο αρχειακό σύνολο</vt:lpstr>
      <vt:lpstr>Πρόβλημα εφαρμογής αρχειακού δεσμού</vt:lpstr>
      <vt:lpstr>Πολιτική προσκτήσεων και τρόπος περιγραφής</vt:lpstr>
      <vt:lpstr>Αρχεία δημιουργημένα  από διάφορους φορείς</vt:lpstr>
      <vt:lpstr>Ερώτημα</vt:lpstr>
      <vt:lpstr>Δραστηριότητα στην οποία μετέχουν διάφοροι οργανισμοί</vt:lpstr>
      <vt:lpstr>Σύσταση οργανισμού από άλλους</vt:lpstr>
      <vt:lpstr>Τεκμήρια που έχουν παραχθεί από δημόσιους λειτουργούς και αιρετούς 1/3</vt:lpstr>
      <vt:lpstr>Τεκμήρια που έχουν παραχθεί από δημόσιους λειτουργούς και αιρετούς 2/3</vt:lpstr>
      <vt:lpstr>Τεκμήρια που έχουν παραχθεί από δημόσιους λειτουργούς και αιρετούς 3/3</vt:lpstr>
      <vt:lpstr>Το ανοικτό αρχειακό σύνολο</vt:lpstr>
      <vt:lpstr>Αποφυγή κατάτμησης αρχειακού συνόλου</vt:lpstr>
      <vt:lpstr>Εσωτερική ταξινόμηση</vt:lpstr>
      <vt:lpstr>Σύνταξη δελτίου εισαγωγής</vt:lpstr>
      <vt:lpstr>Διατήρηση της υπάρχουσας ταξινόμησης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150</cp:revision>
  <dcterms:created xsi:type="dcterms:W3CDTF">2013-03-04T13:35:19Z</dcterms:created>
  <dcterms:modified xsi:type="dcterms:W3CDTF">2015-12-16T13:46:39Z</dcterms:modified>
</cp:coreProperties>
</file>