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911FB9C6-8D6A-6248-999D-D84A5E7B0838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9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FDFC7FD-BE46-DA4E-9C97-5536D70DCAEE}" type="slidenum">
              <a:rPr lang="el-GR" sz="13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56FE94A2-2EEE-1B40-AAD8-DC1D3066EDC5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E7F227-AD6E-4D4F-ABB3-932426B48F22}" type="slidenum">
              <a:rPr lang="el-GR" sz="13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D7EFC3-CF49-864A-AA92-3CB9E4DBD0D8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/>
        </p:spPr>
      </p:sp>
      <p:sp>
        <p:nvSpPr>
          <p:cNvPr id="1034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5732C093-F7EE-BC41-879A-364DBF72DD1D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CAFFDFA9-F4D5-7B4A-8316-D49A4AC2CEBF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E6322DD7-BD66-D944-ABBA-66FA0BBBFD08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4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B2F040DF-9187-2E4B-AE33-D58C948B550D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5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BDDC301D-9B28-C64D-A55F-E3942099041D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6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DA7C7E19-6DF2-FA4A-AB55-EC7D43E55EE1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7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911FB9C6-8D6A-6248-999D-D84A5E7B0838}" type="slidenum">
              <a:rPr lang="el-GR" sz="13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FDFC7FD-BE46-DA4E-9C97-5536D70DCAEE}" type="slidenum">
              <a:rPr lang="el-GR" sz="13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02/05/14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84C2-F6DF-4D1F-A75B-89767E231E55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032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92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/>
              <a:t>Εξέλιξη σε Embedded – σε Ενσωματωμένο Βιβλιοθηκονόμο</a:t>
            </a:r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B73D4BC-55B5-7D4C-9B07-FAB2207C3D99}" type="slidenum">
              <a:rPr lang="el-GR" sz="1200">
                <a:solidFill>
                  <a:srgbClr val="B5A788"/>
                </a:solidFill>
                <a:latin typeface="Corbel" charset="0"/>
              </a:rPr>
              <a:pPr algn="ctr" eaLnBrk="1" hangingPunct="1">
                <a:buClrTx/>
                <a:buFontTx/>
                <a:buNone/>
              </a:pPr>
              <a:t>9</a:t>
            </a:fld>
            <a:endParaRPr lang="el-GR" sz="1200" dirty="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45000"/>
              <a:buFont typeface="Wingdings" charset="0"/>
              <a:buChar char=""/>
            </a:pPr>
            <a:r>
              <a:rPr lang="en-US" sz="1800" dirty="0" smtClean="0">
                <a:solidFill>
                  <a:srgbClr val="000000"/>
                </a:solidFill>
                <a:latin typeface="Gill Sans MT" charset="0"/>
              </a:rPr>
              <a:t>Gaston</a:t>
            </a: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, R. (2001) “The Changing Role of the Subject Librarian, with a Particular Focus on UK Developments, Examined through a Review of the Literature”. </a:t>
            </a:r>
            <a:r>
              <a:rPr lang="en-US" sz="1800" i="1" dirty="0">
                <a:solidFill>
                  <a:srgbClr val="000000"/>
                </a:solidFill>
                <a:latin typeface="Gill Sans MT" charset="0"/>
              </a:rPr>
              <a:t>New Review of Academic Librarianship</a:t>
            </a: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 [online] 7 (1), 19–36. available from &lt;http://www.tandfonline.com/doi/abs/10.1080/13614530109516819&gt; [15 October 2013]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Pinfield, S. (2001) “The Changing Role of Subject Librarians in Academic Libraries”. </a:t>
            </a:r>
            <a:r>
              <a:rPr lang="en-US" sz="1800" i="1" dirty="0">
                <a:solidFill>
                  <a:srgbClr val="000000"/>
                </a:solidFill>
                <a:latin typeface="Gill Sans MT" charset="0"/>
              </a:rPr>
              <a:t>Journal of librarianship and information science</a:t>
            </a: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 [online] 33 (1), 32–38. available from &lt;http://lis.sagepub.com/content/33/1/32.short&gt; [15 October 2013]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Si, L., Xing, W., Zhou, L., and Liu, S. (2012) “Embedded Services in Chinese Academic Libraries”. </a:t>
            </a:r>
            <a:r>
              <a:rPr lang="en-US" sz="1800" i="1" dirty="0">
                <a:solidFill>
                  <a:srgbClr val="000000"/>
                </a:solidFill>
                <a:latin typeface="Gill Sans MT" charset="0"/>
              </a:rPr>
              <a:t>The Journal of Academic Librarianship</a:t>
            </a: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 [online] 38 (3), 175–182. available from &lt;http://linkinghub.elsevier.com/retrieve/pii/S0099133312000584&gt; [27 February 2014]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963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Βασιλακάκη 2015. Ευγενία Βασιλακάκη. «Υπηρεσίες Πληροφόρησης. Ενότητα </a:t>
            </a:r>
            <a:r>
              <a:rPr lang="el-GR" sz="2000" dirty="0" smtClean="0"/>
              <a:t>9</a:t>
            </a:r>
            <a:r>
              <a:rPr lang="en-US" sz="2000" dirty="0" smtClean="0"/>
              <a:t>: </a:t>
            </a:r>
            <a:r>
              <a:rPr lang="el-GR" sz="2000" dirty="0" smtClean="0"/>
              <a:t>Είδη </a:t>
            </a:r>
            <a:r>
              <a:rPr lang="el-GR" sz="2000" dirty="0"/>
              <a:t>υπηρεσιών πληροφόρησης – Θεματικός Βιβλιοθηκονόμος (</a:t>
            </a:r>
            <a:r>
              <a:rPr lang="en-US" sz="2000" dirty="0"/>
              <a:t>Subject Librarian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542D00EE-6EF1-C541-AEE8-92628F9C67BE}" type="slidenum">
              <a:rPr lang="el-GR" sz="1200">
                <a:solidFill>
                  <a:srgbClr val="B5A788"/>
                </a:solidFill>
                <a:latin typeface="Corbel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l-GR" sz="1200" dirty="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Θεματικός Βιβλιοθηκονόμος (</a:t>
            </a:r>
            <a:r>
              <a:rPr lang="en-US" dirty="0"/>
              <a:t>Subject Librarian)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Εξέλιξη σε </a:t>
            </a:r>
            <a:r>
              <a:rPr lang="en-US" dirty="0"/>
              <a:t>Embedded – </a:t>
            </a:r>
            <a:r>
              <a:rPr lang="el-GR" dirty="0"/>
              <a:t>σε Ενσωματωμένο Βιβλιοθηκονόμο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554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to Embedded </a:t>
            </a:r>
            <a:r>
              <a:rPr lang="en-US" dirty="0" smtClean="0"/>
              <a:t>Librarian</a:t>
            </a:r>
            <a:r>
              <a:rPr lang="el-GR" dirty="0" smtClean="0"/>
              <a:t> </a:t>
            </a:r>
            <a:r>
              <a:rPr lang="el-GR" sz="3200" b="0" dirty="0" smtClean="0"/>
              <a:t>1/6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εξέλιξη αυτή προέκυψε τα τελευταία χρόνια στις ακαδημαϊκές βιβλιοθήκες του εξωτερικού.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Οφείλεται στην αλλαγή του τρόπου διδασκαλίας στην ανώτατη εκπαίδευση: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χρήση </a:t>
            </a:r>
            <a:r>
              <a:rPr lang="el-GR" dirty="0"/>
              <a:t>πλατφόρμας διαδικτυακής μάθησης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εξ </a:t>
            </a:r>
            <a:r>
              <a:rPr lang="el-GR" dirty="0"/>
              <a:t>αποστάσεως μαθήματα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χρήση </a:t>
            </a:r>
            <a:r>
              <a:rPr lang="el-GR" dirty="0"/>
              <a:t>νέων τεχνολογιών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6474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to Embedded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Βιβλιοθηκονόμος “</a:t>
            </a:r>
            <a:r>
              <a:rPr lang="el-GR" b="1" dirty="0"/>
              <a:t>ενσωματώνεται</a:t>
            </a:r>
            <a:r>
              <a:rPr lang="el-GR" dirty="0"/>
              <a:t>” στο μάθημα: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συνεργάζεται </a:t>
            </a:r>
            <a:r>
              <a:rPr lang="el-GR" dirty="0"/>
              <a:t>άμεσα με τον καθηγητή 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για </a:t>
            </a:r>
            <a:r>
              <a:rPr lang="el-GR" dirty="0"/>
              <a:t>τη διάρθρωση της δομής του μαθήματος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για </a:t>
            </a:r>
            <a:r>
              <a:rPr lang="el-GR" dirty="0"/>
              <a:t>τη διαμόρφωση των εργασιών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για </a:t>
            </a:r>
            <a:r>
              <a:rPr lang="el-GR" dirty="0"/>
              <a:t>τη διαμόρφωση της βιβλιογραφίας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αναλαμβάνει </a:t>
            </a:r>
            <a:r>
              <a:rPr lang="el-GR" dirty="0"/>
              <a:t>τη παροχή υποστηρικτικού υλικού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σχετικά </a:t>
            </a:r>
            <a:r>
              <a:rPr lang="el-GR" dirty="0"/>
              <a:t>με βάσεις δεδομένων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σεμινάρια </a:t>
            </a:r>
            <a:r>
              <a:rPr lang="el-GR" dirty="0"/>
              <a:t>αναζήτησης 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σεμινάρια </a:t>
            </a:r>
            <a:r>
              <a:rPr lang="el-GR" dirty="0"/>
              <a:t>εκμάθησης σύνταξης </a:t>
            </a:r>
            <a:r>
              <a:rPr lang="el-GR" dirty="0" smtClean="0"/>
              <a:t>βιβλιογραφίας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508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to Embedded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>
                <a:solidFill>
                  <a:prstClr val="white"/>
                </a:solidFill>
              </a:rPr>
              <a:t>3</a:t>
            </a:r>
            <a:r>
              <a:rPr lang="el-GR" sz="3200" b="0" dirty="0" smtClean="0">
                <a:solidFill>
                  <a:prstClr val="white"/>
                </a:solidFill>
              </a:rPr>
              <a:t>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Βιβλιοθηκονόμος “</a:t>
            </a:r>
            <a:r>
              <a:rPr lang="el-GR" b="1" dirty="0"/>
              <a:t>ενσωματώνεται</a:t>
            </a:r>
            <a:r>
              <a:rPr lang="el-GR" dirty="0"/>
              <a:t>” στο μάθημα:</a:t>
            </a:r>
          </a:p>
          <a:p>
            <a:pPr>
              <a:buClr>
                <a:srgbClr val="198A8A"/>
              </a:buClr>
            </a:pPr>
            <a:r>
              <a:rPr lang="el-GR" u="sng" dirty="0" smtClean="0"/>
              <a:t>παρέχει </a:t>
            </a:r>
            <a:r>
              <a:rPr lang="el-GR" u="sng" dirty="0"/>
              <a:t>συμβουλευτικό έργο </a:t>
            </a:r>
            <a:r>
              <a:rPr lang="el-GR" dirty="0"/>
              <a:t>κατά τη διάρκεια του ακαδημαϊκού έτους που ανταποκρίνεται απόλυτα στις ανάγκες του συγκεκριμένου μαθήματος.</a:t>
            </a:r>
          </a:p>
          <a:p>
            <a:pPr>
              <a:buClr>
                <a:srgbClr val="198A8A"/>
              </a:buClr>
            </a:pPr>
            <a:r>
              <a:rPr lang="el-GR" u="sng" dirty="0" smtClean="0"/>
              <a:t>παρακολουθεί </a:t>
            </a:r>
            <a:r>
              <a:rPr lang="el-GR" u="sng" dirty="0"/>
              <a:t>το μάθημα </a:t>
            </a:r>
            <a:r>
              <a:rPr lang="el-GR" dirty="0"/>
              <a:t>όπως οι φοιτητές με σκοπό τη παροχή έπειτα κατάλληλων σεμιναρίων και οδηγιών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391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to Embedded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Βιβλιοθηκονόμος “</a:t>
            </a:r>
            <a:r>
              <a:rPr lang="el-GR" b="1" dirty="0"/>
              <a:t>ενσωματώνεται</a:t>
            </a:r>
            <a:r>
              <a:rPr lang="el-GR" dirty="0"/>
              <a:t>” στο μάθημα: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αποστέλλει </a:t>
            </a:r>
            <a:r>
              <a:rPr lang="el-GR" dirty="0"/>
              <a:t>ενημερωτικό υλικό μέσω της πλατφόρμας ασύγχρονης διδασκαλίας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αναπτύσσει </a:t>
            </a:r>
            <a:r>
              <a:rPr lang="el-GR" dirty="0"/>
              <a:t>υλικό πληροφοριακής παιδείας (εγχειρίδια χρήσης βάσεων δεδομένων, εκμάθησης του word, </a:t>
            </a:r>
            <a:r>
              <a:rPr lang="el-GR" dirty="0" smtClean="0"/>
              <a:t>mendeley)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4269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to Embedded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5/6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Απώτερος Σκοπός </a:t>
            </a:r>
            <a:r>
              <a:rPr lang="el-GR" dirty="0"/>
              <a:t>του “Ενσωματωμένου” Βιβλιοθηκονόμου είναι να αναπτύξει τις </a:t>
            </a:r>
            <a:r>
              <a:rPr lang="el-GR" b="1" dirty="0"/>
              <a:t>δεξιότητες</a:t>
            </a:r>
            <a:r>
              <a:rPr lang="el-GR" dirty="0"/>
              <a:t> και </a:t>
            </a:r>
            <a:r>
              <a:rPr lang="el-GR" b="1" dirty="0"/>
              <a:t>ικανότητες του φοιτητή </a:t>
            </a:r>
            <a:r>
              <a:rPr lang="el-GR" dirty="0"/>
              <a:t>για την επιτυχή ολοκλήρωση όχι μόνο του εν λόγω μαθήματος, αλλά και συνολικά των σπουδών του.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071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to Embedded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Μειονεκτήματα- Προκλήσεις</a:t>
            </a:r>
          </a:p>
          <a:p>
            <a:r>
              <a:rPr lang="el-GR" dirty="0" smtClean="0"/>
              <a:t>δυσκολία </a:t>
            </a:r>
            <a:r>
              <a:rPr lang="el-GR" dirty="0"/>
              <a:t>ένταξης μια και ο ρόλος του δεν είναι τόσο κατανοητός από την κοινότητα ± εν τούτοις, μέσω αυτής της συμμετοχής μπορεί να ενισχύσει το ρόλο του.</a:t>
            </a:r>
          </a:p>
          <a:p>
            <a:r>
              <a:rPr lang="el-GR" dirty="0" smtClean="0"/>
              <a:t>απαιτείται </a:t>
            </a:r>
            <a:r>
              <a:rPr lang="el-GR" dirty="0"/>
              <a:t>αρκετός χρόνος, ενώ παράλληλα πρέπει να ασκεί και τα υπόλοιπα καθήκοντά του στη βιβλιοθήκη ± εν τούτοις, ήδη οι βιβλιοθήκες άρχισαν να αναγνωρίζουν τη σπουδαιότητα αυτών των προγραμμάτων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4705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B73D4BC-55B5-7D4C-9B07-FAB2207C3D99}" type="slidenum">
              <a:rPr lang="el-GR" sz="1200">
                <a:solidFill>
                  <a:srgbClr val="B5A788"/>
                </a:solidFill>
                <a:latin typeface="Corbel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el-GR" sz="1200" dirty="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45000"/>
              <a:buFont typeface="Wingdings" charset="0"/>
              <a:buChar char="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Dale, P., Dale, P., Holland, M., &amp; Matthews, M. (2012). Subject librarians: engaging with the learning and teaching environment. Ashgate Publishing, Ltd..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Connell, T. H. (1991). Librarian subject searching in online catalogs: an exploratory study of knowledge used (Doctoral dissertation, University of Illinois at Urbana-Champaign).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Rodwell, J. and Fairbairn, L. (2008) “Dangerous Liaisons?: Defining the Faculty Liaison Librarian Service Model, Its Effectiveness and Sustainability”. Library management [online] available from &lt;http://www.emeraldinsight.com/journals.htm?articleid=1641759&amp;show=abstract&gt; [15 October 2013]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Clyde, J. and Lee, J. (2011) “Embedded Reference to Embedded Librarianship: 6 Years at the University of Calgary”. </a:t>
            </a:r>
            <a:r>
              <a:rPr lang="en-US" sz="1800" i="1" dirty="0">
                <a:solidFill>
                  <a:srgbClr val="000000"/>
                </a:solidFill>
                <a:latin typeface="Gill Sans MT" charset="0"/>
              </a:rPr>
              <a:t>Journal of Library Administration</a:t>
            </a:r>
            <a:r>
              <a:rPr lang="en-US" sz="1800" dirty="0">
                <a:solidFill>
                  <a:srgbClr val="000000"/>
                </a:solidFill>
                <a:latin typeface="Gill Sans MT" charset="0"/>
              </a:rPr>
              <a:t> [online] 51 (4), 389–402. available from &lt;http://www.tandfonline.com/doi/abs/10.1080/01930826.2011.556963&gt; [27 February 2014</a:t>
            </a:r>
            <a:r>
              <a:rPr lang="en-US" sz="1800" dirty="0" smtClean="0">
                <a:solidFill>
                  <a:srgbClr val="000000"/>
                </a:solidFill>
                <a:latin typeface="Gill Sans MT" charset="0"/>
              </a:rPr>
              <a:t>]</a:t>
            </a:r>
            <a:endParaRPr lang="en-US" sz="1800" dirty="0">
              <a:solidFill>
                <a:srgbClr val="000000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91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196</TotalTime>
  <Words>1242</Words>
  <Application>Microsoft Office PowerPoint</Application>
  <PresentationFormat>Προβολή στην οθόνη (4:3)</PresentationFormat>
  <Paragraphs>127</Paragraphs>
  <Slides>17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exo-opistho_simeiomata</vt:lpstr>
      <vt:lpstr>OC_template_updated</vt:lpstr>
      <vt:lpstr>Υπηρεσίες Πληροφόρησης</vt:lpstr>
      <vt:lpstr>Περιεχόμενα</vt:lpstr>
      <vt:lpstr>Subject to Embedded Librarian 1/6</vt:lpstr>
      <vt:lpstr>Subject to Embedded Librarian 2/6</vt:lpstr>
      <vt:lpstr>Subject to Embedded Librarian 3/6</vt:lpstr>
      <vt:lpstr>Subject to Embedded Librarian 4/6</vt:lpstr>
      <vt:lpstr>Subject to Embedded Librarian 5/6</vt:lpstr>
      <vt:lpstr>Subject to Embedded Librarian 6/6</vt:lpstr>
      <vt:lpstr>Βιβλιογραφία 1/2</vt:lpstr>
      <vt:lpstr>Βιβλιογραφία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42</cp:revision>
  <dcterms:created xsi:type="dcterms:W3CDTF">2015-08-04T07:17:47Z</dcterms:created>
  <dcterms:modified xsi:type="dcterms:W3CDTF">2015-08-04T10:52:14Z</dcterms:modified>
</cp:coreProperties>
</file>