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05"/>
  </p:notesMasterIdLst>
  <p:handoutMasterIdLst>
    <p:handoutMasterId r:id="rId106"/>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257" r:id="rId98"/>
    <p:sldId id="262" r:id="rId99"/>
    <p:sldId id="264" r:id="rId100"/>
    <p:sldId id="265" r:id="rId101"/>
    <p:sldId id="313" r:id="rId102"/>
    <p:sldId id="266" r:id="rId103"/>
    <p:sldId id="261" r:id="rId104"/>
  </p:sldIdLst>
  <p:sldSz cx="9144000" cy="6858000" type="screen4x3"/>
  <p:notesSz cx="7104063" cy="10234613"/>
  <p:custDataLst>
    <p:tags r:id="rId10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70" d="100"/>
          <a:sy n="70" d="100"/>
        </p:scale>
        <p:origin x="-366" y="-8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9</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10</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11</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12</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13</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14</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15</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16</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17</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18</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44788C3-2C6A-4784-BE00-5986096ED413}" type="slidenum">
              <a:rPr lang="el-GR"/>
              <a:pPr/>
              <a:t>1</a:t>
            </a:fld>
            <a:endParaRPr lang="el-G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19</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20</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21</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22</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23</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24</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25</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26</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27</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28</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2818118C-30A3-4ED9-80DC-F81F1CDB1C3D}" type="slidenum">
              <a:rPr lang="el-GR"/>
              <a:pPr/>
              <a:t>2</a:t>
            </a:fld>
            <a:endParaRPr lang="el-G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29</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30</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31</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32</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33</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34</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35</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36</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2BF28052-A70B-4767-9C5D-43B661B15C3D}" type="slidenum">
              <a:rPr lang="el-GR"/>
              <a:pPr/>
              <a:t>37</a:t>
            </a:fld>
            <a:endParaRPr lang="el-G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38</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AD1AD1EB-07C3-46A2-9741-AAC281667301}" type="slidenum">
              <a:rPr lang="el-GR"/>
              <a:pPr/>
              <a:t>3</a:t>
            </a:fld>
            <a:endParaRPr lang="el-G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39</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40</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41</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42</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43</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44</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45</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F28CF48-18DE-4F6D-B75B-8DF535AFF37F}" type="slidenum">
              <a:rPr lang="el-GR"/>
              <a:pPr/>
              <a:t>46</a:t>
            </a:fld>
            <a:endParaRPr lang="el-G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864AAEB2-A9EF-4D07-9212-1B09446C3BD4}" type="slidenum">
              <a:rPr lang="el-GR"/>
              <a:pPr/>
              <a:t>47</a:t>
            </a:fld>
            <a:endParaRPr lang="el-G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9AFEC9EA-883D-4087-9C27-3ED0726FE387}" type="slidenum">
              <a:rPr lang="el-GR"/>
              <a:pPr/>
              <a:t>48</a:t>
            </a:fld>
            <a:endParaRPr lang="el-G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DD90159-3ECF-451F-9A9A-AB452B95D265}" type="slidenum">
              <a:rPr lang="el-GR"/>
              <a:pPr/>
              <a:t>4</a:t>
            </a:fld>
            <a:endParaRPr lang="el-G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BA2D389F-835F-488C-92B2-79989A2BCA95}" type="slidenum">
              <a:rPr lang="el-GR"/>
              <a:pPr/>
              <a:t>49</a:t>
            </a:fld>
            <a:endParaRPr lang="el-G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39E72A9C-66D8-4A4F-8314-055B29201618}" type="slidenum">
              <a:rPr lang="el-GR"/>
              <a:pPr/>
              <a:t>50</a:t>
            </a:fld>
            <a:endParaRPr lang="el-G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F956FFD6-F170-4DD1-9B3D-5B1EF4200DBA}" type="slidenum">
              <a:rPr lang="el-GR"/>
              <a:pPr/>
              <a:t>51</a:t>
            </a:fld>
            <a:endParaRPr lang="el-G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1BD48D58-3CAC-4FC5-8006-B0ADBE27E4F6}" type="slidenum">
              <a:rPr lang="el-GR"/>
              <a:pPr/>
              <a:t>52</a:t>
            </a:fld>
            <a:endParaRPr lang="el-G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8A1DB1C-790D-44A2-8D7D-F77368C47C46}" type="slidenum">
              <a:rPr lang="el-GR"/>
              <a:pPr/>
              <a:t>53</a:t>
            </a:fld>
            <a:endParaRPr lang="el-G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4B60486-E528-4A44-8961-CAF6166AF2C7}" type="slidenum">
              <a:rPr lang="el-GR"/>
              <a:pPr/>
              <a:t>54</a:t>
            </a:fld>
            <a:endParaRPr lang="el-G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8B81677-7FB1-4E42-A123-C0A3EA315528}" type="slidenum">
              <a:rPr lang="el-GR"/>
              <a:pPr/>
              <a:t>55</a:t>
            </a:fld>
            <a:endParaRPr lang="el-G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1FFD6919-E59D-4D1A-B5F7-5C9B855AFFF3}" type="slidenum">
              <a:rPr lang="el-GR"/>
              <a:pPr/>
              <a:t>56</a:t>
            </a:fld>
            <a:endParaRPr lang="el-G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4BA60F4C-C879-4FAE-829C-D15FD2A00D8A}" type="slidenum">
              <a:rPr lang="el-GR"/>
              <a:pPr/>
              <a:t>57</a:t>
            </a:fld>
            <a:endParaRPr lang="el-G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ADBD9F1C-B311-4A4F-B218-0E9930EE842B}" type="slidenum">
              <a:rPr lang="el-GR"/>
              <a:pPr/>
              <a:t>58</a:t>
            </a:fld>
            <a:endParaRPr lang="el-G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5</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4D299C80-B4DC-4E24-944D-95088A5A8F4A}" type="slidenum">
              <a:rPr lang="el-GR"/>
              <a:pPr/>
              <a:t>59</a:t>
            </a:fld>
            <a:endParaRPr lang="el-G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40666FE9-6C74-437B-8A66-490458F30A8B}" type="slidenum">
              <a:rPr lang="el-GR"/>
              <a:pPr/>
              <a:t>60</a:t>
            </a:fld>
            <a:endParaRPr lang="el-G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2BF4CBAA-3CC1-46DA-8C73-AF621C2FF37C}" type="slidenum">
              <a:rPr lang="el-GR"/>
              <a:pPr/>
              <a:t>61</a:t>
            </a:fld>
            <a:endParaRPr lang="el-G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2BF4CBAA-3CC1-46DA-8C73-AF621C2FF37C}" type="slidenum">
              <a:rPr lang="el-GR"/>
              <a:pPr/>
              <a:t>62</a:t>
            </a:fld>
            <a:endParaRPr lang="el-G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3E6C6727-1D51-4B4D-ADE7-BF1F3E36BD72}" type="slidenum">
              <a:rPr lang="el-GR"/>
              <a:pPr/>
              <a:t>63</a:t>
            </a:fld>
            <a:endParaRPr lang="el-G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06914844-7C36-4EE8-9B44-800E076012EC}" type="slidenum">
              <a:rPr lang="el-GR"/>
              <a:pPr/>
              <a:t>64</a:t>
            </a:fld>
            <a:endParaRPr lang="el-G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06914844-7C36-4EE8-9B44-800E076012EC}" type="slidenum">
              <a:rPr lang="el-GR"/>
              <a:pPr/>
              <a:t>65</a:t>
            </a:fld>
            <a:endParaRPr lang="el-G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B3DD3D25-0469-4C87-A9C6-4500D9E2F6B8}" type="slidenum">
              <a:rPr lang="el-GR"/>
              <a:pPr/>
              <a:t>66</a:t>
            </a:fld>
            <a:endParaRPr lang="el-G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3152B99-A04A-476C-8847-20366F56A5C6}" type="slidenum">
              <a:rPr lang="el-GR"/>
              <a:pPr/>
              <a:t>73</a:t>
            </a:fld>
            <a:endParaRPr lang="el-G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1AFC4A2E-CBF4-4BD4-8BBA-0D43959FB01B}" type="slidenum">
              <a:rPr lang="el-GR"/>
              <a:pPr/>
              <a:t>74</a:t>
            </a:fld>
            <a:endParaRPr lang="el-G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6</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F96594A-3DE0-44E5-82EC-314490646C36}" type="slidenum">
              <a:rPr lang="el-GR"/>
              <a:pPr/>
              <a:t>75</a:t>
            </a:fld>
            <a:endParaRPr lang="el-G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35A09858-A626-4D54-884D-E086757645C8}" type="slidenum">
              <a:rPr lang="el-GR"/>
              <a:pPr/>
              <a:t>76</a:t>
            </a:fld>
            <a:endParaRPr lang="el-G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34D2E2-CA3E-4474-A054-80C33C1EAB39}" type="slidenum">
              <a:rPr lang="el-GR"/>
              <a:pPr/>
              <a:t>77</a:t>
            </a:fld>
            <a:endParaRPr lang="el-G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32CF306-7C51-4457-BA73-5A053EF52DE8}" type="slidenum">
              <a:rPr lang="el-GR"/>
              <a:pPr/>
              <a:t>78</a:t>
            </a:fld>
            <a:endParaRPr lang="el-G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32CF306-7C51-4457-BA73-5A053EF52DE8}" type="slidenum">
              <a:rPr lang="el-GR"/>
              <a:pPr/>
              <a:t>79</a:t>
            </a:fld>
            <a:endParaRPr lang="el-G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F43EDFC-ABE0-4910-AE40-E3F97D9F579A}" type="slidenum">
              <a:rPr lang="el-GR"/>
              <a:pPr/>
              <a:t>80</a:t>
            </a:fld>
            <a:endParaRPr lang="el-G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17414E7-7C65-42D7-8F21-8E64EC38445D}" type="slidenum">
              <a:rPr lang="el-GR"/>
              <a:pPr/>
              <a:t>81</a:t>
            </a:fld>
            <a:endParaRPr lang="el-G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006DE5F8-2601-4D26-9D07-71814B683F60}" type="slidenum">
              <a:rPr lang="el-GR"/>
              <a:pPr/>
              <a:t>82</a:t>
            </a:fld>
            <a:endParaRPr lang="el-G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EEE2B13B-BB6A-4079-98A8-424C808750FA}" type="slidenum">
              <a:rPr lang="el-GR"/>
              <a:pPr/>
              <a:t>83</a:t>
            </a:fld>
            <a:endParaRPr lang="el-G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6A0CB22-5200-4438-9548-0C95A84D0D7C}" type="slidenum">
              <a:rPr lang="el-GR"/>
              <a:pPr/>
              <a:t>84</a:t>
            </a:fld>
            <a:endParaRPr lang="el-G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7</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7C877FE5-51CB-4C52-9C97-61EC08EA18F3}" type="slidenum">
              <a:rPr lang="el-GR"/>
              <a:pPr/>
              <a:t>85</a:t>
            </a:fld>
            <a:endParaRPr lang="el-G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E5D979A3-11A8-4EED-8EAF-A385EED26F7E}" type="slidenum">
              <a:rPr lang="el-GR"/>
              <a:pPr/>
              <a:t>86</a:t>
            </a:fld>
            <a:endParaRPr lang="el-G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0EB17175-A400-4AB7-9D4E-2158DA52CB6B}" type="slidenum">
              <a:rPr lang="el-GR"/>
              <a:pPr/>
              <a:t>87</a:t>
            </a:fld>
            <a:endParaRPr lang="el-G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93E7DEC-72BE-4B0C-8917-DFB7E48AF961}" type="slidenum">
              <a:rPr lang="el-GR"/>
              <a:pPr/>
              <a:t>88</a:t>
            </a:fld>
            <a:endParaRPr lang="el-G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39A814F8-00C3-4612-903A-13CDB0911B04}" type="slidenum">
              <a:rPr lang="el-GR"/>
              <a:pPr/>
              <a:t>89</a:t>
            </a:fld>
            <a:endParaRPr lang="el-G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39A814F8-00C3-4612-903A-13CDB0911B04}" type="slidenum">
              <a:rPr lang="el-GR"/>
              <a:pPr/>
              <a:t>90</a:t>
            </a:fld>
            <a:endParaRPr lang="el-G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EFF3761-65D0-428A-99DF-4F76996668C3}" type="slidenum">
              <a:rPr lang="el-GR"/>
              <a:pPr/>
              <a:t>91</a:t>
            </a:fld>
            <a:endParaRPr lang="el-G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6D4347D1-4E11-41A3-B5CE-D5CF0B2A7ED0}" type="slidenum">
              <a:rPr lang="el-GR"/>
              <a:pPr/>
              <a:t>92</a:t>
            </a:fld>
            <a:endParaRPr lang="el-G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70B9586A-00C3-467E-A43C-57FDCF155C23}" type="slidenum">
              <a:rPr lang="el-GR"/>
              <a:pPr/>
              <a:t>93</a:t>
            </a:fld>
            <a:endParaRPr lang="el-G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C6A2EEC-EE6C-4CAC-9A42-1ABCDBF7BD00}" type="slidenum">
              <a:rPr lang="el-GR"/>
              <a:pPr/>
              <a:t>94</a:t>
            </a:fld>
            <a:endParaRPr lang="el-G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A95D4BF0-0B68-4800-A501-0D8A3D772B8F}" type="slidenum">
              <a:rPr lang="el-GR"/>
              <a:pPr/>
              <a:t>8</a:t>
            </a:fld>
            <a:endParaRPr lang="el-G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87BFD812-51DF-4654-945B-F99A73B7A3FB}" type="slidenum">
              <a:rPr lang="el-GR"/>
              <a:pPr/>
              <a:t>95</a:t>
            </a:fld>
            <a:endParaRPr lang="el-G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FE6DFA1-E03B-4825-ADB5-17019C202F4B}" type="slidenum">
              <a:rPr lang="el-GR"/>
              <a:pPr>
                <a:defRPr/>
              </a:pPr>
              <a:t>‹#›</a:t>
            </a:fld>
            <a:endParaRPr lang="el-GR"/>
          </a:p>
        </p:txBody>
      </p:sp>
    </p:spTree>
    <p:extLst>
      <p:ext uri="{BB962C8B-B14F-4D97-AF65-F5344CB8AC3E}">
        <p14:creationId xmlns:p14="http://schemas.microsoft.com/office/powerpoint/2010/main" val="17816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pehub.com/2009/07/information-overload-summer-survey-tim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pinterest.com/pin/50433285824353178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edc11.education.ed.ac.uk/carolc/2011/10/12/transliteracy-metaliteracy%E2%80%A6-carol%E2%80%99s-head-explode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infolit.org/information-literacy-projects-and-program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utc.edu/center-advisement-student-success/academic-success/critical-thinking.php"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boundless.com/statistics/textbooks/boundless-statistics-textbook/introduction-to-statistics-and-statistical-thinking-1/overview-15/critical-thinking-73-1603/"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www.unthsc.edu/center-for-innovative-learning/teaching-strategies-fink-gagne-and-smith/"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www.tefl-tips.com/2013/07/using-active-teaching-in-classroom.html"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digitween12-2.flatclassroomproject.wikispaces.net/Technical+Access+A"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Πληροφοριακή παιδεία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Πληροφοριακός γραμματισμός</a:t>
            </a:r>
          </a:p>
          <a:p>
            <a:pPr>
              <a:spcBef>
                <a:spcPts val="0"/>
              </a:spcBef>
              <a:spcAft>
                <a:spcPts val="1200"/>
              </a:spcAft>
            </a:pPr>
            <a:r>
              <a:rPr lang="el-GR" sz="2400" dirty="0" smtClean="0"/>
              <a:t>Στέλλα </a:t>
            </a:r>
            <a:r>
              <a:rPr lang="el-GR" sz="2400" dirty="0" err="1" smtClean="0"/>
              <a:t>Κορομπίλη</a:t>
            </a:r>
            <a:endParaRPr lang="el-GR" sz="2400" dirty="0"/>
          </a:p>
          <a:p>
            <a:pPr>
              <a:spcBef>
                <a:spcPts val="0"/>
              </a:spcBef>
            </a:pPr>
            <a:r>
              <a:rPr lang="el-GR" sz="2400" dirty="0"/>
              <a:t>Τμήμα </a:t>
            </a:r>
            <a:r>
              <a:rPr lang="el-GR" sz="2400" dirty="0" smtClean="0"/>
              <a:t>Βιβλιοθηκονομίας και Συστημάτων Πληροφόρησης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endParaRPr lang="el-GR" sz="2800" smtClean="0"/>
          </a:p>
          <a:p>
            <a:r>
              <a:rPr lang="el-GR" sz="2800" smtClean="0"/>
              <a:t>Η βιβλιογραφική εκπαίδευση περιορίζεται στην εκμάθηση των παραδοσιακών (έντυπων) πηγών, όπως ο κατάλογος, τα ευρετήρια, οι επιτομές, οι εγκυκλοπαίδειες και άλλα πληροφοριακά βιβλία, η πληροφοριακή παιδεία αποτελεί μια περιεκτική έννοια, η οποία αναπτύχθηκε σε μεγάλο βαθμό ως απάντηση στις νέες μορφές υλικού που εμφανίστηκαν τα τελευταία χρόνια, πολλές από τις οποίες μάλιστα είναι προσβάσιμες και πέρα από τους τοίχους της βιβλιοθήκης.  </a:t>
            </a:r>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9</a:t>
            </a:fld>
            <a:endParaRPr lang="el-GR"/>
          </a:p>
        </p:txBody>
      </p:sp>
    </p:spTree>
    <p:extLst>
      <p:ext uri="{BB962C8B-B14F-4D97-AF65-F5344CB8AC3E}">
        <p14:creationId xmlns:p14="http://schemas.microsoft.com/office/powerpoint/2010/main" val="179994021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endParaRPr lang="el-GR" sz="2800" dirty="0" smtClean="0"/>
          </a:p>
          <a:p>
            <a:r>
              <a:rPr lang="el-GR" sz="2800" dirty="0" smtClean="0"/>
              <a:t>Σε αντίθεση με τη βιβλιογραφική εκπαίδευση, η πληροφοριακή παιδεία δεν συνδέεται με ένα συγκεκριμένο μέσο ή είδος πηγών, δεν εστιάζεται μόνο στη βιβλιοθήκη, οι έννοιές της διδάσκονται σωρευτικά στην πάροδο του χρόνου και περιλαμβάνει ένα εκτεταμένο σύνολο δεξιοτήτων που μπορούν να χρησιμοποιηθούν για την επίλυση πολλών και ποικίλων προβλημάτων (</a:t>
            </a:r>
            <a:r>
              <a:rPr lang="el-GR" sz="2800" dirty="0" err="1" smtClean="0"/>
              <a:t>Rader</a:t>
            </a:r>
            <a:r>
              <a:rPr lang="el-GR" sz="2800" dirty="0" smtClean="0"/>
              <a:t> &amp; </a:t>
            </a:r>
            <a:r>
              <a:rPr lang="el-GR" sz="2800" dirty="0" err="1" smtClean="0"/>
              <a:t>Coons</a:t>
            </a:r>
            <a:r>
              <a:rPr lang="el-GR" sz="2800" dirty="0" smtClean="0"/>
              <a:t>, 1993; </a:t>
            </a:r>
            <a:r>
              <a:rPr lang="el-GR" sz="2800" dirty="0" err="1" smtClean="0"/>
              <a:t>Shenton</a:t>
            </a:r>
            <a:r>
              <a:rPr lang="el-GR" sz="2800" dirty="0" smtClean="0"/>
              <a:t>, 2009).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10</a:t>
            </a:fld>
            <a:endParaRPr lang="el-GR"/>
          </a:p>
        </p:txBody>
      </p:sp>
    </p:spTree>
    <p:extLst>
      <p:ext uri="{BB962C8B-B14F-4D97-AF65-F5344CB8AC3E}">
        <p14:creationId xmlns:p14="http://schemas.microsoft.com/office/powerpoint/2010/main" val="30197324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78851" name="Rectangle 3"/>
          <p:cNvSpPr>
            <a:spLocks noGrp="1" noChangeArrowheads="1"/>
          </p:cNvSpPr>
          <p:nvPr>
            <p:ph idx="1"/>
          </p:nvPr>
        </p:nvSpPr>
        <p:spPr/>
        <p:txBody>
          <a:bodyPr>
            <a:noAutofit/>
          </a:bodyPr>
          <a:lstStyle/>
          <a:p>
            <a:r>
              <a:rPr lang="el-GR" sz="2400" dirty="0" smtClean="0"/>
              <a:t>Σύμφωνα με την </a:t>
            </a:r>
            <a:r>
              <a:rPr lang="en-US" sz="2400" dirty="0" smtClean="0"/>
              <a:t>IFLA</a:t>
            </a:r>
            <a:r>
              <a:rPr lang="el-GR" sz="2400" dirty="0" smtClean="0"/>
              <a:t> (</a:t>
            </a:r>
            <a:r>
              <a:rPr lang="en-US" sz="2400" dirty="0" smtClean="0"/>
              <a:t>Lau</a:t>
            </a:r>
            <a:r>
              <a:rPr lang="el-GR" sz="2400" dirty="0" smtClean="0"/>
              <a:t>, 2006, σ. 9-10), η πληροφοριακή παιδεία  «έχει εξελιχθεί από την εκπαίδευση βιβλιοθήκης και τα προγράμματα που εστιάζουν στις πληροφοριακές δεξιότητες (…), στην τρέχουσα έννοια της πληροφοριακής παιδείας. Καθώς η εκπαίδευση βιβλιοθήκης δίνει έμφαση στον εντοπισμό του υλικού της βιβλιοθήκης, η Π.Π. υπό μία έννοια επικεντρώνεται στις πληροφοριακές στρατηγικές και υπό μία άλλη έννοια, χρησιμοποιείται για να περιγράφει τη διαδικασία της αναζήτησης πληροφοριών και τις ικανότητες χρήσης αυτών. Συνοψίζοντας, η πληροφοριακή παιδεία επικεντρώνεται στη χρήση των πληροφοριών παρά στις βιβλιογραφικές δεξιότητες, δηλαδή οι σπουδαστές πρέπει να αναπτύσσουν πληροφοριακή επάρκεια, για να γίνουν πιο επιτυχημένοι μαθητές (</a:t>
            </a:r>
            <a:r>
              <a:rPr lang="en-US" sz="2400" dirty="0" smtClean="0"/>
              <a:t>learners</a:t>
            </a:r>
            <a:r>
              <a:rPr lang="el-GR" sz="2400" dirty="0" smtClean="0"/>
              <a:t>).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11</a:t>
            </a:fld>
            <a:endParaRPr lang="el-GR"/>
          </a:p>
        </p:txBody>
      </p:sp>
    </p:spTree>
    <p:extLst>
      <p:ext uri="{BB962C8B-B14F-4D97-AF65-F5344CB8AC3E}">
        <p14:creationId xmlns:p14="http://schemas.microsoft.com/office/powerpoint/2010/main" val="34027837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78851" name="Rectangle 3"/>
          <p:cNvSpPr>
            <a:spLocks noGrp="1" noChangeArrowheads="1"/>
          </p:cNvSpPr>
          <p:nvPr>
            <p:ph idx="1"/>
          </p:nvPr>
        </p:nvSpPr>
        <p:spPr>
          <a:xfrm>
            <a:off x="457200" y="1196752"/>
            <a:ext cx="8686800" cy="5661248"/>
          </a:xfrm>
        </p:spPr>
        <p:txBody>
          <a:bodyPr>
            <a:noAutofit/>
          </a:bodyPr>
          <a:lstStyle/>
          <a:p>
            <a:pPr marL="0" indent="0">
              <a:buNone/>
            </a:pPr>
            <a:r>
              <a:rPr lang="en-US" sz="2300" dirty="0" err="1" smtClean="0"/>
              <a:t>Κά</a:t>
            </a:r>
            <a:r>
              <a:rPr lang="en-US" sz="2300" dirty="0" smtClean="0"/>
              <a:t>π</a:t>
            </a:r>
            <a:r>
              <a:rPr lang="el-GR" sz="2300" dirty="0" err="1" smtClean="0"/>
              <a:t>οιοι</a:t>
            </a:r>
            <a:r>
              <a:rPr lang="en-US" sz="2300" dirty="0" smtClean="0"/>
              <a:t> </a:t>
            </a:r>
            <a:r>
              <a:rPr lang="en-US" sz="2300" dirty="0" err="1" smtClean="0"/>
              <a:t>όροι</a:t>
            </a:r>
            <a:r>
              <a:rPr lang="en-US" sz="2300" dirty="0" smtClean="0"/>
              <a:t> π</a:t>
            </a:r>
            <a:r>
              <a:rPr lang="en-US" sz="2300" dirty="0" err="1" smtClean="0"/>
              <a:t>ου</a:t>
            </a:r>
            <a:r>
              <a:rPr lang="en-US" sz="2300" dirty="0" smtClean="0"/>
              <a:t> </a:t>
            </a:r>
            <a:r>
              <a:rPr lang="en-US" sz="2300" dirty="0" err="1" smtClean="0"/>
              <a:t>σχετίζοντ</a:t>
            </a:r>
            <a:r>
              <a:rPr lang="en-US" sz="2300" dirty="0" smtClean="0"/>
              <a:t>αι με την Π.Π. </a:t>
            </a:r>
            <a:r>
              <a:rPr lang="en-US" sz="2300" dirty="0" err="1" smtClean="0"/>
              <a:t>είν</a:t>
            </a:r>
            <a:r>
              <a:rPr lang="en-US" sz="2300" dirty="0" smtClean="0"/>
              <a:t>αι: </a:t>
            </a:r>
            <a:endParaRPr lang="el-GR" sz="2300" dirty="0" smtClean="0"/>
          </a:p>
          <a:p>
            <a:pPr lvl="0"/>
            <a:r>
              <a:rPr lang="el-GR" sz="2300" dirty="0" smtClean="0"/>
              <a:t>Πληροφοριακή ευχέρεια - επιδεκτικότητα ή κατοχή της πληροφοριακής επάρκειας</a:t>
            </a:r>
          </a:p>
          <a:p>
            <a:pPr lvl="0"/>
            <a:r>
              <a:rPr lang="el-GR" sz="2300" dirty="0" smtClean="0"/>
              <a:t>Εκπαίδευση χρηστών - παγκόσμια προσέγγιση για τη διδασκαλία στους χρήστες της πρόσβασης σε πληροφορίες</a:t>
            </a:r>
          </a:p>
          <a:p>
            <a:pPr lvl="0"/>
            <a:r>
              <a:rPr lang="el-GR" sz="2300" dirty="0" smtClean="0"/>
              <a:t>Εκπαίδευση βιβλιοθήκης - εστίαση στις δεξιότητες βιβλιοθήκης</a:t>
            </a:r>
          </a:p>
          <a:p>
            <a:pPr lvl="0"/>
            <a:r>
              <a:rPr lang="el-GR" sz="2300" dirty="0" smtClean="0"/>
              <a:t>Βιβλιογραφική εκπαίδευση- εκπαίδευση χρηστών στην αναζήτηση και ανάκτηση πληροφοριών</a:t>
            </a:r>
          </a:p>
          <a:p>
            <a:pPr lvl="0"/>
            <a:r>
              <a:rPr lang="el-GR" sz="2300" dirty="0" smtClean="0"/>
              <a:t>Πληροφοριακή επάρκεια - σύνθετες δεξιότητες και στόχοι της πληροφοριακής παιδείας</a:t>
            </a:r>
          </a:p>
          <a:p>
            <a:pPr lvl="0"/>
            <a:r>
              <a:rPr lang="el-GR" sz="2300" dirty="0" smtClean="0"/>
              <a:t>Πληροφοριακές δεξιότητες - εστίαση στις δυνατότητες πληροφόρησης</a:t>
            </a:r>
          </a:p>
          <a:p>
            <a:pPr lvl="0"/>
            <a:r>
              <a:rPr lang="el-GR" sz="2300" dirty="0" smtClean="0"/>
              <a:t>Ανάπτυξη πληροφοριακών δεξιοτήτων - διαδικασία της διευκόλυνσης των πληροφοριακών δεξιοτήτων».</a:t>
            </a:r>
            <a:endParaRPr lang="el-GR" sz="23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12</a:t>
            </a:fld>
            <a:endParaRPr lang="el-GR"/>
          </a:p>
        </p:txBody>
      </p:sp>
    </p:spTree>
    <p:extLst>
      <p:ext uri="{BB962C8B-B14F-4D97-AF65-F5344CB8AC3E}">
        <p14:creationId xmlns:p14="http://schemas.microsoft.com/office/powerpoint/2010/main" val="8643839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endParaRPr lang="el-GR" sz="2800" dirty="0" smtClean="0"/>
          </a:p>
          <a:p>
            <a:r>
              <a:rPr lang="el-GR" sz="2800" dirty="0" smtClean="0"/>
              <a:t>Από το ξεκίνημά της λοιπόν η Πληροφοριακή Παιδεία έχει εμφανιστεί ως μια μορφή οδηγιών για τη χρήση της βιβλιοθήκης, η έννοια έχει πλέον επεκταθεί για να περιγράψει ένα ολοκληρωμένο όραμα διδασκαλίας και μάθησης στον ακαδημαϊκό κόσμο (</a:t>
            </a:r>
            <a:r>
              <a:rPr lang="el-GR" sz="2800" dirty="0" err="1" smtClean="0"/>
              <a:t>Anunobi</a:t>
            </a:r>
            <a:r>
              <a:rPr lang="el-GR" sz="2800" dirty="0" smtClean="0"/>
              <a:t> &amp; </a:t>
            </a:r>
            <a:r>
              <a:rPr lang="el-GR" sz="2800" dirty="0" err="1" smtClean="0"/>
              <a:t>Udem</a:t>
            </a:r>
            <a:r>
              <a:rPr lang="el-GR" sz="2800" dirty="0" smtClean="0"/>
              <a:t>, 2014). </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13</a:t>
            </a:fld>
            <a:endParaRPr lang="el-GR"/>
          </a:p>
        </p:txBody>
      </p:sp>
    </p:spTree>
    <p:extLst>
      <p:ext uri="{BB962C8B-B14F-4D97-AF65-F5344CB8AC3E}">
        <p14:creationId xmlns:p14="http://schemas.microsoft.com/office/powerpoint/2010/main" val="40332654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a:t>
            </a:r>
            <a:r>
              <a:rPr lang="el-GR" dirty="0" smtClean="0"/>
              <a:t>γραμματισμός </a:t>
            </a:r>
            <a:endParaRPr lang="el-GR" dirty="0" smtClean="0"/>
          </a:p>
        </p:txBody>
      </p:sp>
      <p:sp>
        <p:nvSpPr>
          <p:cNvPr id="78851" name="Rectangle 3"/>
          <p:cNvSpPr>
            <a:spLocks noGrp="1" noChangeArrowheads="1"/>
          </p:cNvSpPr>
          <p:nvPr>
            <p:ph idx="1"/>
          </p:nvPr>
        </p:nvSpPr>
        <p:spPr/>
        <p:txBody>
          <a:bodyPr>
            <a:normAutofit/>
          </a:bodyPr>
          <a:lstStyle/>
          <a:p>
            <a:r>
              <a:rPr lang="el-GR" sz="2800" dirty="0" smtClean="0"/>
              <a:t>Εξαιτίας της αύξησης της πολυπλοκότητας του σύγχρονου περιβάλλοντος – που οφείλεται στη ραγδαία εξέλιξη της τεχνολογίας και στην εξάπλωση των πηγών πληροφόρησης – τα άτομα έρχονται αντιμέτωπα με πολλές και διαφορετικές επιλογές πληροφόρησης – στις σπουδές, την εργασία και την προσωπική τους ζωή (</a:t>
            </a:r>
            <a:r>
              <a:rPr lang="en-US" sz="2800" dirty="0" smtClean="0"/>
              <a:t>ACRL</a:t>
            </a:r>
            <a:r>
              <a:rPr lang="el-GR" sz="2800" dirty="0" smtClean="0"/>
              <a:t>, 2000, σ. 2). Σε αυτό το περιβάλλον, η πληροφοριακή παιδεία αποκτά ολοένα μεγαλύτερη σημασία. </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14</a:t>
            </a:fld>
            <a:endParaRPr lang="el-GR"/>
          </a:p>
        </p:txBody>
      </p:sp>
    </p:spTree>
    <p:extLst>
      <p:ext uri="{BB962C8B-B14F-4D97-AF65-F5344CB8AC3E}">
        <p14:creationId xmlns:p14="http://schemas.microsoft.com/office/powerpoint/2010/main" val="36402538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a:t>
            </a:r>
            <a:r>
              <a:rPr lang="el-GR" dirty="0" smtClean="0"/>
              <a:t>γραμματισμός </a:t>
            </a:r>
            <a:endParaRPr lang="el-GR" dirty="0" smtClean="0"/>
          </a:p>
        </p:txBody>
      </p:sp>
      <p:sp>
        <p:nvSpPr>
          <p:cNvPr id="78851" name="Rectangle 3"/>
          <p:cNvSpPr>
            <a:spLocks noGrp="1" noChangeArrowheads="1"/>
          </p:cNvSpPr>
          <p:nvPr>
            <p:ph idx="1"/>
          </p:nvPr>
        </p:nvSpPr>
        <p:spPr/>
        <p:txBody>
          <a:bodyPr>
            <a:normAutofit/>
          </a:bodyPr>
          <a:lstStyle/>
          <a:p>
            <a:r>
              <a:rPr lang="el-GR" sz="2800" dirty="0" smtClean="0"/>
              <a:t>Η έννοια της πληροφοριακής παιδείας αντανακλά εξελίξεις σε διάφορους επιστημονικούς τομείς και περιοχές της έρευνας, όπως:</a:t>
            </a:r>
          </a:p>
          <a:p>
            <a:pPr lvl="0"/>
            <a:r>
              <a:rPr lang="el-GR" sz="2800" dirty="0" smtClean="0"/>
              <a:t>Η εκπαιδευτική μεταρρύθμιση που ξεκίνησε τη δεκαετία του 1960 η οποία δίνει μεγαλύτερη έμφαση στην κριτική σκέψη και την ικανότητα του ατόμου να μάθει πώς να μαθαίνει και λιγότερη στη μηχανική αποστήθιση</a:t>
            </a:r>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15</a:t>
            </a:fld>
            <a:endParaRPr lang="el-GR"/>
          </a:p>
        </p:txBody>
      </p:sp>
    </p:spTree>
    <p:extLst>
      <p:ext uri="{BB962C8B-B14F-4D97-AF65-F5344CB8AC3E}">
        <p14:creationId xmlns:p14="http://schemas.microsoft.com/office/powerpoint/2010/main" val="34417209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a:t>
            </a:r>
            <a:r>
              <a:rPr lang="el-GR" dirty="0" smtClean="0"/>
              <a:t>γραμματισμός </a:t>
            </a:r>
            <a:endParaRPr lang="el-GR" dirty="0" smtClean="0"/>
          </a:p>
        </p:txBody>
      </p:sp>
      <p:sp>
        <p:nvSpPr>
          <p:cNvPr id="78851" name="Rectangle 3"/>
          <p:cNvSpPr>
            <a:spLocks noGrp="1" noChangeArrowheads="1"/>
          </p:cNvSpPr>
          <p:nvPr>
            <p:ph idx="1"/>
          </p:nvPr>
        </p:nvSpPr>
        <p:spPr/>
        <p:txBody>
          <a:bodyPr>
            <a:normAutofit/>
          </a:bodyPr>
          <a:lstStyle/>
          <a:p>
            <a:r>
              <a:rPr lang="el-GR" sz="2800" dirty="0" smtClean="0"/>
              <a:t>Η πρόκληση που αντιμετώπισαν σχολικοί βιβλιοθηκονόμοι και εκπαιδευτικοί να συνεργαστούν μεταξύ τους για να βρουν καλύτερους τρόπους να διδάξουν τους μαθητές πώς να μαθαίνουν  </a:t>
            </a:r>
          </a:p>
          <a:p>
            <a:r>
              <a:rPr lang="el-GR" sz="2800" dirty="0" smtClean="0"/>
              <a:t>Η επανάσταση στην τεχνολογία των Η/Υ, το Διαδίκτυο και τα μέσα (ασύρματες τεχνολογίες, φορητές συσκευές, πολυμέσα)</a:t>
            </a:r>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16</a:t>
            </a:fld>
            <a:endParaRPr lang="el-GR"/>
          </a:p>
        </p:txBody>
      </p:sp>
    </p:spTree>
    <p:extLst>
      <p:ext uri="{BB962C8B-B14F-4D97-AF65-F5344CB8AC3E}">
        <p14:creationId xmlns:p14="http://schemas.microsoft.com/office/powerpoint/2010/main" val="21497712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78851" name="Rectangle 3"/>
          <p:cNvSpPr>
            <a:spLocks noGrp="1" noChangeArrowheads="1"/>
          </p:cNvSpPr>
          <p:nvPr>
            <p:ph idx="1"/>
          </p:nvPr>
        </p:nvSpPr>
        <p:spPr>
          <a:xfrm>
            <a:off x="457200" y="1484784"/>
            <a:ext cx="8229600" cy="4752528"/>
          </a:xfrm>
        </p:spPr>
        <p:txBody>
          <a:bodyPr>
            <a:normAutofit/>
          </a:bodyPr>
          <a:lstStyle/>
          <a:p>
            <a:r>
              <a:rPr lang="el-GR" sz="2800" dirty="0" smtClean="0"/>
              <a:t>Η ανάπτυξη της ηλεκτρονικής μάθησης και της εκπαίδευσης από απόσταση, που έδωσαν τη δυνατότητα, ιδιαίτερα στους εργαζόμενους, να σπουδάσουν στο χώρο τους και στον ελεύθερο χρόνο τους συνδυάζοντας τη μάθηση με τις προσωπικές, οικογενειακές και εργασιακές υποχρεώσεις τους </a:t>
            </a:r>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17</a:t>
            </a:fld>
            <a:endParaRPr lang="el-GR"/>
          </a:p>
        </p:txBody>
      </p:sp>
    </p:spTree>
    <p:extLst>
      <p:ext uri="{BB962C8B-B14F-4D97-AF65-F5344CB8AC3E}">
        <p14:creationId xmlns:p14="http://schemas.microsoft.com/office/powerpoint/2010/main" val="1339023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a:xfrm>
            <a:off x="457200" y="1484784"/>
            <a:ext cx="8229600" cy="4752528"/>
          </a:xfrm>
        </p:spPr>
        <p:txBody>
          <a:bodyPr>
            <a:normAutofit/>
          </a:bodyPr>
          <a:lstStyle/>
          <a:p>
            <a:r>
              <a:rPr lang="el-GR" sz="2800" dirty="0" smtClean="0"/>
              <a:t>Η Αμερικάνικη Ένωση Κολεγιακών και Ερευνητικών Βιβλιοθηκών (</a:t>
            </a:r>
            <a:r>
              <a:rPr lang="en-US" sz="2800" dirty="0" smtClean="0"/>
              <a:t>ACRL</a:t>
            </a:r>
            <a:r>
              <a:rPr lang="el-GR" sz="2800" dirty="0" smtClean="0"/>
              <a:t>, 2000), ορίζει την πληροφοριακή παιδεία ως ένα σύνολο δεξιοτήτων που επιτρέπουν στα άτομα να αναγνωρίζουν πότε χρειάζονται την πληροφορία και να εντοπίζουν, να αξιολογούν και να χρησιμοποιούν αποτελεσματικά την απαιτούμενη πληροφορία. </a:t>
            </a:r>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18</a:t>
            </a:fld>
            <a:endParaRPr lang="el-GR"/>
          </a:p>
        </p:txBody>
      </p:sp>
    </p:spTree>
    <p:extLst>
      <p:ext uri="{BB962C8B-B14F-4D97-AF65-F5344CB8AC3E}">
        <p14:creationId xmlns:p14="http://schemas.microsoft.com/office/powerpoint/2010/main" val="30872986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4755" name="Rectangle 3"/>
          <p:cNvSpPr>
            <a:spLocks noGrp="1" noChangeArrowheads="1"/>
          </p:cNvSpPr>
          <p:nvPr>
            <p:ph idx="1"/>
          </p:nvPr>
        </p:nvSpPr>
        <p:spPr/>
        <p:txBody>
          <a:bodyPr>
            <a:normAutofit/>
          </a:bodyPr>
          <a:lstStyle/>
          <a:p>
            <a:r>
              <a:rPr lang="el-GR" sz="2800" dirty="0" smtClean="0"/>
              <a:t>Όλοι οι άνθρωποι έχουν δικαίωμα στην πληροφορία. </a:t>
            </a:r>
          </a:p>
          <a:p>
            <a:r>
              <a:rPr lang="el-GR" sz="2800" dirty="0" smtClean="0"/>
              <a:t>Για να ασκήσουν όλοι οι άνθρωποι το δικαίωμά τους στην πληροφόρηση πρέπει να έχουν συνείδηση της αξίας της πληροφορίας, και των δικών τους περιβαλλοντικών και πολιτισμικών ορίων. </a:t>
            </a:r>
          </a:p>
          <a:p>
            <a:r>
              <a:rPr lang="el-GR" sz="2800" dirty="0" smtClean="0"/>
              <a:t>Η γενική και πληροφοριακή παιδεία του κάθε χρήστη πρέπει να τον κάνει ικανό να εντοπίζει και να διαμορφώνει την πληροφοριακή του ανάγκη, να την εκφράζει σωστά και να οδηγείται στην αναζήτηση των πιο κατάλληλων πηγών πληροφόρησης.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a:t>
            </a:fld>
            <a:endParaRPr lang="el-GR"/>
          </a:p>
        </p:txBody>
      </p:sp>
    </p:spTree>
    <p:extLst>
      <p:ext uri="{BB962C8B-B14F-4D97-AF65-F5344CB8AC3E}">
        <p14:creationId xmlns:p14="http://schemas.microsoft.com/office/powerpoint/2010/main" val="42047598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r>
              <a:rPr lang="el-GR" sz="2600" dirty="0" smtClean="0"/>
              <a:t>Η Διακήρυξη της Πράγας του 2003, αναφέρει: «η πληροφοριακή παιδεία περιλαμβάνει τη γνώση των πληροφοριακών προβλημάτων και αναγκών ενός ατόμου, και την ικανότητά του να αναγνωρίζει, να εντοπίζει, να αξιολογεί, να οργανώνει, να δημιουργεί, να χρησιμοποιεί και να μεταδίδει αποτελεσματικά την πληροφορία για να αντιμετωπίζει συγκεκριμένα ζητήματα ή προβλήματα. Αποτελεί προϋπόθεση για την αποτελεσματική συμμετοχή στην Κοινωνία της Πληροφορίας και είναι μέρος του βασικού ανθρώπινου δικαιώματος για διά βίου μάθηση» (</a:t>
            </a:r>
            <a:r>
              <a:rPr lang="en-US" sz="2600" dirty="0" smtClean="0"/>
              <a:t>Information Literacy Meeting of Experts</a:t>
            </a:r>
            <a:r>
              <a:rPr lang="el-GR" sz="2600" dirty="0" smtClean="0"/>
              <a:t>, 2003, σ.1). </a:t>
            </a:r>
          </a:p>
          <a:p>
            <a:endParaRPr lang="el-GR" sz="2600" dirty="0" smtClean="0"/>
          </a:p>
          <a:p>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19</a:t>
            </a:fld>
            <a:endParaRPr lang="el-GR"/>
          </a:p>
        </p:txBody>
      </p:sp>
    </p:spTree>
    <p:extLst>
      <p:ext uri="{BB962C8B-B14F-4D97-AF65-F5344CB8AC3E}">
        <p14:creationId xmlns:p14="http://schemas.microsoft.com/office/powerpoint/2010/main" val="27290755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r>
              <a:rPr lang="el-GR" sz="2600" dirty="0" smtClean="0"/>
              <a:t>Η Διακήρυξη της Πράγας του 2003, αναφέρει: «η πληροφοριακή παιδεία περιλαμβάνει τη γνώση των πληροφοριακών προβλημάτων και αναγκών ενός ατόμου, και την ικανότητά του να αναγνωρίζει, να εντοπίζει, να αξιολογεί, να οργανώνει, να δημιουργεί, να χρησιμοποιεί και να μεταδίδει αποτελεσματικά την πληροφορία για να αντιμετωπίζει συγκεκριμένα ζητήματα ή προβλήματα. Αποτελεί προϋπόθεση για την αποτελεσματική συμμετοχή στην Κοινωνία της Πληροφορίας και είναι μέρος του βασικού ανθρώπινου δικαιώματος για διά βίου μάθηση» (</a:t>
            </a:r>
            <a:r>
              <a:rPr lang="en-US" sz="2600" dirty="0" smtClean="0"/>
              <a:t>Information Literacy Meeting of Experts</a:t>
            </a:r>
            <a:r>
              <a:rPr lang="el-GR" sz="2600" dirty="0" smtClean="0"/>
              <a:t>, 2003, σ.1). </a:t>
            </a:r>
          </a:p>
          <a:p>
            <a:endParaRPr lang="el-GR" sz="2600" dirty="0" smtClean="0"/>
          </a:p>
          <a:p>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20</a:t>
            </a:fld>
            <a:endParaRPr lang="el-GR"/>
          </a:p>
        </p:txBody>
      </p:sp>
    </p:spTree>
    <p:extLst>
      <p:ext uri="{BB962C8B-B14F-4D97-AF65-F5344CB8AC3E}">
        <p14:creationId xmlns:p14="http://schemas.microsoft.com/office/powerpoint/2010/main" val="19905410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endParaRPr lang="el-GR" sz="2800" dirty="0" smtClean="0"/>
          </a:p>
          <a:p>
            <a:r>
              <a:rPr lang="el-GR" sz="2800" dirty="0" smtClean="0"/>
              <a:t>Σύμφωνα με τους </a:t>
            </a:r>
            <a:r>
              <a:rPr lang="en-US" sz="2800" dirty="0" smtClean="0"/>
              <a:t>Johnston</a:t>
            </a:r>
            <a:r>
              <a:rPr lang="el-GR" sz="2800" dirty="0" smtClean="0"/>
              <a:t> &amp; </a:t>
            </a:r>
            <a:r>
              <a:rPr lang="en-US" sz="2800" dirty="0" smtClean="0"/>
              <a:t>Webber</a:t>
            </a:r>
            <a:r>
              <a:rPr lang="el-GR" sz="2800" dirty="0" smtClean="0"/>
              <a:t> (2003), πληροφοριακή παιδεία είναι η υιοθέτηση της κατάλληλης πληροφοριακής συμπεριφοράς για την απόκτηση, μέσω οποιουδήποτε δαυλού ή μέσου, της πληροφορίας που εξυπηρετεί την πληροφοριακή ανάγκη, καθώς και η αναγνώριση της σημασίας που έχει η σοφή και ηθική χρήση της πληροφορίας στην κοινωνία. </a:t>
            </a:r>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21</a:t>
            </a:fld>
            <a:endParaRPr lang="el-GR"/>
          </a:p>
        </p:txBody>
      </p:sp>
    </p:spTree>
    <p:extLst>
      <p:ext uri="{BB962C8B-B14F-4D97-AF65-F5344CB8AC3E}">
        <p14:creationId xmlns:p14="http://schemas.microsoft.com/office/powerpoint/2010/main" val="6776747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endParaRPr lang="el-GR" sz="2800" dirty="0" smtClean="0"/>
          </a:p>
          <a:p>
            <a:r>
              <a:rPr lang="el-GR" sz="2800" dirty="0" smtClean="0"/>
              <a:t>Η </a:t>
            </a:r>
            <a:r>
              <a:rPr lang="en-US" sz="2800" dirty="0" smtClean="0"/>
              <a:t>Webber</a:t>
            </a:r>
            <a:r>
              <a:rPr lang="el-GR" sz="2800" dirty="0" smtClean="0"/>
              <a:t> εμπλούτισε τον παραπάνω ορισμό, επισημαίνοντας ότι:</a:t>
            </a:r>
          </a:p>
          <a:p>
            <a:pPr lvl="0"/>
            <a:r>
              <a:rPr lang="el-GR" sz="2800" dirty="0" smtClean="0"/>
              <a:t>«Κατάλληλη πληροφοριακή συμπεριφορά» σημαίνει ότι ο έχων πληροφοριακή παιδεία γνωρίζει τις πληροφοριακές του συνήθειες και είναι σε θέση να προσαρμόζει την πληροφοριακή του συμπεριφορά ανάλογα με τη φύση της πληροφοριακής του ανάγκης.</a:t>
            </a:r>
          </a:p>
          <a:p>
            <a:pPr lvl="0"/>
            <a:endParaRPr lang="el-GR" sz="2800" dirty="0" smtClean="0"/>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22</a:t>
            </a:fld>
            <a:endParaRPr lang="el-GR"/>
          </a:p>
        </p:txBody>
      </p:sp>
    </p:spTree>
    <p:extLst>
      <p:ext uri="{BB962C8B-B14F-4D97-AF65-F5344CB8AC3E}">
        <p14:creationId xmlns:p14="http://schemas.microsoft.com/office/powerpoint/2010/main" val="31531819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Autofit/>
          </a:bodyPr>
          <a:lstStyle/>
          <a:p>
            <a:pPr lvl="0"/>
            <a:r>
              <a:rPr lang="el-GR" sz="2800" dirty="0" smtClean="0"/>
              <a:t>«Μέσω οποιουδήποτε διαύλου ή μέσου» σημαίνει ότι οι άνθρωποι μπορεί να χρειαστούν πολλά διαφορετικά είδη πληροφοριών. Για παράδειγμα, μερικές φορές η κατάλληλη πηγή πληροφοριών είναι άλλοι άνθρωποι, άλλοτε τα βιβλία, ενώ σε κάποιες περιστάσεις χρειάζονται αριθμητικά δεδομένα.</a:t>
            </a:r>
          </a:p>
          <a:p>
            <a:pPr lvl="0"/>
            <a:r>
              <a:rPr lang="el-GR" sz="2800" dirty="0" smtClean="0"/>
              <a:t>«Σοφή και ηθική χρήση της πληροφορίας στην κοινωνία» σημαίνει πως οι άνθρωποι με πληροφοριακή παιδεία έχουν επίγνωση του τρόπου με τον οποίο η πληροφορία μπορεί να είναι πολιτιστικά ευαίσθητη ή να έχει πολιτικό νόημα.</a:t>
            </a:r>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23</a:t>
            </a:fld>
            <a:endParaRPr lang="el-GR"/>
          </a:p>
        </p:txBody>
      </p:sp>
    </p:spTree>
    <p:extLst>
      <p:ext uri="{BB962C8B-B14F-4D97-AF65-F5344CB8AC3E}">
        <p14:creationId xmlns:p14="http://schemas.microsoft.com/office/powerpoint/2010/main" val="33512104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r>
              <a:rPr lang="el-GR" sz="2800" dirty="0" smtClean="0"/>
              <a:t>Στη Διακήρυξη της Αλεξάνδρειας για την Πληροφοριακή Παιδεία και τη Διά Βίου Μάθηση, η </a:t>
            </a:r>
            <a:r>
              <a:rPr lang="en-US" sz="2800" dirty="0" smtClean="0"/>
              <a:t>UNESCO</a:t>
            </a:r>
            <a:r>
              <a:rPr lang="el-GR" sz="2800" dirty="0" smtClean="0"/>
              <a:t> και η </a:t>
            </a:r>
            <a:r>
              <a:rPr lang="en-US" sz="2800" dirty="0" smtClean="0"/>
              <a:t>IFLA</a:t>
            </a:r>
            <a:r>
              <a:rPr lang="el-GR" sz="2800" dirty="0" smtClean="0"/>
              <a:t> ορίζουν την πληροφοριακή παιδεία ως το σύνολο των δεξιοτήτων αναγνώρισης των πληροφοριακών αναγκών, και εντοπισμού, αξιολόγησης, χρήσης και δημιουργίας πληροφοριών μέσα σε πολιτιστικά και κοινωνικά πλαίσια (</a:t>
            </a:r>
            <a:r>
              <a:rPr lang="en-US" sz="2800" dirty="0" smtClean="0"/>
              <a:t>The Alexandria Proclamation on Information Literacy and Lifelong Learning</a:t>
            </a:r>
            <a:r>
              <a:rPr lang="el-GR" sz="2800" dirty="0" smtClean="0"/>
              <a:t>, 2005).</a:t>
            </a:r>
          </a:p>
          <a:p>
            <a:pPr lvl="0"/>
            <a:endParaRPr lang="el-GR" sz="2800" dirty="0" smtClean="0"/>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24</a:t>
            </a:fld>
            <a:endParaRPr lang="el-GR"/>
          </a:p>
        </p:txBody>
      </p:sp>
    </p:spTree>
    <p:extLst>
      <p:ext uri="{BB962C8B-B14F-4D97-AF65-F5344CB8AC3E}">
        <p14:creationId xmlns:p14="http://schemas.microsoft.com/office/powerpoint/2010/main" val="34486059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r>
              <a:rPr lang="el-GR" sz="2800" dirty="0" smtClean="0"/>
              <a:t>Στη Διακήρυξη της Αλεξάνδρειας συγκεκριμένα αναφέρει:  «Η πληροφοριακή παιδεία βρίσκεται στον πυρήνα της διά βίου μάθησης. Δίνει τη δυνατότητα σε ανθρώπους όλων των κοινωνικών στρωμάτων να αναζητούν, να αξιολογούν, να χρησιμοποιούν και να δημιουργούν πληροφορίες αποτελεσματικά, προκειμένου να πετύχουν τους προσωπικούς, κοινωνικούς, επαγγελματικούς και εκπαιδευτικούς στόχους. Αποτελεί βασικό ανθρώπινο δικαίωμα σε έναν ψηφιακό κόσμο και προωθεί την κοινωνική ένταξη όλων των εθνών. </a:t>
            </a:r>
          </a:p>
          <a:p>
            <a:endParaRPr lang="el-GR" sz="2800" dirty="0" smtClean="0"/>
          </a:p>
          <a:p>
            <a:pPr lvl="0"/>
            <a:endParaRPr lang="el-GR" sz="2800" dirty="0" smtClean="0"/>
          </a:p>
          <a:p>
            <a:endParaRPr lang="el-GR" sz="2800" dirty="0" smtClean="0"/>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25</a:t>
            </a:fld>
            <a:endParaRPr lang="el-GR"/>
          </a:p>
        </p:txBody>
      </p:sp>
    </p:spTree>
    <p:extLst>
      <p:ext uri="{BB962C8B-B14F-4D97-AF65-F5344CB8AC3E}">
        <p14:creationId xmlns:p14="http://schemas.microsoft.com/office/powerpoint/2010/main" val="13472939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fontScale="85000" lnSpcReduction="20000"/>
          </a:bodyPr>
          <a:lstStyle/>
          <a:p>
            <a:r>
              <a:rPr lang="el-GR" smtClean="0"/>
              <a:t>Σύμφωνα με την </a:t>
            </a:r>
            <a:r>
              <a:rPr lang="en-US" smtClean="0"/>
              <a:t>UNESCO</a:t>
            </a:r>
            <a:r>
              <a:rPr lang="el-GR" smtClean="0"/>
              <a:t> η πληροφοριακή παιδεία ανήκει στην οικογένεια των «γραμματισμών επιβίωσης» του 21ου αιώνα, μαζί με τον λειτουργικό γραμματισμό (ικανότητα γραφής, ανάγνωσης, προφορικού λόγου και μαθηματικών υπολογισμών και πράξεων), τον πληροφορικό γραμματισμό (</a:t>
            </a:r>
            <a:r>
              <a:rPr lang="en-US" smtClean="0"/>
              <a:t>computer literacy</a:t>
            </a:r>
            <a:r>
              <a:rPr lang="el-GR" smtClean="0"/>
              <a:t>), το γραμματισμό των μέσων (</a:t>
            </a:r>
            <a:r>
              <a:rPr lang="en-US" smtClean="0"/>
              <a:t>media literacy</a:t>
            </a:r>
            <a:r>
              <a:rPr lang="el-GR" smtClean="0"/>
              <a:t>), την εκπαίδευση από απόσταση και την ηλεκτρονική μάθηση, και τον πολιτιστικό γραμματισμό (γνώση και κατανόηση του τρόπου με τον οποίο οι παραδόσεις, πεποιθήσεις κλπ. μιας χώρας, θρησκείας, εθνικής ομάδας κλπ. επηρεάζουν τη δημιουργία, την αποθήκευση, τη διαχείριση, τη μετάδοση και τη διατήρηση της πληροφορίας με τη χρήση της τεχνολογίας) (</a:t>
            </a:r>
            <a:r>
              <a:rPr lang="en-US" smtClean="0"/>
              <a:t>Horton</a:t>
            </a:r>
            <a:r>
              <a:rPr lang="el-GR" smtClean="0"/>
              <a:t>, 2007).</a:t>
            </a:r>
            <a:endParaRPr lang="el-GR"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26</a:t>
            </a:fld>
            <a:endParaRPr lang="el-GR"/>
          </a:p>
        </p:txBody>
      </p:sp>
    </p:spTree>
    <p:extLst>
      <p:ext uri="{BB962C8B-B14F-4D97-AF65-F5344CB8AC3E}">
        <p14:creationId xmlns:p14="http://schemas.microsoft.com/office/powerpoint/2010/main" val="33463641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Autofit/>
          </a:bodyPr>
          <a:lstStyle/>
          <a:p>
            <a:r>
              <a:rPr lang="el-GR" sz="2600" dirty="0" smtClean="0"/>
              <a:t>Στις Κατευθυντήριες Οδηγίες για την Πληροφοριακή Παιδεία στη Διά Βίου Μάθηση αναφέρεται ότι ο πληροφορικός γραμματισμός και ο γραμματισμός των μέσων είναι απολύτως διακριτοί από την πληροφοριακή παιδεία (</a:t>
            </a:r>
            <a:r>
              <a:rPr lang="el-GR" sz="2600" dirty="0" err="1" smtClean="0"/>
              <a:t>Lau</a:t>
            </a:r>
            <a:r>
              <a:rPr lang="el-GR" sz="2600" dirty="0" smtClean="0"/>
              <a:t>, 2006, σ. 8): </a:t>
            </a:r>
          </a:p>
          <a:p>
            <a:pPr lvl="0"/>
            <a:r>
              <a:rPr lang="el-GR" sz="2600" dirty="0" smtClean="0"/>
              <a:t>«Πληροφορικός Γραμματισμός. Η γνώση και οι δεξιότητες που είναι απαραίτητες για να κατανοεί κανείς τις τεχνολογίες της πληροφορίας και της επικοινωνίας (ΤΠΕ), περιλαμβανομένων του υλικού, του λογισμικού, των συστημάτων, των δικτύων (τόσο των τοπικών δικτύων όσο και του Διαδικτύου), και όλα τα άλλα συστατικά των υπολογιστικών και τηλεπικοινωνιακών συστημάτων.</a:t>
            </a:r>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27</a:t>
            </a:fld>
            <a:endParaRPr lang="el-GR"/>
          </a:p>
        </p:txBody>
      </p:sp>
    </p:spTree>
    <p:extLst>
      <p:ext uri="{BB962C8B-B14F-4D97-AF65-F5344CB8AC3E}">
        <p14:creationId xmlns:p14="http://schemas.microsoft.com/office/powerpoint/2010/main" val="33352635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a:bodyPr>
          <a:lstStyle/>
          <a:p>
            <a:pPr lvl="0"/>
            <a:r>
              <a:rPr lang="el-GR" sz="2800" dirty="0" smtClean="0"/>
              <a:t>Αγωγή των Μέσων. Η γνώση κι οι δεξιότητες που είναι απαραίτητες για να κατανοεί κανείς όλα τα μέσα και τα </a:t>
            </a:r>
            <a:r>
              <a:rPr lang="el-GR" sz="2800" dirty="0" err="1" smtClean="0"/>
              <a:t>μορφότυπα</a:t>
            </a:r>
            <a:r>
              <a:rPr lang="el-GR" sz="2800" dirty="0" smtClean="0"/>
              <a:t>, στα οποία τα δεδομένα, οι πληροφορίες και η γνώση δημιουργούνται, αποθηκεύονται, μεταδίδονται και παρουσιάζονται, π.χ. έντυπες εφημερίδες και περιοδικά δημοσιεύματα, περιοδικά, ραδιόφωνο, τηλεοπτικές αναμεταδόσεις, καλωδιακή, </a:t>
            </a:r>
            <a:r>
              <a:rPr lang="en-US" sz="2800" dirty="0" smtClean="0"/>
              <a:t>CD</a:t>
            </a:r>
            <a:r>
              <a:rPr lang="el-GR" sz="2800" dirty="0" smtClean="0"/>
              <a:t>-</a:t>
            </a:r>
            <a:r>
              <a:rPr lang="en-US" sz="2800" dirty="0" smtClean="0"/>
              <a:t>ROM</a:t>
            </a:r>
            <a:r>
              <a:rPr lang="el-GR" sz="2800" dirty="0" smtClean="0"/>
              <a:t>, </a:t>
            </a:r>
            <a:r>
              <a:rPr lang="en-US" sz="2800" dirty="0" smtClean="0"/>
              <a:t>DVD</a:t>
            </a:r>
            <a:r>
              <a:rPr lang="el-GR" sz="2800" dirty="0" smtClean="0"/>
              <a:t>, κινητά τηλέφωνα, </a:t>
            </a:r>
            <a:r>
              <a:rPr lang="el-GR" sz="2800" dirty="0" err="1" smtClean="0"/>
              <a:t>μορφότυπα</a:t>
            </a:r>
            <a:r>
              <a:rPr lang="el-GR" sz="2800" dirty="0" smtClean="0"/>
              <a:t> κειμένου </a:t>
            </a:r>
            <a:r>
              <a:rPr lang="en-US" sz="2800" dirty="0" smtClean="0"/>
              <a:t>PDF</a:t>
            </a:r>
            <a:r>
              <a:rPr lang="el-GR" sz="2800" dirty="0" smtClean="0"/>
              <a:t> και </a:t>
            </a:r>
            <a:r>
              <a:rPr lang="el-GR" sz="2800" dirty="0" err="1" smtClean="0"/>
              <a:t>μορφότυπα</a:t>
            </a:r>
            <a:r>
              <a:rPr lang="el-GR" sz="2800" dirty="0" smtClean="0"/>
              <a:t> </a:t>
            </a:r>
            <a:r>
              <a:rPr lang="en-US" sz="2800" dirty="0" smtClean="0"/>
              <a:t>JPEG</a:t>
            </a:r>
            <a:r>
              <a:rPr lang="el-GR" sz="2800" dirty="0" smtClean="0"/>
              <a:t> για φωτογραφίες και εικόνες».</a:t>
            </a:r>
          </a:p>
          <a:p>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28</a:t>
            </a:fld>
            <a:endParaRPr lang="el-GR"/>
          </a:p>
        </p:txBody>
      </p:sp>
    </p:spTree>
    <p:extLst>
      <p:ext uri="{BB962C8B-B14F-4D97-AF65-F5344CB8AC3E}">
        <p14:creationId xmlns:p14="http://schemas.microsoft.com/office/powerpoint/2010/main" val="19360717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r>
              <a:rPr lang="el-GR" dirty="0"/>
              <a:t>Πληροφοριακός γραμματισμός</a:t>
            </a:r>
            <a:endParaRPr lang="el-GR" dirty="0" smtClean="0"/>
          </a:p>
        </p:txBody>
      </p:sp>
      <p:sp>
        <p:nvSpPr>
          <p:cNvPr id="75779" name="Rectangle 3"/>
          <p:cNvSpPr>
            <a:spLocks noGrp="1" noChangeArrowheads="1"/>
          </p:cNvSpPr>
          <p:nvPr>
            <p:ph idx="1"/>
          </p:nvPr>
        </p:nvSpPr>
        <p:spPr/>
        <p:txBody>
          <a:bodyPr>
            <a:normAutofit/>
          </a:bodyPr>
          <a:lstStyle/>
          <a:p>
            <a:r>
              <a:rPr lang="el-GR" sz="2800" dirty="0" smtClean="0"/>
              <a:t>Για τον αποτελεσματικό διάλογο ενός χρήστη με ένα σύστημα πληροφοριών είναι απαραίτητη η σημειολογική και εννοιολογική προσέγγιση της αιτούμενης πληροφορίας, για την αναγνώρισή της. </a:t>
            </a:r>
          </a:p>
          <a:p>
            <a:r>
              <a:rPr lang="el-GR" sz="2800" dirty="0" smtClean="0"/>
              <a:t>Η αναγνώριση της πληροφορίας προϋποθέτει ειδικό σημειολογικό χαρακτηρισμό, επειδή οι έννοιες δεν είναι παγκόσμια φαινόμενα που συνδέονται με τον εγκέφαλο, αλλά δημιουργούνται με συγκεκριμένες κοινωνικές δραστηριότητες και εσωτερικεύονται κατά τη διαδικασία της μάθησης.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a:t>
            </a:fld>
            <a:endParaRPr lang="el-GR"/>
          </a:p>
        </p:txBody>
      </p:sp>
    </p:spTree>
    <p:extLst>
      <p:ext uri="{BB962C8B-B14F-4D97-AF65-F5344CB8AC3E}">
        <p14:creationId xmlns:p14="http://schemas.microsoft.com/office/powerpoint/2010/main" val="26968920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fontScale="85000" lnSpcReduction="20000"/>
          </a:bodyPr>
          <a:lstStyle/>
          <a:p>
            <a:pPr lvl="0"/>
            <a:r>
              <a:rPr lang="el-GR" smtClean="0"/>
              <a:t>Ωστόσο, τα τελευταία χρόνια, εμφανίστηκε η σύνθετη έννοια του «Γραμματισμού των Μέσων και της Πληροφορίας» (</a:t>
            </a:r>
            <a:r>
              <a:rPr lang="en-US" smtClean="0"/>
              <a:t>Media and Information Literacy</a:t>
            </a:r>
            <a:r>
              <a:rPr lang="el-GR" smtClean="0"/>
              <a:t> – </a:t>
            </a:r>
            <a:r>
              <a:rPr lang="en-US" smtClean="0"/>
              <a:t>MIL</a:t>
            </a:r>
            <a:r>
              <a:rPr lang="el-GR" smtClean="0"/>
              <a:t>). Στη Διακήρυξη της Φεζ, το 2011 στο πλαίσιο της Πρώτης Διεθνούς Διάσκεψης για το Γραμματισμό των Μέσων και της Πληροφορίας (</a:t>
            </a:r>
            <a:r>
              <a:rPr lang="en-US" smtClean="0"/>
              <a:t>First International Forum on Media and Information Literacy </a:t>
            </a:r>
            <a:r>
              <a:rPr lang="el-GR" smtClean="0"/>
              <a:t>– </a:t>
            </a:r>
            <a:r>
              <a:rPr lang="en-US" smtClean="0"/>
              <a:t>MIL</a:t>
            </a:r>
            <a:r>
              <a:rPr lang="el-GR" smtClean="0"/>
              <a:t>), τονίζεται η σύνδεση μεταξύ της πληροφοριακής παιδείας και του γραμματισμού των μέσων: «η σημερινή ψηφιακή εποχή και η σύγκλιση των τεχνολογιών της επικοινωνίας απαιτούν το συνδυασμό του γραμματισμού των μέσων και της πληροφοριακής παιδείας» (Fez Declaration on Media and Information Literacy, 2011, σ. 2).</a:t>
            </a:r>
            <a:endParaRPr lang="el-GR"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29</a:t>
            </a:fld>
            <a:endParaRPr lang="el-GR"/>
          </a:p>
        </p:txBody>
      </p:sp>
    </p:spTree>
    <p:extLst>
      <p:ext uri="{BB962C8B-B14F-4D97-AF65-F5344CB8AC3E}">
        <p14:creationId xmlns:p14="http://schemas.microsoft.com/office/powerpoint/2010/main" val="19392346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a:bodyPr>
          <a:lstStyle/>
          <a:p>
            <a:pPr lvl="0"/>
            <a:r>
              <a:rPr lang="el-GR" sz="2800" dirty="0" smtClean="0"/>
              <a:t>Ένα χρόνο αργότερα, η Διακήρυξη της Μόσχας, συνδυάζει το </a:t>
            </a:r>
            <a:r>
              <a:rPr lang="el-GR" sz="2800" dirty="0" err="1" smtClean="0"/>
              <a:t>γραμματισμό</a:t>
            </a:r>
            <a:r>
              <a:rPr lang="el-GR" sz="2800" dirty="0" smtClean="0"/>
              <a:t> των μέσων και την πληροφοριακή παιδεία, σε </a:t>
            </a:r>
            <a:r>
              <a:rPr lang="el-GR" sz="2800" dirty="0" err="1" smtClean="0"/>
              <a:t>ό,τι</a:t>
            </a:r>
            <a:r>
              <a:rPr lang="el-GR" sz="2800" dirty="0" smtClean="0"/>
              <a:t> αφορά τόσο την έννοια του όρου όσο και τις δράσεις που προτείνει για την προώθησή του. Ο </a:t>
            </a:r>
            <a:r>
              <a:rPr lang="el-GR" sz="2800" dirty="0" err="1" smtClean="0"/>
              <a:t>Γραμματισμός</a:t>
            </a:r>
            <a:r>
              <a:rPr lang="el-GR" sz="2800" dirty="0" smtClean="0"/>
              <a:t> των Μέσων και της Πληροφορίας θεωρείται απαραίτητη προϋπόθεση για τη βιώσιμη ανάπτυξη της ανοικτής, πλουραλιστικής και συμμετοχικής «κοινωνίας της γνώσης», καθώς και των θεσμών, των οργανισμών, των κοινοτήτων και των ατόμων που συνθέτουν αυτή την κοινωνία.</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30</a:t>
            </a:fld>
            <a:endParaRPr lang="el-GR"/>
          </a:p>
        </p:txBody>
      </p:sp>
    </p:spTree>
    <p:extLst>
      <p:ext uri="{BB962C8B-B14F-4D97-AF65-F5344CB8AC3E}">
        <p14:creationId xmlns:p14="http://schemas.microsoft.com/office/powerpoint/2010/main" val="20120039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fontScale="85000" lnSpcReduction="10000"/>
          </a:bodyPr>
          <a:lstStyle/>
          <a:p>
            <a:r>
              <a:rPr lang="el-GR" smtClean="0"/>
              <a:t>Στη Διακήρυξη αυτή ο Γραμματισμός των Μέσων και της Πληροφορίας ορίζεται ως ένας συνδυασμός γνώσεων, στάσεων, ικανοτήτων και πρακτικών που απαιτούνται για την πρόσβαση, την ανάλυση, την αξιολόγηση, τη χρήση, την παραγωή και τη μετάδοση της πληροφορίας και της γνώσης με τρόπο δημιουργικό, νόμιμο και ηθικό που σέβεται τα ανθρώπινα δικαιώματα. Ο Γραμματισμός των Μέσων και της Πληροφορίας περιλαμβάνει όλα τα είδη των μέσων (προφορικά, έντυπα, αναλογικά και ψηφιακά) και όλες τα είδη και τις μορφές των πηγών (</a:t>
            </a:r>
            <a:r>
              <a:rPr lang="en-US" smtClean="0"/>
              <a:t>Moscow Declaration on Media and Information Literacy</a:t>
            </a:r>
            <a:r>
              <a:rPr lang="el-GR" smtClean="0"/>
              <a:t>, 2012).</a:t>
            </a:r>
            <a:endParaRPr lang="el-GR"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31</a:t>
            </a:fld>
            <a:endParaRPr lang="el-GR"/>
          </a:p>
        </p:txBody>
      </p:sp>
    </p:spTree>
    <p:extLst>
      <p:ext uri="{BB962C8B-B14F-4D97-AF65-F5344CB8AC3E}">
        <p14:creationId xmlns:p14="http://schemas.microsoft.com/office/powerpoint/2010/main" val="26195706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a:xfrm>
            <a:off x="457200" y="1196752"/>
            <a:ext cx="8435280" cy="5040560"/>
          </a:xfrm>
        </p:spPr>
        <p:txBody>
          <a:bodyPr>
            <a:noAutofit/>
          </a:bodyPr>
          <a:lstStyle/>
          <a:p>
            <a:r>
              <a:rPr lang="el-GR" sz="2800" dirty="0" smtClean="0"/>
              <a:t>Στην ελληνική </a:t>
            </a:r>
            <a:r>
              <a:rPr lang="el-GR" sz="2800" dirty="0" err="1" smtClean="0"/>
              <a:t>βιβιογραφία</a:t>
            </a:r>
            <a:r>
              <a:rPr lang="el-GR" sz="2800" dirty="0" smtClean="0"/>
              <a:t> ο όρος «</a:t>
            </a:r>
            <a:r>
              <a:rPr lang="en-US" sz="2800" dirty="0" smtClean="0"/>
              <a:t>information literacy</a:t>
            </a:r>
            <a:r>
              <a:rPr lang="el-GR" sz="2800" dirty="0" smtClean="0"/>
              <a:t>» αποδίδεται συνήθως ως «πληροφοριακή παιδεία», ενώ απαντάται και με τον όρο «πληροφοριακός γραμματισμός» ή σπανιότερα «πληροφοριακός αλφαβητισμός», ως πιστή μετάφραση του αγγλικού όρου. Σύμφωνα με τη </a:t>
            </a:r>
            <a:r>
              <a:rPr lang="el-GR" sz="2800" dirty="0" err="1" smtClean="0"/>
              <a:t>Ζαρβαλά</a:t>
            </a:r>
            <a:r>
              <a:rPr lang="el-GR" sz="2800" dirty="0" smtClean="0"/>
              <a:t>, μεταφράστρια της έκθεσης Κατευθυντήριες οδηγίες για την πληροφοριακή παιδεία στη διά βίου μάθηση, «ο όρος Γραμματισμός, παλιότερα αλφαβητισμός, αφορά την τεχνική έννοια της διαδικασίας απόκτησης στοιχειωδών γνώσεων και συγκεκριμένων δεξιοτήτων.  </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32</a:t>
            </a:fld>
            <a:endParaRPr lang="el-GR"/>
          </a:p>
        </p:txBody>
      </p:sp>
    </p:spTree>
    <p:extLst>
      <p:ext uri="{BB962C8B-B14F-4D97-AF65-F5344CB8AC3E}">
        <p14:creationId xmlns:p14="http://schemas.microsoft.com/office/powerpoint/2010/main" val="553923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a:xfrm>
            <a:off x="467544" y="1196752"/>
            <a:ext cx="8229600" cy="5040560"/>
          </a:xfrm>
        </p:spPr>
        <p:txBody>
          <a:bodyPr>
            <a:normAutofit/>
          </a:bodyPr>
          <a:lstStyle/>
          <a:p>
            <a:r>
              <a:rPr lang="el-GR" sz="2800" dirty="0" smtClean="0"/>
              <a:t>Αντίθετα ο όρος Παιδεία αφορά στην κουλτούρα, στην καλλιέργεια του ατόμου σε γνωστικό, συναισθηματικό και ψυχοκινητικό επίπεδο (…), με σκοπό την απόκτηση γνώσεων δεξιοτήτων και στάσεων και τη συνειδητοποίηση, δηλαδή, τη διεργασία με την οποία το άτομο κατορθώνει να αποκτήσει βαθειά επίγνωση της πραγματικότητας (…) και να διαχειριστεί το σύγχρονο </a:t>
            </a:r>
            <a:r>
              <a:rPr lang="el-GR" sz="2800" dirty="0" err="1" smtClean="0"/>
              <a:t>κοινωνικοπολιτιστικό</a:t>
            </a:r>
            <a:r>
              <a:rPr lang="el-GR" sz="2800" dirty="0" smtClean="0"/>
              <a:t> περιβάλλον όπως αυτό διαμορφώνεται στην Κοινωνία της Πληροφορίας» (</a:t>
            </a:r>
            <a:r>
              <a:rPr lang="el-GR" sz="2800" dirty="0" err="1" smtClean="0"/>
              <a:t>Lau</a:t>
            </a:r>
            <a:r>
              <a:rPr lang="el-GR" sz="2800" dirty="0" smtClean="0"/>
              <a:t>, 2006, σ. 11).</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33</a:t>
            </a:fld>
            <a:endParaRPr lang="el-GR"/>
          </a:p>
        </p:txBody>
      </p:sp>
    </p:spTree>
    <p:extLst>
      <p:ext uri="{BB962C8B-B14F-4D97-AF65-F5344CB8AC3E}">
        <p14:creationId xmlns:p14="http://schemas.microsoft.com/office/powerpoint/2010/main" val="6183100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a:xfrm>
            <a:off x="457200" y="1196752"/>
            <a:ext cx="8435280" cy="5661248"/>
          </a:xfrm>
        </p:spPr>
        <p:txBody>
          <a:bodyPr>
            <a:normAutofit/>
          </a:bodyPr>
          <a:lstStyle/>
          <a:p>
            <a:r>
              <a:rPr lang="el-GR" sz="2600" dirty="0" smtClean="0"/>
              <a:t>Επίσης, η πληροφοριακή παιδεία συνδέεται με την συνειδητοποίηση της ανάγκης για πληροφόρηση, την επιλογή του τρόπου πληροφόρησης καθώς και τη δεοντολογία της πληροφόρησης, ενώ αναφέρεται και επικεντρώνεται στην ικανότητα του ατόμου να κάνει έρευνα και να συμβάλλει θετικά στην κοινωνία. Απαραίτητο στοιχείο της πληροφοριακής παιδείας είναι η ικανότητα επιλογής της απαιτούμενης πληροφορίας με κριτική σκέψη. Από την άλλη, ο όρος πληροφοριακός γραμματισμός θα πρέπει να κατανοηθεί ως ένας όρος που περιγράφει τις δεξιότητες που απαιτούνται για να εντοπίσει κάποιος την πληροφορία και να χρησιμοποιήσει την τεχνολογία της πληροφορίας και των επικοινωνιών.</a:t>
            </a:r>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34</a:t>
            </a:fld>
            <a:endParaRPr lang="el-GR"/>
          </a:p>
        </p:txBody>
      </p:sp>
    </p:spTree>
    <p:extLst>
      <p:ext uri="{BB962C8B-B14F-4D97-AF65-F5344CB8AC3E}">
        <p14:creationId xmlns:p14="http://schemas.microsoft.com/office/powerpoint/2010/main" val="12835147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a:bodyPr>
          <a:lstStyle/>
          <a:p>
            <a:r>
              <a:rPr lang="el-GR" sz="2800" dirty="0" smtClean="0"/>
              <a:t>Επίσης, η πληροφοριακή παιδεία συνδέεται με την συνειδητοποίηση της ανάγκης για πληροφόρηση, την επιλογή του τρόπου πληροφόρησης καθώς και τη δεοντολογία της πληροφόρησης, ενώ αναφέρεται και επικεντρώνεται στην ικανότητα του ατόμου να κάνει έρευνα και να συμβάλλει θετικά στην κοινωνία. Απαραίτητο στοιχείο της πληροφοριακής παιδείας είναι η ικανότητα επιλογής της απαιτούμενης πληροφορίας με κριτική σκέψη.  </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35</a:t>
            </a:fld>
            <a:endParaRPr lang="el-GR"/>
          </a:p>
        </p:txBody>
      </p:sp>
    </p:spTree>
    <p:extLst>
      <p:ext uri="{BB962C8B-B14F-4D97-AF65-F5344CB8AC3E}">
        <p14:creationId xmlns:p14="http://schemas.microsoft.com/office/powerpoint/2010/main" val="354420338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a:bodyPr>
          <a:lstStyle/>
          <a:p>
            <a:endParaRPr lang="el-GR" sz="2800" dirty="0" smtClean="0"/>
          </a:p>
          <a:p>
            <a:r>
              <a:rPr lang="el-GR" sz="2800" dirty="0" smtClean="0"/>
              <a:t>Από την άλλη, ο όρος πληροφοριακός γραμματισμός θα πρέπει να κατανοηθεί ως ένας όρος που περιγράφει τις δεξιότητες που απαιτούνται για να εντοπίσει κάποιος την πληροφορία και να χρησιμοποιήσει την τεχνολογία της πληροφορίας και των επικοινωνιών.</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36</a:t>
            </a:fld>
            <a:endParaRPr lang="el-GR"/>
          </a:p>
        </p:txBody>
      </p:sp>
    </p:spTree>
    <p:extLst>
      <p:ext uri="{BB962C8B-B14F-4D97-AF65-F5344CB8AC3E}">
        <p14:creationId xmlns:p14="http://schemas.microsoft.com/office/powerpoint/2010/main" val="31133932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l-GR" dirty="0" smtClean="0"/>
              <a:t>Πληροφοριακός γραμματισμός</a:t>
            </a:r>
            <a:br>
              <a:rPr lang="el-GR" dirty="0" smtClean="0"/>
            </a:br>
            <a:r>
              <a:rPr lang="el-GR" dirty="0" smtClean="0"/>
              <a:t> Πληροφοριακά εγγράμματο άτομο</a:t>
            </a:r>
          </a:p>
        </p:txBody>
      </p:sp>
      <p:sp>
        <p:nvSpPr>
          <p:cNvPr id="79875" name="Rectangle 3"/>
          <p:cNvSpPr>
            <a:spLocks noGrp="1" noChangeArrowheads="1"/>
          </p:cNvSpPr>
          <p:nvPr>
            <p:ph idx="1"/>
          </p:nvPr>
        </p:nvSpPr>
        <p:spPr/>
        <p:txBody>
          <a:bodyPr>
            <a:noAutofit/>
          </a:bodyPr>
          <a:lstStyle/>
          <a:p>
            <a:pPr marL="0" indent="0">
              <a:buNone/>
            </a:pPr>
            <a:r>
              <a:rPr lang="el-GR" sz="2800" dirty="0" smtClean="0"/>
              <a:t>Αμερικάνικη Ένωση Κολεγιακών και Ερευνητικών Βιβλιοθηκών (</a:t>
            </a:r>
            <a:r>
              <a:rPr lang="en-US" sz="2800" dirty="0" smtClean="0"/>
              <a:t>ACRL Information Literacy Competency Standards for Higher Education</a:t>
            </a:r>
            <a:r>
              <a:rPr lang="el-GR" sz="2800" dirty="0" smtClean="0"/>
              <a:t>, 2000)Ένα άτομο πληροφοριακά πεπαιδευμένο πρέπει να είναι ικανό να:</a:t>
            </a:r>
          </a:p>
          <a:p>
            <a:r>
              <a:rPr lang="el-GR" sz="2800" dirty="0" smtClean="0"/>
              <a:t>προσδιορίζει την έκταση της απαιτούμενης πληροφόρησης</a:t>
            </a:r>
          </a:p>
          <a:p>
            <a:r>
              <a:rPr lang="el-GR" sz="2800" dirty="0" smtClean="0"/>
              <a:t>έχει πρόσβαση στην απαιτούμενη πληροφόρηση αποτελεσματικά και ικανοποιητικά</a:t>
            </a:r>
          </a:p>
          <a:p>
            <a:r>
              <a:rPr lang="el-GR" sz="2800" dirty="0" smtClean="0"/>
              <a:t>αποτιμά την πληροφόρηση και τις πηγές με κριτικό πνεύμα</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37</a:t>
            </a:fld>
            <a:endParaRPr lang="el-GR"/>
          </a:p>
        </p:txBody>
      </p:sp>
    </p:spTree>
    <p:extLst>
      <p:ext uri="{BB962C8B-B14F-4D97-AF65-F5344CB8AC3E}">
        <p14:creationId xmlns:p14="http://schemas.microsoft.com/office/powerpoint/2010/main" val="21056914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a:bodyPr>
          <a:lstStyle/>
          <a:p>
            <a:pPr>
              <a:spcAft>
                <a:spcPts val="600"/>
              </a:spcAft>
            </a:pPr>
            <a:r>
              <a:rPr lang="el-GR" sz="2800" dirty="0" smtClean="0"/>
              <a:t>ενσωματώνει επιλεγμένη πληροφόρηση στο γνωστικό του/της πεδίο</a:t>
            </a:r>
          </a:p>
          <a:p>
            <a:pPr>
              <a:spcAft>
                <a:spcPts val="600"/>
              </a:spcAft>
            </a:pPr>
            <a:r>
              <a:rPr lang="el-GR" sz="2800" dirty="0" smtClean="0"/>
              <a:t>χρησιμοποιεί την πληροφόρηση αποτελεσματικά για να επιτελέσει συγκεκριμένο σκοπό</a:t>
            </a:r>
          </a:p>
          <a:p>
            <a:pPr>
              <a:spcAft>
                <a:spcPts val="600"/>
              </a:spcAft>
            </a:pPr>
            <a:r>
              <a:rPr lang="el-GR" sz="2800" dirty="0" smtClean="0"/>
              <a:t>κατανοεί οικονομικά, νομικά και κοινωνικά θέματα που περιβάλλουν τη χρήση της πληροφορίας, να έχει πρόσβαση και να χρησιμοποιεί την πληροφορία ηθικά και νόμιμα</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38</a:t>
            </a:fld>
            <a:endParaRPr lang="el-GR"/>
          </a:p>
        </p:txBody>
      </p:sp>
    </p:spTree>
    <p:extLst>
      <p:ext uri="{BB962C8B-B14F-4D97-AF65-F5344CB8AC3E}">
        <p14:creationId xmlns:p14="http://schemas.microsoft.com/office/powerpoint/2010/main" val="24568339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el-GR" dirty="0"/>
              <a:t>Πληροφοριακός γραμματισμός</a:t>
            </a:r>
            <a:endParaRPr lang="el-GR" dirty="0" smtClean="0"/>
          </a:p>
        </p:txBody>
      </p:sp>
      <p:sp>
        <p:nvSpPr>
          <p:cNvPr id="76803" name="Rectangle 3"/>
          <p:cNvSpPr>
            <a:spLocks noGrp="1" noChangeArrowheads="1"/>
          </p:cNvSpPr>
          <p:nvPr>
            <p:ph idx="1"/>
          </p:nvPr>
        </p:nvSpPr>
        <p:spPr/>
        <p:txBody>
          <a:bodyPr>
            <a:normAutofit/>
          </a:bodyPr>
          <a:lstStyle/>
          <a:p>
            <a:endParaRPr lang="el-GR" sz="2800" smtClean="0"/>
          </a:p>
          <a:p>
            <a:r>
              <a:rPr lang="el-GR" sz="2800" smtClean="0"/>
              <a:t>Ο σημειολογικός χαρακτηρισμός, που αποτελεί το εξωτερικό χαρακτηριστικό της πληροφορίας, βοηθάει τον αποδέκτη να ερμηνεύσει σωστά το μήνυμά της και να την οργανώσει εννοιολογικά στο λογικό του σύστημα.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a:t>
            </a:fld>
            <a:endParaRPr lang="el-GR"/>
          </a:p>
        </p:txBody>
      </p:sp>
    </p:spTree>
    <p:extLst>
      <p:ext uri="{BB962C8B-B14F-4D97-AF65-F5344CB8AC3E}">
        <p14:creationId xmlns:p14="http://schemas.microsoft.com/office/powerpoint/2010/main" val="89518058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rmAutofit/>
          </a:bodyPr>
          <a:lstStyle/>
          <a:p>
            <a:pPr marL="0" indent="0">
              <a:buNone/>
            </a:pPr>
            <a:r>
              <a:rPr lang="el-GR" sz="2800" dirty="0" smtClean="0"/>
              <a:t>Σύμφωνα με τη </a:t>
            </a:r>
            <a:r>
              <a:rPr lang="en-US" sz="2800" dirty="0" smtClean="0"/>
              <a:t>Doyle</a:t>
            </a:r>
            <a:r>
              <a:rPr lang="el-GR" sz="2800" dirty="0" smtClean="0"/>
              <a:t> (1994) το πληροφοριακά εγγράμματο άτομο είναι αυτό που έχει την ικανότητα να:</a:t>
            </a:r>
          </a:p>
          <a:p>
            <a:pPr lvl="0"/>
            <a:r>
              <a:rPr lang="el-GR" sz="2800" dirty="0" smtClean="0"/>
              <a:t>αναγνωρίζει ότι η ακριβής πληροφορία αποτελεί τη βάση για τη λήψη απόφασης </a:t>
            </a:r>
          </a:p>
          <a:p>
            <a:pPr lvl="0"/>
            <a:r>
              <a:rPr lang="el-GR" sz="2800" dirty="0" smtClean="0"/>
              <a:t>αναγνωρίζει την ανάγκη για πληροφόρηση</a:t>
            </a:r>
          </a:p>
          <a:p>
            <a:pPr lvl="0"/>
            <a:r>
              <a:rPr lang="el-GR" sz="2800" dirty="0" smtClean="0"/>
              <a:t>διατυπώνει ερωτήματα με βάση τις πληροφοριακές του ανάγκες</a:t>
            </a:r>
          </a:p>
          <a:p>
            <a:pPr lvl="0"/>
            <a:r>
              <a:rPr lang="el-GR" sz="2800" dirty="0" smtClean="0"/>
              <a:t>εντοπίζει πιθανές πηγές πληροφοριών</a:t>
            </a:r>
          </a:p>
          <a:p>
            <a:pPr lvl="0"/>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39</a:t>
            </a:fld>
            <a:endParaRPr lang="el-GR"/>
          </a:p>
        </p:txBody>
      </p:sp>
    </p:spTree>
    <p:extLst>
      <p:ext uri="{BB962C8B-B14F-4D97-AF65-F5344CB8AC3E}">
        <p14:creationId xmlns:p14="http://schemas.microsoft.com/office/powerpoint/2010/main" val="24050768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a:bodyPr>
          <a:lstStyle/>
          <a:p>
            <a:pPr marL="0" lvl="0" indent="0">
              <a:buNone/>
            </a:pPr>
            <a:r>
              <a:rPr lang="el-GR" sz="2800" dirty="0" smtClean="0"/>
              <a:t>(συνέχεια)</a:t>
            </a:r>
          </a:p>
          <a:p>
            <a:pPr lvl="0"/>
            <a:r>
              <a:rPr lang="el-GR" sz="2800" dirty="0" smtClean="0"/>
              <a:t>αναπτύσσει αποτελεσματικές στρατηγικές αναζήτησης</a:t>
            </a:r>
          </a:p>
          <a:p>
            <a:pPr lvl="0"/>
            <a:r>
              <a:rPr lang="el-GR" sz="2800" dirty="0" smtClean="0"/>
              <a:t>ανακτά πληροφορίες από τις πηγές</a:t>
            </a:r>
          </a:p>
          <a:p>
            <a:pPr lvl="0"/>
            <a:r>
              <a:rPr lang="el-GR" sz="2800" dirty="0" smtClean="0"/>
              <a:t>αξιολογεί τις πληροφορίες</a:t>
            </a:r>
          </a:p>
          <a:p>
            <a:pPr lvl="0"/>
            <a:r>
              <a:rPr lang="el-GR" sz="2800" dirty="0" smtClean="0"/>
              <a:t>οργανώνει τις πληροφορίες για πρακτικές εφαρμογές</a:t>
            </a:r>
          </a:p>
          <a:p>
            <a:pPr lvl="0"/>
            <a:r>
              <a:rPr lang="el-GR" sz="2800" dirty="0" smtClean="0"/>
              <a:t>ενσωματώνει τις νέες πληροφορίες στη γνώση που ήδη έχει χρησιμοποιεί τις πληροφορίες για να σκεφτεί κριτικά και να επιλύσει προβλήματα (σ. 3). </a:t>
            </a:r>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40</a:t>
            </a:fld>
            <a:endParaRPr lang="el-GR"/>
          </a:p>
        </p:txBody>
      </p:sp>
    </p:spTree>
    <p:extLst>
      <p:ext uri="{BB962C8B-B14F-4D97-AF65-F5344CB8AC3E}">
        <p14:creationId xmlns:p14="http://schemas.microsoft.com/office/powerpoint/2010/main" val="21953717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a:bodyPr>
          <a:lstStyle/>
          <a:p>
            <a:pPr marL="0" indent="0">
              <a:buNone/>
            </a:pPr>
            <a:r>
              <a:rPr lang="el-GR" sz="2800" dirty="0" smtClean="0"/>
              <a:t>Η </a:t>
            </a:r>
            <a:r>
              <a:rPr lang="en-US" sz="2800" dirty="0" smtClean="0"/>
              <a:t>Bruce</a:t>
            </a:r>
            <a:r>
              <a:rPr lang="el-GR" sz="2800" dirty="0" smtClean="0"/>
              <a:t> (1994) έχει εντοπίσει επτά βασικά χαρακτηριστικά του πληροφοριακά εγγράμματου ανθρώπου:</a:t>
            </a:r>
          </a:p>
          <a:p>
            <a:pPr lvl="0"/>
            <a:r>
              <a:rPr lang="el-GR" sz="2800" dirty="0" smtClean="0"/>
              <a:t>επιδίδεται σε ανεξάρτητη, </a:t>
            </a:r>
            <a:r>
              <a:rPr lang="el-GR" sz="2800" dirty="0" err="1" smtClean="0"/>
              <a:t>αυτο</a:t>
            </a:r>
            <a:r>
              <a:rPr lang="el-GR" sz="2800" dirty="0" smtClean="0"/>
              <a:t>-κατευθυνόμενη μάθηση</a:t>
            </a:r>
          </a:p>
          <a:p>
            <a:pPr lvl="0"/>
            <a:r>
              <a:rPr lang="el-GR" sz="2800" dirty="0" smtClean="0"/>
              <a:t>χρησιμοποιεί διαδικασίες πληροφόρησης</a:t>
            </a:r>
          </a:p>
          <a:p>
            <a:pPr lvl="0"/>
            <a:r>
              <a:rPr lang="el-GR" sz="2800" dirty="0" smtClean="0"/>
              <a:t>χρησιμοποιεί μια ποικιλία τεχνολογιών και συστημάτων πληροφόρησης</a:t>
            </a:r>
          </a:p>
          <a:p>
            <a:pPr lvl="0"/>
            <a:endParaRPr lang="el-GR" sz="2800" dirty="0" smtClean="0"/>
          </a:p>
          <a:p>
            <a:pPr lvl="0"/>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41</a:t>
            </a:fld>
            <a:endParaRPr lang="el-GR"/>
          </a:p>
        </p:txBody>
      </p:sp>
    </p:spTree>
    <p:extLst>
      <p:ext uri="{BB962C8B-B14F-4D97-AF65-F5344CB8AC3E}">
        <p14:creationId xmlns:p14="http://schemas.microsoft.com/office/powerpoint/2010/main" val="5782913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rmAutofit/>
          </a:bodyPr>
          <a:lstStyle/>
          <a:p>
            <a:pPr marL="0" indent="0">
              <a:buNone/>
            </a:pPr>
            <a:r>
              <a:rPr lang="el-GR" sz="2800" dirty="0"/>
              <a:t>(συνέχεια)</a:t>
            </a:r>
          </a:p>
          <a:p>
            <a:pPr lvl="0"/>
            <a:r>
              <a:rPr lang="el-GR" sz="2800" dirty="0" smtClean="0"/>
              <a:t>έχει εσωτερικεύσει τις αξίες που προωθούν τη χρήση των πληροφοριών</a:t>
            </a:r>
          </a:p>
          <a:p>
            <a:pPr lvl="0"/>
            <a:r>
              <a:rPr lang="el-GR" sz="2800" dirty="0" smtClean="0"/>
              <a:t>έχει μια καλή γνώση του κόσμου των πληροφοριών</a:t>
            </a:r>
          </a:p>
          <a:p>
            <a:pPr lvl="0"/>
            <a:r>
              <a:rPr lang="el-GR" sz="2800" dirty="0" smtClean="0"/>
              <a:t>προσεγγίζει κριτικά τις πληροφορίες και</a:t>
            </a:r>
          </a:p>
          <a:p>
            <a:pPr lvl="0"/>
            <a:r>
              <a:rPr lang="el-GR" sz="2800" dirty="0" smtClean="0"/>
              <a:t>έχει ένα προσωπικό «πληροφοριακό ύφος που διευκολύνει την αλληλεπίδραση του με τον κόσμο των πληροφοριών» (σ. 10). </a:t>
            </a:r>
          </a:p>
          <a:p>
            <a:pPr lvl="0"/>
            <a:endParaRPr lang="el-GR" sz="28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42</a:t>
            </a:fld>
            <a:endParaRPr lang="el-GR"/>
          </a:p>
        </p:txBody>
      </p:sp>
    </p:spTree>
    <p:extLst>
      <p:ext uri="{BB962C8B-B14F-4D97-AF65-F5344CB8AC3E}">
        <p14:creationId xmlns:p14="http://schemas.microsoft.com/office/powerpoint/2010/main" val="12997931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Autofit/>
          </a:bodyPr>
          <a:lstStyle/>
          <a:p>
            <a:pPr marL="0" indent="0">
              <a:buNone/>
            </a:pPr>
            <a:r>
              <a:rPr lang="el-GR" sz="2600" dirty="0" smtClean="0"/>
              <a:t>Το Συμβούλιο των Πανεπιστημιακών Βιβλιοθηκονόμων της Αυστραλίας διευκρινίζει ότι πληροφοριακά εγγράμματος άνθρωπος είναι αυτός που είναι σε θέση να:</a:t>
            </a:r>
          </a:p>
          <a:p>
            <a:pPr lvl="0"/>
            <a:r>
              <a:rPr lang="en-US" sz="2600" dirty="0" smtClean="0"/>
              <a:t>ανα</a:t>
            </a:r>
            <a:r>
              <a:rPr lang="en-US" sz="2600" dirty="0" err="1" smtClean="0"/>
              <a:t>γνωρίζει</a:t>
            </a:r>
            <a:r>
              <a:rPr lang="en-US" sz="2600" dirty="0" smtClean="0"/>
              <a:t> </a:t>
            </a:r>
            <a:r>
              <a:rPr lang="en-US" sz="2600" dirty="0" err="1" smtClean="0"/>
              <a:t>την</a:t>
            </a:r>
            <a:r>
              <a:rPr lang="en-US" sz="2600" dirty="0" smtClean="0"/>
              <a:t> α</a:t>
            </a:r>
            <a:r>
              <a:rPr lang="en-US" sz="2600" dirty="0" err="1" smtClean="0"/>
              <a:t>νάγκη</a:t>
            </a:r>
            <a:r>
              <a:rPr lang="en-US" sz="2600" dirty="0" smtClean="0"/>
              <a:t> </a:t>
            </a:r>
            <a:r>
              <a:rPr lang="en-US" sz="2600" dirty="0" err="1" smtClean="0"/>
              <a:t>γι</a:t>
            </a:r>
            <a:r>
              <a:rPr lang="en-US" sz="2600" dirty="0" smtClean="0"/>
              <a:t>α πληροφόρηση</a:t>
            </a:r>
            <a:endParaRPr lang="el-GR" sz="2600" dirty="0" smtClean="0"/>
          </a:p>
          <a:p>
            <a:pPr lvl="0"/>
            <a:r>
              <a:rPr lang="el-GR" sz="2600" dirty="0" smtClean="0"/>
              <a:t>καθορίζει την έκταση των πληροφοριών που χρειάζεται </a:t>
            </a:r>
          </a:p>
          <a:p>
            <a:pPr lvl="0"/>
            <a:r>
              <a:rPr lang="el-GR" sz="2600" dirty="0" smtClean="0"/>
              <a:t>αποκτά πρόσβαση στις απαραίτητες πληροφορίες αποτελεσματικά</a:t>
            </a:r>
          </a:p>
          <a:p>
            <a:r>
              <a:rPr lang="el-GR" sz="2600" dirty="0" smtClean="0"/>
              <a:t>αξιολογεί την πληροφορία και τις πηγές της</a:t>
            </a:r>
          </a:p>
          <a:p>
            <a:r>
              <a:rPr lang="el-GR" sz="2600" dirty="0" smtClean="0"/>
              <a:t> ενσωματώνει τις επιλεγμένες πληροφορίες στη γνωστική του βάση</a:t>
            </a:r>
          </a:p>
          <a:p>
            <a:pPr lvl="0"/>
            <a:endParaRPr lang="el-GR" sz="2600" dirty="0" smtClean="0"/>
          </a:p>
          <a:p>
            <a:pPr lvl="0"/>
            <a:endParaRPr lang="el-GR" sz="2600" dirty="0" smtClean="0"/>
          </a:p>
          <a:p>
            <a:pPr lvl="0"/>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43</a:t>
            </a:fld>
            <a:endParaRPr lang="el-GR"/>
          </a:p>
        </p:txBody>
      </p:sp>
    </p:spTree>
    <p:extLst>
      <p:ext uri="{BB962C8B-B14F-4D97-AF65-F5344CB8AC3E}">
        <p14:creationId xmlns:p14="http://schemas.microsoft.com/office/powerpoint/2010/main" val="60789715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a:xfrm>
            <a:off x="457200" y="1196752"/>
            <a:ext cx="8229600" cy="5661248"/>
          </a:xfrm>
        </p:spPr>
        <p:txBody>
          <a:bodyPr>
            <a:normAutofit fontScale="85000" lnSpcReduction="20000"/>
          </a:bodyPr>
          <a:lstStyle/>
          <a:p>
            <a:pPr marL="0" indent="0">
              <a:lnSpc>
                <a:spcPct val="120000"/>
              </a:lnSpc>
              <a:spcBef>
                <a:spcPts val="600"/>
              </a:spcBef>
              <a:buNone/>
            </a:pPr>
            <a:r>
              <a:rPr lang="el-GR" sz="3100" dirty="0"/>
              <a:t>(συνέχεια)</a:t>
            </a:r>
          </a:p>
          <a:p>
            <a:pPr lvl="0">
              <a:lnSpc>
                <a:spcPct val="120000"/>
              </a:lnSpc>
              <a:spcBef>
                <a:spcPts val="600"/>
              </a:spcBef>
            </a:pPr>
            <a:r>
              <a:rPr lang="el-GR" sz="3100" dirty="0" smtClean="0"/>
              <a:t>χρησιμοποιεί τις πληροφορίες αποτελεσματικά για να επιτελέσει ένα σκοπό</a:t>
            </a:r>
          </a:p>
          <a:p>
            <a:pPr lvl="0">
              <a:lnSpc>
                <a:spcPct val="120000"/>
              </a:lnSpc>
              <a:spcBef>
                <a:spcPts val="600"/>
              </a:spcBef>
            </a:pPr>
            <a:r>
              <a:rPr lang="el-GR" sz="3100" dirty="0" smtClean="0"/>
              <a:t>κατανοεί τα οικονομικά, νομικά, κοινωνικά και πολιτιστικά ζητήματα όσον αφορά τη χρήση των πληροφοριών</a:t>
            </a:r>
          </a:p>
          <a:p>
            <a:pPr lvl="0">
              <a:lnSpc>
                <a:spcPct val="120000"/>
              </a:lnSpc>
              <a:spcBef>
                <a:spcPts val="600"/>
              </a:spcBef>
            </a:pPr>
            <a:r>
              <a:rPr lang="el-GR" sz="3100" dirty="0" smtClean="0"/>
              <a:t>αποκτά πρόσβαση και χρησιμοποιεί την πληροφορία με ηθικό και νόμιμο τρόπο</a:t>
            </a:r>
          </a:p>
          <a:p>
            <a:pPr lvl="0">
              <a:lnSpc>
                <a:spcPct val="120000"/>
              </a:lnSpc>
              <a:spcBef>
                <a:spcPts val="600"/>
              </a:spcBef>
            </a:pPr>
            <a:r>
              <a:rPr lang="el-GR" sz="3100" dirty="0" smtClean="0"/>
              <a:t>ταξινομεί, αποθηκεύει, χειρίζεται και επαναδιατυπώνει τις πληροφορίες που συλλέγει ή παράγει και αναγνωρίζει ότι η πληροφοριακή παιδεία αποτελεί προϋπόθεση για τη διά βίου μάθηση (</a:t>
            </a:r>
            <a:r>
              <a:rPr lang="en-US" sz="3100" dirty="0" smtClean="0"/>
              <a:t>Council of Australian University Librarians</a:t>
            </a:r>
            <a:r>
              <a:rPr lang="el-GR" sz="3100" dirty="0" smtClean="0"/>
              <a:t>, 2001). </a:t>
            </a:r>
            <a:endParaRPr lang="el-GR"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44</a:t>
            </a:fld>
            <a:endParaRPr lang="el-GR"/>
          </a:p>
        </p:txBody>
      </p:sp>
    </p:spTree>
    <p:extLst>
      <p:ext uri="{BB962C8B-B14F-4D97-AF65-F5344CB8AC3E}">
        <p14:creationId xmlns:p14="http://schemas.microsoft.com/office/powerpoint/2010/main" val="32303014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0899" name="Rectangle 3"/>
          <p:cNvSpPr>
            <a:spLocks noGrp="1" noChangeArrowheads="1"/>
          </p:cNvSpPr>
          <p:nvPr>
            <p:ph idx="1"/>
          </p:nvPr>
        </p:nvSpPr>
        <p:spPr/>
        <p:txBody>
          <a:bodyPr>
            <a:noAutofit/>
          </a:bodyPr>
          <a:lstStyle/>
          <a:p>
            <a:r>
              <a:rPr lang="el-GR" sz="2600" dirty="0" smtClean="0"/>
              <a:t>Μπορούν να αναλύουν τις πληροφορίες, τα μηνύματα, τις πεποιθήσεις και τις αξίες που μεταφέρονται μέσω των ΜΜΕ και κάθε είδους παραγωγού περιεχομένου, και να επαληθεύουν τις πληροφορίες που βρήκαν ή παρήγαγαν (...). Συνεπώς, οι δεξιότητες του </a:t>
            </a:r>
            <a:r>
              <a:rPr lang="el-GR" sz="2600" dirty="0" err="1" smtClean="0"/>
              <a:t>Γραμματισμού</a:t>
            </a:r>
            <a:r>
              <a:rPr lang="el-GR" sz="2600" dirty="0" smtClean="0"/>
              <a:t> των Μέσων και της Πληροφορίας εκτείνονται πέρα από τις τεχνολογίες της πληροφορίες και των επικοινωνιών και περιλαμβάνουν τη μάθηση, την κριτική σκέψη και  ερμηνευτικές ικανότητες (...) (</a:t>
            </a:r>
            <a:r>
              <a:rPr lang="en-US" sz="2600" dirty="0" smtClean="0"/>
              <a:t>Moscow Declaration on Media and Information Literacy</a:t>
            </a:r>
            <a:r>
              <a:rPr lang="el-GR" sz="2600" dirty="0" smtClean="0"/>
              <a:t>, 2012).</a:t>
            </a:r>
          </a:p>
          <a:p>
            <a:endParaRPr lang="el-GR" sz="2600" dirty="0" smtClean="0"/>
          </a:p>
          <a:p>
            <a:pPr lvl="0"/>
            <a:endParaRPr lang="el-GR" sz="2600" dirty="0" smtClean="0"/>
          </a:p>
          <a:p>
            <a:pPr lvl="0"/>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45</a:t>
            </a:fld>
            <a:endParaRPr lang="el-GR"/>
          </a:p>
        </p:txBody>
      </p:sp>
    </p:spTree>
    <p:extLst>
      <p:ext uri="{BB962C8B-B14F-4D97-AF65-F5344CB8AC3E}">
        <p14:creationId xmlns:p14="http://schemas.microsoft.com/office/powerpoint/2010/main" val="35168037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0899" name="Rectangle 3"/>
          <p:cNvSpPr>
            <a:spLocks noGrp="1" noChangeArrowheads="1"/>
          </p:cNvSpPr>
          <p:nvPr>
            <p:ph idx="1"/>
          </p:nvPr>
        </p:nvSpPr>
        <p:spPr/>
        <p:txBody>
          <a:bodyPr>
            <a:noAutofit/>
          </a:bodyPr>
          <a:lstStyle/>
          <a:p>
            <a:r>
              <a:rPr lang="el-GR" sz="2600" dirty="0" smtClean="0"/>
              <a:t>Η Διακήρυξη της Μόσχας για το </a:t>
            </a:r>
            <a:r>
              <a:rPr lang="el-GR" sz="2600" dirty="0" err="1" smtClean="0"/>
              <a:t>Γραμματισμό</a:t>
            </a:r>
            <a:r>
              <a:rPr lang="el-GR" sz="2600" dirty="0" smtClean="0"/>
              <a:t> των Μέσων και της Πληροφορίας εμπλουτίζει την έννοια και δίνει έναν περιεκτικό ορισμό, αναφέροντας ότι τα πληροφοριακά εγγράμματα άτομα </a:t>
            </a:r>
          </a:p>
          <a:p>
            <a:r>
              <a:rPr lang="el-GR" sz="2600" dirty="0" smtClean="0"/>
              <a:t>«μπορούν να χρησιμοποιούν διάφορα μέσα, πηγές και κανάλια πληροφοριών, στην ιδιωτική, την επαγγελματική και δημόσια ζωή τους. Ξέρουν πότε χρειάζονται πληροφορία, τι πληροφορία χρειάζονται και για ποιο λόγο, καθώς επίσης πού και πώς να τη βρουν. Κατανοούν ποιος δημιούργησε αυτή την πληροφορία, όπως επίσης και τους ρόλους, τις ευθύνες και τις δράσεις των ΜΜΕ, των </a:t>
            </a:r>
            <a:r>
              <a:rPr lang="el-GR" sz="2600" dirty="0" err="1" smtClean="0"/>
              <a:t>παρόχων</a:t>
            </a:r>
            <a:r>
              <a:rPr lang="el-GR" sz="2600" dirty="0" smtClean="0"/>
              <a:t> πληροφοριών και των ιδρυμάτων μνήμης.  </a:t>
            </a:r>
          </a:p>
          <a:p>
            <a:endParaRPr lang="el-GR" sz="2600" dirty="0" smtClean="0"/>
          </a:p>
          <a:p>
            <a:pPr lvl="0"/>
            <a:endParaRPr lang="el-GR" sz="2600" dirty="0" smtClean="0"/>
          </a:p>
          <a:p>
            <a:pPr lvl="0"/>
            <a:endParaRPr lang="el-GR" sz="2600" dirty="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46</a:t>
            </a:fld>
            <a:endParaRPr lang="el-GR"/>
          </a:p>
        </p:txBody>
      </p:sp>
    </p:spTree>
    <p:extLst>
      <p:ext uri="{BB962C8B-B14F-4D97-AF65-F5344CB8AC3E}">
        <p14:creationId xmlns:p14="http://schemas.microsoft.com/office/powerpoint/2010/main" val="4605922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061013_internet_citing1"/>
          <p:cNvPicPr>
            <a:picLocks noChangeAspect="1" noChangeArrowheads="1"/>
          </p:cNvPicPr>
          <p:nvPr/>
        </p:nvPicPr>
        <p:blipFill>
          <a:blip r:embed="rId3"/>
          <a:srcRect/>
          <a:stretch>
            <a:fillRect/>
          </a:stretch>
        </p:blipFill>
        <p:spPr bwMode="auto">
          <a:xfrm>
            <a:off x="571500" y="533400"/>
            <a:ext cx="8001000" cy="579120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47</a:t>
            </a:fld>
            <a:endParaRPr lang="el-GR"/>
          </a:p>
        </p:txBody>
      </p:sp>
    </p:spTree>
    <p:extLst>
      <p:ext uri="{BB962C8B-B14F-4D97-AF65-F5344CB8AC3E}">
        <p14:creationId xmlns:p14="http://schemas.microsoft.com/office/powerpoint/2010/main" val="3652267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4995" name="Rectangle 3"/>
          <p:cNvSpPr>
            <a:spLocks noGrp="1" noChangeArrowheads="1"/>
          </p:cNvSpPr>
          <p:nvPr>
            <p:ph idx="1"/>
          </p:nvPr>
        </p:nvSpPr>
        <p:spPr/>
        <p:txBody>
          <a:bodyPr>
            <a:normAutofit/>
          </a:bodyPr>
          <a:lstStyle/>
          <a:p>
            <a:r>
              <a:rPr lang="el-GR" sz="2800" dirty="0" smtClean="0"/>
              <a:t>“</a:t>
            </a:r>
            <a:r>
              <a:rPr lang="en-US" sz="2800" dirty="0" smtClean="0"/>
              <a:t>Information Literacy in an Information</a:t>
            </a:r>
            <a:r>
              <a:rPr lang="el-GR" sz="2800" dirty="0" smtClean="0"/>
              <a:t> </a:t>
            </a:r>
            <a:r>
              <a:rPr lang="en-US" sz="2800" dirty="0" smtClean="0"/>
              <a:t>Society</a:t>
            </a:r>
            <a:r>
              <a:rPr lang="el-GR" sz="2800" dirty="0" smtClean="0"/>
              <a:t>” το άτομο που έχει πληροφοριακό </a:t>
            </a:r>
            <a:r>
              <a:rPr lang="el-GR" sz="2800" dirty="0" err="1" smtClean="0"/>
              <a:t>γραμματισμό</a:t>
            </a:r>
            <a:r>
              <a:rPr lang="el-GR" sz="2800" dirty="0" smtClean="0"/>
              <a:t> ορίζεται αυτός που έχει την ικανότητα να:</a:t>
            </a:r>
          </a:p>
          <a:p>
            <a:r>
              <a:rPr lang="el-GR" sz="2800" dirty="0" smtClean="0"/>
              <a:t>αναγνωρίζει ότι η ακριβής πληροφορία αποτελεί τη βάση για τη λήψη απόφασης </a:t>
            </a:r>
          </a:p>
          <a:p>
            <a:r>
              <a:rPr lang="el-GR" sz="2800" dirty="0" smtClean="0"/>
              <a:t>εντοπίζει τις πηγές της πληροφορίας</a:t>
            </a:r>
          </a:p>
          <a:p>
            <a:endParaRPr lang="el-GR" sz="2800" dirty="0" smtClean="0"/>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48</a:t>
            </a:fld>
            <a:endParaRPr lang="el-GR"/>
          </a:p>
        </p:txBody>
      </p:sp>
    </p:spTree>
    <p:extLst>
      <p:ext uri="{BB962C8B-B14F-4D97-AF65-F5344CB8AC3E}">
        <p14:creationId xmlns:p14="http://schemas.microsoft.com/office/powerpoint/2010/main" val="14518374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l-GR" dirty="0"/>
              <a:t>Πληροφοριακός γραμματισμός</a:t>
            </a:r>
            <a:endParaRPr lang="el-GR" dirty="0" smtClean="0"/>
          </a:p>
        </p:txBody>
      </p:sp>
      <p:sp>
        <p:nvSpPr>
          <p:cNvPr id="77827" name="Rectangle 3"/>
          <p:cNvSpPr>
            <a:spLocks noGrp="1" noChangeArrowheads="1"/>
          </p:cNvSpPr>
          <p:nvPr>
            <p:ph idx="1"/>
          </p:nvPr>
        </p:nvSpPr>
        <p:spPr/>
        <p:txBody>
          <a:bodyPr>
            <a:normAutofit/>
          </a:bodyPr>
          <a:lstStyle/>
          <a:p>
            <a:r>
              <a:rPr lang="el-GR" sz="2800" dirty="0" smtClean="0"/>
              <a:t>Η εννοιολογική προσέγγιση της πληροφορίας συντελείται κατά τη διαδικασία της αξιολόγησης και χρήσης της και προϋποθέτει τη διατήρηση της νοηματικής αξίας των λέξεων και φράσεων που συγκρότησαν την πληροφορία κατά τη διαδικασία της οργάνωσής της στο πληροφοριακό σύστημα.  </a:t>
            </a:r>
          </a:p>
          <a:p>
            <a:r>
              <a:rPr lang="el-GR" sz="2800" dirty="0" smtClean="0"/>
              <a:t>Η αποτελεσματική αξιολόγηση και χρήση της πληροφορίας από το χρήστη απαιτεί την ύπαρξη πληροφοριακής παιδείας και πληροφοριακό </a:t>
            </a:r>
            <a:r>
              <a:rPr lang="el-GR" sz="2800" dirty="0" err="1" smtClean="0"/>
              <a:t>γραμματισμό</a:t>
            </a:r>
            <a:r>
              <a:rPr lang="el-GR" sz="2800" dirty="0" smtClean="0"/>
              <a:t>.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a:t>
            </a:fld>
            <a:endParaRPr lang="el-GR"/>
          </a:p>
        </p:txBody>
      </p:sp>
    </p:spTree>
    <p:extLst>
      <p:ext uri="{BB962C8B-B14F-4D97-AF65-F5344CB8AC3E}">
        <p14:creationId xmlns:p14="http://schemas.microsoft.com/office/powerpoint/2010/main" val="35701799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86019" name="Rectangle 3"/>
          <p:cNvSpPr>
            <a:spLocks noGrp="1" noChangeArrowheads="1"/>
          </p:cNvSpPr>
          <p:nvPr>
            <p:ph idx="1"/>
          </p:nvPr>
        </p:nvSpPr>
        <p:spPr/>
        <p:txBody>
          <a:bodyPr>
            <a:normAutofit/>
          </a:bodyPr>
          <a:lstStyle/>
          <a:p>
            <a:r>
              <a:rPr lang="el-GR" sz="2800" dirty="0" smtClean="0"/>
              <a:t>“</a:t>
            </a:r>
            <a:r>
              <a:rPr lang="en-US" sz="2800" dirty="0" smtClean="0"/>
              <a:t>Information Literacy in an Information</a:t>
            </a:r>
            <a:r>
              <a:rPr lang="el-GR" sz="2800" dirty="0" smtClean="0"/>
              <a:t> </a:t>
            </a:r>
            <a:r>
              <a:rPr lang="en-US" sz="2800" dirty="0" smtClean="0"/>
              <a:t>Society</a:t>
            </a:r>
            <a:r>
              <a:rPr lang="el-GR" sz="2800" dirty="0" smtClean="0"/>
              <a:t>” το άτομο που έχει πληροφοριακό </a:t>
            </a:r>
            <a:r>
              <a:rPr lang="el-GR" sz="2800" dirty="0" err="1" smtClean="0"/>
              <a:t>γραμματισμό</a:t>
            </a:r>
            <a:r>
              <a:rPr lang="el-GR" sz="2800" dirty="0" smtClean="0"/>
              <a:t> ορίζεται αυτός που έχει την ικανότητα να:</a:t>
            </a:r>
          </a:p>
          <a:p>
            <a:r>
              <a:rPr lang="el-GR" sz="2800" dirty="0" smtClean="0"/>
              <a:t>ανακτά πληροφορίες από τις ηλεκτρονικές πηγές αποτελεσματικά</a:t>
            </a:r>
          </a:p>
          <a:p>
            <a:r>
              <a:rPr lang="el-GR" sz="2800" dirty="0" smtClean="0"/>
              <a:t>αξιολογεί την πληροφορία</a:t>
            </a:r>
          </a:p>
          <a:p>
            <a:r>
              <a:rPr lang="el-GR" sz="2800" dirty="0" smtClean="0"/>
              <a:t>οργανώνει την πληροφορία για πρακτικές εφαρμογές</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49</a:t>
            </a:fld>
            <a:endParaRPr lang="el-GR"/>
          </a:p>
        </p:txBody>
      </p:sp>
    </p:spTree>
    <p:extLst>
      <p:ext uri="{BB962C8B-B14F-4D97-AF65-F5344CB8AC3E}">
        <p14:creationId xmlns:p14="http://schemas.microsoft.com/office/powerpoint/2010/main" val="220405374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overload"/>
          <p:cNvPicPr>
            <a:picLocks noChangeAspect="1" noChangeArrowheads="1"/>
          </p:cNvPicPr>
          <p:nvPr/>
        </p:nvPicPr>
        <p:blipFill>
          <a:blip r:embed="rId3"/>
          <a:stretch>
            <a:fillRect/>
          </a:stretch>
        </p:blipFill>
        <p:spPr bwMode="auto">
          <a:xfrm>
            <a:off x="2268860" y="358147"/>
            <a:ext cx="4606280" cy="6141707"/>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50</a:t>
            </a:fld>
            <a:endParaRPr lang="el-GR"/>
          </a:p>
        </p:txBody>
      </p:sp>
      <p:sp>
        <p:nvSpPr>
          <p:cNvPr id="12" name="Rectangle 11"/>
          <p:cNvSpPr/>
          <p:nvPr/>
        </p:nvSpPr>
        <p:spPr>
          <a:xfrm>
            <a:off x="2303140" y="6482939"/>
            <a:ext cx="4572000" cy="276999"/>
          </a:xfrm>
          <a:prstGeom prst="rect">
            <a:avLst/>
          </a:prstGeom>
        </p:spPr>
        <p:txBody>
          <a:bodyPr>
            <a:spAutoFit/>
          </a:bodyPr>
          <a:lstStyle/>
          <a:p>
            <a:pPr algn="ctr"/>
            <a:r>
              <a:rPr lang="en-US" sz="1200" dirty="0" smtClean="0">
                <a:latin typeface="+mn-lt"/>
                <a:hlinkClick r:id="rId4"/>
              </a:rPr>
              <a:t>pehub.com</a:t>
            </a:r>
            <a:endParaRPr lang="el-GR" sz="1200" dirty="0">
              <a:latin typeface="+mn-lt"/>
            </a:endParaRPr>
          </a:p>
        </p:txBody>
      </p:sp>
    </p:spTree>
    <p:extLst>
      <p:ext uri="{BB962C8B-B14F-4D97-AF65-F5344CB8AC3E}">
        <p14:creationId xmlns:p14="http://schemas.microsoft.com/office/powerpoint/2010/main" val="727205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8067" name="Rectangle 3"/>
          <p:cNvSpPr>
            <a:spLocks noGrp="1" noChangeArrowheads="1"/>
          </p:cNvSpPr>
          <p:nvPr>
            <p:ph idx="1"/>
          </p:nvPr>
        </p:nvSpPr>
        <p:spPr/>
        <p:txBody>
          <a:bodyPr>
            <a:normAutofit/>
          </a:bodyPr>
          <a:lstStyle/>
          <a:p>
            <a:pPr marL="0" indent="0">
              <a:buNone/>
            </a:pPr>
            <a:r>
              <a:rPr lang="en-US" sz="2800" dirty="0" smtClean="0"/>
              <a:t>Breivik</a:t>
            </a:r>
            <a:r>
              <a:rPr lang="el-GR" sz="2800" dirty="0" smtClean="0"/>
              <a:t> (1999)  </a:t>
            </a:r>
          </a:p>
          <a:p>
            <a:r>
              <a:rPr lang="el-GR" sz="2800" dirty="0" smtClean="0"/>
              <a:t>ο πληροφοριακός </a:t>
            </a:r>
            <a:r>
              <a:rPr lang="el-GR" sz="2800" dirty="0" err="1" smtClean="0"/>
              <a:t>γραμματισμός</a:t>
            </a:r>
            <a:r>
              <a:rPr lang="el-GR" sz="2800" dirty="0" smtClean="0"/>
              <a:t> θα πρέπει να κατανοηθεί σαν το σύνολο των ικανοτήτων εκείνων που πρέπει να αποκτήσουν οι μαθητευόμενοι να εκπονούν ανεξάρτητη και αυτοκατευθυνόμενη επιστημονική έρευνα και να συμβάλλουν θετικά στην κοινωνία με τη βοήθεια των πολιτισμικών αξιών που διαμορφώνονται από τους βιβλιοθηκονόμους και το εκπαιδευτικό προσωπικό.</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51</a:t>
            </a:fld>
            <a:endParaRPr lang="el-GR"/>
          </a:p>
        </p:txBody>
      </p:sp>
    </p:spTree>
    <p:extLst>
      <p:ext uri="{BB962C8B-B14F-4D97-AF65-F5344CB8AC3E}">
        <p14:creationId xmlns:p14="http://schemas.microsoft.com/office/powerpoint/2010/main" val="9905765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89091" name="Rectangle 3"/>
          <p:cNvSpPr>
            <a:spLocks noGrp="1" noChangeArrowheads="1"/>
          </p:cNvSpPr>
          <p:nvPr>
            <p:ph idx="1"/>
          </p:nvPr>
        </p:nvSpPr>
        <p:spPr/>
        <p:txBody>
          <a:bodyPr>
            <a:normAutofit/>
          </a:bodyPr>
          <a:lstStyle/>
          <a:p>
            <a:pPr marL="0" indent="0">
              <a:buNone/>
            </a:pPr>
            <a:r>
              <a:rPr lang="el-GR" sz="2800" dirty="0" err="1" smtClean="0"/>
              <a:t>Information</a:t>
            </a:r>
            <a:r>
              <a:rPr lang="el-GR" sz="2800" dirty="0" smtClean="0"/>
              <a:t> </a:t>
            </a:r>
            <a:r>
              <a:rPr lang="el-GR" sz="2800" dirty="0" err="1" smtClean="0"/>
              <a:t>Literacy</a:t>
            </a:r>
            <a:r>
              <a:rPr lang="el-GR" sz="2800" dirty="0" smtClean="0"/>
              <a:t> </a:t>
            </a:r>
            <a:r>
              <a:rPr lang="el-GR" sz="2800" dirty="0" err="1" smtClean="0"/>
              <a:t>Competency</a:t>
            </a:r>
            <a:r>
              <a:rPr lang="el-GR" sz="2800" dirty="0" smtClean="0"/>
              <a:t> </a:t>
            </a:r>
            <a:r>
              <a:rPr lang="el-GR" sz="2800" dirty="0" err="1" smtClean="0"/>
              <a:t>Standards</a:t>
            </a:r>
            <a:r>
              <a:rPr lang="el-GR" sz="2800" dirty="0" smtClean="0"/>
              <a:t> </a:t>
            </a:r>
            <a:r>
              <a:rPr lang="el-GR" sz="2800" dirty="0" err="1" smtClean="0"/>
              <a:t>for</a:t>
            </a:r>
            <a:r>
              <a:rPr lang="el-GR" sz="2800" dirty="0" smtClean="0"/>
              <a:t> </a:t>
            </a:r>
            <a:r>
              <a:rPr lang="el-GR" sz="2800" dirty="0" err="1" smtClean="0"/>
              <a:t>Higher</a:t>
            </a:r>
            <a:r>
              <a:rPr lang="el-GR" sz="2800" dirty="0" smtClean="0"/>
              <a:t> </a:t>
            </a:r>
            <a:r>
              <a:rPr lang="el-GR" sz="2800" dirty="0" err="1" smtClean="0"/>
              <a:t>Education</a:t>
            </a:r>
            <a:r>
              <a:rPr lang="el-GR" sz="2800" dirty="0" smtClean="0"/>
              <a:t> 2000 </a:t>
            </a:r>
          </a:p>
          <a:p>
            <a:r>
              <a:rPr lang="el-GR" sz="2800" dirty="0" smtClean="0"/>
              <a:t>Εξαιτίας της αύξησης της πολυπλοκότητας του περιβάλλοντος, τα άτομα αντιμετωπίζουν διαφορετικές, πλούσιες επιλογές στην πληροφορία – στις ακαδημαϊκές τους σπουδές, στην εργασία τους, και στην προσωπική τους ζωή </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52</a:t>
            </a:fld>
            <a:endParaRPr lang="el-GR"/>
          </a:p>
        </p:txBody>
      </p:sp>
    </p:spTree>
    <p:extLst>
      <p:ext uri="{BB962C8B-B14F-4D97-AF65-F5344CB8AC3E}">
        <p14:creationId xmlns:p14="http://schemas.microsoft.com/office/powerpoint/2010/main" val="17163467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0115" name="Rectangle 3"/>
          <p:cNvSpPr>
            <a:spLocks noGrp="1" noChangeArrowheads="1"/>
          </p:cNvSpPr>
          <p:nvPr>
            <p:ph idx="1"/>
          </p:nvPr>
        </p:nvSpPr>
        <p:spPr/>
        <p:txBody>
          <a:bodyPr>
            <a:normAutofit/>
          </a:bodyPr>
          <a:lstStyle/>
          <a:p>
            <a:pPr marL="0" indent="0">
              <a:buNone/>
            </a:pPr>
            <a:r>
              <a:rPr lang="en-US" sz="2800" dirty="0" smtClean="0"/>
              <a:t>Information Literacy Competency Standards for Higher Education</a:t>
            </a:r>
            <a:r>
              <a:rPr lang="el-GR" sz="2800" dirty="0" smtClean="0"/>
              <a:t> (2000) </a:t>
            </a:r>
          </a:p>
          <a:p>
            <a:r>
              <a:rPr lang="el-GR" sz="2800" dirty="0" smtClean="0"/>
              <a:t>Ο πληροφοριακός γραμματισμός είναι συνδεδεμένος με τις τεχνολογίες των υπολογιστών. Προϋποθέτει  ένα πνευματικό πλαίσιο για κατανόηση, εντοπισμό, αξιολόγηση, και χρήση της  πληροφορίας – δραστηριότητες που μπορούν να επιτευχθούν εν μέρει διαθέτοντας δεξιότητες με την τεχνολογία της πληροφόρησης, εν μέρει με αλάθητους μεθόδους αναζήτησης, αλλά πιο σημαντικό, με κριτική αντίληψη και λογική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53</a:t>
            </a:fld>
            <a:endParaRPr lang="el-GR"/>
          </a:p>
        </p:txBody>
      </p:sp>
    </p:spTree>
    <p:extLst>
      <p:ext uri="{BB962C8B-B14F-4D97-AF65-F5344CB8AC3E}">
        <p14:creationId xmlns:p14="http://schemas.microsoft.com/office/powerpoint/2010/main" val="250631941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1139" name="Rectangle 3"/>
          <p:cNvSpPr>
            <a:spLocks noGrp="1" noChangeArrowheads="1"/>
          </p:cNvSpPr>
          <p:nvPr>
            <p:ph idx="1"/>
          </p:nvPr>
        </p:nvSpPr>
        <p:spPr/>
        <p:txBody>
          <a:bodyPr>
            <a:normAutofit/>
          </a:bodyPr>
          <a:lstStyle/>
          <a:p>
            <a:pPr marL="0" indent="0">
              <a:buNone/>
            </a:pPr>
            <a:r>
              <a:rPr lang="el-GR" sz="2800" dirty="0" smtClean="0"/>
              <a:t>"</a:t>
            </a:r>
            <a:r>
              <a:rPr lang="en-GB" sz="2800" dirty="0" smtClean="0"/>
              <a:t>Information Literacy in an Information Society</a:t>
            </a:r>
            <a:r>
              <a:rPr lang="el-GR" sz="2800" dirty="0" smtClean="0"/>
              <a:t>"</a:t>
            </a:r>
            <a:r>
              <a:rPr lang="en-GB" sz="2800" dirty="0" smtClean="0"/>
              <a:t> </a:t>
            </a:r>
            <a:r>
              <a:rPr lang="el-GR" sz="2800" dirty="0" smtClean="0"/>
              <a:t> </a:t>
            </a:r>
          </a:p>
          <a:p>
            <a:r>
              <a:rPr lang="el-GR" sz="2800" dirty="0" smtClean="0"/>
              <a:t>για τον επαγγελματία, πληροφοριακός γραμματισμός είναι η ικανότητα να: </a:t>
            </a:r>
          </a:p>
          <a:p>
            <a:r>
              <a:rPr lang="el-GR" sz="2800" dirty="0" smtClean="0"/>
              <a:t>κάνει  συσχέτιση ανάμεσα στην ακριβή πληροφορία και την ενημερωμένη λήψη απόφασης</a:t>
            </a:r>
          </a:p>
          <a:p>
            <a:r>
              <a:rPr lang="el-GR" sz="2800" dirty="0" smtClean="0"/>
              <a:t>εντοπίσει  και να χρησιμοποιήσει  επαγγελματικά τις ηλεκτρονικές πηγές πληροφόρησης</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54</a:t>
            </a:fld>
            <a:endParaRPr lang="el-GR"/>
          </a:p>
        </p:txBody>
      </p:sp>
    </p:spTree>
    <p:extLst>
      <p:ext uri="{BB962C8B-B14F-4D97-AF65-F5344CB8AC3E}">
        <p14:creationId xmlns:p14="http://schemas.microsoft.com/office/powerpoint/2010/main" val="339934060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2163" name="Rectangle 3"/>
          <p:cNvSpPr>
            <a:spLocks noGrp="1" noChangeArrowheads="1"/>
          </p:cNvSpPr>
          <p:nvPr>
            <p:ph idx="1"/>
          </p:nvPr>
        </p:nvSpPr>
        <p:spPr>
          <a:xfrm>
            <a:off x="457200" y="1196752"/>
            <a:ext cx="8229600" cy="5472608"/>
          </a:xfrm>
        </p:spPr>
        <p:txBody>
          <a:bodyPr>
            <a:normAutofit/>
          </a:bodyPr>
          <a:lstStyle/>
          <a:p>
            <a:pPr marL="0" indent="0">
              <a:buNone/>
            </a:pPr>
            <a:r>
              <a:rPr lang="el-GR" sz="2800" dirty="0"/>
              <a:t>"</a:t>
            </a:r>
            <a:r>
              <a:rPr lang="en-GB" sz="2800" dirty="0"/>
              <a:t>Information Literacy in an Information Society</a:t>
            </a:r>
            <a:r>
              <a:rPr lang="el-GR" sz="2800" dirty="0"/>
              <a:t>"</a:t>
            </a:r>
            <a:r>
              <a:rPr lang="en-GB" sz="2800" dirty="0"/>
              <a:t> </a:t>
            </a:r>
            <a:r>
              <a:rPr lang="el-GR" sz="2800" dirty="0"/>
              <a:t> </a:t>
            </a:r>
          </a:p>
          <a:p>
            <a:r>
              <a:rPr lang="el-GR" sz="2800" dirty="0" smtClean="0"/>
              <a:t>χρησιμοποιήσει  τις </a:t>
            </a:r>
            <a:r>
              <a:rPr lang="en-GB" sz="2800" dirty="0" smtClean="0"/>
              <a:t>online</a:t>
            </a:r>
            <a:r>
              <a:rPr lang="el-GR" sz="2800" dirty="0" smtClean="0"/>
              <a:t> πηγές πληροφόρησης αποτελεσματικά (μηχανές αναζήτησης, ευρετήρια κλπ.)</a:t>
            </a:r>
          </a:p>
          <a:p>
            <a:r>
              <a:rPr lang="el-GR" sz="2800" dirty="0" smtClean="0"/>
              <a:t>αναπτύξει κριτήρια για αξιολόγηση της πληροφορίας σε σχέση με την τρέχουσα χρήση, ακρίβεια, αντικειμενικότητα, το κύρος του συγγραφέα κλπ.).</a:t>
            </a:r>
          </a:p>
          <a:p>
            <a:r>
              <a:rPr lang="el-GR" sz="2800" dirty="0"/>
              <a:t>δ</a:t>
            </a:r>
            <a:r>
              <a:rPr lang="el-GR" sz="2800" dirty="0" smtClean="0"/>
              <a:t>ιακρίνει τη διαφορά ανάμεσα στην πληροφορία και τη γνώση και κατανοεί τη διαδικασία μεταφοράς της πληροφορίας σε γνώση ("</a:t>
            </a:r>
            <a:r>
              <a:rPr lang="en-GB" sz="2800" dirty="0" smtClean="0"/>
              <a:t>Information Literacy</a:t>
            </a:r>
            <a:r>
              <a:rPr lang="el-GR" sz="2800" dirty="0" smtClean="0"/>
              <a:t>…")</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55</a:t>
            </a:fld>
            <a:endParaRPr lang="el-GR"/>
          </a:p>
        </p:txBody>
      </p:sp>
    </p:spTree>
    <p:extLst>
      <p:ext uri="{BB962C8B-B14F-4D97-AF65-F5344CB8AC3E}">
        <p14:creationId xmlns:p14="http://schemas.microsoft.com/office/powerpoint/2010/main" val="218881562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56</a:t>
            </a:fld>
            <a:endParaRPr lang="el-GR"/>
          </a:p>
        </p:txBody>
      </p:sp>
      <p:sp>
        <p:nvSpPr>
          <p:cNvPr id="12" name="Rectangle 11"/>
          <p:cNvSpPr/>
          <p:nvPr/>
        </p:nvSpPr>
        <p:spPr>
          <a:xfrm>
            <a:off x="2286000" y="5615164"/>
            <a:ext cx="4572000" cy="276999"/>
          </a:xfrm>
          <a:prstGeom prst="rect">
            <a:avLst/>
          </a:prstGeom>
        </p:spPr>
        <p:txBody>
          <a:bodyPr>
            <a:spAutoFit/>
          </a:bodyPr>
          <a:lstStyle/>
          <a:p>
            <a:pPr algn="ctr"/>
            <a:r>
              <a:rPr lang="en-US" sz="1200" dirty="0" smtClean="0">
                <a:latin typeface="+mn-lt"/>
                <a:hlinkClick r:id="rId3"/>
              </a:rPr>
              <a:t>pinterest.com</a:t>
            </a:r>
            <a:endParaRPr lang="el-GR" sz="1200" dirty="0">
              <a:latin typeface="+mn-lt"/>
            </a:endParaRPr>
          </a:p>
        </p:txBody>
      </p:sp>
      <p:pic>
        <p:nvPicPr>
          <p:cNvPr id="189442" name="Picture 2" descr="What is Information Literacy: "/>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11760" y="1242836"/>
            <a:ext cx="4320480" cy="437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54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4211" name="Rectangle 3"/>
          <p:cNvSpPr>
            <a:spLocks noGrp="1" noChangeArrowheads="1"/>
          </p:cNvSpPr>
          <p:nvPr>
            <p:ph idx="1"/>
          </p:nvPr>
        </p:nvSpPr>
        <p:spPr/>
        <p:txBody>
          <a:bodyPr>
            <a:normAutofit/>
          </a:bodyPr>
          <a:lstStyle/>
          <a:p>
            <a:pPr marL="0" indent="0">
              <a:buNone/>
            </a:pPr>
            <a:r>
              <a:rPr lang="en-US" sz="2800" dirty="0" err="1" smtClean="0"/>
              <a:t>Ercegovac</a:t>
            </a:r>
            <a:r>
              <a:rPr lang="el-GR" sz="2800" dirty="0" smtClean="0"/>
              <a:t> (1998) </a:t>
            </a:r>
          </a:p>
          <a:p>
            <a:r>
              <a:rPr lang="el-GR" sz="2800" dirty="0" smtClean="0"/>
              <a:t>περιγράφοντας τις φάσεις του κύκλου της ζωής της πληροφορίας εντοπίζει τις δεξιότητες πληροφοριακού </a:t>
            </a:r>
            <a:r>
              <a:rPr lang="el-GR" sz="2800" dirty="0" err="1" smtClean="0"/>
              <a:t>γραμματισμού</a:t>
            </a:r>
            <a:r>
              <a:rPr lang="el-GR" sz="2800" dirty="0" smtClean="0"/>
              <a:t> που αντιστοιχούν σε κάθε φάση. </a:t>
            </a:r>
          </a:p>
          <a:p>
            <a:r>
              <a:rPr lang="el-GR" sz="2800" dirty="0" smtClean="0"/>
              <a:t>Ο κύκλος ζωής της πληροφορίας αρχίζει με μία πληροφοριακή  ανάγκη και οι μαθητές πρέπει να μάθουν πώς να σχεδιάζουν και να διευκρινίζουν τις ανάγκες τους για πληροφόρηση. </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57</a:t>
            </a:fld>
            <a:endParaRPr lang="el-GR"/>
          </a:p>
        </p:txBody>
      </p:sp>
    </p:spTree>
    <p:extLst>
      <p:ext uri="{BB962C8B-B14F-4D97-AF65-F5344CB8AC3E}">
        <p14:creationId xmlns:p14="http://schemas.microsoft.com/office/powerpoint/2010/main" val="27426619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5235" name="Rectangle 3"/>
          <p:cNvSpPr>
            <a:spLocks noGrp="1" noChangeArrowheads="1"/>
          </p:cNvSpPr>
          <p:nvPr>
            <p:ph idx="1"/>
          </p:nvPr>
        </p:nvSpPr>
        <p:spPr/>
        <p:txBody>
          <a:bodyPr>
            <a:normAutofit/>
          </a:bodyPr>
          <a:lstStyle/>
          <a:p>
            <a:r>
              <a:rPr lang="el-GR" sz="2800" dirty="0" smtClean="0"/>
              <a:t>Οι επόμενες δύο φάσεις του κύκλου ζωής της πληροφορίας συνδέονται με μία ομάδα δεξιοτήτων που είναι απαραίτητες για αποτελεσματική έρευνα και ερμηνεία των πληροφοριακών εγγραφών. </a:t>
            </a:r>
          </a:p>
          <a:p>
            <a:r>
              <a:rPr lang="el-GR" sz="2800" dirty="0" smtClean="0"/>
              <a:t>Τέλος, οι μαθητές πρέπει να μάθουν πώς να αξιολογούν χρησιμοποιώντας κριτική σκέψη και να αξιοποιούν πραγματικά την πληροφορία που αποκτούν.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58</a:t>
            </a:fld>
            <a:endParaRPr lang="el-GR"/>
          </a:p>
        </p:txBody>
      </p:sp>
    </p:spTree>
    <p:extLst>
      <p:ext uri="{BB962C8B-B14F-4D97-AF65-F5344CB8AC3E}">
        <p14:creationId xmlns:p14="http://schemas.microsoft.com/office/powerpoint/2010/main" val="36460594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a:t>Πληροφοριακός γραμματισμός</a:t>
            </a:r>
            <a:endParaRPr lang="el-GR" dirty="0" smtClean="0"/>
          </a:p>
        </p:txBody>
      </p:sp>
      <p:sp>
        <p:nvSpPr>
          <p:cNvPr id="78851" name="Rectangle 3"/>
          <p:cNvSpPr>
            <a:spLocks noGrp="1" noChangeArrowheads="1"/>
          </p:cNvSpPr>
          <p:nvPr>
            <p:ph idx="1"/>
          </p:nvPr>
        </p:nvSpPr>
        <p:spPr/>
        <p:txBody>
          <a:bodyPr>
            <a:normAutofit/>
          </a:bodyPr>
          <a:lstStyle/>
          <a:p>
            <a:endParaRPr lang="el-GR" sz="2800" dirty="0" smtClean="0"/>
          </a:p>
          <a:p>
            <a:r>
              <a:rPr lang="el-GR" sz="2800" dirty="0" smtClean="0"/>
              <a:t>Θα μπορούσε να πει κάποιος ότι υπάρχει ασάφεια όσον αφορά την ορολογία για την πληροφοριακή παιδεία και τον πληροφοριακό </a:t>
            </a:r>
            <a:r>
              <a:rPr lang="el-GR" sz="2800" dirty="0" err="1" smtClean="0"/>
              <a:t>γραμματισμό</a:t>
            </a:r>
            <a:r>
              <a:rPr lang="el-GR" sz="2800" dirty="0"/>
              <a:t>.</a:t>
            </a:r>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a:t>
            </a:fld>
            <a:endParaRPr lang="el-GR"/>
          </a:p>
        </p:txBody>
      </p:sp>
    </p:spTree>
    <p:extLst>
      <p:ext uri="{BB962C8B-B14F-4D97-AF65-F5344CB8AC3E}">
        <p14:creationId xmlns:p14="http://schemas.microsoft.com/office/powerpoint/2010/main" val="95906472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6259" name="Rectangle 3"/>
          <p:cNvSpPr>
            <a:spLocks noGrp="1" noChangeArrowheads="1"/>
          </p:cNvSpPr>
          <p:nvPr>
            <p:ph idx="1"/>
          </p:nvPr>
        </p:nvSpPr>
        <p:spPr>
          <a:xfrm>
            <a:off x="457200" y="1196752"/>
            <a:ext cx="8229600" cy="5661248"/>
          </a:xfrm>
        </p:spPr>
        <p:txBody>
          <a:bodyPr>
            <a:noAutofit/>
          </a:bodyPr>
          <a:lstStyle/>
          <a:p>
            <a:pPr marL="0" indent="0">
              <a:buNone/>
            </a:pPr>
            <a:r>
              <a:rPr lang="en-US" sz="2600" dirty="0" err="1" smtClean="0"/>
              <a:t>Plotnick</a:t>
            </a:r>
            <a:r>
              <a:rPr lang="el-GR" sz="2600" dirty="0" smtClean="0"/>
              <a:t> (1999) </a:t>
            </a:r>
          </a:p>
          <a:p>
            <a:r>
              <a:rPr lang="el-GR" sz="2600" dirty="0" smtClean="0"/>
              <a:t>Στην εκπαιδευτική διαδικασία χρειάζεται η ανάπτυξη νέων δεξιοτήτων, μια αναγκαιότητα που προκύπτει καθώς οι σπουδαστές προσπαθούν να κτίσουν τη δική τους γνώση. </a:t>
            </a:r>
          </a:p>
          <a:p>
            <a:r>
              <a:rPr lang="el-GR" sz="2600" dirty="0" smtClean="0"/>
              <a:t>Ο εντοπισμός, η ερμηνεία, η ανάλυση, η σύνθεση, η αξιολόγηση και η μετάδοση της πληροφορίας θα πρέπει να αναχθούν σε βασικές συνιστώσες της εκπαιδευτικής διαδικασίας. </a:t>
            </a:r>
          </a:p>
          <a:p>
            <a:r>
              <a:rPr lang="el-GR" sz="2600" dirty="0" smtClean="0"/>
              <a:t>Η γνώση των πηγών πληροφόρησης και κυρίως των ηλεκτρονικών πηγών αναγνωρίζονται σε παράγοντες  ζωτικής σημασίας για επαγγελματίες, σπουδαστές και επιστήμονες.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59</a:t>
            </a:fld>
            <a:endParaRPr lang="el-GR"/>
          </a:p>
        </p:txBody>
      </p:sp>
    </p:spTree>
    <p:extLst>
      <p:ext uri="{BB962C8B-B14F-4D97-AF65-F5344CB8AC3E}">
        <p14:creationId xmlns:p14="http://schemas.microsoft.com/office/powerpoint/2010/main" val="11652422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7283" name="Rectangle 3"/>
          <p:cNvSpPr>
            <a:spLocks noGrp="1" noChangeArrowheads="1"/>
          </p:cNvSpPr>
          <p:nvPr>
            <p:ph idx="1"/>
          </p:nvPr>
        </p:nvSpPr>
        <p:spPr/>
        <p:txBody>
          <a:bodyPr>
            <a:normAutofit/>
          </a:bodyPr>
          <a:lstStyle/>
          <a:p>
            <a:pPr marL="0" indent="0">
              <a:buNone/>
            </a:pPr>
            <a:r>
              <a:rPr lang="el-GR" sz="2800" dirty="0" smtClean="0"/>
              <a:t>(συνέχεια)</a:t>
            </a:r>
          </a:p>
          <a:p>
            <a:r>
              <a:rPr lang="el-GR" sz="2800" dirty="0" smtClean="0"/>
              <a:t>Ο πληροφοριακός γραμματισμός δίνει στους μαθητές/φοιτητές ευκαιρίες να δημιουργούν τη δική τους γνώση, παρά να την αποδέχονται παθητικά, όχι μόνο σε ένα ακαδημαϊκό περιβάλλον, αλλά και καθ’ όλη τη διάρκεια της ζωής τους.  </a:t>
            </a:r>
          </a:p>
          <a:p>
            <a:r>
              <a:rPr lang="el-GR" sz="2800" dirty="0" smtClean="0"/>
              <a:t>Οι περισσότερες μελέτες στη σχετική βιβλιογραφία σημειώνουν ότι τα μέλη του εκπαιδευτικού προσωπικού θεωρούν τις δεξιότητες του πληροφοριακού </a:t>
            </a:r>
            <a:r>
              <a:rPr lang="el-GR" sz="2800" dirty="0" err="1" smtClean="0"/>
              <a:t>γραμματισμού</a:t>
            </a:r>
            <a:r>
              <a:rPr lang="el-GR" sz="2800" dirty="0" smtClean="0"/>
              <a:t> βασική προϋπόθεση για ακαδημαϊκή επιτυχία.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60</a:t>
            </a:fld>
            <a:endParaRPr lang="el-GR"/>
          </a:p>
        </p:txBody>
      </p:sp>
    </p:spTree>
    <p:extLst>
      <p:ext uri="{BB962C8B-B14F-4D97-AF65-F5344CB8AC3E}">
        <p14:creationId xmlns:p14="http://schemas.microsoft.com/office/powerpoint/2010/main" val="296019010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l-GR" dirty="0" smtClean="0"/>
              <a:t>Πληροφοριακός γραμματισμός</a:t>
            </a:r>
            <a:br>
              <a:rPr lang="el-GR" dirty="0" smtClean="0"/>
            </a:br>
            <a:r>
              <a:rPr lang="el-GR" dirty="0" smtClean="0"/>
              <a:t> </a:t>
            </a:r>
          </a:p>
        </p:txBody>
      </p:sp>
      <p:sp>
        <p:nvSpPr>
          <p:cNvPr id="98307" name="Rectangle 3"/>
          <p:cNvSpPr>
            <a:spLocks noGrp="1" noChangeArrowheads="1"/>
          </p:cNvSpPr>
          <p:nvPr>
            <p:ph idx="1"/>
          </p:nvPr>
        </p:nvSpPr>
        <p:spPr/>
        <p:txBody>
          <a:bodyPr>
            <a:normAutofit/>
          </a:bodyPr>
          <a:lstStyle/>
          <a:p>
            <a:pPr marL="0" indent="0">
              <a:buNone/>
            </a:pPr>
            <a:r>
              <a:rPr lang="en-US" sz="2800" dirty="0" err="1" smtClean="0"/>
              <a:t>Bawden</a:t>
            </a:r>
            <a:r>
              <a:rPr lang="el-GR" sz="2800" dirty="0" smtClean="0"/>
              <a:t> (2001) </a:t>
            </a:r>
          </a:p>
          <a:p>
            <a:r>
              <a:rPr lang="el-GR" sz="2800" dirty="0" smtClean="0"/>
              <a:t>η έννοια του πληροφοριακού </a:t>
            </a:r>
            <a:r>
              <a:rPr lang="el-GR" sz="2800" dirty="0" err="1" smtClean="0"/>
              <a:t>γραμματισμού</a:t>
            </a:r>
            <a:r>
              <a:rPr lang="el-GR" sz="2800" dirty="0" smtClean="0"/>
              <a:t> έχει συζητηθεί ευρέως σε σχέση με την επίσημη εκπαίδευση, σε σχέση με τη δια βίου εκπαίδευση μέσα από τη βιβλιοθήκη και το ακαδημαϊκό περιβάλλον.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61</a:t>
            </a:fld>
            <a:endParaRPr lang="el-GR"/>
          </a:p>
        </p:txBody>
      </p:sp>
    </p:spTree>
    <p:extLst>
      <p:ext uri="{BB962C8B-B14F-4D97-AF65-F5344CB8AC3E}">
        <p14:creationId xmlns:p14="http://schemas.microsoft.com/office/powerpoint/2010/main" val="99046986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98307" name="Rectangle 3"/>
          <p:cNvSpPr>
            <a:spLocks noGrp="1" noChangeArrowheads="1"/>
          </p:cNvSpPr>
          <p:nvPr>
            <p:ph idx="1"/>
          </p:nvPr>
        </p:nvSpPr>
        <p:spPr/>
        <p:txBody>
          <a:bodyPr>
            <a:normAutofit/>
          </a:bodyPr>
          <a:lstStyle/>
          <a:p>
            <a:endParaRPr lang="el-GR" sz="2800" dirty="0" smtClean="0"/>
          </a:p>
          <a:p>
            <a:r>
              <a:rPr lang="el-GR" sz="2800" dirty="0" smtClean="0"/>
              <a:t>Επικρατεί η άποψη ότι ο άνθρωπος που θα εκπαιδευτεί σε μεθόδους πληροφόρησης θα μπορεί να ενημερώνεται δια βίου. Αυτή η άποψη διευρύνει τον πληροφοριακό </a:t>
            </a:r>
            <a:r>
              <a:rPr lang="el-GR" sz="2800" dirty="0" err="1" smtClean="0"/>
              <a:t>γραμματισμό</a:t>
            </a:r>
            <a:r>
              <a:rPr lang="el-GR" sz="2800" dirty="0" smtClean="0"/>
              <a:t> σε κοινωνική διαδικασία, η οποία αναπτύσσεται στους χώρους της εκπαίδευση, της παραγωγής, της πολιτικής και με αυτήν την έννοια αφορά όλη την εκπαιδευτική κοινότητα.</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62</a:t>
            </a:fld>
            <a:endParaRPr lang="el-GR"/>
          </a:p>
        </p:txBody>
      </p:sp>
    </p:spTree>
    <p:extLst>
      <p:ext uri="{BB962C8B-B14F-4D97-AF65-F5344CB8AC3E}">
        <p14:creationId xmlns:p14="http://schemas.microsoft.com/office/powerpoint/2010/main" val="114362228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infosearchprocess phases"/>
          <p:cNvPicPr>
            <a:picLocks noChangeAspect="1" noChangeArrowheads="1"/>
          </p:cNvPicPr>
          <p:nvPr/>
        </p:nvPicPr>
        <p:blipFill>
          <a:blip r:embed="rId3"/>
          <a:stretch>
            <a:fillRect/>
          </a:stretch>
        </p:blipFill>
        <p:spPr bwMode="auto">
          <a:xfrm>
            <a:off x="635563" y="476672"/>
            <a:ext cx="7872875" cy="5904656"/>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63</a:t>
            </a:fld>
            <a:endParaRPr lang="el-GR"/>
          </a:p>
        </p:txBody>
      </p:sp>
    </p:spTree>
    <p:extLst>
      <p:ext uri="{BB962C8B-B14F-4D97-AF65-F5344CB8AC3E}">
        <p14:creationId xmlns:p14="http://schemas.microsoft.com/office/powerpoint/2010/main" val="3694097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100355" name="Rectangle 3"/>
          <p:cNvSpPr>
            <a:spLocks noGrp="1" noChangeArrowheads="1"/>
          </p:cNvSpPr>
          <p:nvPr>
            <p:ph idx="1"/>
          </p:nvPr>
        </p:nvSpPr>
        <p:spPr>
          <a:xfrm>
            <a:off x="457200" y="1628800"/>
            <a:ext cx="8229600" cy="4608512"/>
          </a:xfrm>
        </p:spPr>
        <p:txBody>
          <a:bodyPr>
            <a:normAutofit/>
          </a:bodyPr>
          <a:lstStyle/>
          <a:p>
            <a:pPr marL="0" indent="0">
              <a:buNone/>
            </a:pPr>
            <a:r>
              <a:rPr lang="en-US" sz="2800" dirty="0" err="1" smtClean="0"/>
              <a:t>Kuhlthau</a:t>
            </a:r>
            <a:r>
              <a:rPr lang="el-GR" sz="2800" dirty="0" smtClean="0"/>
              <a:t> 1999, </a:t>
            </a:r>
          </a:p>
          <a:p>
            <a:r>
              <a:rPr lang="el-GR" sz="2800" dirty="0" smtClean="0"/>
              <a:t>Οι σπουδαστές π.χ. πρέπει να προετοιμάζονται να αναγνωρίζουν την πληροφορία καθώς  την συναντούν σε πραγματικές καταστάσεις της ζωής, την πληροφορία που δεν είναι από πριν τακτοποιημένη μεθοδικά, προσεκτικά επιλεγμένη, ή λογικά οργανωμένη </a:t>
            </a:r>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64</a:t>
            </a:fld>
            <a:endParaRPr lang="el-GR"/>
          </a:p>
        </p:txBody>
      </p:sp>
    </p:spTree>
    <p:extLst>
      <p:ext uri="{BB962C8B-B14F-4D97-AF65-F5344CB8AC3E}">
        <p14:creationId xmlns:p14="http://schemas.microsoft.com/office/powerpoint/2010/main" val="15416799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100355" name="Rectangle 3"/>
          <p:cNvSpPr>
            <a:spLocks noGrp="1" noChangeArrowheads="1"/>
          </p:cNvSpPr>
          <p:nvPr>
            <p:ph idx="1"/>
          </p:nvPr>
        </p:nvSpPr>
        <p:spPr/>
        <p:txBody>
          <a:bodyPr/>
          <a:lstStyle/>
          <a:p>
            <a:endParaRPr lang="el-GR" dirty="0" smtClean="0"/>
          </a:p>
          <a:p>
            <a:r>
              <a:rPr lang="el-GR" dirty="0" smtClean="0"/>
              <a:t>Ο πληροφοριακός γραμματισμός ανάγει την έρευνα σε προσωπική διαδικασία μάθησης και απαιτεί στρατηγική, ανάπτυξη τακτικής και σαφή καθορισμό στόχου, δηλαδή απαιτεί δεξιότητες κριτικής σκέψης.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65</a:t>
            </a:fld>
            <a:endParaRPr lang="el-GR"/>
          </a:p>
        </p:txBody>
      </p:sp>
    </p:spTree>
    <p:extLst>
      <p:ext uri="{BB962C8B-B14F-4D97-AF65-F5344CB8AC3E}">
        <p14:creationId xmlns:p14="http://schemas.microsoft.com/office/powerpoint/2010/main" val="243084266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Information_Literacy"/>
          <p:cNvPicPr>
            <a:picLocks noChangeAspect="1" noChangeArrowheads="1"/>
          </p:cNvPicPr>
          <p:nvPr/>
        </p:nvPicPr>
        <p:blipFill>
          <a:blip r:embed="rId3"/>
          <a:stretch>
            <a:fillRect/>
          </a:stretch>
        </p:blipFill>
        <p:spPr bwMode="auto">
          <a:xfrm>
            <a:off x="1976636" y="882605"/>
            <a:ext cx="5190728" cy="5092790"/>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66</a:t>
            </a:fld>
            <a:endParaRPr lang="el-GR"/>
          </a:p>
        </p:txBody>
      </p:sp>
      <p:sp>
        <p:nvSpPr>
          <p:cNvPr id="12" name="Rectangle 11"/>
          <p:cNvSpPr/>
          <p:nvPr/>
        </p:nvSpPr>
        <p:spPr>
          <a:xfrm>
            <a:off x="2286000" y="6093296"/>
            <a:ext cx="4572000" cy="276999"/>
          </a:xfrm>
          <a:prstGeom prst="rect">
            <a:avLst/>
          </a:prstGeom>
        </p:spPr>
        <p:txBody>
          <a:bodyPr>
            <a:spAutoFit/>
          </a:bodyPr>
          <a:lstStyle/>
          <a:p>
            <a:pPr algn="ctr"/>
            <a:r>
              <a:rPr lang="en-US" sz="1200" dirty="0" smtClean="0">
                <a:latin typeface="+mn-lt"/>
                <a:hlinkClick r:id="rId4"/>
              </a:rPr>
              <a:t>edc11.education.ed.ac.uk</a:t>
            </a:r>
            <a:endParaRPr lang="el-GR" sz="1200" dirty="0">
              <a:latin typeface="+mn-lt"/>
            </a:endParaRPr>
          </a:p>
        </p:txBody>
      </p:sp>
    </p:spTree>
    <p:extLst>
      <p:ext uri="{BB962C8B-B14F-4D97-AF65-F5344CB8AC3E}">
        <p14:creationId xmlns:p14="http://schemas.microsoft.com/office/powerpoint/2010/main" val="1863604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67</a:t>
            </a:fld>
            <a:endParaRPr lang="el-GR"/>
          </a:p>
        </p:txBody>
      </p:sp>
      <p:graphicFrame>
        <p:nvGraphicFramePr>
          <p:cNvPr id="3" name="2 - Πίνακας"/>
          <p:cNvGraphicFramePr>
            <a:graphicFrameLocks noGrp="1"/>
          </p:cNvGraphicFramePr>
          <p:nvPr>
            <p:extLst>
              <p:ext uri="{D42A27DB-BD31-4B8C-83A1-F6EECF244321}">
                <p14:modId xmlns:p14="http://schemas.microsoft.com/office/powerpoint/2010/main" val="707178624"/>
              </p:ext>
            </p:extLst>
          </p:nvPr>
        </p:nvGraphicFramePr>
        <p:xfrm>
          <a:off x="467544" y="459867"/>
          <a:ext cx="8208912" cy="5958840"/>
        </p:xfrm>
        <a:graphic>
          <a:graphicData uri="http://schemas.openxmlformats.org/drawingml/2006/table">
            <a:tbl>
              <a:tblPr firstRow="1" firstCol="1" bandRow="1">
                <a:tableStyleId>{B301B821-A1FF-4177-AEE7-76D212191A09}</a:tableStyleId>
              </a:tblPr>
              <a:tblGrid>
                <a:gridCol w="2469075"/>
                <a:gridCol w="5739837"/>
              </a:tblGrid>
              <a:tr h="4371373">
                <a:tc>
                  <a:txBody>
                    <a:bodyPr/>
                    <a:lstStyle/>
                    <a:p>
                      <a:pPr>
                        <a:lnSpc>
                          <a:spcPct val="115000"/>
                        </a:lnSpc>
                        <a:spcAft>
                          <a:spcPts val="0"/>
                        </a:spcAft>
                      </a:pPr>
                      <a:r>
                        <a:rPr lang="el-GR" sz="2000" dirty="0"/>
                        <a:t>Αμερικάνικη Ένωση Κολεγιακών και Ερευνητικών Βιβλιοθηκών 2000</a:t>
                      </a:r>
                      <a:endParaRPr lang="el-GR" sz="2000" dirty="0">
                        <a:latin typeface="Calibri"/>
                        <a:ea typeface="Times New Roman"/>
                        <a:cs typeface="Times New Roman"/>
                      </a:endParaRPr>
                    </a:p>
                  </a:txBody>
                  <a:tcPr marL="68580" marR="68580" marT="0" marB="0"/>
                </a:tc>
                <a:tc>
                  <a:txBody>
                    <a:bodyPr/>
                    <a:lstStyle/>
                    <a:p>
                      <a:pPr algn="l">
                        <a:lnSpc>
                          <a:spcPct val="115000"/>
                        </a:lnSpc>
                        <a:spcAft>
                          <a:spcPts val="0"/>
                        </a:spcAft>
                      </a:pPr>
                      <a:r>
                        <a:rPr lang="el-GR" sz="2000" dirty="0"/>
                        <a:t>Ένα άτομο πληροφοριακά πεπαιδευμένο πρέπει να είναι ικανό να:</a:t>
                      </a:r>
                    </a:p>
                    <a:p>
                      <a:pPr marL="342900" lvl="0" indent="-342900" algn="l">
                        <a:lnSpc>
                          <a:spcPct val="115000"/>
                        </a:lnSpc>
                        <a:spcAft>
                          <a:spcPts val="0"/>
                        </a:spcAft>
                        <a:buFont typeface="Symbol"/>
                        <a:buChar char=""/>
                        <a:tabLst>
                          <a:tab pos="457200" algn="l"/>
                        </a:tabLst>
                      </a:pPr>
                      <a:r>
                        <a:rPr lang="el-GR" sz="2000" dirty="0"/>
                        <a:t>προσδιορίζει την έκταση της απαιτούμενης πληροφόρησης</a:t>
                      </a:r>
                    </a:p>
                    <a:p>
                      <a:pPr marL="342900" lvl="0" indent="-342900" algn="l">
                        <a:lnSpc>
                          <a:spcPct val="115000"/>
                        </a:lnSpc>
                        <a:spcAft>
                          <a:spcPts val="0"/>
                        </a:spcAft>
                        <a:buFont typeface="Symbol"/>
                        <a:buChar char=""/>
                        <a:tabLst>
                          <a:tab pos="457200" algn="l"/>
                        </a:tabLst>
                      </a:pPr>
                      <a:r>
                        <a:rPr lang="el-GR" sz="2000" dirty="0"/>
                        <a:t>έχει πρόσβαση στην απαιτούμενη πληροφόρηση αποτελεσματικά και ικανοποιητικά</a:t>
                      </a:r>
                    </a:p>
                    <a:p>
                      <a:pPr marL="342900" lvl="0" indent="-342900" algn="l">
                        <a:lnSpc>
                          <a:spcPct val="115000"/>
                        </a:lnSpc>
                        <a:spcAft>
                          <a:spcPts val="0"/>
                        </a:spcAft>
                        <a:buFont typeface="Symbol"/>
                        <a:buChar char=""/>
                        <a:tabLst>
                          <a:tab pos="457200" algn="l"/>
                        </a:tabLst>
                      </a:pPr>
                      <a:r>
                        <a:rPr lang="el-GR" sz="2000" dirty="0"/>
                        <a:t>αποτιμά την πληροφόρηση και τις πηγές με κριτικό πνεύμα</a:t>
                      </a:r>
                    </a:p>
                    <a:p>
                      <a:pPr marL="342900" lvl="0" indent="-342900" algn="l">
                        <a:lnSpc>
                          <a:spcPct val="115000"/>
                        </a:lnSpc>
                        <a:spcAft>
                          <a:spcPts val="0"/>
                        </a:spcAft>
                        <a:buFont typeface="Symbol"/>
                        <a:buChar char=""/>
                        <a:tabLst>
                          <a:tab pos="457200" algn="l"/>
                        </a:tabLst>
                      </a:pPr>
                      <a:r>
                        <a:rPr lang="el-GR" sz="2000" dirty="0"/>
                        <a:t>ενσωματώνει επιλεγμένη πληροφόρηση στο γνωστικό του/της πεδίο</a:t>
                      </a:r>
                    </a:p>
                    <a:p>
                      <a:pPr marL="342900" lvl="0" indent="-342900" algn="l">
                        <a:lnSpc>
                          <a:spcPct val="115000"/>
                        </a:lnSpc>
                        <a:spcAft>
                          <a:spcPts val="0"/>
                        </a:spcAft>
                        <a:buFont typeface="Symbol"/>
                        <a:buChar char=""/>
                        <a:tabLst>
                          <a:tab pos="457200" algn="l"/>
                        </a:tabLst>
                      </a:pPr>
                      <a:r>
                        <a:rPr lang="el-GR" sz="2000" dirty="0"/>
                        <a:t>χρησιμοποιεί την πληροφόρηση αποτελεσματικά για να επιτελέσει συγκεκριμένο σκοπό</a:t>
                      </a:r>
                    </a:p>
                    <a:p>
                      <a:pPr marL="342900" lvl="0" indent="-342900" algn="l">
                        <a:lnSpc>
                          <a:spcPct val="115000"/>
                        </a:lnSpc>
                        <a:spcAft>
                          <a:spcPts val="0"/>
                        </a:spcAft>
                        <a:buFont typeface="Symbol"/>
                        <a:buChar char=""/>
                        <a:tabLst>
                          <a:tab pos="457200" algn="l"/>
                        </a:tabLst>
                      </a:pPr>
                      <a:r>
                        <a:rPr lang="el-GR" sz="2000" dirty="0"/>
                        <a:t>κατανοεί οικονομικά, νομικά και κοινωνικά θέματα που περιβάλλουν τη χρήση της πληροφορίας, να έχει πρόσβαση και να χρησιμοποιεί την πληροφορία ηθικά και νόμιμα (</a:t>
                      </a:r>
                      <a:r>
                        <a:rPr lang="el-GR" sz="2000" dirty="0" err="1"/>
                        <a:t>σσ</a:t>
                      </a:r>
                      <a:r>
                        <a:rPr lang="el-GR" sz="2000" dirty="0"/>
                        <a:t>. 2-3).</a:t>
                      </a:r>
                      <a:endParaRPr lang="el-GR" sz="2000" dirty="0">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01687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a:p>
        </p:txBody>
      </p:sp>
      <p:graphicFrame>
        <p:nvGraphicFramePr>
          <p:cNvPr id="3" name="2 - Πίνακας"/>
          <p:cNvGraphicFramePr>
            <a:graphicFrameLocks noGrp="1"/>
          </p:cNvGraphicFramePr>
          <p:nvPr>
            <p:extLst>
              <p:ext uri="{D42A27DB-BD31-4B8C-83A1-F6EECF244321}">
                <p14:modId xmlns:p14="http://schemas.microsoft.com/office/powerpoint/2010/main" val="267451338"/>
              </p:ext>
            </p:extLst>
          </p:nvPr>
        </p:nvGraphicFramePr>
        <p:xfrm>
          <a:off x="1226331" y="1243314"/>
          <a:ext cx="6691338" cy="4371373"/>
        </p:xfrm>
        <a:graphic>
          <a:graphicData uri="http://schemas.openxmlformats.org/drawingml/2006/table">
            <a:tbl>
              <a:tblPr firstRow="1" bandRow="1">
                <a:tableStyleId>{5C22544A-7EE6-4342-B048-85BDC9FD1C3A}</a:tableStyleId>
              </a:tblPr>
              <a:tblGrid>
                <a:gridCol w="2012619"/>
                <a:gridCol w="4678719"/>
              </a:tblGrid>
              <a:tr h="4371373">
                <a:tc>
                  <a:txBody>
                    <a:bodyPr/>
                    <a:lstStyle/>
                    <a:p>
                      <a:pPr>
                        <a:lnSpc>
                          <a:spcPct val="115000"/>
                        </a:lnSpc>
                        <a:spcAft>
                          <a:spcPts val="0"/>
                        </a:spcAft>
                      </a:pPr>
                      <a:r>
                        <a:rPr lang="en-US" sz="2000" dirty="0">
                          <a:latin typeface="+mn-lt"/>
                          <a:ea typeface="Times New Roman"/>
                          <a:cs typeface="Times New Roman"/>
                        </a:rPr>
                        <a:t>Andersen 2006</a:t>
                      </a:r>
                      <a:endParaRPr lang="el-GR" sz="2000" dirty="0">
                        <a:latin typeface="+mn-lt"/>
                        <a:ea typeface="Times New Roman"/>
                        <a:cs typeface="Times New Roman"/>
                      </a:endParaRPr>
                    </a:p>
                  </a:txBody>
                  <a:tcPr marL="68580" marR="68580" marT="0" marB="0"/>
                </a:tc>
                <a:tc>
                  <a:txBody>
                    <a:bodyPr/>
                    <a:lstStyle/>
                    <a:p>
                      <a:pPr>
                        <a:lnSpc>
                          <a:spcPct val="115000"/>
                        </a:lnSpc>
                        <a:spcAft>
                          <a:spcPts val="0"/>
                        </a:spcAft>
                      </a:pPr>
                      <a:r>
                        <a:rPr lang="el-GR" sz="2000" dirty="0">
                          <a:latin typeface="+mn-lt"/>
                          <a:ea typeface="Times New Roman"/>
                          <a:cs typeface="Times New Roman"/>
                        </a:rPr>
                        <a:t>Η έννοια που καλύπτει τις δεξιότητες, δυνατότητα ή ικανότητα στην εύρεση, αξιολόγηση, χρήση και ταξινόμηση συναφούς πληροφορίας συνήθως λέγεται ‘πληροφοριακός γραμματισμός’  </a:t>
                      </a:r>
                    </a:p>
                  </a:txBody>
                  <a:tcPr marL="68580" marR="68580" marT="0" marB="0"/>
                </a:tc>
              </a:tr>
            </a:tbl>
          </a:graphicData>
        </a:graphic>
      </p:graphicFrame>
    </p:spTree>
    <p:extLst>
      <p:ext uri="{BB962C8B-B14F-4D97-AF65-F5344CB8AC3E}">
        <p14:creationId xmlns:p14="http://schemas.microsoft.com/office/powerpoint/2010/main" val="91940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l-GR" dirty="0" smtClean="0"/>
              <a:t>Πληροφοριακός γραμματισμός</a:t>
            </a:r>
            <a:br>
              <a:rPr lang="el-GR" dirty="0" smtClean="0"/>
            </a:br>
            <a:r>
              <a:rPr lang="el-GR" sz="3600" dirty="0" smtClean="0"/>
              <a:t> Ορισμοί</a:t>
            </a:r>
          </a:p>
        </p:txBody>
      </p:sp>
      <p:sp>
        <p:nvSpPr>
          <p:cNvPr id="78851" name="Rectangle 3"/>
          <p:cNvSpPr>
            <a:spLocks noGrp="1" noChangeArrowheads="1"/>
          </p:cNvSpPr>
          <p:nvPr>
            <p:ph idx="1"/>
          </p:nvPr>
        </p:nvSpPr>
        <p:spPr/>
        <p:txBody>
          <a:bodyPr>
            <a:noAutofit/>
          </a:bodyPr>
          <a:lstStyle/>
          <a:p>
            <a:r>
              <a:rPr lang="el-GR" sz="2400" dirty="0" smtClean="0"/>
              <a:t>Η έννοια της πληροφοριακής παιδείας (</a:t>
            </a:r>
            <a:r>
              <a:rPr lang="en-US" sz="2400" dirty="0" smtClean="0"/>
              <a:t>information literacy</a:t>
            </a:r>
            <a:r>
              <a:rPr lang="el-GR" sz="2400" dirty="0" smtClean="0"/>
              <a:t>) χρησιμοποιήθηκε για πρώτη φορά στις ΗΠΑ το 1974, σε μια πρόταση που υποβλήθηκε στην Εθνική Επιτροπή για τις Βιβλιοθήκες και την Επιστήμη της Πληροφόρησης από τον </a:t>
            </a:r>
            <a:r>
              <a:rPr lang="el-GR" sz="2400" dirty="0" err="1" smtClean="0"/>
              <a:t>Paul</a:t>
            </a:r>
            <a:r>
              <a:rPr lang="el-GR" sz="2400" dirty="0" smtClean="0"/>
              <a:t> </a:t>
            </a:r>
            <a:r>
              <a:rPr lang="el-GR" sz="2400" dirty="0" err="1" smtClean="0"/>
              <a:t>Zurkowski</a:t>
            </a:r>
            <a:r>
              <a:rPr lang="el-GR" sz="2400" dirty="0" smtClean="0"/>
              <a:t>, πρόεδρο της </a:t>
            </a:r>
            <a:r>
              <a:rPr lang="el-GR" sz="2400" dirty="0" err="1" smtClean="0"/>
              <a:t>Information</a:t>
            </a:r>
            <a:r>
              <a:rPr lang="el-GR" sz="2400" dirty="0" smtClean="0"/>
              <a:t> </a:t>
            </a:r>
            <a:r>
              <a:rPr lang="el-GR" sz="2400" dirty="0" err="1" smtClean="0"/>
              <a:t>Industry</a:t>
            </a:r>
            <a:r>
              <a:rPr lang="el-GR" sz="2400" dirty="0" smtClean="0"/>
              <a:t> </a:t>
            </a:r>
            <a:r>
              <a:rPr lang="el-GR" sz="2400" dirty="0" err="1" smtClean="0"/>
              <a:t>Association</a:t>
            </a:r>
            <a:r>
              <a:rPr lang="el-GR" sz="2400" dirty="0" smtClean="0"/>
              <a:t>. Ο </a:t>
            </a:r>
            <a:r>
              <a:rPr lang="en-US" sz="2400" dirty="0" err="1" smtClean="0"/>
              <a:t>Zurkowski</a:t>
            </a:r>
            <a:r>
              <a:rPr lang="el-GR" sz="2400" dirty="0" smtClean="0"/>
              <a:t> ανέφερε ότι «οι άνθρωποι που έχουν εκπαιδευτεί στη χρήση πληροφοριακών πηγών στην εργασία τους μπορούν να ονομαστούν πληροφοριακά εγγράμματοι (</a:t>
            </a:r>
            <a:r>
              <a:rPr lang="en-US" sz="2400" dirty="0" smtClean="0"/>
              <a:t>information literates</a:t>
            </a:r>
            <a:r>
              <a:rPr lang="el-GR" sz="2400" dirty="0" smtClean="0"/>
              <a:t>). Έχουν μάθει τεχνικές και δεξιότητες χρήσης μιας μεγάλης ποικιλίας εργαλείων πληροφόρησης καθώς και πρωτογενών πηγών για να διαμορφώνουν “πληροφοριακές λύσεις” στα προβλήματά τους» (</a:t>
            </a:r>
            <a:r>
              <a:rPr lang="en-US" sz="2400" dirty="0" err="1" smtClean="0"/>
              <a:t>Zurkowski</a:t>
            </a:r>
            <a:r>
              <a:rPr lang="el-GR" sz="2400" dirty="0" smtClean="0"/>
              <a:t>, 1974, σ. 6).</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6</a:t>
            </a:fld>
            <a:endParaRPr lang="el-GR"/>
          </a:p>
        </p:txBody>
      </p:sp>
    </p:spTree>
    <p:extLst>
      <p:ext uri="{BB962C8B-B14F-4D97-AF65-F5344CB8AC3E}">
        <p14:creationId xmlns:p14="http://schemas.microsoft.com/office/powerpoint/2010/main" val="36734201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a:p>
        </p:txBody>
      </p:sp>
      <p:graphicFrame>
        <p:nvGraphicFramePr>
          <p:cNvPr id="3" name="2 - Πίνακας"/>
          <p:cNvGraphicFramePr>
            <a:graphicFrameLocks noGrp="1"/>
          </p:cNvGraphicFramePr>
          <p:nvPr>
            <p:extLst>
              <p:ext uri="{D42A27DB-BD31-4B8C-83A1-F6EECF244321}">
                <p14:modId xmlns:p14="http://schemas.microsoft.com/office/powerpoint/2010/main" val="3759254519"/>
              </p:ext>
            </p:extLst>
          </p:nvPr>
        </p:nvGraphicFramePr>
        <p:xfrm>
          <a:off x="1226331" y="1243314"/>
          <a:ext cx="6691338" cy="4371373"/>
        </p:xfrm>
        <a:graphic>
          <a:graphicData uri="http://schemas.openxmlformats.org/drawingml/2006/table">
            <a:tbl>
              <a:tblPr firstRow="1" bandRow="1">
                <a:tableStyleId>{5C22544A-7EE6-4342-B048-85BDC9FD1C3A}</a:tableStyleId>
              </a:tblPr>
              <a:tblGrid>
                <a:gridCol w="2012619"/>
                <a:gridCol w="4678719"/>
              </a:tblGrid>
              <a:tr h="4371373">
                <a:tc>
                  <a:txBody>
                    <a:bodyPr/>
                    <a:lstStyle/>
                    <a:p>
                      <a:pPr algn="l">
                        <a:lnSpc>
                          <a:spcPct val="115000"/>
                        </a:lnSpc>
                        <a:spcAft>
                          <a:spcPts val="0"/>
                        </a:spcAft>
                      </a:pPr>
                      <a:r>
                        <a:rPr lang="en-US" sz="2000" dirty="0">
                          <a:latin typeface="Calibri"/>
                          <a:ea typeface="Times New Roman"/>
                          <a:cs typeface="Times New Roman"/>
                        </a:rPr>
                        <a:t>To </a:t>
                      </a:r>
                      <a:r>
                        <a:rPr lang="el-GR" sz="2000" dirty="0">
                          <a:latin typeface="Calibri"/>
                          <a:ea typeface="Times New Roman"/>
                          <a:cs typeface="Times New Roman"/>
                        </a:rPr>
                        <a:t>άρθρο </a:t>
                      </a:r>
                      <a:r>
                        <a:rPr lang="en-US" sz="2000" dirty="0">
                          <a:latin typeface="Calibri"/>
                          <a:ea typeface="Times New Roman"/>
                          <a:cs typeface="Times New Roman"/>
                        </a:rPr>
                        <a:t>“Information Literacy in an Information Society”</a:t>
                      </a:r>
                      <a:endParaRPr lang="el-GR" sz="2000" dirty="0">
                        <a:latin typeface="Calibri"/>
                        <a:ea typeface="Times New Roman"/>
                        <a:cs typeface="Times New Roman"/>
                      </a:endParaRPr>
                    </a:p>
                  </a:txBody>
                  <a:tcPr marL="68580" marR="68580" marT="0" marB="0"/>
                </a:tc>
                <a:tc>
                  <a:txBody>
                    <a:bodyPr/>
                    <a:lstStyle/>
                    <a:p>
                      <a:pPr algn="l">
                        <a:lnSpc>
                          <a:spcPct val="115000"/>
                        </a:lnSpc>
                        <a:spcAft>
                          <a:spcPts val="0"/>
                        </a:spcAft>
                      </a:pPr>
                      <a:r>
                        <a:rPr lang="en-US" sz="2000" dirty="0">
                          <a:latin typeface="Calibri"/>
                          <a:ea typeface="Times New Roman"/>
                          <a:cs typeface="Times New Roman"/>
                        </a:rPr>
                        <a:t>T</a:t>
                      </a:r>
                      <a:r>
                        <a:rPr lang="el-GR" sz="2000" dirty="0">
                          <a:latin typeface="Calibri"/>
                          <a:ea typeface="Times New Roman"/>
                          <a:cs typeface="Times New Roman"/>
                        </a:rPr>
                        <a:t>ο άτομο που έχει πληροφοριακό γραμματισμό ορίζεται αυτός που έχει την ικανότητα να:</a:t>
                      </a:r>
                    </a:p>
                    <a:p>
                      <a:pPr marL="342900" lvl="0" indent="-342900" algn="l">
                        <a:lnSpc>
                          <a:spcPct val="115000"/>
                        </a:lnSpc>
                        <a:spcAft>
                          <a:spcPts val="0"/>
                        </a:spcAft>
                        <a:buFont typeface="Symbol"/>
                        <a:buChar char=""/>
                        <a:tabLst>
                          <a:tab pos="457200" algn="l"/>
                        </a:tabLst>
                      </a:pPr>
                      <a:r>
                        <a:rPr lang="el-GR" sz="2000" dirty="0">
                          <a:latin typeface="Calibri"/>
                          <a:ea typeface="Times New Roman"/>
                          <a:cs typeface="Times New Roman"/>
                        </a:rPr>
                        <a:t>αναγνωρίζει ότι η ακριβής πληροφορία αποτελεί τη βάση για τη λήψη απόφασης </a:t>
                      </a:r>
                    </a:p>
                    <a:p>
                      <a:pPr marL="342900" lvl="0" indent="-342900" algn="l">
                        <a:lnSpc>
                          <a:spcPct val="115000"/>
                        </a:lnSpc>
                        <a:spcAft>
                          <a:spcPts val="0"/>
                        </a:spcAft>
                        <a:buFont typeface="Symbol"/>
                        <a:buChar char=""/>
                        <a:tabLst>
                          <a:tab pos="457200" algn="l"/>
                        </a:tabLst>
                      </a:pPr>
                      <a:r>
                        <a:rPr lang="el-GR" sz="2000" dirty="0">
                          <a:latin typeface="Calibri"/>
                          <a:ea typeface="Times New Roman"/>
                          <a:cs typeface="Times New Roman"/>
                        </a:rPr>
                        <a:t>εντοπίζει τις πηγές της πληροφορίας</a:t>
                      </a:r>
                    </a:p>
                    <a:p>
                      <a:pPr marL="342900" lvl="0" indent="-342900" algn="l">
                        <a:lnSpc>
                          <a:spcPct val="115000"/>
                        </a:lnSpc>
                        <a:spcAft>
                          <a:spcPts val="0"/>
                        </a:spcAft>
                        <a:buFont typeface="Symbol"/>
                        <a:buChar char=""/>
                        <a:tabLst>
                          <a:tab pos="457200" algn="l"/>
                        </a:tabLst>
                      </a:pPr>
                      <a:r>
                        <a:rPr lang="el-GR" sz="2000" dirty="0">
                          <a:latin typeface="Calibri"/>
                          <a:ea typeface="Times New Roman"/>
                          <a:cs typeface="Times New Roman"/>
                        </a:rPr>
                        <a:t>ανακτά πληροφορίες από τις ηλεκτρονικές πηγές αποτελεσματικά</a:t>
                      </a:r>
                    </a:p>
                    <a:p>
                      <a:pPr marL="342900" lvl="0" indent="-342900" algn="l">
                        <a:lnSpc>
                          <a:spcPct val="115000"/>
                        </a:lnSpc>
                        <a:spcAft>
                          <a:spcPts val="0"/>
                        </a:spcAft>
                        <a:buFont typeface="Symbol"/>
                        <a:buChar char=""/>
                        <a:tabLst>
                          <a:tab pos="457200" algn="l"/>
                        </a:tabLst>
                      </a:pPr>
                      <a:r>
                        <a:rPr lang="el-GR" sz="2000" dirty="0">
                          <a:latin typeface="Calibri"/>
                          <a:ea typeface="Times New Roman"/>
                          <a:cs typeface="Times New Roman"/>
                        </a:rPr>
                        <a:t>αξιολογεί την πληροφορία</a:t>
                      </a:r>
                    </a:p>
                    <a:p>
                      <a:pPr marL="342900" lvl="0" indent="-342900" algn="l">
                        <a:lnSpc>
                          <a:spcPct val="115000"/>
                        </a:lnSpc>
                        <a:spcAft>
                          <a:spcPts val="0"/>
                        </a:spcAft>
                        <a:buFont typeface="Symbol"/>
                        <a:buChar char=""/>
                        <a:tabLst>
                          <a:tab pos="457200" algn="l"/>
                        </a:tabLst>
                      </a:pPr>
                      <a:r>
                        <a:rPr lang="el-GR" sz="2000" dirty="0">
                          <a:latin typeface="Calibri"/>
                          <a:ea typeface="Times New Roman"/>
                          <a:cs typeface="Times New Roman"/>
                        </a:rPr>
                        <a:t>οργανώνει την πληροφορία για πρακτικές εφαρμογές</a:t>
                      </a:r>
                    </a:p>
                  </a:txBody>
                  <a:tcPr marL="68580" marR="68580" marT="0" marB="0"/>
                </a:tc>
              </a:tr>
            </a:tbl>
          </a:graphicData>
        </a:graphic>
      </p:graphicFrame>
    </p:spTree>
    <p:extLst>
      <p:ext uri="{BB962C8B-B14F-4D97-AF65-F5344CB8AC3E}">
        <p14:creationId xmlns:p14="http://schemas.microsoft.com/office/powerpoint/2010/main" val="12173608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a:p>
        </p:txBody>
      </p:sp>
      <p:graphicFrame>
        <p:nvGraphicFramePr>
          <p:cNvPr id="3" name="2 - Πίνακας"/>
          <p:cNvGraphicFramePr>
            <a:graphicFrameLocks noGrp="1"/>
          </p:cNvGraphicFramePr>
          <p:nvPr>
            <p:extLst>
              <p:ext uri="{D42A27DB-BD31-4B8C-83A1-F6EECF244321}">
                <p14:modId xmlns:p14="http://schemas.microsoft.com/office/powerpoint/2010/main" val="2600524845"/>
              </p:ext>
            </p:extLst>
          </p:nvPr>
        </p:nvGraphicFramePr>
        <p:xfrm>
          <a:off x="1226331" y="1243314"/>
          <a:ext cx="6691338" cy="4371373"/>
        </p:xfrm>
        <a:graphic>
          <a:graphicData uri="http://schemas.openxmlformats.org/drawingml/2006/table">
            <a:tbl>
              <a:tblPr firstRow="1" bandRow="1">
                <a:tableStyleId>{5C22544A-7EE6-4342-B048-85BDC9FD1C3A}</a:tableStyleId>
              </a:tblPr>
              <a:tblGrid>
                <a:gridCol w="2012619"/>
                <a:gridCol w="4678719"/>
              </a:tblGrid>
              <a:tr h="4371373">
                <a:tc>
                  <a:txBody>
                    <a:bodyPr/>
                    <a:lstStyle/>
                    <a:p>
                      <a:pPr>
                        <a:lnSpc>
                          <a:spcPct val="115000"/>
                        </a:lnSpc>
                        <a:spcAft>
                          <a:spcPts val="0"/>
                        </a:spcAft>
                      </a:pPr>
                      <a:r>
                        <a:rPr lang="en-US" sz="2000" dirty="0" err="1">
                          <a:latin typeface="+mn-lt"/>
                          <a:ea typeface="Times New Roman"/>
                          <a:cs typeface="Times New Roman"/>
                        </a:rPr>
                        <a:t>Breivik</a:t>
                      </a:r>
                      <a:r>
                        <a:rPr lang="en-US" sz="2000" dirty="0">
                          <a:latin typeface="+mn-lt"/>
                          <a:ea typeface="Times New Roman"/>
                          <a:cs typeface="Times New Roman"/>
                        </a:rPr>
                        <a:t> 1999</a:t>
                      </a:r>
                      <a:endParaRPr lang="el-GR" sz="2000" dirty="0">
                        <a:latin typeface="+mn-lt"/>
                        <a:ea typeface="Times New Roman"/>
                        <a:cs typeface="Times New Roman"/>
                      </a:endParaRPr>
                    </a:p>
                  </a:txBody>
                  <a:tcPr marL="68580" marR="68580" marT="0" marB="0"/>
                </a:tc>
                <a:tc>
                  <a:txBody>
                    <a:bodyPr/>
                    <a:lstStyle/>
                    <a:p>
                      <a:pPr>
                        <a:lnSpc>
                          <a:spcPct val="115000"/>
                        </a:lnSpc>
                        <a:spcAft>
                          <a:spcPts val="0"/>
                        </a:spcAft>
                      </a:pPr>
                      <a:r>
                        <a:rPr lang="en-US" sz="2000" dirty="0">
                          <a:latin typeface="+mn-lt"/>
                          <a:ea typeface="Times New Roman"/>
                          <a:cs typeface="Times New Roman"/>
                        </a:rPr>
                        <a:t>O</a:t>
                      </a:r>
                      <a:r>
                        <a:rPr lang="el-GR" sz="2000" dirty="0">
                          <a:latin typeface="+mn-lt"/>
                          <a:ea typeface="Times New Roman"/>
                          <a:cs typeface="Times New Roman"/>
                        </a:rPr>
                        <a:t> πληροφοριακός </a:t>
                      </a:r>
                      <a:r>
                        <a:rPr lang="el-GR" sz="2000" dirty="0" err="1">
                          <a:latin typeface="+mn-lt"/>
                          <a:ea typeface="Times New Roman"/>
                          <a:cs typeface="Times New Roman"/>
                        </a:rPr>
                        <a:t>γραμματισμός</a:t>
                      </a:r>
                      <a:r>
                        <a:rPr lang="el-GR" sz="2000" dirty="0">
                          <a:latin typeface="+mn-lt"/>
                          <a:ea typeface="Times New Roman"/>
                          <a:cs typeface="Times New Roman"/>
                        </a:rPr>
                        <a:t> θα πρέπει να κατανοηθεί σαν το σύνολο των ικανοτήτων εκείνων που πρέπει να αποκτήσουν οι μαθητευόμενοι να εκπονούν ανεξάρτητη και αυτοκατευθυνόμενη επιστημονική έρευνα και να συμβάλλουν θετικά στην κοινωνία με τη βοήθεια των πολιτισμικών αξιών που διαμορφώνονται από τους βιβλιοθηκονόμους και το εκπαιδευτικό προσωπικό</a:t>
                      </a:r>
                    </a:p>
                  </a:txBody>
                  <a:tcPr marL="68580" marR="68580" marT="0" marB="0"/>
                </a:tc>
              </a:tr>
            </a:tbl>
          </a:graphicData>
        </a:graphic>
      </p:graphicFrame>
    </p:spTree>
    <p:extLst>
      <p:ext uri="{BB962C8B-B14F-4D97-AF65-F5344CB8AC3E}">
        <p14:creationId xmlns:p14="http://schemas.microsoft.com/office/powerpoint/2010/main" val="3734599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a:p>
        </p:txBody>
      </p:sp>
      <p:pic>
        <p:nvPicPr>
          <p:cNvPr id="3" name="2 - Εικόνα" descr="C:\Users\korompili\Desktop\Information literacy.jpg"/>
          <p:cNvPicPr/>
          <p:nvPr/>
        </p:nvPicPr>
        <p:blipFill>
          <a:blip r:embed="rId2"/>
          <a:stretch>
            <a:fillRect/>
          </a:stretch>
        </p:blipFill>
        <p:spPr bwMode="auto">
          <a:xfrm>
            <a:off x="1704505" y="452353"/>
            <a:ext cx="5734990" cy="5953294"/>
          </a:xfrm>
          <a:prstGeom prst="rect">
            <a:avLst/>
          </a:prstGeom>
          <a:noFill/>
          <a:ln>
            <a:noFill/>
          </a:ln>
        </p:spPr>
      </p:pic>
      <p:sp>
        <p:nvSpPr>
          <p:cNvPr id="13" name="Rectangle 12"/>
          <p:cNvSpPr/>
          <p:nvPr/>
        </p:nvSpPr>
        <p:spPr>
          <a:xfrm>
            <a:off x="2195736" y="6396846"/>
            <a:ext cx="4572000" cy="276999"/>
          </a:xfrm>
          <a:prstGeom prst="rect">
            <a:avLst/>
          </a:prstGeom>
        </p:spPr>
        <p:txBody>
          <a:bodyPr>
            <a:spAutoFit/>
          </a:bodyPr>
          <a:lstStyle/>
          <a:p>
            <a:pPr algn="ctr"/>
            <a:r>
              <a:rPr lang="en-US" sz="1200" dirty="0" smtClean="0">
                <a:latin typeface="+mn-lt"/>
                <a:hlinkClick r:id="rId3"/>
              </a:rPr>
              <a:t>infolit.org</a:t>
            </a:r>
            <a:endParaRPr lang="el-GR" sz="1200" dirty="0">
              <a:latin typeface="+mn-lt"/>
            </a:endParaRPr>
          </a:p>
        </p:txBody>
      </p:sp>
    </p:spTree>
    <p:extLst>
      <p:ext uri="{BB962C8B-B14F-4D97-AF65-F5344CB8AC3E}">
        <p14:creationId xmlns:p14="http://schemas.microsoft.com/office/powerpoint/2010/main" val="27659346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72</a:t>
            </a:fld>
            <a:endParaRPr lang="el-GR"/>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1" name="AutoShape 17"/>
          <p:cNvSpPr>
            <a:spLocks noChangeAspect="1" noChangeArrowheads="1" noTextEdit="1"/>
          </p:cNvSpPr>
          <p:nvPr/>
        </p:nvSpPr>
        <p:spPr bwMode="auto">
          <a:xfrm>
            <a:off x="1422619" y="160961"/>
            <a:ext cx="6344406" cy="6518849"/>
          </a:xfrm>
          <a:prstGeom prst="rect">
            <a:avLst/>
          </a:prstGeom>
          <a:solidFill>
            <a:srgbClr val="FFFFCC"/>
          </a:solidFill>
        </p:spPr>
        <p:txBody>
          <a:bodyPr vert="horz" wrap="square" lIns="91440" tIns="45720" rIns="91440" bIns="45720" numCol="1" anchor="t" anchorCtr="0" compatLnSpc="1">
            <a:prstTxWarp prst="textNoShape">
              <a:avLst/>
            </a:prstTxWarp>
          </a:bodyPr>
          <a:lstStyle/>
          <a:p>
            <a:endParaRPr lang="el-GR">
              <a:latin typeface="+mn-lt"/>
            </a:endParaRPr>
          </a:p>
        </p:txBody>
      </p:sp>
      <p:sp>
        <p:nvSpPr>
          <p:cNvPr id="1040" name="AutoShape 16"/>
          <p:cNvSpPr>
            <a:spLocks noChangeArrowheads="1"/>
          </p:cNvSpPr>
          <p:nvPr/>
        </p:nvSpPr>
        <p:spPr bwMode="auto">
          <a:xfrm>
            <a:off x="467544" y="160960"/>
            <a:ext cx="8208912" cy="1604757"/>
          </a:xfrm>
          <a:prstGeom prst="triangle">
            <a:avLst>
              <a:gd name="adj" fmla="val 49644"/>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latin typeface="+mn-lt"/>
                <a:ea typeface="Times New Roman" pitchFamily="18" charset="0"/>
                <a:cs typeface="Times New Roman" pitchFamily="18" charset="0"/>
              </a:rPr>
              <a:t>Πληροφοριακός</a:t>
            </a:r>
            <a:r>
              <a:rPr kumimoji="0" lang="en-US" sz="2400" b="1" i="0" u="none" strike="noStrike" cap="none" normalizeH="0" baseline="0" dirty="0" smtClean="0">
                <a:ln>
                  <a:noFill/>
                </a:ln>
                <a:solidFill>
                  <a:schemeClr val="bg1"/>
                </a:solidFill>
                <a:effectLst/>
                <a:latin typeface="+mn-lt"/>
                <a:ea typeface="Times New Roman" pitchFamily="18" charset="0"/>
                <a:cs typeface="Times New Roman" pitchFamily="18" charset="0"/>
              </a:rPr>
              <a:t> </a:t>
            </a:r>
            <a:r>
              <a:rPr kumimoji="0" lang="el-GR" sz="2400" b="1" i="0" u="none" strike="noStrike" cap="none" normalizeH="0" baseline="0" dirty="0" smtClean="0">
                <a:ln>
                  <a:noFill/>
                </a:ln>
                <a:solidFill>
                  <a:schemeClr val="bg1"/>
                </a:solidFill>
                <a:effectLst/>
                <a:latin typeface="+mn-lt"/>
                <a:ea typeface="Times New Roman" pitchFamily="18" charset="0"/>
                <a:cs typeface="Times New Roman" pitchFamily="18" charset="0"/>
              </a:rPr>
              <a:t>Γραμματισμός </a:t>
            </a:r>
            <a:endParaRPr kumimoji="0" lang="el-GR" sz="2400" b="0" i="0" u="none" strike="noStrike" cap="none" normalizeH="0" baseline="0" dirty="0" smtClean="0">
              <a:ln>
                <a:noFill/>
              </a:ln>
              <a:solidFill>
                <a:schemeClr val="bg1"/>
              </a:solidFill>
              <a:effectLst/>
              <a:latin typeface="+mn-lt"/>
              <a:cs typeface="Arial" pitchFamily="34" charset="0"/>
            </a:endParaRPr>
          </a:p>
        </p:txBody>
      </p:sp>
      <p:sp>
        <p:nvSpPr>
          <p:cNvPr id="1036" name="Rectangle 12"/>
          <p:cNvSpPr>
            <a:spLocks noChangeArrowheads="1"/>
          </p:cNvSpPr>
          <p:nvPr/>
        </p:nvSpPr>
        <p:spPr bwMode="auto">
          <a:xfrm>
            <a:off x="7012127" y="2070274"/>
            <a:ext cx="1757635" cy="1337614"/>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Times New Roman" pitchFamily="18" charset="0"/>
              </a:rPr>
              <a:t>Ηθική της Πληροφορίας </a:t>
            </a:r>
            <a:endParaRPr kumimoji="0" lang="el-GR" sz="2000" b="0" i="0" u="none" strike="noStrike" cap="none" normalizeH="0" baseline="0" dirty="0" smtClean="0">
              <a:ln>
                <a:noFill/>
              </a:ln>
              <a:solidFill>
                <a:schemeClr val="tx1"/>
              </a:solidFill>
              <a:effectLst/>
              <a:latin typeface="+mn-lt"/>
              <a:cs typeface="Arial" pitchFamily="34" charset="0"/>
            </a:endParaRPr>
          </a:p>
        </p:txBody>
      </p:sp>
      <p:sp>
        <p:nvSpPr>
          <p:cNvPr id="1035" name="AutoShape 11"/>
          <p:cNvSpPr>
            <a:spLocks noChangeArrowheads="1"/>
          </p:cNvSpPr>
          <p:nvPr/>
        </p:nvSpPr>
        <p:spPr bwMode="auto">
          <a:xfrm>
            <a:off x="266240" y="3789040"/>
            <a:ext cx="2160240" cy="1154132"/>
          </a:xfrm>
          <a:prstGeom prst="flowChartConnector">
            <a:avLst/>
          </a:pr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mn-lt"/>
                <a:ea typeface="Times New Roman" pitchFamily="18" charset="0"/>
                <a:cs typeface="Times New Roman" pitchFamily="18" charset="0"/>
              </a:rPr>
              <a:t>Οπτικός γραμματισμός</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1034" name="AutoShape 10"/>
          <p:cNvSpPr>
            <a:spLocks noChangeArrowheads="1"/>
          </p:cNvSpPr>
          <p:nvPr/>
        </p:nvSpPr>
        <p:spPr bwMode="auto">
          <a:xfrm>
            <a:off x="2681401" y="3788089"/>
            <a:ext cx="1757635" cy="1155083"/>
          </a:xfrm>
          <a:prstGeom prst="flowChartConnector">
            <a:avLst/>
          </a:prstGeom>
          <a:solidFill>
            <a:srgbClr val="F2DBDB"/>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mn-lt"/>
                <a:ea typeface="Times New Roman" pitchFamily="18" charset="0"/>
                <a:cs typeface="Times New Roman" pitchFamily="18" charset="0"/>
              </a:rPr>
              <a:t>Έρευνα </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1033" name="AutoShape 9"/>
          <p:cNvSpPr>
            <a:spLocks noChangeArrowheads="1"/>
          </p:cNvSpPr>
          <p:nvPr/>
        </p:nvSpPr>
        <p:spPr bwMode="auto">
          <a:xfrm>
            <a:off x="4819494" y="3789040"/>
            <a:ext cx="1757635" cy="1156033"/>
          </a:xfrm>
          <a:prstGeom prst="flowChartConnector">
            <a:avLst/>
          </a:prstGeom>
          <a:solidFill>
            <a:srgbClr val="E5DFEC"/>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smtClean="0">
                <a:ln>
                  <a:noFill/>
                </a:ln>
                <a:solidFill>
                  <a:schemeClr val="tx1"/>
                </a:solidFill>
                <a:effectLst/>
                <a:latin typeface="+mn-lt"/>
                <a:ea typeface="Times New Roman" pitchFamily="18" charset="0"/>
                <a:cs typeface="Times New Roman" pitchFamily="18" charset="0"/>
              </a:rPr>
              <a:t>Κριτική ανάγνωση</a:t>
            </a:r>
            <a:endParaRPr kumimoji="0" lang="el-GR" b="0" i="0" u="none" strike="noStrike" cap="none" normalizeH="0" baseline="0" smtClean="0">
              <a:ln>
                <a:noFill/>
              </a:ln>
              <a:solidFill>
                <a:schemeClr val="tx1"/>
              </a:solidFill>
              <a:effectLst/>
              <a:latin typeface="+mn-lt"/>
              <a:cs typeface="Arial" pitchFamily="34" charset="0"/>
            </a:endParaRPr>
          </a:p>
        </p:txBody>
      </p:sp>
      <p:sp>
        <p:nvSpPr>
          <p:cNvPr id="1032" name="AutoShape 8"/>
          <p:cNvSpPr>
            <a:spLocks noChangeArrowheads="1"/>
          </p:cNvSpPr>
          <p:nvPr/>
        </p:nvSpPr>
        <p:spPr bwMode="auto">
          <a:xfrm>
            <a:off x="7012126" y="3789990"/>
            <a:ext cx="1757636" cy="1155083"/>
          </a:xfrm>
          <a:prstGeom prst="flowChartConnector">
            <a:avLst/>
          </a:prstGeom>
          <a:solidFill>
            <a:srgbClr val="FBD4B4"/>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mn-lt"/>
                <a:ea typeface="Times New Roman" pitchFamily="18" charset="0"/>
                <a:cs typeface="Times New Roman" pitchFamily="18" charset="0"/>
              </a:rPr>
              <a:t>Copyright</a:t>
            </a:r>
            <a:endParaRPr kumimoji="0" lang="en-US" b="0" i="0" u="none" strike="noStrike" cap="none" normalizeH="0" baseline="0" smtClean="0">
              <a:ln>
                <a:noFill/>
              </a:ln>
              <a:solidFill>
                <a:schemeClr val="tx1"/>
              </a:solidFill>
              <a:effectLst/>
              <a:latin typeface="+mn-lt"/>
              <a:cs typeface="Arial" pitchFamily="34" charset="0"/>
            </a:endParaRPr>
          </a:p>
        </p:txBody>
      </p:sp>
      <p:sp>
        <p:nvSpPr>
          <p:cNvPr id="1031" name="AutoShape 7"/>
          <p:cNvSpPr>
            <a:spLocks noChangeArrowheads="1"/>
          </p:cNvSpPr>
          <p:nvPr/>
        </p:nvSpPr>
        <p:spPr bwMode="auto">
          <a:xfrm>
            <a:off x="266240" y="5236687"/>
            <a:ext cx="2160239" cy="1155083"/>
          </a:xfrm>
          <a:prstGeom prst="flowChartConnector">
            <a:avLst/>
          </a:pr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mn-lt"/>
                <a:ea typeface="Times New Roman" pitchFamily="18" charset="0"/>
                <a:cs typeface="Times New Roman" pitchFamily="18" charset="0"/>
              </a:rPr>
              <a:t>Γραμματισμός σε υπολογιστές </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1030" name="AutoShape 6"/>
          <p:cNvSpPr>
            <a:spLocks noChangeArrowheads="1"/>
          </p:cNvSpPr>
          <p:nvPr/>
        </p:nvSpPr>
        <p:spPr bwMode="auto">
          <a:xfrm>
            <a:off x="2681401" y="5237638"/>
            <a:ext cx="1757635" cy="1154132"/>
          </a:xfrm>
          <a:prstGeom prst="flowChartConnector">
            <a:avLst/>
          </a:prstGeom>
          <a:solidFill>
            <a:srgbClr val="F2DBDB"/>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Boolean </a:t>
            </a:r>
            <a:r>
              <a:rPr kumimoji="0" lang="en-US" b="0" i="0" u="none" strike="noStrike" cap="none" normalizeH="0" baseline="0" dirty="0" err="1" smtClean="0">
                <a:ln>
                  <a:noFill/>
                </a:ln>
                <a:solidFill>
                  <a:schemeClr val="tx1"/>
                </a:solidFill>
                <a:effectLst/>
                <a:latin typeface="+mn-lt"/>
                <a:ea typeface="Times New Roman" pitchFamily="18" charset="0"/>
                <a:cs typeface="Times New Roman" pitchFamily="18" charset="0"/>
              </a:rPr>
              <a:t>λογική</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mn-lt"/>
                <a:ea typeface="Times New Roman" pitchFamily="18" charset="0"/>
                <a:cs typeface="Times New Roman" pitchFamily="18" charset="0"/>
              </a:rPr>
              <a:t>κλ</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π</a:t>
            </a:r>
            <a:endParaRPr kumimoji="0" lang="en-US" b="0" i="0" u="none" strike="noStrike" cap="none" normalizeH="0" baseline="0" dirty="0" smtClean="0">
              <a:ln>
                <a:noFill/>
              </a:ln>
              <a:solidFill>
                <a:schemeClr val="tx1"/>
              </a:solidFill>
              <a:effectLst/>
              <a:latin typeface="+mn-lt"/>
              <a:cs typeface="Arial" pitchFamily="34" charset="0"/>
            </a:endParaRPr>
          </a:p>
        </p:txBody>
      </p:sp>
      <p:sp>
        <p:nvSpPr>
          <p:cNvPr id="1029" name="AutoShape 5"/>
          <p:cNvSpPr>
            <a:spLocks noChangeArrowheads="1"/>
          </p:cNvSpPr>
          <p:nvPr/>
        </p:nvSpPr>
        <p:spPr bwMode="auto">
          <a:xfrm>
            <a:off x="4819494" y="5246306"/>
            <a:ext cx="1757635" cy="1155083"/>
          </a:xfrm>
          <a:prstGeom prst="flowChartConnector">
            <a:avLst/>
          </a:prstGeom>
          <a:solidFill>
            <a:srgbClr val="E5DFEC"/>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mn-lt"/>
                <a:ea typeface="Times New Roman" pitchFamily="18" charset="0"/>
                <a:cs typeface="Times New Roman" pitchFamily="18" charset="0"/>
              </a:rPr>
              <a:t>Κριτική σκέψη κλπ</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1028" name="AutoShape 4"/>
          <p:cNvSpPr>
            <a:spLocks noChangeArrowheads="1"/>
          </p:cNvSpPr>
          <p:nvPr/>
        </p:nvSpPr>
        <p:spPr bwMode="auto">
          <a:xfrm>
            <a:off x="7012127" y="5246306"/>
            <a:ext cx="1757635" cy="1156033"/>
          </a:xfrm>
          <a:prstGeom prst="flowChartConnector">
            <a:avLst/>
          </a:prstGeom>
          <a:solidFill>
            <a:srgbClr val="FBD4B4"/>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mn-lt"/>
                <a:ea typeface="Times New Roman" pitchFamily="18" charset="0"/>
                <a:cs typeface="Times New Roman" pitchFamily="18" charset="0"/>
              </a:rPr>
              <a:t>Ατομικότητα κλπ</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28" name="Rectangle 15"/>
          <p:cNvSpPr>
            <a:spLocks noChangeArrowheads="1"/>
          </p:cNvSpPr>
          <p:nvPr/>
        </p:nvSpPr>
        <p:spPr bwMode="auto">
          <a:xfrm>
            <a:off x="467544" y="2070274"/>
            <a:ext cx="1757635" cy="1337614"/>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Times New Roman" pitchFamily="18" charset="0"/>
              </a:rPr>
              <a:t>Γραμματισμός στα </a:t>
            </a:r>
            <a:r>
              <a:rPr kumimoji="0" lang="en-US" sz="2000" b="0" i="0" u="none" strike="noStrike" cap="none" normalizeH="0" baseline="0" dirty="0" smtClean="0">
                <a:ln>
                  <a:noFill/>
                </a:ln>
                <a:solidFill>
                  <a:schemeClr val="tx1"/>
                </a:solidFill>
                <a:effectLst/>
                <a:latin typeface="+mn-lt"/>
                <a:ea typeface="Times New Roman" pitchFamily="18" charset="0"/>
                <a:cs typeface="Times New Roman" pitchFamily="18" charset="0"/>
              </a:rPr>
              <a:t>media </a:t>
            </a:r>
            <a:endParaRPr kumimoji="0" lang="en-US" sz="2000" b="0" i="0" u="none" strike="noStrike" cap="none" normalizeH="0" baseline="0" dirty="0" smtClean="0">
              <a:ln>
                <a:noFill/>
              </a:ln>
              <a:solidFill>
                <a:schemeClr val="tx1"/>
              </a:solidFill>
              <a:effectLst/>
              <a:latin typeface="+mn-lt"/>
              <a:cs typeface="Arial" pitchFamily="34" charset="0"/>
            </a:endParaRPr>
          </a:p>
        </p:txBody>
      </p:sp>
      <p:sp>
        <p:nvSpPr>
          <p:cNvPr id="29" name="Rectangle 14"/>
          <p:cNvSpPr>
            <a:spLocks noChangeArrowheads="1"/>
          </p:cNvSpPr>
          <p:nvPr/>
        </p:nvSpPr>
        <p:spPr bwMode="auto">
          <a:xfrm>
            <a:off x="2681401" y="2070274"/>
            <a:ext cx="1757635" cy="1337614"/>
          </a:xfrm>
          <a:prstGeom prst="rect">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Times New Roman" pitchFamily="18" charset="0"/>
              </a:rPr>
              <a:t>Δεξιότητες που αφορούν την έρευνα και τη βιβλιοθήκη</a:t>
            </a:r>
            <a:endParaRPr kumimoji="0" lang="el-GR" sz="2000" b="0" i="0" u="none" strike="noStrike" cap="none" normalizeH="0" baseline="0" dirty="0" smtClean="0">
              <a:ln>
                <a:noFill/>
              </a:ln>
              <a:solidFill>
                <a:schemeClr val="tx1"/>
              </a:solidFill>
              <a:effectLst/>
              <a:latin typeface="+mn-lt"/>
              <a:cs typeface="Arial" pitchFamily="34" charset="0"/>
            </a:endParaRPr>
          </a:p>
        </p:txBody>
      </p:sp>
      <p:sp>
        <p:nvSpPr>
          <p:cNvPr id="30" name="Rectangle 13"/>
          <p:cNvSpPr>
            <a:spLocks noChangeArrowheads="1"/>
          </p:cNvSpPr>
          <p:nvPr/>
        </p:nvSpPr>
        <p:spPr bwMode="auto">
          <a:xfrm>
            <a:off x="4819494" y="2070274"/>
            <a:ext cx="1757635" cy="1337614"/>
          </a:xfrm>
          <a:prstGeom prst="rect">
            <a:avLst/>
          </a:pr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ea typeface="Times New Roman" pitchFamily="18" charset="0"/>
                <a:cs typeface="Times New Roman" pitchFamily="18" charset="0"/>
              </a:rPr>
              <a:t>Κριτικός Γραμματισμός </a:t>
            </a:r>
            <a:endParaRPr kumimoji="0" lang="el-GR"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569606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l-GR" dirty="0" smtClean="0"/>
              <a:t> Πληροφοριακός γραμματισμός &amp; </a:t>
            </a:r>
            <a:r>
              <a:rPr lang="en-US" dirty="0" smtClean="0"/>
              <a:t/>
            </a:r>
            <a:br>
              <a:rPr lang="en-US" dirty="0" smtClean="0"/>
            </a:br>
            <a:r>
              <a:rPr lang="el-GR" dirty="0" smtClean="0"/>
              <a:t>Κριτική σκέψη </a:t>
            </a:r>
          </a:p>
        </p:txBody>
      </p:sp>
      <p:sp>
        <p:nvSpPr>
          <p:cNvPr id="102403" name="Rectangle 3"/>
          <p:cNvSpPr>
            <a:spLocks noGrp="1" noChangeArrowheads="1"/>
          </p:cNvSpPr>
          <p:nvPr>
            <p:ph idx="1"/>
          </p:nvPr>
        </p:nvSpPr>
        <p:spPr/>
        <p:txBody>
          <a:bodyPr>
            <a:normAutofit/>
          </a:bodyPr>
          <a:lstStyle/>
          <a:p>
            <a:r>
              <a:rPr lang="el-GR" sz="2800" dirty="0" smtClean="0"/>
              <a:t>Βασική προϋπόθεση του πληροφοριακού </a:t>
            </a:r>
            <a:r>
              <a:rPr lang="el-GR" sz="2800" dirty="0" err="1" smtClean="0"/>
              <a:t>γραμματισμού</a:t>
            </a:r>
            <a:r>
              <a:rPr lang="el-GR" sz="2800" dirty="0" smtClean="0"/>
              <a:t> είναι οι βιβλιοθηκονόμοι να έχουν αναπτύξει κριτική σκέψη και να έχουν κατανοήσει τις διαδικασίες που θα οδηγήσουν τους μαθητές τους σ’ αυτήν. </a:t>
            </a:r>
            <a:endParaRPr lang="en-US" sz="2800" dirty="0" smtClean="0"/>
          </a:p>
          <a:p>
            <a:r>
              <a:rPr lang="el-GR" sz="2800" dirty="0" smtClean="0"/>
              <a:t>Η δεξιότητα κριτικής σκέψης θεωρείται ο πιο σημαντικός παράγοντας για να αποκτήσουν οι χρήστες / μαθητές πληροφοριακό </a:t>
            </a:r>
            <a:r>
              <a:rPr lang="el-GR" sz="2800" dirty="0" err="1" smtClean="0"/>
              <a:t>γραμματισμό</a:t>
            </a:r>
            <a:r>
              <a:rPr lang="el-GR" sz="2800" dirty="0" smtClean="0"/>
              <a:t>.  </a:t>
            </a:r>
            <a:endParaRPr lang="en-US" sz="2800" dirty="0" smtClean="0"/>
          </a:p>
          <a:p>
            <a:r>
              <a:rPr lang="el-GR" sz="2800" dirty="0" smtClean="0"/>
              <a:t>Δεν υπάρχουν γενικές προδιαγεγραμμένες μέθοδοι για το πώς οι μαθητές θα αποκτήσουν δεξιότητες κριτικής σκέψης.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73</a:t>
            </a:fld>
            <a:endParaRPr lang="el-GR"/>
          </a:p>
        </p:txBody>
      </p:sp>
    </p:spTree>
    <p:extLst>
      <p:ext uri="{BB962C8B-B14F-4D97-AF65-F5344CB8AC3E}">
        <p14:creationId xmlns:p14="http://schemas.microsoft.com/office/powerpoint/2010/main" val="418683576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critical-thinking-cartoon"/>
          <p:cNvPicPr>
            <a:picLocks noChangeAspect="1" noChangeArrowheads="1"/>
          </p:cNvPicPr>
          <p:nvPr/>
        </p:nvPicPr>
        <p:blipFill>
          <a:blip r:embed="rId3"/>
          <a:srcRect/>
          <a:stretch>
            <a:fillRect/>
          </a:stretch>
        </p:blipFill>
        <p:spPr bwMode="auto">
          <a:xfrm>
            <a:off x="762000" y="457200"/>
            <a:ext cx="7620000" cy="594360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74</a:t>
            </a:fld>
            <a:endParaRPr lang="el-GR"/>
          </a:p>
        </p:txBody>
      </p:sp>
    </p:spTree>
    <p:extLst>
      <p:ext uri="{BB962C8B-B14F-4D97-AF65-F5344CB8AC3E}">
        <p14:creationId xmlns:p14="http://schemas.microsoft.com/office/powerpoint/2010/main" val="495117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smtClean="0">
                <a:solidFill>
                  <a:prstClr val="black"/>
                </a:solidFill>
              </a:rPr>
              <a:t/>
            </a:r>
            <a:br>
              <a:rPr lang="en-US" dirty="0" smtClean="0">
                <a:solidFill>
                  <a:prstClr val="black"/>
                </a:solidFill>
              </a:rPr>
            </a:br>
            <a:r>
              <a:rPr lang="el-GR" dirty="0" smtClean="0">
                <a:solidFill>
                  <a:prstClr val="black"/>
                </a:solidFill>
              </a:rPr>
              <a:t>Κριτική </a:t>
            </a:r>
            <a:r>
              <a:rPr lang="el-GR" dirty="0">
                <a:solidFill>
                  <a:prstClr val="black"/>
                </a:solidFill>
              </a:rPr>
              <a:t>σκέψη </a:t>
            </a:r>
            <a:endParaRPr lang="el-GR" dirty="0" smtClean="0"/>
          </a:p>
        </p:txBody>
      </p:sp>
      <p:sp>
        <p:nvSpPr>
          <p:cNvPr id="104451" name="Rectangle 3"/>
          <p:cNvSpPr>
            <a:spLocks noGrp="1" noChangeArrowheads="1"/>
          </p:cNvSpPr>
          <p:nvPr>
            <p:ph idx="1"/>
          </p:nvPr>
        </p:nvSpPr>
        <p:spPr/>
        <p:txBody>
          <a:bodyPr>
            <a:normAutofit/>
          </a:bodyPr>
          <a:lstStyle/>
          <a:p>
            <a:pPr marL="0" indent="0">
              <a:buNone/>
            </a:pPr>
            <a:r>
              <a:rPr lang="en-US" sz="2800" dirty="0" smtClean="0"/>
              <a:t>Nancy</a:t>
            </a:r>
            <a:r>
              <a:rPr lang="el-GR" sz="2800" dirty="0" smtClean="0"/>
              <a:t> </a:t>
            </a:r>
            <a:r>
              <a:rPr lang="en-US" sz="2800" dirty="0" smtClean="0"/>
              <a:t>Totten</a:t>
            </a:r>
            <a:r>
              <a:rPr lang="el-GR" sz="2800" dirty="0" smtClean="0"/>
              <a:t> (1990)  </a:t>
            </a:r>
          </a:p>
          <a:p>
            <a:r>
              <a:rPr lang="el-GR" sz="2800" dirty="0" smtClean="0"/>
              <a:t>κριτική σκέψη υποδηλώνει την ικανότητα του χρήστη της πληροφορίας:</a:t>
            </a:r>
            <a:endParaRPr lang="en-US" sz="2800" dirty="0" smtClean="0"/>
          </a:p>
          <a:p>
            <a:r>
              <a:rPr lang="el-GR" sz="2800" dirty="0" smtClean="0"/>
              <a:t>α) να αξιολογεί την αξιοπιστία μιας πηγής, </a:t>
            </a:r>
            <a:endParaRPr lang="en-US" sz="2800" dirty="0" smtClean="0"/>
          </a:p>
          <a:p>
            <a:r>
              <a:rPr lang="el-GR" sz="2800" dirty="0" smtClean="0"/>
              <a:t>β) να διακρίνει τη διαφορά ενός γεγονότος από μία άποψη,</a:t>
            </a:r>
            <a:endParaRPr lang="en-US" sz="2800" dirty="0" smtClean="0"/>
          </a:p>
          <a:p>
            <a:r>
              <a:rPr lang="el-GR" sz="2800" dirty="0" smtClean="0"/>
              <a:t>γ) να εντοπίζει προθέσεις που δεν είναι φανερές, </a:t>
            </a:r>
            <a:endParaRPr lang="en-US" sz="2800" dirty="0" smtClean="0"/>
          </a:p>
          <a:p>
            <a:r>
              <a:rPr lang="el-GR" sz="2800" dirty="0" smtClean="0"/>
              <a:t>δ) να αναγνωρίζει την προκατάληψη, τη λογική απάτη, και την έλλειψη συνάφειας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75</a:t>
            </a:fld>
            <a:endParaRPr lang="el-GR"/>
          </a:p>
        </p:txBody>
      </p:sp>
    </p:spTree>
    <p:extLst>
      <p:ext uri="{BB962C8B-B14F-4D97-AF65-F5344CB8AC3E}">
        <p14:creationId xmlns:p14="http://schemas.microsoft.com/office/powerpoint/2010/main" val="78058997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smtClean="0">
                <a:solidFill>
                  <a:prstClr val="black"/>
                </a:solidFill>
              </a:rPr>
              <a:t/>
            </a:r>
            <a:br>
              <a:rPr lang="en-US" dirty="0" smtClean="0">
                <a:solidFill>
                  <a:prstClr val="black"/>
                </a:solidFill>
              </a:rPr>
            </a:br>
            <a:r>
              <a:rPr lang="el-GR" dirty="0" smtClean="0">
                <a:solidFill>
                  <a:prstClr val="black"/>
                </a:solidFill>
              </a:rPr>
              <a:t>Κριτική σκέψη</a:t>
            </a:r>
            <a:endParaRPr lang="el-GR" dirty="0" smtClean="0"/>
          </a:p>
        </p:txBody>
      </p:sp>
      <p:sp>
        <p:nvSpPr>
          <p:cNvPr id="105475" name="Rectangle 3"/>
          <p:cNvSpPr>
            <a:spLocks noGrp="1" noChangeArrowheads="1"/>
          </p:cNvSpPr>
          <p:nvPr>
            <p:ph idx="1"/>
          </p:nvPr>
        </p:nvSpPr>
        <p:spPr/>
        <p:txBody>
          <a:bodyPr>
            <a:normAutofit/>
          </a:bodyPr>
          <a:lstStyle/>
          <a:p>
            <a:pPr marL="0" indent="0">
              <a:buNone/>
            </a:pPr>
            <a:r>
              <a:rPr lang="el-GR" sz="2800" dirty="0" smtClean="0"/>
              <a:t>Ο χρήστης να είναι βέβαιος </a:t>
            </a:r>
            <a:endParaRPr lang="en-US" sz="2800" dirty="0" smtClean="0"/>
          </a:p>
          <a:p>
            <a:r>
              <a:rPr lang="el-GR" sz="2800" dirty="0" smtClean="0"/>
              <a:t>για την εγκυρότητα των προσδοκώμενων πληροφοριών, </a:t>
            </a:r>
            <a:endParaRPr lang="en-US" sz="2800" dirty="0" smtClean="0"/>
          </a:p>
          <a:p>
            <a:r>
              <a:rPr lang="el-GR" sz="2800" dirty="0" smtClean="0"/>
              <a:t>να υπολογίζει στην αξία χρήσης των πληροφοριών παίρνοντας υπόψη του την άποψη του συντάκτη τους, όταν αυτή συμφωνεί με την ιδεολογία και τους στόχους του και </a:t>
            </a:r>
            <a:endParaRPr lang="en-US" sz="2800" dirty="0" smtClean="0"/>
          </a:p>
          <a:p>
            <a:r>
              <a:rPr lang="el-GR" sz="2800" dirty="0" smtClean="0"/>
              <a:t>να αποφασίζει γρήγορα για τη συνάφεια και την αξία τους. </a:t>
            </a:r>
            <a:endParaRPr lang="en-US"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76</a:t>
            </a:fld>
            <a:endParaRPr lang="el-GR"/>
          </a:p>
        </p:txBody>
      </p:sp>
    </p:spTree>
    <p:extLst>
      <p:ext uri="{BB962C8B-B14F-4D97-AF65-F5344CB8AC3E}">
        <p14:creationId xmlns:p14="http://schemas.microsoft.com/office/powerpoint/2010/main" val="376776890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77</a:t>
            </a:fld>
            <a:endParaRPr lang="el-GR"/>
          </a:p>
        </p:txBody>
      </p:sp>
      <p:pic>
        <p:nvPicPr>
          <p:cNvPr id="190466" name="Picture 2" descr="http://www.utc.edu/center-advisement-student-success/images/critical-thinking-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92" y="1088740"/>
            <a:ext cx="7401216" cy="46805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0" y="5769260"/>
            <a:ext cx="4572000" cy="276999"/>
          </a:xfrm>
          <a:prstGeom prst="rect">
            <a:avLst/>
          </a:prstGeom>
        </p:spPr>
        <p:txBody>
          <a:bodyPr>
            <a:spAutoFit/>
          </a:bodyPr>
          <a:lstStyle/>
          <a:p>
            <a:pPr algn="ctr"/>
            <a:r>
              <a:rPr lang="en-US" sz="1200" dirty="0" smtClean="0">
                <a:latin typeface="+mn-lt"/>
                <a:hlinkClick r:id="rId4"/>
              </a:rPr>
              <a:t>utc.edu</a:t>
            </a:r>
            <a:endParaRPr lang="el-GR" sz="1200" dirty="0">
              <a:latin typeface="+mn-lt"/>
            </a:endParaRPr>
          </a:p>
        </p:txBody>
      </p:sp>
    </p:spTree>
    <p:extLst>
      <p:ext uri="{BB962C8B-B14F-4D97-AF65-F5344CB8AC3E}">
        <p14:creationId xmlns:p14="http://schemas.microsoft.com/office/powerpoint/2010/main" val="12545555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smtClean="0">
                <a:solidFill>
                  <a:prstClr val="black"/>
                </a:solidFill>
              </a:rPr>
              <a:t/>
            </a:r>
            <a:br>
              <a:rPr lang="en-US" dirty="0" smtClean="0">
                <a:solidFill>
                  <a:prstClr val="black"/>
                </a:solidFill>
              </a:rPr>
            </a:br>
            <a:r>
              <a:rPr lang="el-GR" dirty="0" smtClean="0">
                <a:solidFill>
                  <a:prstClr val="black"/>
                </a:solidFill>
              </a:rPr>
              <a:t>Κριτική </a:t>
            </a:r>
            <a:r>
              <a:rPr lang="el-GR" dirty="0">
                <a:solidFill>
                  <a:prstClr val="black"/>
                </a:solidFill>
              </a:rPr>
              <a:t>σκέψη</a:t>
            </a:r>
            <a:endParaRPr lang="el-GR" dirty="0" smtClean="0"/>
          </a:p>
        </p:txBody>
      </p:sp>
      <p:sp>
        <p:nvSpPr>
          <p:cNvPr id="107523" name="Rectangle 3"/>
          <p:cNvSpPr>
            <a:spLocks noGrp="1" noChangeArrowheads="1"/>
          </p:cNvSpPr>
          <p:nvPr>
            <p:ph idx="1"/>
          </p:nvPr>
        </p:nvSpPr>
        <p:spPr/>
        <p:txBody>
          <a:bodyPr>
            <a:normAutofit/>
          </a:bodyPr>
          <a:lstStyle/>
          <a:p>
            <a:endParaRPr lang="en-US" sz="2800" dirty="0" smtClean="0"/>
          </a:p>
          <a:p>
            <a:endParaRPr lang="en-US" sz="2800" dirty="0" smtClean="0"/>
          </a:p>
          <a:p>
            <a:r>
              <a:rPr lang="el-GR" sz="2800" dirty="0" smtClean="0"/>
              <a:t>Η κριτική σκέψη δίνει τη δυνατότητα στους χρήστες να μπορούν να εξερευνούν την πληθώρα των διαθέσιμων πληροφοριών και να εντοπίζουν τις πληροφορίες που χρειάζονται.</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78</a:t>
            </a:fld>
            <a:endParaRPr lang="el-GR"/>
          </a:p>
        </p:txBody>
      </p:sp>
    </p:spTree>
    <p:extLst>
      <p:ext uri="{BB962C8B-B14F-4D97-AF65-F5344CB8AC3E}">
        <p14:creationId xmlns:p14="http://schemas.microsoft.com/office/powerpoint/2010/main" val="10728600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a:t>
            </a:r>
          </a:p>
        </p:txBody>
      </p:sp>
      <p:sp>
        <p:nvSpPr>
          <p:cNvPr id="78851" name="Rectangle 3"/>
          <p:cNvSpPr>
            <a:spLocks noGrp="1" noChangeArrowheads="1"/>
          </p:cNvSpPr>
          <p:nvPr>
            <p:ph idx="1"/>
          </p:nvPr>
        </p:nvSpPr>
        <p:spPr/>
        <p:txBody>
          <a:bodyPr>
            <a:normAutofit/>
          </a:bodyPr>
          <a:lstStyle/>
          <a:p>
            <a:r>
              <a:rPr lang="el-GR" sz="2800" dirty="0" smtClean="0"/>
              <a:t>Τα επόμενα χρόνια διατυπώθηκαν διάφοροι ορισμοί της πληροφοριακής παιδείας, κυρίως από </a:t>
            </a:r>
            <a:r>
              <a:rPr lang="el-GR" sz="2800" dirty="0" err="1" smtClean="0"/>
              <a:t>βιβλιοθηκονομικές</a:t>
            </a:r>
            <a:r>
              <a:rPr lang="el-GR" sz="2800" dirty="0" smtClean="0"/>
              <a:t> ενώσεις και βιβλιοθηκονόμους ή επαγγελματίες που ασχολούνται με τη βιβλιοθηκονομία και την επιστήμη της πληροφόρησης. Παρά τις επιμέρους διαφορές τους, όλοι οι ορισμοί αναφέρουν την απόκτηση ενός συνόλου δεξιοτήτων, γνώσης των πηγών πληροφόρησης και της ικανότητας ανάλυσης και χρήσης της ανακτημένης πληροφορίας.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a:t>
            </a:fld>
            <a:endParaRPr lang="el-GR"/>
          </a:p>
        </p:txBody>
      </p:sp>
    </p:spTree>
    <p:extLst>
      <p:ext uri="{BB962C8B-B14F-4D97-AF65-F5344CB8AC3E}">
        <p14:creationId xmlns:p14="http://schemas.microsoft.com/office/powerpoint/2010/main" val="9968879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07523" name="Rectangle 3"/>
          <p:cNvSpPr>
            <a:spLocks noGrp="1" noChangeArrowheads="1"/>
          </p:cNvSpPr>
          <p:nvPr>
            <p:ph idx="1"/>
          </p:nvPr>
        </p:nvSpPr>
        <p:spPr/>
        <p:txBody>
          <a:bodyPr>
            <a:normAutofit/>
          </a:bodyPr>
          <a:lstStyle/>
          <a:p>
            <a:endParaRPr lang="en-US" sz="2800" dirty="0" smtClean="0"/>
          </a:p>
          <a:p>
            <a:pPr marL="0" indent="0">
              <a:buNone/>
            </a:pPr>
            <a:r>
              <a:rPr lang="en-US" sz="2800" dirty="0" smtClean="0"/>
              <a:t>Olson</a:t>
            </a:r>
            <a:r>
              <a:rPr lang="el-GR" sz="2800" dirty="0" smtClean="0"/>
              <a:t> (2000) </a:t>
            </a:r>
          </a:p>
          <a:p>
            <a:r>
              <a:rPr lang="el-GR" sz="2800" dirty="0" smtClean="0"/>
              <a:t>Σε μια προσπάθεια να ορίσει αυτούς που σκέφτονται κριτικά ο θεωρεί απαραίτητα πέντε βασικά στοιχεία: διάθεση για πληροφόρηση, κριτήριο αξιολόγησης, ικανότητα επιχειρηματολογίας, λογική συνέπεια, και διαμορφωμένη άποψη</a:t>
            </a:r>
            <a:r>
              <a:rPr lang="en-US" sz="2800" dirty="0" smtClean="0"/>
              <a:t>.</a:t>
            </a:r>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79</a:t>
            </a:fld>
            <a:endParaRPr lang="el-GR"/>
          </a:p>
        </p:txBody>
      </p:sp>
    </p:spTree>
    <p:extLst>
      <p:ext uri="{BB962C8B-B14F-4D97-AF65-F5344CB8AC3E}">
        <p14:creationId xmlns:p14="http://schemas.microsoft.com/office/powerpoint/2010/main" val="358862311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08547" name="Rectangle 3"/>
          <p:cNvSpPr>
            <a:spLocks noGrp="1" noChangeArrowheads="1"/>
          </p:cNvSpPr>
          <p:nvPr>
            <p:ph idx="1"/>
          </p:nvPr>
        </p:nvSpPr>
        <p:spPr>
          <a:xfrm>
            <a:off x="457200" y="1556792"/>
            <a:ext cx="8229600" cy="4680520"/>
          </a:xfrm>
        </p:spPr>
        <p:txBody>
          <a:bodyPr>
            <a:normAutofit/>
          </a:bodyPr>
          <a:lstStyle/>
          <a:p>
            <a:r>
              <a:rPr lang="el-GR" sz="2800" dirty="0" smtClean="0"/>
              <a:t>Αυτοί που σκέφτονται κριτικά, σκέφτονται με ανοιχτό μυαλό έτσι ώστε να επιτρέπουν στις νέες πληροφορίες, αφού τις αξιολογήσουν, να συντίθενται με τις προγενέστερες δικές τους και να επηρεάζουν την αρχική τους άποψη. </a:t>
            </a:r>
            <a:endParaRPr lang="en-US" sz="2800" dirty="0" smtClean="0"/>
          </a:p>
          <a:p>
            <a:r>
              <a:rPr lang="el-GR" sz="2800" dirty="0" smtClean="0"/>
              <a:t>Με τον τρόπο αυτό μπορούν να καταλήγουν σε δικά τους συμπεράσματα βασισμένοι στη δική τους εμπειρία και τις απόψεις που έχουν εντοπίσει στις πληροφοριακές πηγές.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80</a:t>
            </a:fld>
            <a:endParaRPr lang="el-GR"/>
          </a:p>
        </p:txBody>
      </p:sp>
    </p:spTree>
    <p:extLst>
      <p:ext uri="{BB962C8B-B14F-4D97-AF65-F5344CB8AC3E}">
        <p14:creationId xmlns:p14="http://schemas.microsoft.com/office/powerpoint/2010/main" val="279012404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09571" name="Rectangle 3"/>
          <p:cNvSpPr>
            <a:spLocks noGrp="1" noChangeArrowheads="1"/>
          </p:cNvSpPr>
          <p:nvPr>
            <p:ph idx="1"/>
          </p:nvPr>
        </p:nvSpPr>
        <p:spPr>
          <a:xfrm>
            <a:off x="457200" y="1196752"/>
            <a:ext cx="8229600" cy="5616624"/>
          </a:xfrm>
        </p:spPr>
        <p:txBody>
          <a:bodyPr>
            <a:normAutofit/>
          </a:bodyPr>
          <a:lstStyle/>
          <a:p>
            <a:pPr marL="0" indent="0">
              <a:buNone/>
            </a:pPr>
            <a:r>
              <a:rPr lang="en-US" sz="2600" dirty="0" smtClean="0"/>
              <a:t>Olson</a:t>
            </a:r>
            <a:r>
              <a:rPr lang="el-GR" sz="2600" dirty="0" smtClean="0"/>
              <a:t> (2000) αυτοί που σκέφτονται κριτικά είναι ικανοί να:</a:t>
            </a:r>
            <a:endParaRPr lang="en-US" sz="2600" dirty="0" smtClean="0"/>
          </a:p>
          <a:p>
            <a:r>
              <a:rPr lang="el-GR" sz="2600" dirty="0" smtClean="0"/>
              <a:t>βάζουν τα δικά τους κριτήρια τα οποία θα πρέπει να ικανοποιούνται για να επιλέξουν μία συγκεκριμένη πηγή,</a:t>
            </a:r>
            <a:endParaRPr lang="en-US" sz="2600" dirty="0" smtClean="0"/>
          </a:p>
          <a:p>
            <a:r>
              <a:rPr lang="el-GR" sz="2600" dirty="0" smtClean="0"/>
              <a:t>να αναζητούν επιχειρήματα για να μπορέσουν να αξιολογήσουν συνολικά το περιεχόμενο της πηγής,</a:t>
            </a:r>
          </a:p>
          <a:p>
            <a:r>
              <a:rPr lang="el-GR" sz="2600" dirty="0" smtClean="0"/>
              <a:t>να παίρνουν σαφείς  αποφάσεις και να νοιώθουν σίγουροι σχετικά με το γιατί επιλέγουν τις συγκεκριμένες πληροφοριακές πηγές,</a:t>
            </a:r>
            <a:endParaRPr lang="en-US" sz="2600" dirty="0" smtClean="0"/>
          </a:p>
          <a:p>
            <a:r>
              <a:rPr lang="el-GR" sz="2600" dirty="0" smtClean="0"/>
              <a:t>να κατανοούν ότι κάθε πηγή πληροφόρησης περιέχει εκτός από τη βασική πληροφορία και μία άποψη, την οποία πρέπει να συγκρίνουν με τη δική τους.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81</a:t>
            </a:fld>
            <a:endParaRPr lang="el-GR"/>
          </a:p>
        </p:txBody>
      </p:sp>
    </p:spTree>
    <p:extLst>
      <p:ext uri="{BB962C8B-B14F-4D97-AF65-F5344CB8AC3E}">
        <p14:creationId xmlns:p14="http://schemas.microsoft.com/office/powerpoint/2010/main" val="285649041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0595" name="Rectangle 3"/>
          <p:cNvSpPr>
            <a:spLocks noGrp="1" noChangeArrowheads="1"/>
          </p:cNvSpPr>
          <p:nvPr>
            <p:ph idx="1"/>
          </p:nvPr>
        </p:nvSpPr>
        <p:spPr/>
        <p:txBody>
          <a:bodyPr>
            <a:normAutofit/>
          </a:bodyPr>
          <a:lstStyle/>
          <a:p>
            <a:endParaRPr lang="el-GR" sz="2800" dirty="0" smtClean="0"/>
          </a:p>
          <a:p>
            <a:endParaRPr lang="el-GR" sz="2800" dirty="0" smtClean="0"/>
          </a:p>
          <a:p>
            <a:r>
              <a:rPr lang="el-GR" sz="2800" dirty="0" smtClean="0"/>
              <a:t>Βασικό στοιχείο της κριτικής σκέψης είναι η γνώση. Η γνώση μας βοηθάει να σκεφτούμε κριτικά, αλλά συγχρόνως αποτελεί και αποτέλεσμα της κριτικής σκέψης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82</a:t>
            </a:fld>
            <a:endParaRPr lang="el-GR"/>
          </a:p>
        </p:txBody>
      </p:sp>
    </p:spTree>
    <p:extLst>
      <p:ext uri="{BB962C8B-B14F-4D97-AF65-F5344CB8AC3E}">
        <p14:creationId xmlns:p14="http://schemas.microsoft.com/office/powerpoint/2010/main" val="67086622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83</a:t>
            </a:fld>
            <a:endParaRPr lang="el-GR"/>
          </a:p>
        </p:txBody>
      </p:sp>
      <p:pic>
        <p:nvPicPr>
          <p:cNvPr id="191490" name="Picture 2" descr="http://figures.boundless.com/17756/full/critical-thinking-skill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924" y="1390102"/>
            <a:ext cx="5178152" cy="40777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0" y="5567685"/>
            <a:ext cx="4572000" cy="276999"/>
          </a:xfrm>
          <a:prstGeom prst="rect">
            <a:avLst/>
          </a:prstGeom>
        </p:spPr>
        <p:txBody>
          <a:bodyPr>
            <a:spAutoFit/>
          </a:bodyPr>
          <a:lstStyle/>
          <a:p>
            <a:pPr algn="ctr"/>
            <a:r>
              <a:rPr lang="en-US" sz="1200" dirty="0" smtClean="0">
                <a:latin typeface="+mn-lt"/>
                <a:hlinkClick r:id="rId4"/>
              </a:rPr>
              <a:t>boundless.com</a:t>
            </a:r>
            <a:endParaRPr lang="el-GR" sz="1200" dirty="0">
              <a:latin typeface="+mn-lt"/>
            </a:endParaRPr>
          </a:p>
        </p:txBody>
      </p:sp>
    </p:spTree>
    <p:extLst>
      <p:ext uri="{BB962C8B-B14F-4D97-AF65-F5344CB8AC3E}">
        <p14:creationId xmlns:p14="http://schemas.microsoft.com/office/powerpoint/2010/main" val="15007154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2643" name="Rectangle 3"/>
          <p:cNvSpPr>
            <a:spLocks noGrp="1" noChangeArrowheads="1"/>
          </p:cNvSpPr>
          <p:nvPr>
            <p:ph idx="1"/>
          </p:nvPr>
        </p:nvSpPr>
        <p:spPr/>
        <p:txBody>
          <a:bodyPr>
            <a:normAutofit/>
          </a:bodyPr>
          <a:lstStyle/>
          <a:p>
            <a:endParaRPr lang="el-GR" sz="2800" dirty="0" smtClean="0"/>
          </a:p>
          <a:p>
            <a:pPr marL="0" indent="0">
              <a:buNone/>
            </a:pPr>
            <a:r>
              <a:rPr lang="en-US" sz="2800" dirty="0" err="1" smtClean="0"/>
              <a:t>Atton</a:t>
            </a:r>
            <a:r>
              <a:rPr lang="el-GR" sz="2800" dirty="0" smtClean="0"/>
              <a:t> (1994) </a:t>
            </a:r>
          </a:p>
          <a:p>
            <a:r>
              <a:rPr lang="el-GR" sz="2800" dirty="0" smtClean="0"/>
              <a:t>η κριτική σκέψη χαρακτηρίζεται από:</a:t>
            </a:r>
            <a:endParaRPr lang="en-US" sz="2800" dirty="0" smtClean="0"/>
          </a:p>
          <a:p>
            <a:r>
              <a:rPr lang="el-GR" sz="2800" dirty="0" smtClean="0"/>
              <a:t>ετοιμότητα να αμφισβητηθούν όλες οι προγενέστερες υποθέσεις </a:t>
            </a:r>
          </a:p>
          <a:p>
            <a:r>
              <a:rPr lang="el-GR" sz="2800" dirty="0" smtClean="0"/>
              <a:t>ικανότητα να αναγνωριστεί πότε είναι απαραίτητο να αμφισβητηθούν</a:t>
            </a:r>
          </a:p>
          <a:p>
            <a:r>
              <a:rPr lang="el-GR" sz="2800" dirty="0" smtClean="0"/>
              <a:t>ικανότητα για αξιολόγηση και ανάλυση (σ. 310) της πληροφορίας.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84</a:t>
            </a:fld>
            <a:endParaRPr lang="el-GR"/>
          </a:p>
        </p:txBody>
      </p:sp>
    </p:spTree>
    <p:extLst>
      <p:ext uri="{BB962C8B-B14F-4D97-AF65-F5344CB8AC3E}">
        <p14:creationId xmlns:p14="http://schemas.microsoft.com/office/powerpoint/2010/main" val="38550812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3667" name="Rectangle 3"/>
          <p:cNvSpPr>
            <a:spLocks noGrp="1" noChangeArrowheads="1"/>
          </p:cNvSpPr>
          <p:nvPr>
            <p:ph idx="1"/>
          </p:nvPr>
        </p:nvSpPr>
        <p:spPr/>
        <p:txBody>
          <a:bodyPr>
            <a:normAutofit/>
          </a:bodyPr>
          <a:lstStyle/>
          <a:p>
            <a:endParaRPr lang="el-GR" sz="2800" dirty="0" smtClean="0"/>
          </a:p>
          <a:p>
            <a:r>
              <a:rPr lang="el-GR" sz="2800" dirty="0" smtClean="0"/>
              <a:t>Η διαδικασία μάθησης θα πρέπει να εστιαστεί στην απόκτηση κριτικής σκέψης, ώστε να μπορούν οι χρήστες να αξιολογήσουν αυτά που διαβάζουν και να αποφασίζουν για τη χρησιμότητά τους. </a:t>
            </a:r>
            <a:endParaRPr lang="en-US" sz="2800" dirty="0" smtClean="0"/>
          </a:p>
          <a:p>
            <a:r>
              <a:rPr lang="el-GR" sz="2800" dirty="0" smtClean="0"/>
              <a:t>Η απόκτηση κριτικής σκέψης μας κάνει ικανούς να αποτιμούμε  τη συνάφεια της πληροφορίας με το ζητούμενο, την άποψη ή την προκατάληψη του συντάκτη της και να αποφασίζουμε για το μέλλον της.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85</a:t>
            </a:fld>
            <a:endParaRPr lang="el-GR"/>
          </a:p>
        </p:txBody>
      </p:sp>
    </p:spTree>
    <p:extLst>
      <p:ext uri="{BB962C8B-B14F-4D97-AF65-F5344CB8AC3E}">
        <p14:creationId xmlns:p14="http://schemas.microsoft.com/office/powerpoint/2010/main" val="86523211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4691" name="Rectangle 3"/>
          <p:cNvSpPr>
            <a:spLocks noGrp="1" noChangeArrowheads="1"/>
          </p:cNvSpPr>
          <p:nvPr>
            <p:ph idx="1"/>
          </p:nvPr>
        </p:nvSpPr>
        <p:spPr/>
        <p:txBody>
          <a:bodyPr>
            <a:normAutofit/>
          </a:bodyPr>
          <a:lstStyle/>
          <a:p>
            <a:endParaRPr lang="el-GR" sz="2800" dirty="0" smtClean="0"/>
          </a:p>
          <a:p>
            <a:endParaRPr lang="el-GR" sz="2800" dirty="0" smtClean="0"/>
          </a:p>
          <a:p>
            <a:r>
              <a:rPr lang="el-GR" sz="2800" dirty="0" smtClean="0"/>
              <a:t>Προϋπόθεση για απόκτηση αποτελεσματικής κριτικής σκέψης είναι η ενεργή μάθηση. </a:t>
            </a:r>
            <a:r>
              <a:rPr lang="en-US" sz="2800" dirty="0" smtClean="0"/>
              <a:t> </a:t>
            </a:r>
            <a:r>
              <a:rPr lang="el-GR" sz="2800" dirty="0" smtClean="0"/>
              <a:t>Η ενεργή μάθηση περιλαμβάνει λόγο, συζήτηση, γραφή, σύνθεση και αξιολόγηση. </a:t>
            </a:r>
            <a:endParaRPr lang="en-US" sz="2800" dirty="0" smtClean="0"/>
          </a:p>
          <a:p>
            <a:endParaRPr lang="en-US" sz="2800" dirty="0" smtClean="0"/>
          </a:p>
          <a:p>
            <a:endParaRPr lang="en-US" sz="2800" dirty="0" smtClean="0"/>
          </a:p>
          <a:p>
            <a:endParaRPr lang="el-GR" sz="2800" dirty="0" smtClean="0"/>
          </a:p>
          <a:p>
            <a:endParaRPr lang="el-GR" sz="2800" dirty="0" smtClean="0"/>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86</a:t>
            </a:fld>
            <a:endParaRPr lang="el-GR"/>
          </a:p>
        </p:txBody>
      </p:sp>
    </p:spTree>
    <p:extLst>
      <p:ext uri="{BB962C8B-B14F-4D97-AF65-F5344CB8AC3E}">
        <p14:creationId xmlns:p14="http://schemas.microsoft.com/office/powerpoint/2010/main" val="255410325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active_learning01"/>
          <p:cNvPicPr>
            <a:picLocks noChangeAspect="1" noChangeArrowheads="1"/>
          </p:cNvPicPr>
          <p:nvPr/>
        </p:nvPicPr>
        <p:blipFill>
          <a:blip r:embed="rId3"/>
          <a:stretch>
            <a:fillRect/>
          </a:stretch>
        </p:blipFill>
        <p:spPr bwMode="auto">
          <a:xfrm>
            <a:off x="561611" y="1038808"/>
            <a:ext cx="8020779" cy="4780384"/>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87</a:t>
            </a:fld>
            <a:endParaRPr lang="el-GR"/>
          </a:p>
        </p:txBody>
      </p:sp>
      <p:sp>
        <p:nvSpPr>
          <p:cNvPr id="12" name="Rectangle 11"/>
          <p:cNvSpPr/>
          <p:nvPr/>
        </p:nvSpPr>
        <p:spPr>
          <a:xfrm>
            <a:off x="2286000" y="5908630"/>
            <a:ext cx="4572000" cy="276999"/>
          </a:xfrm>
          <a:prstGeom prst="rect">
            <a:avLst/>
          </a:prstGeom>
        </p:spPr>
        <p:txBody>
          <a:bodyPr>
            <a:spAutoFit/>
          </a:bodyPr>
          <a:lstStyle/>
          <a:p>
            <a:pPr algn="ctr"/>
            <a:r>
              <a:rPr lang="en-US" sz="1200" dirty="0" smtClean="0">
                <a:latin typeface="+mn-lt"/>
                <a:hlinkClick r:id="rId4"/>
              </a:rPr>
              <a:t>unthsc.edu</a:t>
            </a:r>
            <a:endParaRPr lang="el-GR" sz="1200" dirty="0">
              <a:latin typeface="+mn-lt"/>
            </a:endParaRPr>
          </a:p>
        </p:txBody>
      </p:sp>
    </p:spTree>
    <p:extLst>
      <p:ext uri="{BB962C8B-B14F-4D97-AF65-F5344CB8AC3E}">
        <p14:creationId xmlns:p14="http://schemas.microsoft.com/office/powerpoint/2010/main" val="19535432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6739" name="Rectangle 3"/>
          <p:cNvSpPr>
            <a:spLocks noGrp="1" noChangeArrowheads="1"/>
          </p:cNvSpPr>
          <p:nvPr>
            <p:ph idx="1"/>
          </p:nvPr>
        </p:nvSpPr>
        <p:spPr>
          <a:xfrm>
            <a:off x="457200" y="1196752"/>
            <a:ext cx="8229600" cy="5661248"/>
          </a:xfrm>
        </p:spPr>
        <p:txBody>
          <a:bodyPr>
            <a:normAutofit/>
          </a:bodyPr>
          <a:lstStyle/>
          <a:p>
            <a:pPr marL="0" indent="0">
              <a:buNone/>
            </a:pPr>
            <a:r>
              <a:rPr lang="en-US" sz="2600" dirty="0" err="1" smtClean="0"/>
              <a:t>Dabbour</a:t>
            </a:r>
            <a:r>
              <a:rPr lang="el-GR" sz="2600" dirty="0" smtClean="0"/>
              <a:t> 1997</a:t>
            </a:r>
            <a:r>
              <a:rPr lang="en-US" sz="2600" dirty="0" smtClean="0"/>
              <a:t> -</a:t>
            </a:r>
            <a:r>
              <a:rPr lang="el-GR" sz="2600" dirty="0" smtClean="0"/>
              <a:t> Η ενεργή μάθηση έχει τα παρακάτω χαρακτηριστικά:</a:t>
            </a:r>
          </a:p>
          <a:p>
            <a:pPr marL="514350" indent="-514350">
              <a:buFont typeface="+mj-lt"/>
              <a:buAutoNum type="arabicPeriod"/>
            </a:pPr>
            <a:r>
              <a:rPr lang="el-GR" sz="2600" dirty="0" smtClean="0"/>
              <a:t>Οι μαθητές εμπλέκονται σε κάτι περισσότερο από προσεκτική ακρόαση </a:t>
            </a:r>
            <a:endParaRPr lang="en-US" sz="2600" dirty="0" smtClean="0"/>
          </a:p>
          <a:p>
            <a:pPr marL="514350" indent="-514350">
              <a:buFont typeface="+mj-lt"/>
              <a:buAutoNum type="arabicPeriod"/>
            </a:pPr>
            <a:r>
              <a:rPr lang="el-GR" sz="2600" dirty="0" smtClean="0"/>
              <a:t>Δίνεται λιγότερη έμφαση στη μετάδοση γνώσης και περισσότερη στην ανάπτυξη δεξιοτήτων των μαθητών</a:t>
            </a:r>
            <a:endParaRPr lang="en-US" sz="2600" dirty="0" smtClean="0"/>
          </a:p>
          <a:p>
            <a:pPr marL="514350" indent="-514350">
              <a:buFont typeface="+mj-lt"/>
              <a:buAutoNum type="arabicPeriod"/>
            </a:pPr>
            <a:r>
              <a:rPr lang="el-GR" sz="2600" dirty="0" smtClean="0"/>
              <a:t>Οι μαθητές εμπλέκονται σε υψηλότερη σκέψη (π.χ. ανάλυση, σύνθεση, και αξιολόγηση) </a:t>
            </a:r>
          </a:p>
          <a:p>
            <a:pPr marL="514350" indent="-514350">
              <a:buFont typeface="+mj-lt"/>
              <a:buAutoNum type="arabicPeriod"/>
            </a:pPr>
            <a:r>
              <a:rPr lang="el-GR" sz="2600" dirty="0" smtClean="0"/>
              <a:t>Οι μαθητές απασχολούνται σε δραστηριότητες (π.χ. ανάγνωση, συζήτηση, γράψιμο), </a:t>
            </a:r>
          </a:p>
          <a:p>
            <a:pPr marL="514350" indent="-514350">
              <a:buFont typeface="+mj-lt"/>
              <a:buAutoNum type="arabicPeriod"/>
            </a:pPr>
            <a:r>
              <a:rPr lang="el-GR" sz="2600" dirty="0" smtClean="0"/>
              <a:t>Δίνεται μεγαλύτερη έμφαση στην εξερεύνηση της προσωπικότητας και των αξιών των μαθητών  </a:t>
            </a:r>
            <a:r>
              <a:rPr lang="en-US" sz="2600" dirty="0" smtClean="0"/>
              <a:t> </a:t>
            </a:r>
            <a:endParaRPr lang="el-GR" sz="2600" dirty="0" smtClean="0"/>
          </a:p>
          <a:p>
            <a:endParaRPr lang="el-GR" sz="26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88</a:t>
            </a:fld>
            <a:endParaRPr lang="el-GR"/>
          </a:p>
        </p:txBody>
      </p:sp>
    </p:spTree>
    <p:extLst>
      <p:ext uri="{BB962C8B-B14F-4D97-AF65-F5344CB8AC3E}">
        <p14:creationId xmlns:p14="http://schemas.microsoft.com/office/powerpoint/2010/main" val="19969974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dirty="0" smtClean="0"/>
              <a:t>Πληροφοριακός γραμματισμός </a:t>
            </a:r>
          </a:p>
        </p:txBody>
      </p:sp>
      <p:sp>
        <p:nvSpPr>
          <p:cNvPr id="78851" name="Rectangle 3"/>
          <p:cNvSpPr>
            <a:spLocks noGrp="1" noChangeArrowheads="1"/>
          </p:cNvSpPr>
          <p:nvPr>
            <p:ph idx="1"/>
          </p:nvPr>
        </p:nvSpPr>
        <p:spPr/>
        <p:txBody>
          <a:bodyPr>
            <a:noAutofit/>
          </a:bodyPr>
          <a:lstStyle/>
          <a:p>
            <a:pPr marL="0" indent="0">
              <a:buNone/>
            </a:pPr>
            <a:r>
              <a:rPr lang="el-GR" sz="2600" dirty="0" smtClean="0"/>
              <a:t>Η πληροφοριακή παιδεία αποτελεί εξέλιξη: </a:t>
            </a:r>
          </a:p>
          <a:p>
            <a:r>
              <a:rPr lang="el-GR" sz="2600" dirty="0" smtClean="0"/>
              <a:t>βιβλιογραφικής εκπαίδευσης (</a:t>
            </a:r>
            <a:r>
              <a:rPr lang="en-US" sz="2600" dirty="0" smtClean="0"/>
              <a:t>bibliographic instruction</a:t>
            </a:r>
            <a:r>
              <a:rPr lang="el-GR" sz="2600" dirty="0" smtClean="0"/>
              <a:t>), </a:t>
            </a:r>
          </a:p>
          <a:p>
            <a:r>
              <a:rPr lang="el-GR" sz="2600" dirty="0" smtClean="0"/>
              <a:t>εκπαίδευση χρηστών (</a:t>
            </a:r>
            <a:r>
              <a:rPr lang="en-US" sz="2600" dirty="0" smtClean="0"/>
              <a:t>user</a:t>
            </a:r>
            <a:r>
              <a:rPr lang="el-GR" sz="2600" dirty="0" smtClean="0"/>
              <a:t>/</a:t>
            </a:r>
            <a:r>
              <a:rPr lang="en-US" sz="2600" dirty="0" smtClean="0"/>
              <a:t>reader education</a:t>
            </a:r>
            <a:r>
              <a:rPr lang="el-GR" sz="2600" dirty="0" smtClean="0"/>
              <a:t>) ή </a:t>
            </a:r>
          </a:p>
          <a:p>
            <a:r>
              <a:rPr lang="el-GR" sz="2600" dirty="0" smtClean="0"/>
              <a:t>εκπαίδευση στη χρήση της βιβλιοθήκης (</a:t>
            </a:r>
            <a:r>
              <a:rPr lang="en-US" sz="2600" dirty="0" smtClean="0"/>
              <a:t>library instruction</a:t>
            </a:r>
            <a:r>
              <a:rPr lang="el-GR" sz="2600" dirty="0" smtClean="0"/>
              <a:t>). Ήδη από τη δεκαετία του 1970 και του 1980 πολλές ακαδημαϊκές βιβλιοθήκες στις ΗΠΑ , Μ. Βρετανία, Γερμανία και τη Σκανδιναβία, ξεκίνησαν προγράμματα εκπαίδευσης χρηστών, τα οποία περιείχαν είτε σύντομες παρουσιάσεις της βιβλιοθήκης, των πηγών και των καταλόγων της στους νέους φοιτητές, είτε μαθήματα πληροφοριακής παιδείας στους προπτυχιακούς ή/και μεταπτυχιακούς φοιτητές, ή και τα δύο.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a:t>
            </a:fld>
            <a:endParaRPr lang="el-GR"/>
          </a:p>
        </p:txBody>
      </p:sp>
    </p:spTree>
    <p:extLst>
      <p:ext uri="{BB962C8B-B14F-4D97-AF65-F5344CB8AC3E}">
        <p14:creationId xmlns:p14="http://schemas.microsoft.com/office/powerpoint/2010/main" val="8025607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7763" name="Rectangle 3"/>
          <p:cNvSpPr>
            <a:spLocks noGrp="1" noChangeArrowheads="1"/>
          </p:cNvSpPr>
          <p:nvPr>
            <p:ph idx="1"/>
          </p:nvPr>
        </p:nvSpPr>
        <p:spPr/>
        <p:txBody>
          <a:bodyPr>
            <a:normAutofit/>
          </a:bodyPr>
          <a:lstStyle/>
          <a:p>
            <a:endParaRPr lang="en-US" sz="2800" dirty="0" smtClean="0"/>
          </a:p>
          <a:p>
            <a:endParaRPr lang="en-US" sz="2800" dirty="0" smtClean="0"/>
          </a:p>
          <a:p>
            <a:r>
              <a:rPr lang="el-GR" sz="2800" dirty="0" smtClean="0"/>
              <a:t>Η ενεργή μάθηση στοχεύσει στην αποτελεσματική διδασκαλία, δηλαδή στην παραγωγικότερη χρήση του χρόνου της μαθησιακής διαδικασίας. </a:t>
            </a:r>
            <a:endParaRPr lang="en-US"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89</a:t>
            </a:fld>
            <a:endParaRPr lang="el-GR"/>
          </a:p>
        </p:txBody>
      </p:sp>
    </p:spTree>
    <p:extLst>
      <p:ext uri="{BB962C8B-B14F-4D97-AF65-F5344CB8AC3E}">
        <p14:creationId xmlns:p14="http://schemas.microsoft.com/office/powerpoint/2010/main" val="61781303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7763" name="Rectangle 3"/>
          <p:cNvSpPr>
            <a:spLocks noGrp="1" noChangeArrowheads="1"/>
          </p:cNvSpPr>
          <p:nvPr>
            <p:ph idx="1"/>
          </p:nvPr>
        </p:nvSpPr>
        <p:spPr/>
        <p:txBody>
          <a:bodyPr>
            <a:normAutofit/>
          </a:bodyPr>
          <a:lstStyle/>
          <a:p>
            <a:endParaRPr lang="en-US" sz="2800" dirty="0" smtClean="0"/>
          </a:p>
          <a:p>
            <a:pPr marL="0" indent="0">
              <a:buNone/>
            </a:pPr>
            <a:r>
              <a:rPr lang="en-US" sz="2800" dirty="0" smtClean="0"/>
              <a:t>Higgins and Cedar Face</a:t>
            </a:r>
            <a:r>
              <a:rPr lang="el-GR" sz="2800" dirty="0" smtClean="0"/>
              <a:t> 1998, </a:t>
            </a:r>
          </a:p>
          <a:p>
            <a:r>
              <a:rPr lang="el-GR" sz="2800" dirty="0" smtClean="0"/>
              <a:t>Αποτελεσματική διδασκαλία συνεπάγεται μία στροφή από απλή παρουσίαση της πληροφορίας στη δημιουργία νοήματος από τους ίδιους τους μαθητές. Οι εμπειρίες ενεργής μάθησης βοηθούν τους μαθητές να σκέφτονται κριτικά και να λύνουν προβλήματα</a:t>
            </a:r>
            <a:endParaRPr lang="en-US"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90</a:t>
            </a:fld>
            <a:endParaRPr lang="el-GR"/>
          </a:p>
        </p:txBody>
      </p:sp>
    </p:spTree>
    <p:extLst>
      <p:ext uri="{BB962C8B-B14F-4D97-AF65-F5344CB8AC3E}">
        <p14:creationId xmlns:p14="http://schemas.microsoft.com/office/powerpoint/2010/main" val="17246889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8787" name="Rectangle 3"/>
          <p:cNvSpPr>
            <a:spLocks noGrp="1" noChangeArrowheads="1"/>
          </p:cNvSpPr>
          <p:nvPr>
            <p:ph idx="1"/>
          </p:nvPr>
        </p:nvSpPr>
        <p:spPr/>
        <p:txBody>
          <a:bodyPr>
            <a:normAutofit/>
          </a:bodyPr>
          <a:lstStyle/>
          <a:p>
            <a:r>
              <a:rPr lang="el-GR" sz="2800" dirty="0" smtClean="0"/>
              <a:t>Οι μαθητές θα πρέπει  σύμφωνα με τις αρχές της ενεργούς μάθησης να ενθαρρύνονται να συμμετέχουν σε όλα τα στάδια της μάθησης και την ίδια στιγμή να αξιολογούν την πρόοδό τους. </a:t>
            </a:r>
            <a:endParaRPr lang="en-US" sz="2800" dirty="0" smtClean="0"/>
          </a:p>
          <a:p>
            <a:r>
              <a:rPr lang="el-GR" sz="2800" dirty="0" smtClean="0"/>
              <a:t>Η ενεργή μάθηση, δηλαδή, δεν παρεμβαίνει στην αυτοτέλεια της διδασκαλίας των επιστημονικών αντικειμένων, αλλά οδηγεί στην κατανόηση της σχέσης τους με τις πηγές γνώσης, τη διαδικασία ανάπτυξής τους και την οδηγητική σκοπιμότητα που τα διατύπωσε ως ερωτήματα. </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91</a:t>
            </a:fld>
            <a:endParaRPr lang="el-GR"/>
          </a:p>
        </p:txBody>
      </p:sp>
    </p:spTree>
    <p:extLst>
      <p:ext uri="{BB962C8B-B14F-4D97-AF65-F5344CB8AC3E}">
        <p14:creationId xmlns:p14="http://schemas.microsoft.com/office/powerpoint/2010/main" val="349711388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19811" name="Rectangle 3"/>
          <p:cNvSpPr>
            <a:spLocks noGrp="1" noChangeArrowheads="1"/>
          </p:cNvSpPr>
          <p:nvPr>
            <p:ph idx="1"/>
          </p:nvPr>
        </p:nvSpPr>
        <p:spPr/>
        <p:txBody>
          <a:bodyPr>
            <a:noAutofit/>
          </a:bodyPr>
          <a:lstStyle/>
          <a:p>
            <a:pPr marL="0" indent="0">
              <a:buNone/>
            </a:pPr>
            <a:r>
              <a:rPr lang="en-US" sz="2800" dirty="0" smtClean="0"/>
              <a:t>Chris</a:t>
            </a:r>
            <a:r>
              <a:rPr lang="el-GR" sz="2800" dirty="0" smtClean="0"/>
              <a:t> </a:t>
            </a:r>
            <a:r>
              <a:rPr lang="en-US" sz="2800" dirty="0" err="1" smtClean="0"/>
              <a:t>Atton</a:t>
            </a:r>
            <a:r>
              <a:rPr lang="el-GR" sz="2800" dirty="0" smtClean="0"/>
              <a:t> (1994) ενεργή διαδικασία στη διαχείριση της πληροφορίας είναι:</a:t>
            </a:r>
            <a:endParaRPr lang="en-US" sz="2800" dirty="0" smtClean="0"/>
          </a:p>
          <a:p>
            <a:pPr marL="514350" indent="-514350">
              <a:buFont typeface="+mj-lt"/>
              <a:buAutoNum type="arabicPeriod"/>
            </a:pPr>
            <a:r>
              <a:rPr lang="el-GR" sz="2800" dirty="0" smtClean="0"/>
              <a:t>εντοπισμός του προβλήματος που πρέπει να λυθεί</a:t>
            </a:r>
            <a:endParaRPr lang="en-US" sz="2800" dirty="0" smtClean="0"/>
          </a:p>
          <a:p>
            <a:pPr marL="514350" indent="-514350">
              <a:buFont typeface="+mj-lt"/>
              <a:buAutoNum type="arabicPeriod"/>
            </a:pPr>
            <a:r>
              <a:rPr lang="el-GR" sz="2800" dirty="0" smtClean="0"/>
              <a:t>σχεδιασμός στρατηγικής για να λυθεί το πρόβλημα</a:t>
            </a:r>
            <a:endParaRPr lang="en-US" sz="2800" dirty="0" smtClean="0"/>
          </a:p>
          <a:p>
            <a:pPr marL="514350" indent="-514350">
              <a:buFont typeface="+mj-lt"/>
              <a:buAutoNum type="arabicPeriod"/>
            </a:pPr>
            <a:r>
              <a:rPr lang="el-GR" sz="2800" dirty="0" smtClean="0"/>
              <a:t>εντοπισμός των πηγών</a:t>
            </a:r>
            <a:endParaRPr lang="en-US" sz="2800" dirty="0" smtClean="0"/>
          </a:p>
          <a:p>
            <a:pPr marL="514350" indent="-514350">
              <a:buFont typeface="+mj-lt"/>
              <a:buAutoNum type="arabicPeriod"/>
            </a:pPr>
            <a:r>
              <a:rPr lang="el-GR" sz="2800" dirty="0" smtClean="0"/>
              <a:t>χρήση των πηγών κριτικά</a:t>
            </a:r>
            <a:endParaRPr lang="en-US" sz="2800" dirty="0" smtClean="0"/>
          </a:p>
          <a:p>
            <a:pPr marL="514350" indent="-514350">
              <a:buFont typeface="+mj-lt"/>
              <a:buAutoNum type="arabicPeriod"/>
            </a:pPr>
            <a:r>
              <a:rPr lang="el-GR" sz="2800" dirty="0" smtClean="0"/>
              <a:t>καταγραφή της πληροφορίας </a:t>
            </a:r>
            <a:endParaRPr lang="en-US" sz="2800" dirty="0" smtClean="0"/>
          </a:p>
          <a:p>
            <a:pPr marL="514350" indent="-514350">
              <a:buFont typeface="+mj-lt"/>
              <a:buAutoNum type="arabicPeriod"/>
            </a:pPr>
            <a:r>
              <a:rPr lang="el-GR" sz="2800" dirty="0" smtClean="0"/>
              <a:t>μετάδοση της πληροφορίας</a:t>
            </a:r>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92</a:t>
            </a:fld>
            <a:endParaRPr lang="el-GR"/>
          </a:p>
        </p:txBody>
      </p:sp>
    </p:spTree>
    <p:extLst>
      <p:ext uri="{BB962C8B-B14F-4D97-AF65-F5344CB8AC3E}">
        <p14:creationId xmlns:p14="http://schemas.microsoft.com/office/powerpoint/2010/main" val="52993207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l-GR" dirty="0">
                <a:solidFill>
                  <a:prstClr val="black"/>
                </a:solidFill>
              </a:rPr>
              <a:t> Πληροφοριακός γραμματισμός &amp; </a:t>
            </a:r>
            <a:r>
              <a:rPr lang="en-US" dirty="0">
                <a:solidFill>
                  <a:prstClr val="black"/>
                </a:solidFill>
              </a:rPr>
              <a:t/>
            </a:r>
            <a:br>
              <a:rPr lang="en-US" dirty="0">
                <a:solidFill>
                  <a:prstClr val="black"/>
                </a:solidFill>
              </a:rPr>
            </a:br>
            <a:r>
              <a:rPr lang="el-GR" dirty="0">
                <a:solidFill>
                  <a:prstClr val="black"/>
                </a:solidFill>
              </a:rPr>
              <a:t>Κριτική σκέψη</a:t>
            </a:r>
            <a:endParaRPr lang="el-GR" dirty="0" smtClean="0"/>
          </a:p>
        </p:txBody>
      </p:sp>
      <p:sp>
        <p:nvSpPr>
          <p:cNvPr id="120835" name="Rectangle 3"/>
          <p:cNvSpPr>
            <a:spLocks noGrp="1" noChangeArrowheads="1"/>
          </p:cNvSpPr>
          <p:nvPr>
            <p:ph idx="1"/>
          </p:nvPr>
        </p:nvSpPr>
        <p:spPr/>
        <p:txBody>
          <a:bodyPr>
            <a:normAutofit/>
          </a:bodyPr>
          <a:lstStyle/>
          <a:p>
            <a:endParaRPr lang="el-GR" sz="2800" dirty="0" smtClean="0"/>
          </a:p>
          <a:p>
            <a:r>
              <a:rPr lang="el-GR" sz="2800" dirty="0" smtClean="0"/>
              <a:t>Συνοψίζοντας μπορεί να πει κανείς ότι η ανάπτυξη κριτικής σκέψης είναι συνυφασμένη με την ενεργή μάθηση και είναι ο πυρήνας του πληροφοριακού </a:t>
            </a:r>
            <a:r>
              <a:rPr lang="el-GR" sz="2800" dirty="0" err="1" smtClean="0"/>
              <a:t>γραμματισμού</a:t>
            </a:r>
            <a:endParaRPr lang="en-US" sz="2800" dirty="0" smtClean="0"/>
          </a:p>
          <a:p>
            <a:endParaRPr lang="en-US" sz="2800" dirty="0" smtClean="0"/>
          </a:p>
          <a:p>
            <a:pPr marL="0" indent="0">
              <a:buNone/>
            </a:pPr>
            <a:endParaRPr lang="el-GR" sz="2800" dirty="0" smtClean="0"/>
          </a:p>
          <a:p>
            <a:endParaRPr lang="el-GR" sz="2800" dirty="0" smtClean="0"/>
          </a:p>
        </p:txBody>
      </p:sp>
      <p:sp>
        <p:nvSpPr>
          <p:cNvPr id="4" name="3 - Θέση αριθμού διαφάνειας"/>
          <p:cNvSpPr>
            <a:spLocks noGrp="1"/>
          </p:cNvSpPr>
          <p:nvPr>
            <p:ph type="sldNum" sz="quarter" idx="12"/>
          </p:nvPr>
        </p:nvSpPr>
        <p:spPr/>
        <p:txBody>
          <a:bodyPr/>
          <a:lstStyle/>
          <a:p>
            <a:fld id="{F5008458-6517-442B-81F5-E246FD10A0A5}" type="slidenum">
              <a:rPr lang="el-GR" smtClean="0"/>
              <a:pPr/>
              <a:t>93</a:t>
            </a:fld>
            <a:endParaRPr lang="el-GR"/>
          </a:p>
        </p:txBody>
      </p:sp>
    </p:spTree>
    <p:extLst>
      <p:ext uri="{BB962C8B-B14F-4D97-AF65-F5344CB8AC3E}">
        <p14:creationId xmlns:p14="http://schemas.microsoft.com/office/powerpoint/2010/main" val="203824296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descr="Resultsofactivelearning"/>
          <p:cNvPicPr>
            <a:picLocks noChangeAspect="1" noChangeArrowheads="1"/>
          </p:cNvPicPr>
          <p:nvPr/>
        </p:nvPicPr>
        <p:blipFill>
          <a:blip r:embed="rId3"/>
          <a:stretch>
            <a:fillRect/>
          </a:stretch>
        </p:blipFill>
        <p:spPr bwMode="auto">
          <a:xfrm>
            <a:off x="822412" y="1001994"/>
            <a:ext cx="7499176" cy="4854012"/>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94</a:t>
            </a:fld>
            <a:endParaRPr lang="el-GR"/>
          </a:p>
        </p:txBody>
      </p:sp>
      <p:sp>
        <p:nvSpPr>
          <p:cNvPr id="12" name="Rectangle 11"/>
          <p:cNvSpPr/>
          <p:nvPr/>
        </p:nvSpPr>
        <p:spPr>
          <a:xfrm>
            <a:off x="2286000" y="5991742"/>
            <a:ext cx="4572000" cy="276999"/>
          </a:xfrm>
          <a:prstGeom prst="rect">
            <a:avLst/>
          </a:prstGeom>
        </p:spPr>
        <p:txBody>
          <a:bodyPr>
            <a:spAutoFit/>
          </a:bodyPr>
          <a:lstStyle/>
          <a:p>
            <a:pPr algn="ctr"/>
            <a:r>
              <a:rPr lang="en-US" sz="1200" dirty="0" smtClean="0">
                <a:latin typeface="+mn-lt"/>
                <a:hlinkClick r:id="rId4"/>
              </a:rPr>
              <a:t>tefl-tips.com</a:t>
            </a:r>
            <a:endParaRPr lang="el-GR" sz="1200" dirty="0">
              <a:latin typeface="+mn-lt"/>
            </a:endParaRPr>
          </a:p>
        </p:txBody>
      </p:sp>
    </p:spTree>
    <p:extLst>
      <p:ext uri="{BB962C8B-B14F-4D97-AF65-F5344CB8AC3E}">
        <p14:creationId xmlns:p14="http://schemas.microsoft.com/office/powerpoint/2010/main" val="38713224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descr="infofluency"/>
          <p:cNvPicPr>
            <a:picLocks noChangeAspect="1" noChangeArrowheads="1"/>
          </p:cNvPicPr>
          <p:nvPr/>
        </p:nvPicPr>
        <p:blipFill>
          <a:blip r:embed="rId3"/>
          <a:stretch>
            <a:fillRect/>
          </a:stretch>
        </p:blipFill>
        <p:spPr bwMode="auto">
          <a:xfrm>
            <a:off x="237713" y="1268760"/>
            <a:ext cx="8668575" cy="3979912"/>
          </a:xfrm>
          <a:prstGeom prst="rect">
            <a:avLst/>
          </a:prstGeom>
          <a:noFill/>
          <a:ln>
            <a:noFill/>
          </a:ln>
        </p:spPr>
      </p:pic>
      <p:sp>
        <p:nvSpPr>
          <p:cNvPr id="3" name="2 - Θέση αριθμού διαφάνειας"/>
          <p:cNvSpPr>
            <a:spLocks noGrp="1"/>
          </p:cNvSpPr>
          <p:nvPr>
            <p:ph type="sldNum" sz="quarter" idx="12"/>
          </p:nvPr>
        </p:nvSpPr>
        <p:spPr/>
        <p:txBody>
          <a:bodyPr/>
          <a:lstStyle/>
          <a:p>
            <a:fld id="{C7272906-E25D-4753-83D5-E5512ACE6B52}" type="slidenum">
              <a:rPr lang="el-GR" smtClean="0"/>
              <a:pPr/>
              <a:t>95</a:t>
            </a:fld>
            <a:endParaRPr lang="el-GR"/>
          </a:p>
        </p:txBody>
      </p:sp>
      <p:sp>
        <p:nvSpPr>
          <p:cNvPr id="12" name="Rectangle 11"/>
          <p:cNvSpPr/>
          <p:nvPr/>
        </p:nvSpPr>
        <p:spPr>
          <a:xfrm>
            <a:off x="2286000" y="5110172"/>
            <a:ext cx="4572000" cy="276999"/>
          </a:xfrm>
          <a:prstGeom prst="rect">
            <a:avLst/>
          </a:prstGeom>
        </p:spPr>
        <p:txBody>
          <a:bodyPr>
            <a:spAutoFit/>
          </a:bodyPr>
          <a:lstStyle/>
          <a:p>
            <a:pPr algn="ctr"/>
            <a:r>
              <a:rPr lang="en-US" sz="1200" dirty="0" smtClean="0">
                <a:latin typeface="+mn-lt"/>
                <a:hlinkClick r:id="rId4"/>
              </a:rPr>
              <a:t>digitween12-2.flatclassroomproject.wikispaces.net</a:t>
            </a:r>
            <a:endParaRPr lang="el-GR" sz="1200" dirty="0">
              <a:latin typeface="+mn-lt"/>
            </a:endParaRPr>
          </a:p>
        </p:txBody>
      </p:sp>
    </p:spTree>
    <p:extLst>
      <p:ext uri="{BB962C8B-B14F-4D97-AF65-F5344CB8AC3E}">
        <p14:creationId xmlns:p14="http://schemas.microsoft.com/office/powerpoint/2010/main" val="4612497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Στέλλα </a:t>
            </a:r>
            <a:r>
              <a:rPr lang="el-GR" sz="2000" dirty="0" err="1"/>
              <a:t>Κορομπίλη</a:t>
            </a:r>
            <a:r>
              <a:rPr lang="el-GR" sz="2000" dirty="0"/>
              <a:t> 2014</a:t>
            </a:r>
            <a:r>
              <a:rPr lang="el-GR" sz="2000" dirty="0" smtClean="0"/>
              <a:t>. Στέλλα </a:t>
            </a:r>
            <a:r>
              <a:rPr lang="el-GR" sz="2000" dirty="0" err="1" smtClean="0"/>
              <a:t>Κορομπίλη</a:t>
            </a:r>
            <a:r>
              <a:rPr lang="el-GR" sz="2000" dirty="0" smtClean="0"/>
              <a:t>. «Πληροφοριακή Παιδεία. </a:t>
            </a:r>
            <a:r>
              <a:rPr lang="el-GR" sz="2000" dirty="0"/>
              <a:t>Ενότητα </a:t>
            </a:r>
            <a:r>
              <a:rPr lang="el-GR" sz="2000" dirty="0" smtClean="0"/>
              <a:t>3: Πληροφοριακός γραμματισμός.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7fbf08e8b378b5733209ce0b1bc34c14af5f2"/>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5756</Words>
  <Application>Microsoft Office PowerPoint</Application>
  <PresentationFormat>On-screen Show (4:3)</PresentationFormat>
  <Paragraphs>589</Paragraphs>
  <Slides>103</Slides>
  <Notes>96</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OC_template_updated</vt:lpstr>
      <vt:lpstr>Πληροφοριακή παιδεία</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  Ορισμοί</vt:lpstr>
      <vt:lpstr>Πληροφοριακός γραμματισμός</vt:lpstr>
      <vt:lpstr>Πληροφοριακός γραμματισμός </vt:lpstr>
      <vt:lpstr>Πληροφοριακός γραμματισμός</vt:lpstr>
      <vt:lpstr>Πληροφοριακός γραμματισμός</vt:lpstr>
      <vt:lpstr>Πληροφοριακός γραμματισμός </vt:lpstr>
      <vt:lpstr>Πληροφοριακός γραμματισμός </vt:lpstr>
      <vt:lpstr>Πληροφοριακός γραμματισμός</vt:lpstr>
      <vt:lpstr>Πληροφοριακός γραμματισμός </vt:lpstr>
      <vt:lpstr>Πληροφοριακός γραμματισμός </vt:lpstr>
      <vt:lpstr>Πληροφοριακός γραμματισμός </vt:lpstr>
      <vt:lpstr>Πληροφοριακός γραμματισμός </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 </vt:lpstr>
      <vt:lpstr>Πληροφοριακός γραμματισμός </vt:lpstr>
      <vt:lpstr>Πληροφοριακός γραμματισμός </vt:lpstr>
      <vt:lpstr>Πληροφοριακός γραμματισμός </vt:lpstr>
      <vt:lpstr>Πληροφοριακός γραμματισμός </vt:lpstr>
      <vt:lpstr>Πληροφοριακός γραμματισμός </vt:lpstr>
      <vt:lpstr>Πληροφοριακός γραμματισμός</vt:lpstr>
      <vt:lpstr>Πληροφοριακός γραμματισμός</vt:lpstr>
      <vt:lpstr>Πληροφοριακός γραμματισμός  Πληροφοριακά εγγράμματο άτομο</vt:lpstr>
      <vt:lpstr>Πληροφοριακός γραμματισμός</vt:lpstr>
      <vt:lpstr>Πληροφοριακός γραμματισμός</vt:lpstr>
      <vt:lpstr>Πληροφοριακός γραμματισμός </vt:lpstr>
      <vt:lpstr>Πληροφοριακός γραμματισμός </vt:lpstr>
      <vt:lpstr>Πληροφοριακός γραμματισμός </vt:lpstr>
      <vt:lpstr>Πληροφοριακός γραμματισμός </vt:lpstr>
      <vt:lpstr>Πληροφοριακός γραμματισμός</vt:lpstr>
      <vt:lpstr>Πληροφοριακός γραμματισμός</vt:lpstr>
      <vt:lpstr>Πληροφοριακός γραμματισμός </vt:lpstr>
      <vt:lpstr>PowerPoint Presentation</vt:lpstr>
      <vt:lpstr>Πληροφοριακός γραμματισμός</vt:lpstr>
      <vt:lpstr>Πληροφοριακός γραμματισμός </vt:lpstr>
      <vt:lpstr>PowerPoint Presentation</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vt:lpstr>
      <vt:lpstr>PowerPoint Presentation</vt:lpstr>
      <vt:lpstr>Πληροφοριακός γραμματισμός</vt:lpstr>
      <vt:lpstr>Πληροφοριακός γραμματισμός</vt:lpstr>
      <vt:lpstr>Πληροφοριακός γραμματισμός</vt:lpstr>
      <vt:lpstr>Πληροφοριακός γραμματισμός</vt:lpstr>
      <vt:lpstr>Πληροφοριακός γραμματισμός  </vt:lpstr>
      <vt:lpstr>Πληροφοριακός γραμματισμός</vt:lpstr>
      <vt:lpstr>PowerPoint Presentation</vt:lpstr>
      <vt:lpstr>Πληροφοριακός γραμματισμός</vt:lpstr>
      <vt:lpstr>Πληροφοριακός γραμματισμός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Πληροφοριακός γραμματισμός &amp;  Κριτική σκέψη </vt:lpstr>
      <vt:lpstr>PowerPoint Presentation</vt:lpstr>
      <vt:lpstr> Πληροφοριακός γραμματισμός &amp;  Κριτική σκέψη </vt:lpstr>
      <vt:lpstr> Πληροφοριακός γραμματισμός &amp;  Κριτική σκέψη</vt:lpstr>
      <vt:lpstr>PowerPoint Presentation</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PowerPoint Presentation</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PowerPoint Presentation</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 Πληροφοριακός γραμματισμός &amp;  Κριτική σκέψη</vt:lpstr>
      <vt:lpstr>PowerPoint Presentation</vt:lpstr>
      <vt:lpstr>PowerPoint Presentation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377</cp:revision>
  <dcterms:created xsi:type="dcterms:W3CDTF">2013-03-04T13:35:19Z</dcterms:created>
  <dcterms:modified xsi:type="dcterms:W3CDTF">2015-12-03T10:35:04Z</dcterms:modified>
</cp:coreProperties>
</file>