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25"/>
  </p:notesMasterIdLst>
  <p:handoutMasterIdLst>
    <p:handoutMasterId r:id="rId26"/>
  </p:handoutMasterIdLst>
  <p:sldIdLst>
    <p:sldId id="256" r:id="rId6"/>
    <p:sldId id="349" r:id="rId7"/>
    <p:sldId id="357" r:id="rId8"/>
    <p:sldId id="362" r:id="rId9"/>
    <p:sldId id="353" r:id="rId10"/>
    <p:sldId id="347" r:id="rId11"/>
    <p:sldId id="368" r:id="rId12"/>
    <p:sldId id="351" r:id="rId13"/>
    <p:sldId id="352" r:id="rId14"/>
    <p:sldId id="369" r:id="rId15"/>
    <p:sldId id="367" r:id="rId16"/>
    <p:sldId id="360" r:id="rId17"/>
    <p:sldId id="257" r:id="rId18"/>
    <p:sldId id="267" r:id="rId19"/>
    <p:sldId id="269" r:id="rId20"/>
    <p:sldId id="276" r:id="rId21"/>
    <p:sldId id="277" r:id="rId22"/>
    <p:sldId id="271" r:id="rId23"/>
    <p:sldId id="274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andycfritz.blogspot.gr/2013/09/how-to-describe-what-we-do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eptissuesandiego.com/trigger-point-therapy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andycfritz.blogspot.gr/2013/09/how-to-describe-what-we-do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agetoday.com/aboutm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artofrolfing.wordpress.com/what-is-fascia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raisedbywolvesbodywork.com/massage-therapy-the-link-from-body-to-mind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arolinahealthinnovations.com/massage-3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Εν τω </a:t>
            </a:r>
            <a:r>
              <a:rPr lang="el-GR" sz="2600" dirty="0" err="1" smtClean="0"/>
              <a:t>βάθει</a:t>
            </a:r>
            <a:r>
              <a:rPr lang="el-GR" sz="2600" dirty="0" smtClean="0"/>
              <a:t> μάλαξη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Δυνάμεις Μάλαξης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948264" y="6253372"/>
            <a:ext cx="1944216" cy="2880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200" dirty="0" smtClean="0">
                <a:hlinkClick r:id="rId2"/>
              </a:rPr>
              <a:t>sandycfritz.blogspot.gr</a:t>
            </a:r>
            <a:endParaRPr lang="el-GR" sz="1200" dirty="0"/>
          </a:p>
        </p:txBody>
      </p:sp>
      <p:sp>
        <p:nvSpPr>
          <p:cNvPr id="21" name="2 - Θέση περιεχομένου"/>
          <p:cNvSpPr txBox="1">
            <a:spLocks/>
          </p:cNvSpPr>
          <p:nvPr/>
        </p:nvSpPr>
        <p:spPr>
          <a:xfrm>
            <a:off x="395536" y="1124744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φορά των δυνάμεων που ασκούνται και 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συμπεριφορά</a:t>
            </a:r>
            <a:r>
              <a:rPr lang="el-GR" sz="2400" dirty="0" smtClean="0">
                <a:latin typeface="+mn-lt"/>
              </a:rPr>
              <a:t> των ιστών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κατά την μάλαξη.       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22 - Ομάδα"/>
          <p:cNvGrpSpPr/>
          <p:nvPr/>
        </p:nvGrpSpPr>
        <p:grpSpPr>
          <a:xfrm>
            <a:off x="323528" y="1844824"/>
            <a:ext cx="8297930" cy="4709493"/>
            <a:chOff x="323528" y="1844824"/>
            <a:chExt cx="8297930" cy="4709493"/>
          </a:xfrm>
        </p:grpSpPr>
        <p:pic>
          <p:nvPicPr>
            <p:cNvPr id="9222" name="Picture 6" descr="C:\Documents and Settings\dora\Τα έγγραφά μου\torsion.jpg"/>
            <p:cNvPicPr>
              <a:picLocks noChangeAspect="1" noChangeArrowheads="1"/>
            </p:cNvPicPr>
            <p:nvPr/>
          </p:nvPicPr>
          <p:blipFill>
            <a:blip r:embed="rId3" cstate="print"/>
            <a:srcRect l="48999" b="-2540"/>
            <a:stretch>
              <a:fillRect/>
            </a:stretch>
          </p:blipFill>
          <p:spPr bwMode="auto">
            <a:xfrm>
              <a:off x="3563888" y="4293096"/>
              <a:ext cx="3528392" cy="226122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9220" name="Picture 4" descr="C:\Documents and Settings\dora\Τα έγγραφά μου\bend.jpg"/>
            <p:cNvPicPr>
              <a:picLocks noChangeAspect="1" noChangeArrowheads="1"/>
            </p:cNvPicPr>
            <p:nvPr/>
          </p:nvPicPr>
          <p:blipFill>
            <a:blip r:embed="rId4" cstate="print"/>
            <a:srcRect l="55571"/>
            <a:stretch>
              <a:fillRect/>
            </a:stretch>
          </p:blipFill>
          <p:spPr bwMode="auto">
            <a:xfrm>
              <a:off x="6444208" y="1844824"/>
              <a:ext cx="2177250" cy="226648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1" name="Picture 2" descr="C:\Documents and Settings\dora\Τα έγγραφά μου\compression.png"/>
            <p:cNvPicPr>
              <a:picLocks noChangeAspect="1" noChangeArrowheads="1"/>
            </p:cNvPicPr>
            <p:nvPr/>
          </p:nvPicPr>
          <p:blipFill>
            <a:blip r:embed="rId5" cstate="print"/>
            <a:srcRect l="9450" t="25781" r="45663" b="5501"/>
            <a:stretch>
              <a:fillRect/>
            </a:stretch>
          </p:blipFill>
          <p:spPr bwMode="auto">
            <a:xfrm>
              <a:off x="323528" y="2276872"/>
              <a:ext cx="3606799" cy="1794540"/>
            </a:xfrm>
            <a:prstGeom prst="rect">
              <a:avLst/>
            </a:prstGeom>
            <a:noFill/>
          </p:spPr>
        </p:pic>
        <p:grpSp>
          <p:nvGrpSpPr>
            <p:cNvPr id="5" name="19 - Ομάδα"/>
            <p:cNvGrpSpPr/>
            <p:nvPr/>
          </p:nvGrpSpPr>
          <p:grpSpPr>
            <a:xfrm>
              <a:off x="467544" y="3284984"/>
              <a:ext cx="1728192" cy="504056"/>
              <a:chOff x="323528" y="2996952"/>
              <a:chExt cx="1728192" cy="504056"/>
            </a:xfrm>
          </p:grpSpPr>
          <p:sp>
            <p:nvSpPr>
              <p:cNvPr id="12" name="11 - Ορθογώνιο"/>
              <p:cNvSpPr/>
              <p:nvPr/>
            </p:nvSpPr>
            <p:spPr>
              <a:xfrm>
                <a:off x="323528" y="3284984"/>
                <a:ext cx="172819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Οστίτης ιστός</a:t>
                </a:r>
                <a:endParaRPr lang="el-GR" dirty="0"/>
              </a:p>
            </p:txBody>
          </p:sp>
          <p:sp>
            <p:nvSpPr>
              <p:cNvPr id="15" name="14 - Ορθογώνιο"/>
              <p:cNvSpPr/>
              <p:nvPr/>
            </p:nvSpPr>
            <p:spPr>
              <a:xfrm>
                <a:off x="323528" y="2996952"/>
                <a:ext cx="1728192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Μαλακά μόρια</a:t>
                </a:r>
                <a:endParaRPr lang="el-GR" dirty="0"/>
              </a:p>
            </p:txBody>
          </p:sp>
        </p:grpSp>
        <p:pic>
          <p:nvPicPr>
            <p:cNvPr id="16" name="Picture 2" descr="C:\Documents and Settings\dora\Τα έγγραφά μου\compression.png"/>
            <p:cNvPicPr>
              <a:picLocks noChangeAspect="1" noChangeArrowheads="1"/>
            </p:cNvPicPr>
            <p:nvPr/>
          </p:nvPicPr>
          <p:blipFill>
            <a:blip r:embed="rId5" cstate="print"/>
            <a:srcRect l="59062"/>
            <a:stretch>
              <a:fillRect/>
            </a:stretch>
          </p:blipFill>
          <p:spPr bwMode="auto">
            <a:xfrm>
              <a:off x="539552" y="4293096"/>
              <a:ext cx="2842928" cy="225693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22" name="Picture 5" descr="C:\Documents and Settings\dora\Τα έγγραφά μου\shear.png"/>
            <p:cNvPicPr>
              <a:picLocks noChangeAspect="1" noChangeArrowheads="1"/>
            </p:cNvPicPr>
            <p:nvPr/>
          </p:nvPicPr>
          <p:blipFill>
            <a:blip r:embed="rId6" cstate="print"/>
            <a:srcRect l="47250" t="-5143"/>
            <a:stretch>
              <a:fillRect/>
            </a:stretch>
          </p:blipFill>
          <p:spPr bwMode="auto">
            <a:xfrm>
              <a:off x="3851920" y="1844824"/>
              <a:ext cx="2480469" cy="227118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2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Χειρισμός Κατάλληλης Πίεσης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3528392" cy="374441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Με κατάλληλα εντοπισμένη πίεση και </a:t>
            </a:r>
            <a:r>
              <a:rPr lang="el-GR" dirty="0" err="1" smtClean="0"/>
              <a:t>μετακύλιση</a:t>
            </a:r>
            <a:r>
              <a:rPr lang="el-GR" dirty="0" smtClean="0"/>
              <a:t> του ιστού γίνεται η αποκατάσταση της ελαστικότητάς του, γίνεται η θεραπεία και η αντιμετώπιση του πόνου.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5" name="Picture 2" descr="C:\Documents and Settings\dora\Τα έγγραφά μου\trigerj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12776"/>
            <a:ext cx="4453285" cy="4629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4644008" y="6093296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deeptissuesandiego.com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Χειρισμός Μεγάλης Πίεσης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Picture 7" descr="C:\Documents and Settings\dora\Τα έγγραφά μου\combined 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3816424" cy="5174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1727684" y="6453336"/>
            <a:ext cx="2736304" cy="2880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200" dirty="0" smtClean="0">
                <a:hlinkClick r:id="rId3"/>
              </a:rPr>
              <a:t>sandycfritz.blogspot.gr</a:t>
            </a:r>
            <a:endParaRPr lang="el-GR" sz="1200" dirty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436096" y="1268760"/>
            <a:ext cx="309634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δυνάμεις που αναπτύσσονται στον συνδετικό ιστό ανάλογα με την πίεση που ασκείται.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Εν τω </a:t>
            </a:r>
            <a:r>
              <a:rPr lang="el-GR" sz="2000" dirty="0" err="1"/>
              <a:t>βάθει</a:t>
            </a:r>
            <a:r>
              <a:rPr lang="el-GR" sz="2000" dirty="0"/>
              <a:t> μάλαξη».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Περιτονίες</a:t>
            </a:r>
            <a:r>
              <a:rPr lang="el-GR" dirty="0" smtClean="0"/>
              <a:t>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Χαλαρός συνδετικός ιστός, σχηματίζει τις επιφανειακές και τις σε βάθος </a:t>
            </a:r>
            <a:r>
              <a:rPr lang="el-GR" dirty="0" err="1" smtClean="0"/>
              <a:t>περιτονίες</a:t>
            </a:r>
            <a:r>
              <a:rPr lang="el-GR" dirty="0" smtClean="0"/>
              <a:t>, οι οποίες είναι </a:t>
            </a:r>
            <a:r>
              <a:rPr lang="el-GR" dirty="0" err="1" smtClean="0"/>
              <a:t>ινομυώδεις</a:t>
            </a:r>
            <a:r>
              <a:rPr lang="el-GR" dirty="0" smtClean="0"/>
              <a:t> ιστοί. 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Σε αυτούς εντάσσονται: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Οι </a:t>
            </a:r>
            <a:r>
              <a:rPr lang="el-GR" dirty="0" err="1" smtClean="0"/>
              <a:t>μυοτενοντώδεις</a:t>
            </a:r>
            <a:r>
              <a:rPr lang="el-GR" dirty="0" smtClean="0"/>
              <a:t> συνδέσεις.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Οι τένοντες.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Οι σύνδεσμοι.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Οι προσφύσεις των αρθρικών θυλάκων στα οστά.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Οι </a:t>
            </a:r>
            <a:r>
              <a:rPr lang="el-GR" dirty="0" err="1" smtClean="0"/>
              <a:t>βαθειές</a:t>
            </a:r>
            <a:r>
              <a:rPr lang="el-GR" dirty="0" smtClean="0"/>
              <a:t> </a:t>
            </a:r>
            <a:r>
              <a:rPr lang="el-GR" dirty="0" err="1" smtClean="0"/>
              <a:t>περιτονίες</a:t>
            </a:r>
            <a:r>
              <a:rPr lang="el-GR" dirty="0" smtClean="0"/>
              <a:t>, συνεχείς από την </a:t>
            </a:r>
            <a:r>
              <a:rPr lang="el-GR" dirty="0" err="1" smtClean="0"/>
              <a:t>τενοντώδη</a:t>
            </a:r>
            <a:r>
              <a:rPr lang="el-GR" dirty="0" smtClean="0"/>
              <a:t> </a:t>
            </a:r>
            <a:r>
              <a:rPr lang="el-GR" dirty="0" err="1" smtClean="0"/>
              <a:t>έκφυση</a:t>
            </a:r>
            <a:r>
              <a:rPr lang="el-GR" dirty="0" smtClean="0"/>
              <a:t> στην </a:t>
            </a:r>
            <a:r>
              <a:rPr lang="el-GR" dirty="0" err="1" smtClean="0"/>
              <a:t>τενοντώδη</a:t>
            </a:r>
            <a:r>
              <a:rPr lang="el-GR" dirty="0" smtClean="0"/>
              <a:t> κατάφυση, περιβάλλουν μύες, προσαρτώνται στα οστά και συντήκονται με το περιόστεο.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Περιτονίες</a:t>
            </a:r>
            <a:r>
              <a:rPr lang="el-GR" dirty="0" smtClean="0"/>
              <a:t>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2" descr="C:\Documents and Settings\dora\Τα έγγραφά μου\block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313979" cy="52292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07504" y="6525344"/>
            <a:ext cx="3888432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massagetoday.com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805064" y="1196752"/>
            <a:ext cx="5087416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περιτονίες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είναι συνεχείς στο σώμα, δεν υπάρχει αρχή και τέλος.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Είναι ένα παχύ «σεντόνι» που περιβάλει οστά μύες και όργανα, προσανατολίζει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καθορίζει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τον χώρο τους.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Προσαρμόζεται στις δυνάμεις που δέχεται, καθορίζοντας τον χώρο μεταξύ μυών και αρθρώσεων.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Ι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στός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ελαστικός και εύπλαστος, μαρτυρά την χρήση του σώματος.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Περιτονίες</a:t>
            </a:r>
            <a:r>
              <a:rPr lang="el-GR" dirty="0" smtClean="0"/>
              <a:t> /Συνδετικός Ιστός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6146" name="Picture 2" descr="C:\Documents and Settings\dora\Τα έγγραφά μου\deep-connective-tissue.jpg"/>
          <p:cNvPicPr>
            <a:picLocks noChangeAspect="1" noChangeArrowheads="1"/>
          </p:cNvPicPr>
          <p:nvPr/>
        </p:nvPicPr>
        <p:blipFill>
          <a:blip r:embed="rId3" cstate="print"/>
          <a:srcRect l="24712" r="15978"/>
          <a:stretch>
            <a:fillRect/>
          </a:stretch>
        </p:blipFill>
        <p:spPr bwMode="auto">
          <a:xfrm>
            <a:off x="1475656" y="1124744"/>
            <a:ext cx="2741570" cy="530261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1802325" y="6447734"/>
            <a:ext cx="2088232" cy="2880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dirty="0" smtClean="0">
                <a:hlinkClick r:id="rId4"/>
              </a:rPr>
              <a:t>raisedbywolvesbodywork.com</a:t>
            </a:r>
            <a:endParaRPr lang="el-GR" sz="1200" dirty="0"/>
          </a:p>
        </p:txBody>
      </p:sp>
      <p:pic>
        <p:nvPicPr>
          <p:cNvPr id="9" name="Picture 2" descr="C:\Documents and Settings\dora\Τα έγγραφά μου\fascia-man.jpg"/>
          <p:cNvPicPr>
            <a:picLocks noChangeAspect="1" noChangeArrowheads="1"/>
          </p:cNvPicPr>
          <p:nvPr/>
        </p:nvPicPr>
        <p:blipFill>
          <a:blip r:embed="rId5" cstate="print"/>
          <a:srcRect l="4082" r="4082"/>
          <a:stretch>
            <a:fillRect/>
          </a:stretch>
        </p:blipFill>
        <p:spPr bwMode="auto">
          <a:xfrm>
            <a:off x="4427984" y="1124744"/>
            <a:ext cx="2874397" cy="531188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821066" y="6436631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hlinkClick r:id="rId6"/>
              </a:rPr>
              <a:t>artofrolfing.wordpress.com</a:t>
            </a:r>
            <a:endParaRPr kumimoji="0" lang="el-G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Συνδετικός Ιστός </a:t>
            </a:r>
            <a:r>
              <a:rPr lang="el-GR" sz="3200" b="0" dirty="0" smtClean="0"/>
              <a:t>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dirty="0" smtClean="0"/>
              <a:t>Η πρόσφυση του συνδετικού ιστού σε οστό </a:t>
            </a:r>
            <a:r>
              <a:rPr lang="el-GR" dirty="0" smtClean="0"/>
              <a:t>είναι:</a:t>
            </a:r>
            <a:endParaRPr lang="el-GR" dirty="0" smtClean="0"/>
          </a:p>
          <a:p>
            <a:pPr lvl="1"/>
            <a:r>
              <a:rPr lang="el-GR" dirty="0" smtClean="0"/>
              <a:t>Άμεση, </a:t>
            </a:r>
            <a:r>
              <a:rPr lang="el-GR" dirty="0" err="1" smtClean="0"/>
              <a:t>ινοχόνδρινες</a:t>
            </a:r>
            <a:r>
              <a:rPr lang="el-GR" dirty="0" smtClean="0"/>
              <a:t> κατασκευές:</a:t>
            </a:r>
          </a:p>
          <a:p>
            <a:pPr lvl="2"/>
            <a:r>
              <a:rPr lang="el-GR" dirty="0" smtClean="0"/>
              <a:t> τένοντες,</a:t>
            </a:r>
          </a:p>
          <a:p>
            <a:pPr lvl="2"/>
            <a:r>
              <a:rPr lang="el-GR" dirty="0" smtClean="0"/>
              <a:t> σύνδεσμοι, </a:t>
            </a:r>
          </a:p>
          <a:p>
            <a:pPr lvl="2"/>
            <a:r>
              <a:rPr lang="el-GR" dirty="0" smtClean="0"/>
              <a:t> αρθρικός θύλακας.</a:t>
            </a:r>
          </a:p>
          <a:p>
            <a:pPr lvl="1"/>
            <a:r>
              <a:rPr lang="el-GR" dirty="0" smtClean="0"/>
              <a:t>Έμμεση, δεν υπάρχουν </a:t>
            </a:r>
            <a:r>
              <a:rPr lang="el-GR" dirty="0" err="1" smtClean="0"/>
              <a:t>ινοχόνδρινες</a:t>
            </a:r>
            <a:r>
              <a:rPr lang="el-GR" dirty="0" smtClean="0"/>
              <a:t> κατασκευές, αλλά ο συνδετικός ιστός εξελίσσεται σε περιόστεο.</a:t>
            </a:r>
          </a:p>
          <a:p>
            <a:r>
              <a:rPr lang="el-GR" dirty="0" smtClean="0"/>
              <a:t>Οι εν τω </a:t>
            </a:r>
            <a:r>
              <a:rPr lang="el-GR" dirty="0" err="1" smtClean="0"/>
              <a:t>βάθει</a:t>
            </a:r>
            <a:r>
              <a:rPr lang="el-GR" dirty="0" smtClean="0"/>
              <a:t> ίνες δημιουργούν </a:t>
            </a:r>
            <a:r>
              <a:rPr lang="el-GR" dirty="0" err="1" smtClean="0"/>
              <a:t>ινοχόνδρινη</a:t>
            </a:r>
            <a:r>
              <a:rPr lang="el-GR" dirty="0" smtClean="0"/>
              <a:t> μεταβατική ζώνη με άμεση πρόσφυση, σε αντίθεση με τις επιφανειακές δομές (μυϊκές) με έμμεση πρόσφυση.</a:t>
            </a:r>
          </a:p>
          <a:p>
            <a:pPr lvl="1"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Συνδετικός Ιστός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αναδιπλώσεις των </a:t>
            </a:r>
            <a:r>
              <a:rPr lang="el-GR" dirty="0" err="1" smtClean="0"/>
              <a:t>περιτονιών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Αυξάνουν την επιφάνεια στην οποία ασκείται δύναμη.</a:t>
            </a:r>
          </a:p>
          <a:p>
            <a:pPr lvl="1"/>
            <a:r>
              <a:rPr lang="el-GR" dirty="0" smtClean="0"/>
              <a:t>Εξασφαλίζουν μικρή – οξεία - γωνία μεταξύ της διεύθυνσης των δυνάμεων και των ιστών.</a:t>
            </a:r>
          </a:p>
          <a:p>
            <a:pPr lvl="1"/>
            <a:r>
              <a:rPr lang="el-GR" dirty="0" smtClean="0"/>
              <a:t>Αυξάνει την επιφάνεια πρόσφυσης. </a:t>
            </a:r>
          </a:p>
          <a:p>
            <a:r>
              <a:rPr lang="el-GR" dirty="0" smtClean="0"/>
              <a:t>Σε μύες με ίνες ταχείας συστολής υπάρχει πλουσιότερη αναδίπλωση. </a:t>
            </a:r>
          </a:p>
          <a:p>
            <a:r>
              <a:rPr lang="el-GR" dirty="0" smtClean="0"/>
              <a:t>Η ελαττωμένη ελαστικότητα των τελευταίων </a:t>
            </a:r>
            <a:r>
              <a:rPr lang="el-GR" dirty="0" err="1" smtClean="0"/>
              <a:t>σαρκομερίων</a:t>
            </a:r>
            <a:r>
              <a:rPr lang="el-GR" dirty="0" smtClean="0"/>
              <a:t> καθιστά τον ιστό πιο ευάλωτο στους τραυματισμούς.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Μυϊκός ιστός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6093296"/>
            <a:ext cx="2952328" cy="432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200" dirty="0" smtClean="0">
                <a:hlinkClick r:id="rId2"/>
              </a:rPr>
              <a:t>carolinahealthinnovations.com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0242" name="Picture 2" descr="C:\Documents and Settings\dora\Τα έγγραφά μου\fascia-muscle-strain-300x240.jpg"/>
          <p:cNvPicPr>
            <a:picLocks noChangeAspect="1" noChangeArrowheads="1"/>
          </p:cNvPicPr>
          <p:nvPr/>
        </p:nvPicPr>
        <p:blipFill>
          <a:blip r:embed="rId3" cstate="print"/>
          <a:srcRect r="52874" b="2299"/>
          <a:stretch>
            <a:fillRect/>
          </a:stretch>
        </p:blipFill>
        <p:spPr bwMode="auto">
          <a:xfrm>
            <a:off x="467544" y="1196752"/>
            <a:ext cx="2952328" cy="4896544"/>
          </a:xfrm>
          <a:prstGeom prst="rect">
            <a:avLst/>
          </a:prstGeom>
          <a:noFill/>
        </p:spPr>
      </p:pic>
      <p:pic>
        <p:nvPicPr>
          <p:cNvPr id="6" name="Picture 2" descr="C:\Documents and Settings\dora\Τα έγγραφά μου\fascia-muscle-strain-300x240.jpg"/>
          <p:cNvPicPr>
            <a:picLocks noChangeAspect="1" noChangeArrowheads="1"/>
          </p:cNvPicPr>
          <p:nvPr/>
        </p:nvPicPr>
        <p:blipFill>
          <a:blip r:embed="rId3" cstate="print"/>
          <a:srcRect l="54023" t="8621" r="12644" b="54023"/>
          <a:stretch>
            <a:fillRect/>
          </a:stretch>
        </p:blipFill>
        <p:spPr bwMode="auto">
          <a:xfrm>
            <a:off x="3491880" y="1700808"/>
            <a:ext cx="2088232" cy="1872208"/>
          </a:xfrm>
          <a:prstGeom prst="rect">
            <a:avLst/>
          </a:prstGeom>
          <a:noFill/>
        </p:spPr>
      </p:pic>
      <p:pic>
        <p:nvPicPr>
          <p:cNvPr id="7" name="Picture 2" descr="C:\Documents and Settings\dora\Τα έγγραφά μου\fascia-muscle-strain-300x240.jpg"/>
          <p:cNvPicPr>
            <a:picLocks noChangeAspect="1" noChangeArrowheads="1"/>
          </p:cNvPicPr>
          <p:nvPr/>
        </p:nvPicPr>
        <p:blipFill>
          <a:blip r:embed="rId3" cstate="print"/>
          <a:srcRect l="60919" t="54598" r="12644" b="8046"/>
          <a:stretch>
            <a:fillRect/>
          </a:stretch>
        </p:blipFill>
        <p:spPr bwMode="auto">
          <a:xfrm>
            <a:off x="3995936" y="3789040"/>
            <a:ext cx="1656184" cy="1872208"/>
          </a:xfrm>
          <a:prstGeom prst="rect">
            <a:avLst/>
          </a:prstGeom>
          <a:noFill/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724128" y="4293096"/>
            <a:ext cx="244827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Φυσιολογικός μυϊκός ιστός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5652120" y="1772816"/>
            <a:ext cx="33123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Ιστός με αυξημένη τάση, λόγω έλλειψης ελαστικότητας στις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περιτονίες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Ακινητοποίηση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ακινητοποίηση συμβαίνει:</a:t>
            </a:r>
          </a:p>
          <a:p>
            <a:pPr lvl="1"/>
            <a:r>
              <a:rPr lang="el-GR" dirty="0" smtClean="0"/>
              <a:t>Απώλεια θεμέλιας ουσίας - όχι κολλαγόνων ινών.</a:t>
            </a:r>
          </a:p>
          <a:p>
            <a:pPr lvl="1"/>
            <a:r>
              <a:rPr lang="el-GR" dirty="0" smtClean="0"/>
              <a:t>Απώλεια ύδατος, </a:t>
            </a:r>
            <a:r>
              <a:rPr lang="el-GR" dirty="0" err="1" smtClean="0"/>
              <a:t>γλυκανών</a:t>
            </a:r>
            <a:r>
              <a:rPr lang="el-GR" dirty="0" smtClean="0"/>
              <a:t> και </a:t>
            </a:r>
            <a:r>
              <a:rPr lang="el-GR" dirty="0" err="1" smtClean="0"/>
              <a:t>υαλουρονικού</a:t>
            </a:r>
            <a:r>
              <a:rPr lang="el-GR" dirty="0" smtClean="0"/>
              <a:t> οξέως.</a:t>
            </a:r>
          </a:p>
          <a:p>
            <a:pPr lvl="1"/>
            <a:r>
              <a:rPr lang="el-GR" dirty="0" smtClean="0"/>
              <a:t>Μείωση της κρίσιμης απόστασης.</a:t>
            </a:r>
          </a:p>
          <a:p>
            <a:pPr lvl="1"/>
            <a:r>
              <a:rPr lang="el-GR" dirty="0" smtClean="0"/>
              <a:t>Τυχαία ανάπτυξη των κολλαγόνων ινών.</a:t>
            </a:r>
          </a:p>
          <a:p>
            <a:pPr lvl="1"/>
            <a:r>
              <a:rPr lang="el-GR" dirty="0" smtClean="0"/>
              <a:t>Μείωση της ελαστικότητας.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Επούλωση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Μετά από τραυματισμό η επούλωση εξελίσσεται στα παρακάτω στάδια: </a:t>
            </a:r>
          </a:p>
          <a:p>
            <a:pPr lvl="1"/>
            <a:r>
              <a:rPr lang="el-GR" dirty="0" smtClean="0"/>
              <a:t>Φλεγμονώδες στάδιο,</a:t>
            </a:r>
          </a:p>
          <a:p>
            <a:pPr lvl="1"/>
            <a:r>
              <a:rPr lang="el-GR" dirty="0" smtClean="0"/>
              <a:t>Στάδιο </a:t>
            </a:r>
            <a:r>
              <a:rPr lang="el-GR" dirty="0" err="1" smtClean="0"/>
              <a:t>κοκκιοποίησης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Στάδιο </a:t>
            </a:r>
            <a:r>
              <a:rPr lang="el-GR" dirty="0" err="1" smtClean="0"/>
              <a:t>ίνωσης</a:t>
            </a:r>
            <a:r>
              <a:rPr lang="el-GR" dirty="0" smtClean="0"/>
              <a:t>,</a:t>
            </a:r>
            <a:endParaRPr lang="el-GR" dirty="0" smtClean="0"/>
          </a:p>
          <a:p>
            <a:pPr lvl="1"/>
            <a:r>
              <a:rPr lang="el-GR" dirty="0" err="1" smtClean="0"/>
              <a:t>Σττάδιο</a:t>
            </a:r>
            <a:r>
              <a:rPr lang="el-GR" dirty="0" smtClean="0"/>
              <a:t> ωρίμανσης.</a:t>
            </a:r>
          </a:p>
          <a:p>
            <a:r>
              <a:rPr lang="el-GR" dirty="0" smtClean="0"/>
              <a:t>Η ωρίμανση του ιστού στο τελευταίο στάδιο εκφράζει την ισχυροποίηση των ινών του κολλαγόνου με επίδραση εξωτερικών δυνάμεων (χειρισμοί).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1179</TotalTime>
  <Words>1033</Words>
  <Application>Microsoft Office PowerPoint</Application>
  <PresentationFormat>Προβολή στην οθόνη (4:3)</PresentationFormat>
  <Paragraphs>138</Paragraphs>
  <Slides>19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Περιτονίες 1/2</vt:lpstr>
      <vt:lpstr>Περιτονίες 2/2</vt:lpstr>
      <vt:lpstr>Περιτονίες /Συνδετικός Ιστός</vt:lpstr>
      <vt:lpstr>Συνδετικός Ιστός 1/2</vt:lpstr>
      <vt:lpstr>Συνδετικός Ιστός 2/2</vt:lpstr>
      <vt:lpstr>Μυϊκός ιστός</vt:lpstr>
      <vt:lpstr>Ακινητοποίηση</vt:lpstr>
      <vt:lpstr>Επούλωση </vt:lpstr>
      <vt:lpstr>Δυνάμεις Μάλαξης</vt:lpstr>
      <vt:lpstr>Χειρισμός Κατάλληλης Πίεσης</vt:lpstr>
      <vt:lpstr>Χειρισμός Μεγάλης Πίεσης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22</cp:revision>
  <dcterms:created xsi:type="dcterms:W3CDTF">2015-08-26T08:42:46Z</dcterms:created>
  <dcterms:modified xsi:type="dcterms:W3CDTF">2015-12-08T08:45:45Z</dcterms:modified>
</cp:coreProperties>
</file>