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708" r:id="rId2"/>
    <p:sldMasterId id="2147483719" r:id="rId3"/>
  </p:sldMasterIdLst>
  <p:notesMasterIdLst>
    <p:notesMasterId r:id="rId45"/>
  </p:notesMasterIdLst>
  <p:handoutMasterIdLst>
    <p:handoutMasterId r:id="rId46"/>
  </p:handoutMasterIdLst>
  <p:sldIdLst>
    <p:sldId id="345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344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46" r:id="rId37"/>
    <p:sldId id="347" r:id="rId38"/>
    <p:sldId id="348" r:id="rId39"/>
    <p:sldId id="354" r:id="rId40"/>
    <p:sldId id="355" r:id="rId41"/>
    <p:sldId id="350" r:id="rId42"/>
    <p:sldId id="351" r:id="rId43"/>
    <p:sldId id="352" r:id="rId44"/>
  </p:sldIdLst>
  <p:sldSz cx="9144000" cy="6858000" type="screen4x3"/>
  <p:notesSz cx="7104063" cy="10234613"/>
  <p:custDataLst>
    <p:tags r:id="rId47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3333FF"/>
    <a:srgbClr val="F0E501"/>
    <a:srgbClr val="CC3300"/>
    <a:srgbClr val="C00000"/>
    <a:srgbClr val="075075"/>
    <a:srgbClr val="06405D"/>
    <a:srgbClr val="063852"/>
    <a:srgbClr val="004A82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0" autoAdjust="0"/>
    <p:restoredTop sz="94660"/>
  </p:normalViewPr>
  <p:slideViewPr>
    <p:cSldViewPr>
      <p:cViewPr varScale="1">
        <p:scale>
          <a:sx n="111" d="100"/>
          <a:sy n="111" d="100"/>
        </p:scale>
        <p:origin x="-17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066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11/3/2015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11/3/2015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58840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016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72583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79338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13071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0000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5135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21342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0650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03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44413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81607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87745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547248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68271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34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35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851195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1644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93257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352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79500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84806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58460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5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5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36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7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8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4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8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6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1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74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09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44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93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22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71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5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15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116632"/>
            <a:ext cx="8496944" cy="66247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82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7507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3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7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2800" b="1" dirty="0" smtClean="0">
                <a:solidFill>
                  <a:sysClr val="windowText" lastClr="000000"/>
                </a:solidFill>
              </a:rPr>
              <a:t>Ενότητα 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6</a:t>
            </a:r>
            <a:r>
              <a:rPr lang="el-GR" sz="2800" b="1" smtClean="0">
                <a:solidFill>
                  <a:sysClr val="windowText" lastClr="000000"/>
                </a:solidFill>
              </a:rPr>
              <a:t>α</a:t>
            </a:r>
            <a:r>
              <a:rPr lang="en-US" sz="2800" b="1" smtClean="0">
                <a:solidFill>
                  <a:sysClr val="windowText" lastClr="000000"/>
                </a:solidFill>
              </a:rPr>
              <a:t> </a:t>
            </a:r>
            <a:r>
              <a:rPr lang="el-GR" sz="2800" dirty="0" smtClean="0">
                <a:solidFill>
                  <a:sysClr val="windowText" lastClr="000000"/>
                </a:solidFill>
              </a:rPr>
              <a:t>: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l-GR" sz="2800" dirty="0" smtClean="0"/>
              <a:t>Κατασκευή Κέρινου Ομοιώματος Ολικής Χυτής Στεφάνης</a:t>
            </a:r>
            <a:endParaRPr lang="en-US" sz="2800" dirty="0" smtClean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84284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9669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Τεχνική του </a:t>
            </a:r>
            <a:r>
              <a:rPr lang="el-GR" sz="4400" dirty="0"/>
              <a:t>φύλλου κεριού</a:t>
            </a:r>
            <a:br>
              <a:rPr lang="el-GR" sz="4400" dirty="0"/>
            </a:br>
            <a:r>
              <a:rPr lang="el-GR" dirty="0"/>
              <a:t> </a:t>
            </a:r>
            <a:r>
              <a:rPr lang="el-GR" sz="3600" b="0" dirty="0"/>
              <a:t>(πάχους 0.3-0.5</a:t>
            </a:r>
            <a:r>
              <a:rPr lang="en-US" sz="3600" b="0" dirty="0"/>
              <a:t>mm</a:t>
            </a:r>
            <a:r>
              <a:rPr lang="en-US" sz="3600" b="0" dirty="0" smtClean="0"/>
              <a:t>)</a:t>
            </a:r>
            <a:r>
              <a:rPr lang="el-GR" sz="3600" b="0" dirty="0" smtClean="0"/>
              <a:t> (1 από 3)</a:t>
            </a:r>
            <a:endParaRPr lang="el-GR" sz="36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423" y="1196975"/>
            <a:ext cx="668315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59632" y="6255404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Ανδριτσάκης Δ. Ακίνητη επανορθωτική προσθετική. Εκδόσεις Ζαχαρόπουλος, Αθήνα, 2002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1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Τεχνική του φύλλου κεριού</a:t>
            </a:r>
            <a:br>
              <a:rPr lang="el-GR" sz="4400" dirty="0"/>
            </a:br>
            <a:r>
              <a:rPr lang="el-GR" sz="3600" dirty="0"/>
              <a:t> </a:t>
            </a:r>
            <a:r>
              <a:rPr lang="el-GR" sz="3600" b="0" dirty="0"/>
              <a:t>(πάχους 0.3-0.5</a:t>
            </a:r>
            <a:r>
              <a:rPr lang="en-US" sz="3600" b="0" dirty="0"/>
              <a:t>mm)</a:t>
            </a:r>
            <a:r>
              <a:rPr lang="el-GR" sz="3600" b="0" dirty="0"/>
              <a:t> </a:t>
            </a: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3)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646" y="1316037"/>
            <a:ext cx="6761395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>
            <a:off x="1187624" y="6381328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rgbClr val="595959"/>
                </a:solidFill>
                <a:latin typeface="Calibri"/>
              </a:rPr>
              <a:t>Λομβαρδάς Ι. Προσθετική. Εκδόσεις Μέλισσα, Αθήνα, 1987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26460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Τεχνική του φύλλου κεριού</a:t>
            </a:r>
            <a:r>
              <a:rPr lang="el-GR" sz="4800" dirty="0"/>
              <a:t/>
            </a:r>
            <a:br>
              <a:rPr lang="el-GR" sz="4800" dirty="0"/>
            </a:br>
            <a:r>
              <a:rPr lang="el-GR" sz="3600" dirty="0"/>
              <a:t> </a:t>
            </a:r>
            <a:r>
              <a:rPr lang="el-GR" sz="3600" b="0" dirty="0"/>
              <a:t>(πάχους 0.3-0.5</a:t>
            </a:r>
            <a:r>
              <a:rPr lang="en-US" sz="3600" b="0" dirty="0"/>
              <a:t>mm)</a:t>
            </a:r>
            <a:r>
              <a:rPr lang="el-GR" sz="3600" b="0" dirty="0"/>
              <a:t> </a:t>
            </a: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3)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215" y="1314758"/>
            <a:ext cx="414425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118785" name="Rectangle 1"/>
          <p:cNvSpPr>
            <a:spLocks noChangeArrowheads="1"/>
          </p:cNvSpPr>
          <p:nvPr/>
        </p:nvSpPr>
        <p:spPr bwMode="auto">
          <a:xfrm>
            <a:off x="1259632" y="6380027"/>
            <a:ext cx="72728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5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Τεχνική της Ενστάλαξης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229" y="1158118"/>
            <a:ext cx="6638229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1691680" y="6217850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Ανδριτσάκης Δ. Ακίνητη επανορθωτική προσθετική. Εκδόσεις Ζαχαρόπουλος, Αθήνα, 2002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42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Τεχνική </a:t>
            </a:r>
            <a:r>
              <a:rPr lang="el-GR" dirty="0" smtClean="0"/>
              <a:t>της </a:t>
            </a:r>
            <a:r>
              <a:rPr lang="el-GR" dirty="0"/>
              <a:t>Ενστάλαξης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170694"/>
            <a:ext cx="684042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1259632" y="6255404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7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 smtClean="0"/>
              <a:t>Τεχνική του πλαστικού φύλλου</a:t>
            </a:r>
            <a:br>
              <a:rPr lang="el-GR" sz="4400" dirty="0" smtClean="0"/>
            </a:br>
            <a:r>
              <a:rPr lang="el-GR" dirty="0" smtClean="0"/>
              <a:t> </a:t>
            </a:r>
            <a:r>
              <a:rPr lang="el-GR" b="0" dirty="0" smtClean="0"/>
              <a:t>(</a:t>
            </a:r>
            <a:r>
              <a:rPr lang="el-GR" b="0" dirty="0"/>
              <a:t>ADAPTA</a:t>
            </a:r>
            <a:r>
              <a:rPr lang="el-GR" b="0" dirty="0" smtClean="0"/>
              <a:t>) </a:t>
            </a:r>
            <a:r>
              <a:rPr lang="el-GR" sz="3600" b="0" dirty="0" smtClean="0"/>
              <a:t>(1 από 9)</a:t>
            </a:r>
            <a:endParaRPr lang="el-GR" sz="36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798" y="1196975"/>
            <a:ext cx="682040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59632" y="6255404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Ανδριτσάκης Δ. Ακίνητη επανορθωτική προσθετική. Εκδόσεις Ζαχαρόπουλος, Αθήνα, 2002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5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Τεχνική του πλαστικού φύλλου</a:t>
            </a:r>
            <a:br>
              <a:rPr lang="el-GR" sz="4400" dirty="0"/>
            </a:br>
            <a:r>
              <a:rPr lang="el-GR" dirty="0"/>
              <a:t> </a:t>
            </a:r>
            <a:r>
              <a:rPr lang="el-GR" b="0" dirty="0"/>
              <a:t>(ADAPTA) </a:t>
            </a: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9)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337532"/>
            <a:ext cx="531361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1125960" y="6377845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Τεχνική του πλαστικού φύλλου</a:t>
            </a:r>
            <a:br>
              <a:rPr lang="el-GR" sz="4400" dirty="0"/>
            </a:br>
            <a:r>
              <a:rPr lang="el-GR" dirty="0"/>
              <a:t> </a:t>
            </a:r>
            <a:r>
              <a:rPr lang="el-GR" b="0" dirty="0"/>
              <a:t>(ADAPTA) </a:t>
            </a: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9)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287228"/>
            <a:ext cx="530465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1197968" y="6356350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42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Τεχνική του πλαστικού φύλλου</a:t>
            </a:r>
            <a:br>
              <a:rPr lang="el-GR" sz="4400" dirty="0"/>
            </a:br>
            <a:r>
              <a:rPr lang="el-GR" dirty="0"/>
              <a:t> </a:t>
            </a:r>
            <a:r>
              <a:rPr lang="el-GR" b="0" dirty="0"/>
              <a:t>(ADAPTA) </a:t>
            </a: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9)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334936"/>
            <a:ext cx="6965882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107521" name="Rectangle 1"/>
          <p:cNvSpPr>
            <a:spLocks noChangeArrowheads="1"/>
          </p:cNvSpPr>
          <p:nvPr/>
        </p:nvSpPr>
        <p:spPr bwMode="auto">
          <a:xfrm>
            <a:off x="1435377" y="6354565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0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Τεχνική του πλαστικού φύλλου</a:t>
            </a:r>
            <a:br>
              <a:rPr lang="el-GR" sz="4400" dirty="0"/>
            </a:br>
            <a:r>
              <a:rPr lang="el-GR" dirty="0"/>
              <a:t> </a:t>
            </a:r>
            <a:r>
              <a:rPr lang="el-GR" b="0" dirty="0"/>
              <a:t>(ADAPTA) </a:t>
            </a:r>
            <a:r>
              <a:rPr lang="el-GR" sz="3600" b="0" dirty="0" smtClean="0"/>
              <a:t>(5 </a:t>
            </a:r>
            <a:r>
              <a:rPr lang="el-GR" sz="3600" b="0" dirty="0"/>
              <a:t>από </a:t>
            </a:r>
            <a:r>
              <a:rPr lang="el-GR" sz="3600" b="0" dirty="0" smtClean="0"/>
              <a:t>9)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336997"/>
            <a:ext cx="6804665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90773" y="6356350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38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Απαραίτητη προϋπόθεση για την κατασκευή μιας Ο.Χ.Σ</a:t>
            </a:r>
            <a:r>
              <a:rPr lang="el-GR" dirty="0"/>
              <a:t>.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99592" y="1916832"/>
            <a:ext cx="7200800" cy="4320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 smtClean="0"/>
              <a:t>Είναι η </a:t>
            </a:r>
            <a:r>
              <a:rPr lang="el-GR" sz="2400" b="1" dirty="0" smtClean="0"/>
              <a:t>πλήρη γνώση της ανατομίας και της μορφολογίας του συγκεκριμένου δοντιού </a:t>
            </a:r>
            <a:r>
              <a:rPr lang="el-GR" sz="2400" dirty="0" smtClean="0"/>
              <a:t>καθώς και  των διαφορών που υπάρχουν μεταξύ των δοντιών της </a:t>
            </a:r>
            <a:r>
              <a:rPr lang="el-GR" sz="2400" dirty="0"/>
              <a:t>ά</a:t>
            </a:r>
            <a:r>
              <a:rPr lang="el-GR" sz="2400" dirty="0" smtClean="0"/>
              <a:t>νω και κάτω γνάθου, του δεξιού και αριστερού ημιμορίου του φραγμού.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Τεχνική του πλαστικού φύλλου</a:t>
            </a:r>
            <a:br>
              <a:rPr lang="el-GR" sz="4400" dirty="0"/>
            </a:br>
            <a:r>
              <a:rPr lang="el-GR" dirty="0"/>
              <a:t> </a:t>
            </a:r>
            <a:r>
              <a:rPr lang="el-GR" b="0" dirty="0"/>
              <a:t>(ADAPTA) </a:t>
            </a:r>
            <a:r>
              <a:rPr lang="el-GR" sz="3600" b="0" dirty="0" smtClean="0"/>
              <a:t>(6 </a:t>
            </a:r>
            <a:r>
              <a:rPr lang="el-GR" sz="3600" b="0" dirty="0"/>
              <a:t>από </a:t>
            </a:r>
            <a:r>
              <a:rPr lang="el-GR" sz="3600" b="0" dirty="0" smtClean="0"/>
              <a:t>9)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170" y="1316037"/>
            <a:ext cx="560034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25959" y="6350144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6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Τεχνική του πλαστικού φύλλου</a:t>
            </a:r>
            <a:br>
              <a:rPr lang="el-GR" sz="4400" dirty="0"/>
            </a:br>
            <a:r>
              <a:rPr lang="el-GR" dirty="0"/>
              <a:t> </a:t>
            </a:r>
            <a:r>
              <a:rPr lang="el-GR" b="0" dirty="0"/>
              <a:t>(ADAPTA) </a:t>
            </a:r>
            <a:r>
              <a:rPr lang="el-GR" sz="3600" b="0" dirty="0" smtClean="0"/>
              <a:t>(7 </a:t>
            </a:r>
            <a:r>
              <a:rPr lang="el-GR" sz="3600" b="0" dirty="0"/>
              <a:t>από </a:t>
            </a:r>
            <a:r>
              <a:rPr lang="el-GR" sz="3600" b="0" dirty="0" smtClean="0"/>
              <a:t>9)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112" y="1321756"/>
            <a:ext cx="489246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25960" y="6336458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7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Τεχνική του πλαστικού φύλλου</a:t>
            </a:r>
            <a:br>
              <a:rPr lang="el-GR" sz="4400" dirty="0"/>
            </a:br>
            <a:r>
              <a:rPr lang="el-GR" dirty="0"/>
              <a:t> </a:t>
            </a:r>
            <a:r>
              <a:rPr lang="el-GR" b="0" dirty="0"/>
              <a:t>(ADAPTA) </a:t>
            </a:r>
            <a:r>
              <a:rPr lang="el-GR" sz="3600" b="0" dirty="0" smtClean="0"/>
              <a:t>(8 </a:t>
            </a:r>
            <a:r>
              <a:rPr lang="el-GR" sz="3600" b="0" dirty="0"/>
              <a:t>από </a:t>
            </a:r>
            <a:r>
              <a:rPr lang="el-GR" sz="3600" b="0" dirty="0" smtClean="0"/>
              <a:t>9)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310814"/>
            <a:ext cx="478493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03828" y="6359590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3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Τεχνική του πλαστικού φύλλου</a:t>
            </a:r>
            <a:br>
              <a:rPr lang="el-GR" sz="4400" dirty="0"/>
            </a:br>
            <a:r>
              <a:rPr lang="el-GR" dirty="0"/>
              <a:t> </a:t>
            </a:r>
            <a:r>
              <a:rPr lang="el-GR" b="0" dirty="0"/>
              <a:t>(ADAPTA) </a:t>
            </a:r>
            <a:r>
              <a:rPr lang="el-GR" sz="3600" b="0" dirty="0" smtClean="0"/>
              <a:t>(9 </a:t>
            </a:r>
            <a:r>
              <a:rPr lang="el-GR" sz="3600" b="0" dirty="0"/>
              <a:t>από </a:t>
            </a:r>
            <a:r>
              <a:rPr lang="el-GR" sz="3600" b="0" dirty="0" smtClean="0"/>
              <a:t>9)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316037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25960" y="6354565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1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68994"/>
            <a:ext cx="8496944" cy="908720"/>
          </a:xfrm>
        </p:spPr>
        <p:txBody>
          <a:bodyPr>
            <a:noAutofit/>
          </a:bodyPr>
          <a:lstStyle/>
          <a:p>
            <a:r>
              <a:rPr lang="el-GR" dirty="0" smtClean="0"/>
              <a:t>Πλεονεκτήματα της μεθόδου </a:t>
            </a:r>
            <a:r>
              <a:rPr lang="el-GR" dirty="0"/>
              <a:t>του πλαστικού φύλλου (adapta</a:t>
            </a:r>
            <a:r>
              <a:rPr lang="el-GR" dirty="0" smtClean="0"/>
              <a:t>)</a:t>
            </a:r>
            <a:r>
              <a:rPr lang="en-US" dirty="0" smtClean="0"/>
              <a:t>: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64252"/>
            <a:ext cx="8229600" cy="5040560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Διευκολύνεται πολύ το κέρωμα της στεφάνης, δεδομένου ότι αποτελεί μια σταθερή βάση πάνω στην οποία προστίθεται κερί.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Επιτρέπει την αφαίρεση και την επανατοποθέτηση του κέρινου ομοιώματος εύκολα.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Μειώνει τον κίνδυνο σπασίματος ή παραμόρφωσης του κέρινου ομοιώματος.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Η εσωτερική επιφάνεια του κέρινου ομοιώματος είναι λεία.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925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Ολοκλήρωση της τεχνικής </a:t>
            </a:r>
            <a:r>
              <a:rPr lang="en-US" dirty="0" smtClean="0"/>
              <a:t>adapta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714" y="1196975"/>
            <a:ext cx="532257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59632" y="6237288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5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8598" y="169193"/>
            <a:ext cx="82296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Τοποθέτηση ειδικού κεριού αυχένα</a:t>
            </a:r>
            <a:br>
              <a:rPr lang="el-GR" dirty="0" smtClean="0"/>
            </a:b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126" y="1196975"/>
            <a:ext cx="590174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7014" y="6277815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4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Τοποθέτηση ειδικού κεριού αυχένα</a:t>
            </a:r>
            <a:br>
              <a:rPr lang="el-GR" sz="4400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2)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590" y="1310993"/>
            <a:ext cx="555350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25960" y="6351306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69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880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Το ειδικό κερί </a:t>
            </a:r>
            <a:r>
              <a:rPr lang="el-GR" sz="4400" dirty="0" smtClean="0"/>
              <a:t>αυχένα:</a:t>
            </a:r>
            <a:br>
              <a:rPr lang="el-GR" sz="4400" dirty="0" smtClean="0"/>
            </a:b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2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Είναι πιο σκληρό από το κερί που χρησιμοποιείται για την διαμόρφωση του κέρινου ομοιώματος.</a:t>
            </a:r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Έχει χαμηλό συντελεστή διαστολής και περιορίζει έτσι την παραμόρφωση του κέρινου ομοιώματος.</a:t>
            </a:r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Εξασφαλίζει την απόλυτη εφαρμογή της στεφάνης στον αυχένα.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8983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Επόμενο βήμα: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1916832"/>
            <a:ext cx="7200800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 smtClean="0"/>
              <a:t>Μετά την τοποθέτηση του ειδικού κεριού αυχένα, ακολουθεί </a:t>
            </a:r>
            <a:r>
              <a:rPr lang="el-GR" sz="2400" dirty="0"/>
              <a:t>η διαμόρφωση των υπόλοιπων επιφανειών του κέρινου ομοιώματος με </a:t>
            </a:r>
            <a:r>
              <a:rPr lang="el-GR" sz="2400" b="1" dirty="0">
                <a:solidFill>
                  <a:srgbClr val="075075"/>
                </a:solidFill>
              </a:rPr>
              <a:t>άλλο τύπο κεριού  (μέτριας σκληρότητας και διαφορετικού χρώματος)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1680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Προετοιμασία του κολοβώματος</a:t>
            </a:r>
            <a:br>
              <a:rPr lang="el-GR" sz="4400" dirty="0" smtClean="0"/>
            </a:br>
            <a:r>
              <a:rPr lang="el-GR" sz="3600" b="0" dirty="0" smtClean="0"/>
              <a:t>(1 από 2)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15616" y="1680915"/>
            <a:ext cx="7128792" cy="5040560"/>
          </a:xfrm>
        </p:spPr>
        <p:txBody>
          <a:bodyPr>
            <a:normAutofit/>
          </a:bodyPr>
          <a:lstStyle/>
          <a:p>
            <a:pPr>
              <a:spcBef>
                <a:spcPts val="4800"/>
              </a:spcBef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l-GR" sz="2400" dirty="0"/>
              <a:t>Εξάλειψη των εσοχών και των υποσκαφών αν </a:t>
            </a:r>
            <a:r>
              <a:rPr lang="el-GR" sz="2400" dirty="0" smtClean="0"/>
              <a:t>υπάρχουν,</a:t>
            </a:r>
            <a:endParaRPr lang="el-GR" sz="2400" dirty="0"/>
          </a:p>
          <a:p>
            <a:pPr>
              <a:spcBef>
                <a:spcPts val="4800"/>
              </a:spcBef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l-GR" sz="2400" dirty="0"/>
              <a:t>Επάλειψη με ένα λεπτό στρώμα διαχωριστικού ή λιπαντικής </a:t>
            </a:r>
            <a:r>
              <a:rPr lang="el-GR" sz="2400" dirty="0" smtClean="0"/>
              <a:t>ουσίας, </a:t>
            </a:r>
            <a:endParaRPr lang="el-GR" sz="2400" dirty="0"/>
          </a:p>
          <a:p>
            <a:pPr>
              <a:spcBef>
                <a:spcPts val="4800"/>
              </a:spcBef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l-GR" sz="2400" dirty="0"/>
              <a:t>Κατασκευή καλύπτρας (κέρινη ή πλαστική</a:t>
            </a:r>
            <a:r>
              <a:rPr lang="el-GR" sz="2400" dirty="0" smtClean="0"/>
              <a:t>).</a:t>
            </a:r>
            <a:endParaRPr lang="el-GR" sz="2400" dirty="0"/>
          </a:p>
          <a:p>
            <a:pPr>
              <a:spcBef>
                <a:spcPts val="4800"/>
              </a:spcBef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7529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χρήση δύο ποιοτήτων κεριού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1124744"/>
            <a:ext cx="5711090" cy="422469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64715" y="5733256"/>
            <a:ext cx="80365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 smtClean="0">
                <a:solidFill>
                  <a:srgbClr val="820000"/>
                </a:solidFill>
                <a:latin typeface="+mn-lt"/>
              </a:rPr>
              <a:t>Η χρησιμοποίηση δυο ποιοτήτων κεριού περιορίζει τη στρέβλωση</a:t>
            </a:r>
            <a:endParaRPr lang="el-GR" sz="22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4941168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075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Κερί αυχένα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854" y="1196975"/>
            <a:ext cx="4704292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59632" y="6237288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13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Κέρινο ομοίωμα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151935"/>
            <a:ext cx="509855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16622" y="6180331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4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Σκοπός της τελικής διαμόρφωσης του κέρινου ομοιώματος είναι: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527207"/>
            <a:ext cx="8229600" cy="5040560"/>
          </a:xfrm>
        </p:spPr>
        <p:txBody>
          <a:bodyPr/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Η αναπαράσταση με κάθε λεπτομέρεια (ανατομική – μορφολογική) του τελικού σχήματος του δοντιού.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Η τέλεια εφαρμογή του ομοιώματος επάνω στο γύψινο κολόβωμα.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Η απόδοση σωστών σημείων επαφής με τα παρακείμενα δόντια.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Η απόδοση σωστών συγκλεισιακών σχέσεων με τους ανταγωνιστές.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711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5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32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 (Θ). Ενότητα </a:t>
            </a:r>
            <a:r>
              <a:rPr lang="en-US" sz="2000" dirty="0" smtClean="0"/>
              <a:t>6</a:t>
            </a:r>
            <a:r>
              <a:rPr lang="el-GR" sz="2000" dirty="0" smtClean="0"/>
              <a:t>α</a:t>
            </a:r>
            <a:r>
              <a:rPr lang="en-US" sz="2000" dirty="0" smtClean="0"/>
              <a:t>:</a:t>
            </a:r>
            <a:r>
              <a:rPr lang="el-GR" sz="2000" dirty="0" smtClean="0"/>
              <a:t> </a:t>
            </a:r>
            <a:r>
              <a:rPr lang="el-GR" sz="2000" dirty="0" smtClean="0"/>
              <a:t>Κατασκευή Κέρινου Ομοιώματος Ολικής Χυτής Στεφάνης».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052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68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7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787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Προετοιμασία του κολοβώματος</a:t>
            </a:r>
            <a:br>
              <a:rPr lang="el-GR" sz="4400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2)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220" y="1196975"/>
            <a:ext cx="5779559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899592" y="6381328"/>
            <a:ext cx="75608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6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Αδάμ Α., Δρούκας Β.  Στοιχεία ακινήτου οδοντικής προσθετικής. Εκδόσεις Παρισιάνος, Αθήνα </a:t>
            </a:r>
            <a:r>
              <a:rPr lang="en-GB" sz="2000" dirty="0" smtClean="0"/>
              <a:t>1981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Ε. Η εργαστηριακή διαδικασία στην Ακίνητη Προσθετική. Αυτοέκδοση. Αθήνα 2004. 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l-GR" sz="2000" dirty="0" smtClean="0"/>
              <a:t>Λομβαρδάς Ι. Προσθετική. Εκδόσεις Μέλισσα, Αθήνα, 1987</a:t>
            </a:r>
            <a:endParaRPr lang="el-GR" sz="2000" dirty="0"/>
          </a:p>
          <a:p>
            <a:pPr marL="457200" indent="-457200" fontAlgn="base">
              <a:buFont typeface="+mj-lt"/>
              <a:buAutoNum type="arabicPeriod"/>
            </a:pPr>
            <a:r>
              <a:rPr lang="el-GR" sz="2000" dirty="0" smtClean="0"/>
              <a:t>Τσούτσος Α, Ανδριτσάκης Δ. Ακίνητη κλινική Προσθετική – Έγχρωμος Άτλαντας. 1η  έκδοση, εκδόσεις Datamedica</a:t>
            </a:r>
            <a:r>
              <a:rPr lang="en-US" sz="2000" dirty="0" smtClean="0"/>
              <a:t>, </a:t>
            </a:r>
            <a:r>
              <a:rPr lang="el-GR" sz="2000" dirty="0" smtClean="0"/>
              <a:t>Αθήνα 1987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751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Κατασκευή  κέρινης  καλύπτρας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195736" y="1500047"/>
            <a:ext cx="5256584" cy="4233209"/>
          </a:xfrm>
        </p:spPr>
        <p:txBody>
          <a:bodyPr/>
          <a:lstStyle/>
          <a:p>
            <a:pPr>
              <a:spcBef>
                <a:spcPts val="3600"/>
              </a:spcBef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l-GR" sz="2400" dirty="0"/>
              <a:t>Τεχνική της </a:t>
            </a:r>
            <a:r>
              <a:rPr lang="el-GR" sz="2400" dirty="0" smtClean="0"/>
              <a:t>εμβάπτισης,</a:t>
            </a:r>
            <a:endParaRPr lang="el-GR" sz="2400" dirty="0"/>
          </a:p>
          <a:p>
            <a:pPr>
              <a:spcBef>
                <a:spcPts val="3600"/>
              </a:spcBef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l-GR" sz="2400" dirty="0"/>
              <a:t>Τεχνική του φύλλου </a:t>
            </a:r>
            <a:r>
              <a:rPr lang="el-GR" sz="2400" dirty="0" smtClean="0"/>
              <a:t>κεριού,</a:t>
            </a:r>
            <a:endParaRPr lang="el-GR" sz="2400" dirty="0"/>
          </a:p>
          <a:p>
            <a:pPr>
              <a:spcBef>
                <a:spcPts val="3600"/>
              </a:spcBef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l-GR" sz="2400" dirty="0"/>
              <a:t>Τεχνική της </a:t>
            </a:r>
            <a:r>
              <a:rPr lang="el-GR" sz="2400" dirty="0" smtClean="0"/>
              <a:t>ενστάλλαξης,</a:t>
            </a:r>
            <a:endParaRPr lang="el-GR" sz="2400" dirty="0"/>
          </a:p>
          <a:p>
            <a:pPr>
              <a:spcBef>
                <a:spcPts val="3600"/>
              </a:spcBef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l-GR" sz="2400" dirty="0"/>
              <a:t>Τεχνική της πλαστικής </a:t>
            </a:r>
            <a:r>
              <a:rPr lang="el-GR" sz="2400" dirty="0" smtClean="0"/>
              <a:t>καλύπτρας.</a:t>
            </a:r>
            <a:endParaRPr lang="el-GR" sz="2400" dirty="0"/>
          </a:p>
          <a:p>
            <a:pPr>
              <a:buClr>
                <a:schemeClr val="tx2"/>
              </a:buClr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9649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Τεχνική της εμβάπτισης </a:t>
            </a:r>
            <a:r>
              <a:rPr lang="el-GR" sz="3200" b="0" dirty="0" smtClean="0"/>
              <a:t>(1 από 4)</a:t>
            </a:r>
            <a:endParaRPr lang="el-GR" sz="32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802" y="1196975"/>
            <a:ext cx="638439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130049" name="Rectangle 1"/>
          <p:cNvSpPr>
            <a:spLocks noChangeArrowheads="1"/>
          </p:cNvSpPr>
          <p:nvPr/>
        </p:nvSpPr>
        <p:spPr bwMode="auto">
          <a:xfrm>
            <a:off x="467544" y="6111388"/>
            <a:ext cx="82192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35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Τεχνική της εμβάπτισης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675" y="1196975"/>
            <a:ext cx="530465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395536" y="6327412"/>
            <a:ext cx="80648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57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Τεχνική της εμβάπτισης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267" y="1196975"/>
            <a:ext cx="557346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755576" y="6327412"/>
            <a:ext cx="74168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53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Τεχνική της εμβάπτισης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802" y="1196975"/>
            <a:ext cx="638439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1043608" y="6298944"/>
            <a:ext cx="73448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04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580</TotalTime>
  <Words>1511</Words>
  <Application>Microsoft Office PowerPoint</Application>
  <PresentationFormat>Προβολή στην οθόνη (4:3)</PresentationFormat>
  <Paragraphs>207</Paragraphs>
  <Slides>41</Slides>
  <Notes>30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41</vt:i4>
      </vt:variant>
    </vt:vector>
  </HeadingPairs>
  <TitlesOfParts>
    <vt:vector size="44" baseType="lpstr">
      <vt:lpstr>template</vt:lpstr>
      <vt:lpstr>1_OC_template_updated</vt:lpstr>
      <vt:lpstr>OC_template_updated</vt:lpstr>
      <vt:lpstr>Ακίνητη Προσθετική Ι (Θ)</vt:lpstr>
      <vt:lpstr>Απαραίτητη προϋπόθεση για την κατασκευή μιας Ο.Χ.Σ.</vt:lpstr>
      <vt:lpstr>Προετοιμασία του κολοβώματος (1 από 2)</vt:lpstr>
      <vt:lpstr>Προετοιμασία του κολοβώματος (2 από 2)</vt:lpstr>
      <vt:lpstr>Κατασκευή  κέρινης  καλύπτρας</vt:lpstr>
      <vt:lpstr>Τεχνική της εμβάπτισης (1 από 4)</vt:lpstr>
      <vt:lpstr>Τεχνική της εμβάπτισης (2 από 4)</vt:lpstr>
      <vt:lpstr>Τεχνική της εμβάπτισης (3 από 4)</vt:lpstr>
      <vt:lpstr>Τεχνική της εμβάπτισης (4 από 4)</vt:lpstr>
      <vt:lpstr>Τεχνική του φύλλου κεριού  (πάχους 0.3-0.5mm) (1 από 3)</vt:lpstr>
      <vt:lpstr>Τεχνική του φύλλου κεριού  (πάχους 0.3-0.5mm) (2 από 3)</vt:lpstr>
      <vt:lpstr>Τεχνική του φύλλου κεριού  (πάχους 0.3-0.5mm) (3 από 3)</vt:lpstr>
      <vt:lpstr>Τεχνική της Ενστάλαξης (1 από 2)</vt:lpstr>
      <vt:lpstr>Τεχνική της Ενστάλαξης (2 από 2)</vt:lpstr>
      <vt:lpstr>Τεχνική του πλαστικού φύλλου  (ADAPTA) (1 από 9)</vt:lpstr>
      <vt:lpstr>Τεχνική του πλαστικού φύλλου  (ADAPTA) (2 από 9)</vt:lpstr>
      <vt:lpstr>Τεχνική του πλαστικού φύλλου  (ADAPTA) (3 από 9)</vt:lpstr>
      <vt:lpstr>Τεχνική του πλαστικού φύλλου  (ADAPTA) (4 από 9)</vt:lpstr>
      <vt:lpstr>Τεχνική του πλαστικού φύλλου  (ADAPTA) (5 από 9)</vt:lpstr>
      <vt:lpstr>Τεχνική του πλαστικού φύλλου  (ADAPTA) (6 από 9)</vt:lpstr>
      <vt:lpstr>Τεχνική του πλαστικού φύλλου  (ADAPTA) (7 από 9)</vt:lpstr>
      <vt:lpstr>Τεχνική του πλαστικού φύλλου  (ADAPTA) (8 από 9)</vt:lpstr>
      <vt:lpstr>Τεχνική του πλαστικού φύλλου  (ADAPTA) (9 από 9)</vt:lpstr>
      <vt:lpstr>Πλεονεκτήματα της μεθόδου του πλαστικού φύλλου (adapta):</vt:lpstr>
      <vt:lpstr>Ολοκλήρωση της τεχνικής adapta</vt:lpstr>
      <vt:lpstr>Τοποθέτηση ειδικού κεριού αυχένα (1 από 2)</vt:lpstr>
      <vt:lpstr>Τοποθέτηση ειδικού κεριού αυχένα (2 από 2)</vt:lpstr>
      <vt:lpstr>Το ειδικό κερί αυχένα: </vt:lpstr>
      <vt:lpstr>Επόμενο βήμα:</vt:lpstr>
      <vt:lpstr>Η χρήση δύο ποιοτήτων κεριού</vt:lpstr>
      <vt:lpstr>Κερί αυχένα</vt:lpstr>
      <vt:lpstr>Κέρινο ομοίωμα</vt:lpstr>
      <vt:lpstr>Σκοπός της τελικής διαμόρφωσης του κέρινου ομοιώματος είναι: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</dc:title>
  <dc:creator>opencourses@teiath.gr</dc:creator>
  <cp:lastModifiedBy>natasakar new</cp:lastModifiedBy>
  <cp:revision>65</cp:revision>
  <dcterms:created xsi:type="dcterms:W3CDTF">2014-01-02T12:44:34Z</dcterms:created>
  <dcterms:modified xsi:type="dcterms:W3CDTF">2015-03-11T09:13:50Z</dcterms:modified>
</cp:coreProperties>
</file>