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684" r:id="rId2"/>
    <p:sldMasterId id="2147483708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6" r:id="rId10"/>
    <p:sldId id="273" r:id="rId11"/>
    <p:sldId id="274" r:id="rId12"/>
    <p:sldId id="275" r:id="rId13"/>
    <p:sldId id="257" r:id="rId14"/>
    <p:sldId id="262" r:id="rId15"/>
    <p:sldId id="264" r:id="rId16"/>
    <p:sldId id="277" r:id="rId17"/>
    <p:sldId id="278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5657" autoAdjust="0"/>
  </p:normalViewPr>
  <p:slideViewPr>
    <p:cSldViewPr>
      <p:cViewPr varScale="1">
        <p:scale>
          <a:sx n="112" d="100"/>
          <a:sy n="112" d="100"/>
        </p:scale>
        <p:origin x="-17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4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4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8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9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8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7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1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9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206616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5202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Προσδιορισμ</a:t>
            </a:r>
            <a:r>
              <a:rPr lang="el-GR" sz="2600" dirty="0"/>
              <a:t>ό</a:t>
            </a:r>
            <a:r>
              <a:rPr lang="el-GR" sz="2600" dirty="0" smtClean="0"/>
              <a:t>ς </a:t>
            </a:r>
            <a:r>
              <a:rPr lang="el-GR" sz="2600" dirty="0"/>
              <a:t>της </a:t>
            </a:r>
            <a:r>
              <a:rPr lang="el-GR" sz="2600" dirty="0" smtClean="0"/>
              <a:t>υδάτωσης </a:t>
            </a:r>
            <a:r>
              <a:rPr lang="el-GR" sz="2600" dirty="0"/>
              <a:t>της </a:t>
            </a:r>
            <a:r>
              <a:rPr lang="el-GR" sz="2600" dirty="0" smtClean="0"/>
              <a:t>κερατίνης στιβάδας μετά από εφαρμογή μαλακτικής κρέμας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dirty="0" smtClean="0"/>
              <a:t>(Μέθοδος χωρητικότητας - Corneometer</a:t>
            </a:r>
            <a:r>
              <a:rPr lang="el-GR" sz="2600" dirty="0"/>
              <a:t>)</a:t>
            </a:r>
            <a:endParaRPr lang="el-GR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30000"/>
              </a:lnSpc>
            </a:pPr>
            <a:r>
              <a:rPr lang="el-GR" dirty="0"/>
              <a:t>Κατασκευάζονται διαγράμματα Υδάτωσης (Κάθετος άξονας)-Χρόνου (</a:t>
            </a:r>
            <a:r>
              <a:rPr lang="en-US" dirty="0"/>
              <a:t>min</a:t>
            </a:r>
            <a:r>
              <a:rPr lang="el-GR" dirty="0"/>
              <a:t>) (Οριζόντιος άξονας) για τις </a:t>
            </a:r>
            <a:r>
              <a:rPr lang="en-US" dirty="0"/>
              <a:t>O</a:t>
            </a:r>
            <a:r>
              <a:rPr lang="el-GR" dirty="0"/>
              <a:t>/</a:t>
            </a:r>
            <a:r>
              <a:rPr lang="en-US" dirty="0"/>
              <a:t>W</a:t>
            </a:r>
            <a:r>
              <a:rPr lang="el-GR" dirty="0"/>
              <a:t> και </a:t>
            </a:r>
            <a:r>
              <a:rPr lang="en-US" dirty="0"/>
              <a:t>W</a:t>
            </a:r>
            <a:r>
              <a:rPr lang="el-GR" dirty="0"/>
              <a:t>/</a:t>
            </a:r>
            <a:r>
              <a:rPr lang="en-US" dirty="0"/>
              <a:t>O</a:t>
            </a:r>
            <a:r>
              <a:rPr lang="el-GR" dirty="0"/>
              <a:t> εφαρμογές για τον κάθε </a:t>
            </a:r>
            <a:r>
              <a:rPr lang="el-GR" dirty="0" smtClean="0"/>
              <a:t>εθελοντή.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Αποτελέσματα</a:t>
            </a:r>
            <a:br>
              <a:rPr lang="el-GR" sz="3600" dirty="0"/>
            </a:br>
            <a:r>
              <a:rPr lang="el-GR" sz="3000" b="0" dirty="0" smtClean="0"/>
              <a:t>(διάγραμμα)</a:t>
            </a:r>
            <a:endParaRPr lang="el-GR" sz="30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«Ειδική Κοσμητολογία </a:t>
            </a:r>
            <a:r>
              <a:rPr lang="el-GR" sz="2000" dirty="0"/>
              <a:t>(Ε).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Προσδιορισμός της υδάτωσης της κερατίνης στιβάδας μετά από εφαρμογή μαλακτικής </a:t>
            </a:r>
            <a:r>
              <a:rPr lang="el-GR" sz="2000" dirty="0" smtClean="0"/>
              <a:t>κρέμας (Μέθοδος </a:t>
            </a:r>
            <a:r>
              <a:rPr lang="el-GR" sz="2000" dirty="0"/>
              <a:t>χωρητικότητας - Corneometer)».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2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>
                <a:cs typeface="Times New Roman" panose="02020603050405020304" pitchFamily="18" charset="0"/>
              </a:rPr>
              <a:t>Αρχή της μεθόδου</a:t>
            </a:r>
          </a:p>
          <a:p>
            <a:pPr marL="444500" indent="0" eaLnBrk="1" hangingPunct="1">
              <a:buNone/>
            </a:pPr>
            <a:r>
              <a:rPr lang="en-US" altLang="el-GR" dirty="0" smtClean="0">
                <a:cs typeface="Times New Roman" panose="02020603050405020304" pitchFamily="18" charset="0"/>
              </a:rPr>
              <a:t>H</a:t>
            </a:r>
            <a:r>
              <a:rPr lang="el-GR" altLang="el-GR" dirty="0" smtClean="0">
                <a:cs typeface="Times New Roman" panose="02020603050405020304" pitchFamily="18" charset="0"/>
              </a:rPr>
              <a:t> μέθοδος της χωρητικότητας βασίζεται  στη μεγάλη διαφορά μεταξύ της διηλεκτρικής σταθεράς του νερού (διηλεκτρική σταθερά νερού, </a:t>
            </a:r>
            <a:r>
              <a:rPr lang="el-GR" altLang="el-GR" i="1" dirty="0" smtClean="0">
                <a:cs typeface="Times New Roman" panose="02020603050405020304" pitchFamily="18" charset="0"/>
              </a:rPr>
              <a:t>ε</a:t>
            </a:r>
            <a:r>
              <a:rPr lang="el-GR" altLang="el-GR" baseline="-30000" dirty="0" smtClean="0">
                <a:cs typeface="Times New Roman" panose="02020603050405020304" pitchFamily="18" charset="0"/>
              </a:rPr>
              <a:t>νερού</a:t>
            </a:r>
            <a:r>
              <a:rPr lang="el-GR" altLang="el-GR" dirty="0" smtClean="0">
                <a:cs typeface="Times New Roman" panose="02020603050405020304" pitchFamily="18" charset="0"/>
              </a:rPr>
              <a:t>=70) και των υπολοίπων ουσιών της κερατίνης στιβάδας (</a:t>
            </a:r>
            <a:r>
              <a:rPr lang="el-GR" altLang="el-GR" i="1" dirty="0" smtClean="0">
                <a:cs typeface="Times New Roman" panose="02020603050405020304" pitchFamily="18" charset="0"/>
              </a:rPr>
              <a:t>ε</a:t>
            </a:r>
            <a:r>
              <a:rPr lang="el-GR" altLang="el-GR" baseline="-30000" dirty="0" smtClean="0">
                <a:cs typeface="Times New Roman" panose="02020603050405020304" pitchFamily="18" charset="0"/>
              </a:rPr>
              <a:t>υπολοίπων ουσιών</a:t>
            </a:r>
            <a:r>
              <a:rPr lang="el-GR" altLang="el-GR" dirty="0" smtClean="0">
                <a:cs typeface="Times New Roman" panose="02020603050405020304" pitchFamily="18" charset="0"/>
              </a:rPr>
              <a:t>&lt;7).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/>
              <a:t>Μέθοδος Χωρητικότητας (</a:t>
            </a:r>
            <a:r>
              <a:rPr lang="en-US" altLang="el-GR" sz="3600" b="1" dirty="0" smtClean="0"/>
              <a:t>Corneometer)</a:t>
            </a:r>
            <a:r>
              <a:rPr lang="el-GR" altLang="el-GR" sz="3600" b="1" dirty="0" smtClean="0"/>
              <a:t>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Χρησιμοποιείται συσκευή που φέρει πυκνωτή, ο οποίος αποτελείται από δύο αντίθετα φορτισμένες πλάκες μεταξύ των οποίων δημιουργείται ηλεκτρικό πεδίο </a:t>
            </a:r>
            <a:endParaRPr lang="el-GR" dirty="0" smtClean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 smtClean="0"/>
              <a:t>Όταν </a:t>
            </a:r>
            <a:r>
              <a:rPr lang="el-GR" dirty="0"/>
              <a:t>εισάγεται υλικό με υψηλή διηλεκτρική σταθερά στο ηλεκτρικό πεδίο π.χ. νερό, η χωρητικότητα του πυκνωτή αυξάνεται. </a:t>
            </a:r>
            <a:endParaRPr lang="el-GR" dirty="0" smtClean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 smtClean="0"/>
              <a:t>Έτσι </a:t>
            </a:r>
            <a:r>
              <a:rPr lang="el-GR" dirty="0"/>
              <a:t>όταν το στέλεχος της συσκευής που φέρει ενσωματωμένο τον πυκνωτή έλθει σε επαφή με το δέρμα, η μεταβολή της χωρητικότητας του πυκνωτή οφείλεται κυρίως στην μεταβολή της περιεκτικότητας της κερατίνης στιβάδας σε νερό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l-GR" b="1" dirty="0"/>
              <a:t>Μειονέκτημα της μεθόδου</a:t>
            </a:r>
          </a:p>
          <a:p>
            <a:pPr marL="446088" lv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l-GR" dirty="0"/>
              <a:t>Επηρεάζεται από τη λειτουργία των ιδρωτοποιών αδένων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Μέθοδος Χωρητικότητας (</a:t>
            </a:r>
            <a:r>
              <a:rPr lang="en-US" altLang="el-GR" sz="3600" dirty="0"/>
              <a:t>Corneometer)</a:t>
            </a:r>
            <a:r>
              <a:rPr lang="el-GR" altLang="el-GR" sz="3600" dirty="0"/>
              <a:t> </a:t>
            </a:r>
            <a:r>
              <a:rPr lang="el-GR" alt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lvl="0"/>
            <a:r>
              <a:rPr lang="en-US" dirty="0" smtClean="0"/>
              <a:t>Corneometer </a:t>
            </a:r>
            <a:r>
              <a:rPr lang="en-US" dirty="0"/>
              <a:t>CM 825 (Courage and Khazaka, Germany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pPr marL="539750" lvl="0"/>
            <a:r>
              <a:rPr lang="en-US" dirty="0" smtClean="0"/>
              <a:t>H</a:t>
            </a:r>
            <a:r>
              <a:rPr lang="el-GR" dirty="0"/>
              <a:t>λεκτρονικός υπολογιστής με </a:t>
            </a:r>
            <a:r>
              <a:rPr lang="el-GR" dirty="0" smtClean="0"/>
              <a:t>οθόνη.</a:t>
            </a:r>
            <a:endParaRPr lang="el-GR" dirty="0"/>
          </a:p>
          <a:p>
            <a:pPr marL="539750" lvl="0"/>
            <a:r>
              <a:rPr lang="el-GR" dirty="0"/>
              <a:t>Λογισμικό </a:t>
            </a:r>
            <a:r>
              <a:rPr lang="en-US" dirty="0"/>
              <a:t>MPA</a:t>
            </a:r>
            <a:r>
              <a:rPr lang="el-GR" dirty="0"/>
              <a:t> </a:t>
            </a:r>
            <a:r>
              <a:rPr lang="el-GR" dirty="0" smtClean="0"/>
              <a:t>5.</a:t>
            </a:r>
            <a:endParaRPr lang="el-GR" dirty="0"/>
          </a:p>
          <a:p>
            <a:pPr marL="539750" lvl="0"/>
            <a:r>
              <a:rPr lang="el-GR" dirty="0"/>
              <a:t>Μαλακτικές κρέμες </a:t>
            </a:r>
            <a:r>
              <a:rPr lang="en-US" dirty="0"/>
              <a:t>O</a:t>
            </a:r>
            <a:r>
              <a:rPr lang="el-GR" dirty="0"/>
              <a:t>/</a:t>
            </a:r>
            <a:r>
              <a:rPr lang="en-US" dirty="0"/>
              <a:t>W</a:t>
            </a:r>
            <a:r>
              <a:rPr lang="el-GR" dirty="0"/>
              <a:t> και </a:t>
            </a:r>
            <a:r>
              <a:rPr lang="en-US" dirty="0"/>
              <a:t>W</a:t>
            </a:r>
            <a:r>
              <a:rPr lang="el-GR" dirty="0"/>
              <a:t>/</a:t>
            </a:r>
            <a:r>
              <a:rPr lang="en-US" dirty="0" smtClean="0"/>
              <a:t>O</a:t>
            </a:r>
            <a:r>
              <a:rPr lang="el-GR" dirty="0"/>
              <a:t>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Όργανα και συσκευές - αναλώσιμα</a:t>
            </a:r>
            <a:endParaRPr lang="el-GR" sz="3600" b="1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χώρος πρέπει να είναι κλιματιζόμενος για να εξασφαλισθούν σταθερές περιβαλλοντικές συνθήκες.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θερμοκρασία και η σχετική υγρασία πρέπει να είναι 20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l-GR" dirty="0"/>
              <a:t> και 40-60 %, αντίστοιχα. </a:t>
            </a:r>
          </a:p>
          <a:p>
            <a:r>
              <a:rPr lang="el-GR" dirty="0"/>
              <a:t>Η μέτρηση δεν πρέπει να γίνεται κάτω από άμεσο ηλεκτρικό ή ηλιακό φως, διότι μπορεί να αυξηθεί η θερμοκρασία της εξεταζόμενης περιοχής και η μέτρηση να είναι ανακριβής. </a:t>
            </a:r>
          </a:p>
          <a:p>
            <a:r>
              <a:rPr lang="el-GR" dirty="0"/>
              <a:t>Όταν απαιτείται να πραγματοποιηθεί σειρά μετρήσεων σε βάθος χρόνου για την αξιολόγηση προϊόντος θα πρέπει οι μετρήσεις να γίνονται την ίδια ώρα της ημέρας και υπό τις ίδιες συνθήκες φωτισμού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Προετοιμασία </a:t>
            </a:r>
            <a:r>
              <a:rPr lang="el-GR" dirty="0"/>
              <a:t>του </a:t>
            </a:r>
            <a:r>
              <a:rPr lang="el-GR" dirty="0" smtClean="0"/>
              <a:t>χώρου μέτρησης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Αφήνεται </a:t>
            </a:r>
            <a:r>
              <a:rPr lang="el-GR" dirty="0"/>
              <a:t>να παραμείνει ο εθελοντής σε ηρεμία στο κλιματιζόμενο δωμάτιο για 10-20 λεπτά, ώστε να αποκατασταθεί η κυκλοφορία του αίματος. </a:t>
            </a:r>
          </a:p>
          <a:p>
            <a:r>
              <a:rPr lang="el-GR" dirty="0"/>
              <a:t>Η περιοχή που θα μετρηθεί δεν πρέπει να καλύπτεται από ρούχα. </a:t>
            </a:r>
          </a:p>
          <a:p>
            <a:r>
              <a:rPr lang="el-GR" dirty="0"/>
              <a:t>Η μέτρηση γίνεται σε περιοχή που δεν έχει τρίχες. Σε περίπτωση που απαιτείται μέτρηση σε περιοχή με τριχοφυΐα, τότε πρέπει να ξυριστεί 1 έως 2 ημέρες πριν τη μέτρηση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Προετοιμασία του εθελοντή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περιοχή που θα μετρηθεί θα πρέπει να είναι ελεύθερη καλλυντικού προϊόντος 2 ώρες πριν και να μην έχει προϊόντα μακιγιάζ. 20 λεπτά πριν τη μέτρηση καθαρίζεται η περιοχή με λίγο νερό, ταμπονάρεται ελαφρά και αφήνεται να στεγνώσει. </a:t>
            </a:r>
          </a:p>
          <a:p>
            <a:r>
              <a:rPr lang="el-GR" dirty="0"/>
              <a:t>Αν χρειάζεται επανάληψη της μέτρησης στο ίδιο σημείο θα πρέπει να μεσολαβήσουν 10 δευτερόλεπτα μεταξύ των διαδοχικών μετρήσεων για να μην αυξηθεί η θερμοκρασία του δέρματος και είναι ανακριβείς οι μετρήσεις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Προετοιμασία του εθελοντή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el-GR" dirty="0" smtClean="0"/>
              <a:t>Λαμβάνονται μετρήσεις και στα δυο αντιβράχια πριν την εφαρμογή του προϊόντος.</a:t>
            </a: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el-GR" dirty="0" smtClean="0"/>
              <a:t>Οι μετρήσεις λαμβάνονται στο μέσον της απόστασης γραμμή αγκώνα-γραμμή καρπού (Καλό είναι να χρησιμοποιηθεί χάρακας)</a:t>
            </a:r>
            <a:endParaRPr lang="el-GR" dirty="0" smtClean="0">
              <a:effectLst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el-GR" dirty="0" smtClean="0"/>
              <a:t>Εφαρμόζεται </a:t>
            </a:r>
            <a:r>
              <a:rPr lang="el-GR" dirty="0"/>
              <a:t>στο αριστερό αντιβράχιο μαλακτική κρέμα Ο/</a:t>
            </a:r>
            <a:r>
              <a:rPr lang="en-US" dirty="0"/>
              <a:t>W</a:t>
            </a:r>
            <a:r>
              <a:rPr lang="el-GR" dirty="0"/>
              <a:t> (0.3 </a:t>
            </a:r>
            <a:r>
              <a:rPr lang="en-US" dirty="0"/>
              <a:t>g</a:t>
            </a:r>
            <a:r>
              <a:rPr lang="el-GR" dirty="0"/>
              <a:t>) και στο δεξιό </a:t>
            </a:r>
            <a:r>
              <a:rPr lang="en-US" dirty="0"/>
              <a:t>W</a:t>
            </a:r>
            <a:r>
              <a:rPr lang="el-GR" dirty="0"/>
              <a:t>/</a:t>
            </a:r>
            <a:r>
              <a:rPr lang="en-US" dirty="0"/>
              <a:t>O</a:t>
            </a:r>
            <a:r>
              <a:rPr lang="el-GR" dirty="0"/>
              <a:t> (0.3 </a:t>
            </a:r>
            <a:r>
              <a:rPr lang="en-US" dirty="0"/>
              <a:t>g</a:t>
            </a:r>
            <a:r>
              <a:rPr lang="el-GR" dirty="0"/>
              <a:t>). Η κρέμα απλώνεται στο αντιβράχιο από το γραμμή του αγκώνα ως τη γραμμή του καρπού. </a:t>
            </a:r>
            <a:r>
              <a:rPr lang="el-GR" dirty="0" smtClean="0"/>
              <a:t>Λαμβάνονται </a:t>
            </a:r>
            <a:r>
              <a:rPr lang="el-GR" dirty="0"/>
              <a:t>μετρήσεις σε τρία γειτονικά σημεία του αριστερού </a:t>
            </a:r>
            <a:r>
              <a:rPr lang="el-GR" dirty="0" smtClean="0"/>
              <a:t>και του δεξιού αντιβράχιου 10</a:t>
            </a:r>
            <a:r>
              <a:rPr lang="el-GR" dirty="0"/>
              <a:t>, 20, 30, 40, 50, 60, 70, 80 λεπτά </a:t>
            </a:r>
            <a:r>
              <a:rPr lang="el-GR" dirty="0" smtClean="0"/>
              <a:t>συνολικά μετά </a:t>
            </a:r>
            <a:r>
              <a:rPr lang="el-GR" dirty="0"/>
              <a:t>την εφαρμογή της </a:t>
            </a:r>
            <a:r>
              <a:rPr lang="el-GR" dirty="0" smtClean="0"/>
              <a:t>κάθε κρέμας, αντίστοιχα.</a:t>
            </a: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el-GR" dirty="0" smtClean="0"/>
              <a:t>Μετά από κάθε μέτρηση καθαρίζεται με χαρτομάντιλο το στέλεχος του οργάνου.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Εκτέλεση της άσκησης</a:t>
            </a:r>
            <a:endParaRPr lang="el-GR" sz="3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250245"/>
              </p:ext>
            </p:extLst>
          </p:nvPr>
        </p:nvGraphicFramePr>
        <p:xfrm>
          <a:off x="345343" y="1412776"/>
          <a:ext cx="8453315" cy="539325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22484"/>
                <a:gridCol w="2834038"/>
                <a:gridCol w="2395507"/>
                <a:gridCol w="1901286"/>
              </a:tblGrid>
              <a:tr h="2446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Εθελοντής 1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Αριστερό 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αντιβράχιο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(O/W)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Χρόνος 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</a:t>
                      </a: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Τιμή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Corneometer</a:t>
                      </a:r>
                      <a:endParaRPr lang="el-GR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Μ.Ο. (3σημείων)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67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Πριν την εφαρμογή (0 )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10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min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 μετά την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εφαρμογή</a:t>
                      </a: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t=10 min</a:t>
                      </a:r>
                      <a:endParaRPr lang="el-GR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20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min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 μετά την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εφαρμογή</a:t>
                      </a: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t=20 min</a:t>
                      </a:r>
                      <a:endParaRPr lang="el-GR" sz="1800" b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…..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2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effectLst/>
                          <a:latin typeface="+mn-lt"/>
                        </a:rPr>
                        <a:t>Εθελοντής 1</a:t>
                      </a: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+mn-lt"/>
                        </a:rPr>
                        <a:t>Δεξιό </a:t>
                      </a:r>
                      <a:r>
                        <a:rPr lang="el-GR" sz="1800" b="1" dirty="0" smtClean="0">
                          <a:effectLst/>
                          <a:latin typeface="+mn-lt"/>
                        </a:rPr>
                        <a:t>αντιβράχιο</a:t>
                      </a:r>
                      <a:r>
                        <a:rPr lang="el-GR" sz="18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(W/O)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+mn-lt"/>
                        </a:rPr>
                        <a:t>Πριν την εφαρμογή (0) 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6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10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min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 μετά την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εφαρμογή</a:t>
                      </a: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t=10 min</a:t>
                      </a:r>
                      <a:endParaRPr lang="el-GR" sz="1800" b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20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min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 μετά την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εφαρμογή</a:t>
                      </a: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t=20 min</a:t>
                      </a:r>
                      <a:endParaRPr lang="el-GR" sz="1800" b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….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9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+mn-lt"/>
                        </a:rPr>
                        <a:t>Εθελοντής 2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effectLst/>
                          <a:latin typeface="+mn-lt"/>
                        </a:rPr>
                        <a:t>…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+mn-lt"/>
                        </a:rPr>
                        <a:t>…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Αποτελέσματα</a:t>
            </a:r>
            <a:br>
              <a:rPr lang="el-GR" sz="3600" b="1" dirty="0" smtClean="0"/>
            </a:br>
            <a:r>
              <a:rPr lang="el-GR" sz="3000" b="0" dirty="0" smtClean="0"/>
              <a:t>(πινάκας)</a:t>
            </a:r>
            <a:endParaRPr lang="el-GR" sz="3000" b="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358557" y="43934"/>
            <a:ext cx="19957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tem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39</TotalTime>
  <Words>1266</Words>
  <Application>Microsoft Office PowerPoint</Application>
  <PresentationFormat>Προβολή στην οθόνη (4:3)</PresentationFormat>
  <Paragraphs>155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1_temlate1</vt:lpstr>
      <vt:lpstr>temlate1</vt:lpstr>
      <vt:lpstr>OC_template_updated</vt:lpstr>
      <vt:lpstr>Ειδική Κοσμητολογία (Ε)</vt:lpstr>
      <vt:lpstr>Μέθοδος Χωρητικότητας (Corneometer) 1/2</vt:lpstr>
      <vt:lpstr>Μέθοδος Χωρητικότητας (Corneometer) 2/2</vt:lpstr>
      <vt:lpstr>Όργανα και συσκευές - αναλώσιμα</vt:lpstr>
      <vt:lpstr>Προετοιμασία του χώρου μέτρησης</vt:lpstr>
      <vt:lpstr>Προετοιμασία του εθελοντή 1/2</vt:lpstr>
      <vt:lpstr>Προετοιμασία του εθελοντή 2/2</vt:lpstr>
      <vt:lpstr>Εκτέλεση της άσκησης</vt:lpstr>
      <vt:lpstr>Αποτελέσματα (πινάκας)</vt:lpstr>
      <vt:lpstr>Αποτελέσματα (διάγραμμα)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 - Ε</dc:title>
  <dc:creator>opencourses@teiath.gr</dc:creator>
  <cp:lastModifiedBy>natasakar new</cp:lastModifiedBy>
  <cp:revision>12</cp:revision>
  <dcterms:created xsi:type="dcterms:W3CDTF">2015-02-05T11:55:38Z</dcterms:created>
  <dcterms:modified xsi:type="dcterms:W3CDTF">2015-04-15T12:24:34Z</dcterms:modified>
</cp:coreProperties>
</file>