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62" r:id="rId13"/>
    <p:sldId id="264" r:id="rId14"/>
    <p:sldId id="274" r:id="rId15"/>
    <p:sldId id="275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2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9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8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6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0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6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3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0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9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hinaseniorsupplier.com/electrical_electronic/measuring_gauging_tools/20130224/Dial_Thickness_Gauge_Measurement.htm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Ιστορία και Οπτική του Γυαλιού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10793"/>
            <a:ext cx="7932946" cy="2060649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Καμπυλότητα και πάχος φακού</a:t>
            </a:r>
            <a:endParaRPr lang="en-US" sz="2800" dirty="0" smtClean="0"/>
          </a:p>
          <a:p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Αριστείδης </a:t>
            </a:r>
            <a:r>
              <a:rPr lang="el-GR" sz="2400" dirty="0" err="1"/>
              <a:t>Χανδρινός</a:t>
            </a:r>
            <a:r>
              <a:rPr lang="el-GR" sz="2400" dirty="0"/>
              <a:t>, D.O., </a:t>
            </a:r>
            <a:r>
              <a:rPr lang="el-GR" sz="2400" dirty="0" err="1"/>
              <a:t>MPhil</a:t>
            </a:r>
            <a:r>
              <a:rPr lang="el-GR" sz="24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Επίκουρος Καθηγητής ΤΕΙ Αθήνας</a:t>
            </a:r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Μέλος  της Ευρωπαϊκής Ακαδημίας </a:t>
            </a:r>
            <a:r>
              <a:rPr lang="el-GR" sz="2400" dirty="0" err="1"/>
              <a:t>Οπτομετρίας</a:t>
            </a:r>
            <a:r>
              <a:rPr lang="el-GR" sz="2400" dirty="0"/>
              <a:t> και Οπτικής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9" y="4797152"/>
            <a:ext cx="694743" cy="4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Αριστείδης </a:t>
            </a:r>
            <a:r>
              <a:rPr lang="el-GR" sz="2000" dirty="0" err="1" smtClean="0"/>
              <a:t>Χανδρινός</a:t>
            </a:r>
            <a:r>
              <a:rPr lang="el-GR" sz="2000" dirty="0" smtClean="0"/>
              <a:t> 2014. </a:t>
            </a:r>
            <a:r>
              <a:rPr lang="el-GR" sz="2000" dirty="0">
                <a:cs typeface="Arial" charset="0"/>
              </a:rPr>
              <a:t>Αριστείδης </a:t>
            </a:r>
            <a:r>
              <a:rPr lang="el-GR" sz="2000" dirty="0" err="1">
                <a:cs typeface="Arial" charset="0"/>
              </a:rPr>
              <a:t>Χανδρινός</a:t>
            </a:r>
            <a:r>
              <a:rPr lang="el-GR" sz="2000" dirty="0" smtClean="0"/>
              <a:t>. «Ιστορία και οπτική του γυαλιού. Ενότητα </a:t>
            </a:r>
            <a:r>
              <a:rPr lang="en-US" sz="2000" dirty="0" smtClean="0"/>
              <a:t>10:</a:t>
            </a:r>
            <a:r>
              <a:rPr lang="el-GR" sz="2000" dirty="0"/>
              <a:t> Καμπυλότητα και πάχος </a:t>
            </a:r>
            <a:r>
              <a:rPr lang="el-GR" sz="2000" dirty="0" smtClean="0"/>
              <a:t>φακού».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Καμπυλότητα Φακού </a:t>
            </a:r>
            <a:endParaRPr lang="el-GR" dirty="0">
              <a:solidFill>
                <a:srgbClr val="333399"/>
              </a:solidFill>
            </a:endParaRPr>
          </a:p>
        </p:txBody>
      </p:sp>
      <p:grpSp>
        <p:nvGrpSpPr>
          <p:cNvPr id="35" name="Ομάδα 34" title="Καμπυλότητα Φακού "/>
          <p:cNvGrpSpPr/>
          <p:nvPr/>
        </p:nvGrpSpPr>
        <p:grpSpPr>
          <a:xfrm>
            <a:off x="2201700" y="1272704"/>
            <a:ext cx="4660097" cy="3666459"/>
            <a:chOff x="2201700" y="1272704"/>
            <a:chExt cx="4660097" cy="3666459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2201700" y="2361348"/>
              <a:ext cx="3948843" cy="1633136"/>
            </a:xfrm>
            <a:custGeom>
              <a:avLst/>
              <a:gdLst>
                <a:gd name="connsiteX0" fmla="*/ 2485 w 3948843"/>
                <a:gd name="connsiteY0" fmla="*/ 1633136 h 1633136"/>
                <a:gd name="connsiteX1" fmla="*/ 60237 w 3948843"/>
                <a:gd name="connsiteY1" fmla="*/ 1373254 h 1633136"/>
                <a:gd name="connsiteX2" fmla="*/ 406746 w 3948843"/>
                <a:gd name="connsiteY2" fmla="*/ 795738 h 1633136"/>
                <a:gd name="connsiteX3" fmla="*/ 830258 w 3948843"/>
                <a:gd name="connsiteY3" fmla="*/ 391477 h 1633136"/>
                <a:gd name="connsiteX4" fmla="*/ 1186393 w 3948843"/>
                <a:gd name="connsiteY4" fmla="*/ 179721 h 1633136"/>
                <a:gd name="connsiteX5" fmla="*/ 1802409 w 3948843"/>
                <a:gd name="connsiteY5" fmla="*/ 6467 h 1633136"/>
                <a:gd name="connsiteX6" fmla="*/ 2601306 w 3948843"/>
                <a:gd name="connsiteY6" fmla="*/ 83469 h 1633136"/>
                <a:gd name="connsiteX7" fmla="*/ 3313576 w 3948843"/>
                <a:gd name="connsiteY7" fmla="*/ 506980 h 1633136"/>
                <a:gd name="connsiteX8" fmla="*/ 3765963 w 3948843"/>
                <a:gd name="connsiteY8" fmla="*/ 1074871 h 1633136"/>
                <a:gd name="connsiteX9" fmla="*/ 3891092 w 3948843"/>
                <a:gd name="connsiteY9" fmla="*/ 1373254 h 1633136"/>
                <a:gd name="connsiteX10" fmla="*/ 3948843 w 3948843"/>
                <a:gd name="connsiteY10" fmla="*/ 1517633 h 163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8843" h="1633136">
                  <a:moveTo>
                    <a:pt x="2485" y="1633136"/>
                  </a:moveTo>
                  <a:cubicBezTo>
                    <a:pt x="-2328" y="1572978"/>
                    <a:pt x="-7140" y="1512820"/>
                    <a:pt x="60237" y="1373254"/>
                  </a:cubicBezTo>
                  <a:cubicBezTo>
                    <a:pt x="127614" y="1233688"/>
                    <a:pt x="278409" y="959367"/>
                    <a:pt x="406746" y="795738"/>
                  </a:cubicBezTo>
                  <a:cubicBezTo>
                    <a:pt x="535083" y="632109"/>
                    <a:pt x="700317" y="494146"/>
                    <a:pt x="830258" y="391477"/>
                  </a:cubicBezTo>
                  <a:cubicBezTo>
                    <a:pt x="960199" y="288807"/>
                    <a:pt x="1024368" y="243889"/>
                    <a:pt x="1186393" y="179721"/>
                  </a:cubicBezTo>
                  <a:cubicBezTo>
                    <a:pt x="1348418" y="115553"/>
                    <a:pt x="1566590" y="22509"/>
                    <a:pt x="1802409" y="6467"/>
                  </a:cubicBezTo>
                  <a:cubicBezTo>
                    <a:pt x="2038228" y="-9575"/>
                    <a:pt x="2349445" y="50"/>
                    <a:pt x="2601306" y="83469"/>
                  </a:cubicBezTo>
                  <a:cubicBezTo>
                    <a:pt x="2853167" y="166888"/>
                    <a:pt x="3119467" y="341746"/>
                    <a:pt x="3313576" y="506980"/>
                  </a:cubicBezTo>
                  <a:cubicBezTo>
                    <a:pt x="3507686" y="672214"/>
                    <a:pt x="3669710" y="930492"/>
                    <a:pt x="3765963" y="1074871"/>
                  </a:cubicBezTo>
                  <a:cubicBezTo>
                    <a:pt x="3862216" y="1219250"/>
                    <a:pt x="3860612" y="1299460"/>
                    <a:pt x="3891092" y="1373254"/>
                  </a:cubicBezTo>
                  <a:cubicBezTo>
                    <a:pt x="3921572" y="1447048"/>
                    <a:pt x="3935207" y="1482340"/>
                    <a:pt x="3948843" y="15176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9" name="Ευθεία γραμμή σύνδεσης 8"/>
            <p:cNvCxnSpPr/>
            <p:nvPr/>
          </p:nvCxnSpPr>
          <p:spPr>
            <a:xfrm>
              <a:off x="3131840" y="2636912"/>
              <a:ext cx="1080120" cy="187220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 flipH="1">
              <a:off x="4211960" y="2564904"/>
              <a:ext cx="864096" cy="194421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 flipH="1">
              <a:off x="3277348" y="1454795"/>
              <a:ext cx="1870716" cy="1146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 flipH="1" flipV="1">
              <a:off x="4067945" y="2108270"/>
              <a:ext cx="2304255" cy="10477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Ελεύθερη σχεδίαση 22"/>
            <p:cNvSpPr/>
            <p:nvPr/>
          </p:nvSpPr>
          <p:spPr>
            <a:xfrm>
              <a:off x="4514248" y="1838425"/>
              <a:ext cx="42205" cy="471638"/>
            </a:xfrm>
            <a:custGeom>
              <a:avLst/>
              <a:gdLst>
                <a:gd name="connsiteX0" fmla="*/ 0 w 42205"/>
                <a:gd name="connsiteY0" fmla="*/ 0 h 471638"/>
                <a:gd name="connsiteX1" fmla="*/ 38501 w 42205"/>
                <a:gd name="connsiteY1" fmla="*/ 154004 h 471638"/>
                <a:gd name="connsiteX2" fmla="*/ 38501 w 42205"/>
                <a:gd name="connsiteY2" fmla="*/ 250257 h 471638"/>
                <a:gd name="connsiteX3" fmla="*/ 19251 w 42205"/>
                <a:gd name="connsiteY3" fmla="*/ 413887 h 471638"/>
                <a:gd name="connsiteX4" fmla="*/ 9626 w 42205"/>
                <a:gd name="connsiteY4" fmla="*/ 471638 h 471638"/>
                <a:gd name="connsiteX5" fmla="*/ 9626 w 42205"/>
                <a:gd name="connsiteY5" fmla="*/ 471638 h 471638"/>
                <a:gd name="connsiteX6" fmla="*/ 9626 w 42205"/>
                <a:gd name="connsiteY6" fmla="*/ 471638 h 471638"/>
                <a:gd name="connsiteX7" fmla="*/ 19251 w 42205"/>
                <a:gd name="connsiteY7" fmla="*/ 452388 h 47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05" h="471638">
                  <a:moveTo>
                    <a:pt x="0" y="0"/>
                  </a:moveTo>
                  <a:cubicBezTo>
                    <a:pt x="16042" y="56147"/>
                    <a:pt x="32084" y="112295"/>
                    <a:pt x="38501" y="154004"/>
                  </a:cubicBezTo>
                  <a:cubicBezTo>
                    <a:pt x="44918" y="195714"/>
                    <a:pt x="41709" y="206943"/>
                    <a:pt x="38501" y="250257"/>
                  </a:cubicBezTo>
                  <a:cubicBezTo>
                    <a:pt x="35293" y="293571"/>
                    <a:pt x="24063" y="376990"/>
                    <a:pt x="19251" y="413887"/>
                  </a:cubicBezTo>
                  <a:cubicBezTo>
                    <a:pt x="14439" y="450784"/>
                    <a:pt x="9626" y="471638"/>
                    <a:pt x="9626" y="471638"/>
                  </a:cubicBezTo>
                  <a:lnTo>
                    <a:pt x="9626" y="471638"/>
                  </a:lnTo>
                  <a:lnTo>
                    <a:pt x="9626" y="471638"/>
                  </a:lnTo>
                  <a:lnTo>
                    <a:pt x="19251" y="452388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Ελεύθερη σχεδίαση 24"/>
            <p:cNvSpPr/>
            <p:nvPr/>
          </p:nvSpPr>
          <p:spPr>
            <a:xfrm>
              <a:off x="3859731" y="3792354"/>
              <a:ext cx="654517" cy="86627"/>
            </a:xfrm>
            <a:custGeom>
              <a:avLst/>
              <a:gdLst>
                <a:gd name="connsiteX0" fmla="*/ 0 w 654517"/>
                <a:gd name="connsiteY0" fmla="*/ 86627 h 86627"/>
                <a:gd name="connsiteX1" fmla="*/ 105877 w 654517"/>
                <a:gd name="connsiteY1" fmla="*/ 38501 h 86627"/>
                <a:gd name="connsiteX2" fmla="*/ 346509 w 654517"/>
                <a:gd name="connsiteY2" fmla="*/ 0 h 86627"/>
                <a:gd name="connsiteX3" fmla="*/ 490888 w 654517"/>
                <a:gd name="connsiteY3" fmla="*/ 38501 h 86627"/>
                <a:gd name="connsiteX4" fmla="*/ 654517 w 654517"/>
                <a:gd name="connsiteY4" fmla="*/ 67377 h 8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517" h="86627">
                  <a:moveTo>
                    <a:pt x="0" y="86627"/>
                  </a:moveTo>
                  <a:cubicBezTo>
                    <a:pt x="24063" y="69783"/>
                    <a:pt x="48126" y="52939"/>
                    <a:pt x="105877" y="38501"/>
                  </a:cubicBezTo>
                  <a:cubicBezTo>
                    <a:pt x="163629" y="24063"/>
                    <a:pt x="282341" y="0"/>
                    <a:pt x="346509" y="0"/>
                  </a:cubicBezTo>
                  <a:cubicBezTo>
                    <a:pt x="410677" y="0"/>
                    <a:pt x="439553" y="27272"/>
                    <a:pt x="490888" y="38501"/>
                  </a:cubicBezTo>
                  <a:cubicBezTo>
                    <a:pt x="542223" y="49730"/>
                    <a:pt x="598370" y="58553"/>
                    <a:pt x="654517" y="6737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10183" y="2232039"/>
              <a:ext cx="355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P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4010" y="4539053"/>
              <a:ext cx="355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c</a:t>
              </a:r>
              <a:endParaRPr lang="el-GR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Ορθογώνιο 28"/>
                <p:cNvSpPr/>
                <p:nvPr/>
              </p:nvSpPr>
              <p:spPr>
                <a:xfrm>
                  <a:off x="6315312" y="2993250"/>
                  <a:ext cx="54648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Ορθογώνιο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312" y="2993250"/>
                  <a:ext cx="546485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Ορθογώνιο 29"/>
                <p:cNvSpPr/>
                <p:nvPr/>
              </p:nvSpPr>
              <p:spPr>
                <a:xfrm>
                  <a:off x="4983538" y="2125397"/>
                  <a:ext cx="54648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Ορθογώνιο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538" y="2125397"/>
                  <a:ext cx="54648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5174124" y="1272704"/>
              <a:ext cx="355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Q</a:t>
              </a:r>
              <a:endParaRPr lang="el-GR" sz="2000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62784" y="3852181"/>
              <a:ext cx="355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</a:rPr>
                <a:t>θ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88109" y="1874189"/>
              <a:ext cx="355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prstClr val="black"/>
                  </a:solidFill>
                </a:rPr>
                <a:t>θ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52274" y="5314209"/>
                <a:ext cx="252028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Καμπυλότητα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 ,</a:t>
                </a:r>
                <a:endParaRPr lang="el-GR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274" y="5314209"/>
                <a:ext cx="2520280" cy="700705"/>
              </a:xfrm>
              <a:prstGeom prst="rect">
                <a:avLst/>
              </a:prstGeom>
              <a:blipFill rotWithShape="0">
                <a:blip r:embed="rId4"/>
                <a:stretch>
                  <a:fillRect l="-3623" r="-725" b="-1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5195628" y="5132221"/>
                <a:ext cx="118981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628" y="5132221"/>
                <a:ext cx="1189813" cy="8989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Πάχος Θετικού Φακού</a:t>
            </a:r>
            <a:endParaRPr lang="el-GR" dirty="0">
              <a:solidFill>
                <a:srgbClr val="333399"/>
              </a:solidFill>
            </a:endParaRPr>
          </a:p>
        </p:txBody>
      </p:sp>
      <p:grpSp>
        <p:nvGrpSpPr>
          <p:cNvPr id="59" name="Ομάδα 58" title="Πάχος Θετικού Φακού"/>
          <p:cNvGrpSpPr/>
          <p:nvPr/>
        </p:nvGrpSpPr>
        <p:grpSpPr>
          <a:xfrm>
            <a:off x="1240077" y="1654359"/>
            <a:ext cx="6671960" cy="2739252"/>
            <a:chOff x="1240077" y="1654359"/>
            <a:chExt cx="6671960" cy="2739252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1240077" y="1690309"/>
              <a:ext cx="2957076" cy="401538"/>
            </a:xfrm>
            <a:custGeom>
              <a:avLst/>
              <a:gdLst>
                <a:gd name="connsiteX0" fmla="*/ 0 w 2957076"/>
                <a:gd name="connsiteY0" fmla="*/ 401538 h 401538"/>
                <a:gd name="connsiteX1" fmla="*/ 501041 w 2957076"/>
                <a:gd name="connsiteY1" fmla="*/ 188595 h 401538"/>
                <a:gd name="connsiteX2" fmla="*/ 739035 w 2957076"/>
                <a:gd name="connsiteY2" fmla="*/ 88387 h 401538"/>
                <a:gd name="connsiteX3" fmla="*/ 1027134 w 2957076"/>
                <a:gd name="connsiteY3" fmla="*/ 25757 h 401538"/>
                <a:gd name="connsiteX4" fmla="*/ 1327759 w 2957076"/>
                <a:gd name="connsiteY4" fmla="*/ 705 h 401538"/>
                <a:gd name="connsiteX5" fmla="*/ 1929008 w 2957076"/>
                <a:gd name="connsiteY5" fmla="*/ 13231 h 401538"/>
                <a:gd name="connsiteX6" fmla="*/ 2267211 w 2957076"/>
                <a:gd name="connsiteY6" fmla="*/ 75861 h 401538"/>
                <a:gd name="connsiteX7" fmla="*/ 2617939 w 2957076"/>
                <a:gd name="connsiteY7" fmla="*/ 201121 h 401538"/>
                <a:gd name="connsiteX8" fmla="*/ 2918564 w 2957076"/>
                <a:gd name="connsiteY8" fmla="*/ 351433 h 401538"/>
                <a:gd name="connsiteX9" fmla="*/ 2943616 w 2957076"/>
                <a:gd name="connsiteY9" fmla="*/ 389012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76" h="401538">
                  <a:moveTo>
                    <a:pt x="0" y="401538"/>
                  </a:moveTo>
                  <a:lnTo>
                    <a:pt x="501041" y="188595"/>
                  </a:lnTo>
                  <a:cubicBezTo>
                    <a:pt x="624213" y="136403"/>
                    <a:pt x="651353" y="115527"/>
                    <a:pt x="739035" y="88387"/>
                  </a:cubicBezTo>
                  <a:cubicBezTo>
                    <a:pt x="826717" y="61247"/>
                    <a:pt x="929013" y="40371"/>
                    <a:pt x="1027134" y="25757"/>
                  </a:cubicBezTo>
                  <a:cubicBezTo>
                    <a:pt x="1125255" y="11143"/>
                    <a:pt x="1327759" y="705"/>
                    <a:pt x="1327759" y="705"/>
                  </a:cubicBezTo>
                  <a:cubicBezTo>
                    <a:pt x="1478071" y="-1383"/>
                    <a:pt x="1772433" y="705"/>
                    <a:pt x="1929008" y="13231"/>
                  </a:cubicBezTo>
                  <a:cubicBezTo>
                    <a:pt x="2085583" y="25757"/>
                    <a:pt x="2152389" y="44546"/>
                    <a:pt x="2267211" y="75861"/>
                  </a:cubicBezTo>
                  <a:cubicBezTo>
                    <a:pt x="2382033" y="107176"/>
                    <a:pt x="2509380" y="155192"/>
                    <a:pt x="2617939" y="201121"/>
                  </a:cubicBezTo>
                  <a:cubicBezTo>
                    <a:pt x="2726498" y="247050"/>
                    <a:pt x="2864285" y="320118"/>
                    <a:pt x="2918564" y="351433"/>
                  </a:cubicBezTo>
                  <a:cubicBezTo>
                    <a:pt x="2972843" y="382748"/>
                    <a:pt x="2958229" y="385880"/>
                    <a:pt x="2943616" y="38901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Ελεύθερη σχεδίαση 6"/>
            <p:cNvSpPr/>
            <p:nvPr/>
          </p:nvSpPr>
          <p:spPr>
            <a:xfrm rot="10800000">
              <a:off x="1240077" y="2297627"/>
              <a:ext cx="2957076" cy="401538"/>
            </a:xfrm>
            <a:custGeom>
              <a:avLst/>
              <a:gdLst>
                <a:gd name="connsiteX0" fmla="*/ 0 w 2957076"/>
                <a:gd name="connsiteY0" fmla="*/ 401538 h 401538"/>
                <a:gd name="connsiteX1" fmla="*/ 501041 w 2957076"/>
                <a:gd name="connsiteY1" fmla="*/ 188595 h 401538"/>
                <a:gd name="connsiteX2" fmla="*/ 739035 w 2957076"/>
                <a:gd name="connsiteY2" fmla="*/ 88387 h 401538"/>
                <a:gd name="connsiteX3" fmla="*/ 1027134 w 2957076"/>
                <a:gd name="connsiteY3" fmla="*/ 25757 h 401538"/>
                <a:gd name="connsiteX4" fmla="*/ 1327759 w 2957076"/>
                <a:gd name="connsiteY4" fmla="*/ 705 h 401538"/>
                <a:gd name="connsiteX5" fmla="*/ 1929008 w 2957076"/>
                <a:gd name="connsiteY5" fmla="*/ 13231 h 401538"/>
                <a:gd name="connsiteX6" fmla="*/ 2267211 w 2957076"/>
                <a:gd name="connsiteY6" fmla="*/ 75861 h 401538"/>
                <a:gd name="connsiteX7" fmla="*/ 2617939 w 2957076"/>
                <a:gd name="connsiteY7" fmla="*/ 201121 h 401538"/>
                <a:gd name="connsiteX8" fmla="*/ 2918564 w 2957076"/>
                <a:gd name="connsiteY8" fmla="*/ 351433 h 401538"/>
                <a:gd name="connsiteX9" fmla="*/ 2943616 w 2957076"/>
                <a:gd name="connsiteY9" fmla="*/ 389012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76" h="401538">
                  <a:moveTo>
                    <a:pt x="0" y="401538"/>
                  </a:moveTo>
                  <a:lnTo>
                    <a:pt x="501041" y="188595"/>
                  </a:lnTo>
                  <a:cubicBezTo>
                    <a:pt x="624213" y="136403"/>
                    <a:pt x="651353" y="115527"/>
                    <a:pt x="739035" y="88387"/>
                  </a:cubicBezTo>
                  <a:cubicBezTo>
                    <a:pt x="826717" y="61247"/>
                    <a:pt x="929013" y="40371"/>
                    <a:pt x="1027134" y="25757"/>
                  </a:cubicBezTo>
                  <a:cubicBezTo>
                    <a:pt x="1125255" y="11143"/>
                    <a:pt x="1327759" y="705"/>
                    <a:pt x="1327759" y="705"/>
                  </a:cubicBezTo>
                  <a:cubicBezTo>
                    <a:pt x="1478071" y="-1383"/>
                    <a:pt x="1772433" y="705"/>
                    <a:pt x="1929008" y="13231"/>
                  </a:cubicBezTo>
                  <a:cubicBezTo>
                    <a:pt x="2085583" y="25757"/>
                    <a:pt x="2152389" y="44546"/>
                    <a:pt x="2267211" y="75861"/>
                  </a:cubicBezTo>
                  <a:cubicBezTo>
                    <a:pt x="2382033" y="107176"/>
                    <a:pt x="2509380" y="155192"/>
                    <a:pt x="2617939" y="201121"/>
                  </a:cubicBezTo>
                  <a:cubicBezTo>
                    <a:pt x="2726498" y="247050"/>
                    <a:pt x="2864285" y="320118"/>
                    <a:pt x="2918564" y="351433"/>
                  </a:cubicBezTo>
                  <a:cubicBezTo>
                    <a:pt x="2972843" y="382748"/>
                    <a:pt x="2958229" y="385880"/>
                    <a:pt x="2943616" y="38901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1240077" y="2091847"/>
              <a:ext cx="2957076" cy="23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 flipV="1">
              <a:off x="2788007" y="1731805"/>
              <a:ext cx="0" cy="36004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 flipV="1">
              <a:off x="2788007" y="2122229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/>
            <p:nvPr/>
          </p:nvCxnSpPr>
          <p:spPr>
            <a:xfrm flipV="1">
              <a:off x="2788007" y="2282370"/>
              <a:ext cx="0" cy="41679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55776" y="1688953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1688953"/>
                  <a:ext cx="864096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555776" y="2310485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2310485"/>
                  <a:ext cx="86409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2788007" y="199493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53046" y="1972676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Ελεύθερη σχεδίαση 29"/>
            <p:cNvSpPr/>
            <p:nvPr/>
          </p:nvSpPr>
          <p:spPr>
            <a:xfrm>
              <a:off x="4560372" y="1687525"/>
              <a:ext cx="2957076" cy="401538"/>
            </a:xfrm>
            <a:custGeom>
              <a:avLst/>
              <a:gdLst>
                <a:gd name="connsiteX0" fmla="*/ 0 w 2957076"/>
                <a:gd name="connsiteY0" fmla="*/ 401538 h 401538"/>
                <a:gd name="connsiteX1" fmla="*/ 501041 w 2957076"/>
                <a:gd name="connsiteY1" fmla="*/ 188595 h 401538"/>
                <a:gd name="connsiteX2" fmla="*/ 739035 w 2957076"/>
                <a:gd name="connsiteY2" fmla="*/ 88387 h 401538"/>
                <a:gd name="connsiteX3" fmla="*/ 1027134 w 2957076"/>
                <a:gd name="connsiteY3" fmla="*/ 25757 h 401538"/>
                <a:gd name="connsiteX4" fmla="*/ 1327759 w 2957076"/>
                <a:gd name="connsiteY4" fmla="*/ 705 h 401538"/>
                <a:gd name="connsiteX5" fmla="*/ 1929008 w 2957076"/>
                <a:gd name="connsiteY5" fmla="*/ 13231 h 401538"/>
                <a:gd name="connsiteX6" fmla="*/ 2267211 w 2957076"/>
                <a:gd name="connsiteY6" fmla="*/ 75861 h 401538"/>
                <a:gd name="connsiteX7" fmla="*/ 2617939 w 2957076"/>
                <a:gd name="connsiteY7" fmla="*/ 201121 h 401538"/>
                <a:gd name="connsiteX8" fmla="*/ 2918564 w 2957076"/>
                <a:gd name="connsiteY8" fmla="*/ 351433 h 401538"/>
                <a:gd name="connsiteX9" fmla="*/ 2943616 w 2957076"/>
                <a:gd name="connsiteY9" fmla="*/ 389012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76" h="401538">
                  <a:moveTo>
                    <a:pt x="0" y="401538"/>
                  </a:moveTo>
                  <a:lnTo>
                    <a:pt x="501041" y="188595"/>
                  </a:lnTo>
                  <a:cubicBezTo>
                    <a:pt x="624213" y="136403"/>
                    <a:pt x="651353" y="115527"/>
                    <a:pt x="739035" y="88387"/>
                  </a:cubicBezTo>
                  <a:cubicBezTo>
                    <a:pt x="826717" y="61247"/>
                    <a:pt x="929013" y="40371"/>
                    <a:pt x="1027134" y="25757"/>
                  </a:cubicBezTo>
                  <a:cubicBezTo>
                    <a:pt x="1125255" y="11143"/>
                    <a:pt x="1327759" y="705"/>
                    <a:pt x="1327759" y="705"/>
                  </a:cubicBezTo>
                  <a:cubicBezTo>
                    <a:pt x="1478071" y="-1383"/>
                    <a:pt x="1772433" y="705"/>
                    <a:pt x="1929008" y="13231"/>
                  </a:cubicBezTo>
                  <a:cubicBezTo>
                    <a:pt x="2085583" y="25757"/>
                    <a:pt x="2152389" y="44546"/>
                    <a:pt x="2267211" y="75861"/>
                  </a:cubicBezTo>
                  <a:cubicBezTo>
                    <a:pt x="2382033" y="107176"/>
                    <a:pt x="2509380" y="155192"/>
                    <a:pt x="2617939" y="201121"/>
                  </a:cubicBezTo>
                  <a:cubicBezTo>
                    <a:pt x="2726498" y="247050"/>
                    <a:pt x="2864285" y="320118"/>
                    <a:pt x="2918564" y="351433"/>
                  </a:cubicBezTo>
                  <a:cubicBezTo>
                    <a:pt x="2972843" y="382748"/>
                    <a:pt x="2958229" y="385880"/>
                    <a:pt x="2943616" y="38901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1" name="Ορθογώνιο 30"/>
            <p:cNvSpPr/>
            <p:nvPr/>
          </p:nvSpPr>
          <p:spPr>
            <a:xfrm>
              <a:off x="4560372" y="2089063"/>
              <a:ext cx="2957076" cy="23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4" name="Ευθύγραμμο βέλος σύνδεσης 33"/>
            <p:cNvCxnSpPr/>
            <p:nvPr/>
          </p:nvCxnSpPr>
          <p:spPr>
            <a:xfrm flipV="1">
              <a:off x="6156176" y="1731805"/>
              <a:ext cx="0" cy="26312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ύγραμμο βέλος σύνδεσης 39"/>
            <p:cNvCxnSpPr/>
            <p:nvPr/>
          </p:nvCxnSpPr>
          <p:spPr>
            <a:xfrm flipV="1">
              <a:off x="6156176" y="2122229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159356" y="2001257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83249" y="1654359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51997" y="192395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Ελεύθερη σχεδίαση 45"/>
            <p:cNvSpPr/>
            <p:nvPr/>
          </p:nvSpPr>
          <p:spPr>
            <a:xfrm>
              <a:off x="2718614" y="3603526"/>
              <a:ext cx="2713048" cy="467354"/>
            </a:xfrm>
            <a:custGeom>
              <a:avLst/>
              <a:gdLst>
                <a:gd name="connsiteX0" fmla="*/ 0 w 2957076"/>
                <a:gd name="connsiteY0" fmla="*/ 401538 h 401538"/>
                <a:gd name="connsiteX1" fmla="*/ 501041 w 2957076"/>
                <a:gd name="connsiteY1" fmla="*/ 188595 h 401538"/>
                <a:gd name="connsiteX2" fmla="*/ 739035 w 2957076"/>
                <a:gd name="connsiteY2" fmla="*/ 88387 h 401538"/>
                <a:gd name="connsiteX3" fmla="*/ 1027134 w 2957076"/>
                <a:gd name="connsiteY3" fmla="*/ 25757 h 401538"/>
                <a:gd name="connsiteX4" fmla="*/ 1327759 w 2957076"/>
                <a:gd name="connsiteY4" fmla="*/ 705 h 401538"/>
                <a:gd name="connsiteX5" fmla="*/ 1929008 w 2957076"/>
                <a:gd name="connsiteY5" fmla="*/ 13231 h 401538"/>
                <a:gd name="connsiteX6" fmla="*/ 2267211 w 2957076"/>
                <a:gd name="connsiteY6" fmla="*/ 75861 h 401538"/>
                <a:gd name="connsiteX7" fmla="*/ 2617939 w 2957076"/>
                <a:gd name="connsiteY7" fmla="*/ 201121 h 401538"/>
                <a:gd name="connsiteX8" fmla="*/ 2918564 w 2957076"/>
                <a:gd name="connsiteY8" fmla="*/ 351433 h 401538"/>
                <a:gd name="connsiteX9" fmla="*/ 2943616 w 2957076"/>
                <a:gd name="connsiteY9" fmla="*/ 389012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76" h="401538">
                  <a:moveTo>
                    <a:pt x="0" y="401538"/>
                  </a:moveTo>
                  <a:lnTo>
                    <a:pt x="501041" y="188595"/>
                  </a:lnTo>
                  <a:cubicBezTo>
                    <a:pt x="624213" y="136403"/>
                    <a:pt x="651353" y="115527"/>
                    <a:pt x="739035" y="88387"/>
                  </a:cubicBezTo>
                  <a:cubicBezTo>
                    <a:pt x="826717" y="61247"/>
                    <a:pt x="929013" y="40371"/>
                    <a:pt x="1027134" y="25757"/>
                  </a:cubicBezTo>
                  <a:cubicBezTo>
                    <a:pt x="1125255" y="11143"/>
                    <a:pt x="1327759" y="705"/>
                    <a:pt x="1327759" y="705"/>
                  </a:cubicBezTo>
                  <a:cubicBezTo>
                    <a:pt x="1478071" y="-1383"/>
                    <a:pt x="1772433" y="705"/>
                    <a:pt x="1929008" y="13231"/>
                  </a:cubicBezTo>
                  <a:cubicBezTo>
                    <a:pt x="2085583" y="25757"/>
                    <a:pt x="2152389" y="44546"/>
                    <a:pt x="2267211" y="75861"/>
                  </a:cubicBezTo>
                  <a:cubicBezTo>
                    <a:pt x="2382033" y="107176"/>
                    <a:pt x="2509380" y="155192"/>
                    <a:pt x="2617939" y="201121"/>
                  </a:cubicBezTo>
                  <a:cubicBezTo>
                    <a:pt x="2726498" y="247050"/>
                    <a:pt x="2864285" y="320118"/>
                    <a:pt x="2918564" y="351433"/>
                  </a:cubicBezTo>
                  <a:cubicBezTo>
                    <a:pt x="2972843" y="382748"/>
                    <a:pt x="2958229" y="385880"/>
                    <a:pt x="2943616" y="38901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7" name="Ορθογώνιο 46"/>
            <p:cNvSpPr/>
            <p:nvPr/>
          </p:nvSpPr>
          <p:spPr>
            <a:xfrm>
              <a:off x="2718614" y="4057545"/>
              <a:ext cx="2717481" cy="3075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48" name="Ευθύγραμμο βέλος σύνδεσης 47"/>
            <p:cNvCxnSpPr/>
            <p:nvPr/>
          </p:nvCxnSpPr>
          <p:spPr>
            <a:xfrm flipV="1">
              <a:off x="4067944" y="3603527"/>
              <a:ext cx="0" cy="40153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ύγραμμο βέλος σύνδεσης 49"/>
            <p:cNvCxnSpPr/>
            <p:nvPr/>
          </p:nvCxnSpPr>
          <p:spPr>
            <a:xfrm flipV="1">
              <a:off x="3995936" y="4101980"/>
              <a:ext cx="0" cy="26312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ύγραμμο βέλος σύνδεσης 50"/>
            <p:cNvCxnSpPr/>
            <p:nvPr/>
          </p:nvCxnSpPr>
          <p:spPr>
            <a:xfrm flipV="1">
              <a:off x="4283968" y="4101980"/>
              <a:ext cx="0" cy="26312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Ελεύθερη σχεδίαση 51"/>
            <p:cNvSpPr/>
            <p:nvPr/>
          </p:nvSpPr>
          <p:spPr>
            <a:xfrm>
              <a:off x="2755726" y="4007341"/>
              <a:ext cx="2675936" cy="326664"/>
            </a:xfrm>
            <a:custGeom>
              <a:avLst/>
              <a:gdLst>
                <a:gd name="connsiteX0" fmla="*/ 0 w 2675936"/>
                <a:gd name="connsiteY0" fmla="*/ 326664 h 326664"/>
                <a:gd name="connsiteX1" fmla="*/ 275573 w 2675936"/>
                <a:gd name="connsiteY1" fmla="*/ 201404 h 326664"/>
                <a:gd name="connsiteX2" fmla="*/ 626301 w 2675936"/>
                <a:gd name="connsiteY2" fmla="*/ 101196 h 326664"/>
                <a:gd name="connsiteX3" fmla="*/ 939452 w 2675936"/>
                <a:gd name="connsiteY3" fmla="*/ 26040 h 326664"/>
                <a:gd name="connsiteX4" fmla="*/ 1215025 w 2675936"/>
                <a:gd name="connsiteY4" fmla="*/ 988 h 326664"/>
                <a:gd name="connsiteX5" fmla="*/ 1565753 w 2675936"/>
                <a:gd name="connsiteY5" fmla="*/ 13514 h 326664"/>
                <a:gd name="connsiteX6" fmla="*/ 1941534 w 2675936"/>
                <a:gd name="connsiteY6" fmla="*/ 88670 h 326664"/>
                <a:gd name="connsiteX7" fmla="*/ 2404997 w 2675936"/>
                <a:gd name="connsiteY7" fmla="*/ 213930 h 326664"/>
                <a:gd name="connsiteX8" fmla="*/ 2642992 w 2675936"/>
                <a:gd name="connsiteY8" fmla="*/ 301612 h 326664"/>
                <a:gd name="connsiteX9" fmla="*/ 2668044 w 2675936"/>
                <a:gd name="connsiteY9" fmla="*/ 326664 h 32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5936" h="326664">
                  <a:moveTo>
                    <a:pt x="0" y="326664"/>
                  </a:moveTo>
                  <a:cubicBezTo>
                    <a:pt x="85595" y="282823"/>
                    <a:pt x="171190" y="238982"/>
                    <a:pt x="275573" y="201404"/>
                  </a:cubicBezTo>
                  <a:cubicBezTo>
                    <a:pt x="379956" y="163826"/>
                    <a:pt x="515655" y="130423"/>
                    <a:pt x="626301" y="101196"/>
                  </a:cubicBezTo>
                  <a:cubicBezTo>
                    <a:pt x="736947" y="71969"/>
                    <a:pt x="841331" y="42741"/>
                    <a:pt x="939452" y="26040"/>
                  </a:cubicBezTo>
                  <a:cubicBezTo>
                    <a:pt x="1037573" y="9339"/>
                    <a:pt x="1110642" y="3076"/>
                    <a:pt x="1215025" y="988"/>
                  </a:cubicBezTo>
                  <a:cubicBezTo>
                    <a:pt x="1319408" y="-1100"/>
                    <a:pt x="1444668" y="-1100"/>
                    <a:pt x="1565753" y="13514"/>
                  </a:cubicBezTo>
                  <a:cubicBezTo>
                    <a:pt x="1686838" y="28128"/>
                    <a:pt x="1801660" y="55267"/>
                    <a:pt x="1941534" y="88670"/>
                  </a:cubicBezTo>
                  <a:cubicBezTo>
                    <a:pt x="2081408" y="122073"/>
                    <a:pt x="2288087" y="178440"/>
                    <a:pt x="2404997" y="213930"/>
                  </a:cubicBezTo>
                  <a:cubicBezTo>
                    <a:pt x="2521907" y="249420"/>
                    <a:pt x="2599151" y="282823"/>
                    <a:pt x="2642992" y="301612"/>
                  </a:cubicBezTo>
                  <a:cubicBezTo>
                    <a:pt x="2686833" y="320401"/>
                    <a:pt x="2677438" y="323532"/>
                    <a:pt x="2668044" y="3266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851920" y="3583453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3583453"/>
                  <a:ext cx="864096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718247" y="3993501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247" y="3993501"/>
                  <a:ext cx="86409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285326" y="395490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31662" y="3983563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9512" y="4867358"/>
                <a:ext cx="89644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Κυρτός φακός,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Plano –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κυρτός φακός,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Θετικός, κυρτός και κοίλος φακός,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67358"/>
                <a:ext cx="8964488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020" t="-4061" b="-106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Πάχος Αρνητικού Φακού</a:t>
            </a:r>
            <a:endParaRPr lang="el-GR" dirty="0">
              <a:solidFill>
                <a:srgbClr val="333399"/>
              </a:solidFill>
            </a:endParaRPr>
          </a:p>
        </p:txBody>
      </p:sp>
      <p:grpSp>
        <p:nvGrpSpPr>
          <p:cNvPr id="46" name="Ομάδα 45" title="Πάχος Αρνητικού Φακού"/>
          <p:cNvGrpSpPr/>
          <p:nvPr/>
        </p:nvGrpSpPr>
        <p:grpSpPr>
          <a:xfrm>
            <a:off x="971600" y="1268760"/>
            <a:ext cx="7632464" cy="2737444"/>
            <a:chOff x="737220" y="1676742"/>
            <a:chExt cx="7632464" cy="2737444"/>
          </a:xfrm>
        </p:grpSpPr>
        <p:sp>
          <p:nvSpPr>
            <p:cNvPr id="7" name="Ορθογώνιο 6"/>
            <p:cNvSpPr/>
            <p:nvPr/>
          </p:nvSpPr>
          <p:spPr>
            <a:xfrm>
              <a:off x="1043608" y="1772816"/>
              <a:ext cx="2592288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1089764" y="1778696"/>
              <a:ext cx="2469450" cy="263310"/>
            </a:xfrm>
            <a:custGeom>
              <a:avLst/>
              <a:gdLst>
                <a:gd name="connsiteX0" fmla="*/ 0 w 2469450"/>
                <a:gd name="connsiteY0" fmla="*/ 0 h 263310"/>
                <a:gd name="connsiteX1" fmla="*/ 275573 w 2469450"/>
                <a:gd name="connsiteY1" fmla="*/ 150312 h 263310"/>
                <a:gd name="connsiteX2" fmla="*/ 688932 w 2469450"/>
                <a:gd name="connsiteY2" fmla="*/ 225468 h 263310"/>
                <a:gd name="connsiteX3" fmla="*/ 1202499 w 2469450"/>
                <a:gd name="connsiteY3" fmla="*/ 263046 h 263310"/>
                <a:gd name="connsiteX4" fmla="*/ 1628384 w 2469450"/>
                <a:gd name="connsiteY4" fmla="*/ 237994 h 263310"/>
                <a:gd name="connsiteX5" fmla="*/ 1966587 w 2469450"/>
                <a:gd name="connsiteY5" fmla="*/ 162838 h 263310"/>
                <a:gd name="connsiteX6" fmla="*/ 2392472 w 2469450"/>
                <a:gd name="connsiteY6" fmla="*/ 37578 h 263310"/>
                <a:gd name="connsiteX7" fmla="*/ 2467628 w 2469450"/>
                <a:gd name="connsiteY7" fmla="*/ 12526 h 26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9450" h="263310">
                  <a:moveTo>
                    <a:pt x="0" y="0"/>
                  </a:moveTo>
                  <a:cubicBezTo>
                    <a:pt x="80375" y="56367"/>
                    <a:pt x="160751" y="112734"/>
                    <a:pt x="275573" y="150312"/>
                  </a:cubicBezTo>
                  <a:cubicBezTo>
                    <a:pt x="390395" y="187890"/>
                    <a:pt x="534444" y="206679"/>
                    <a:pt x="688932" y="225468"/>
                  </a:cubicBezTo>
                  <a:cubicBezTo>
                    <a:pt x="843420" y="244257"/>
                    <a:pt x="1045924" y="260958"/>
                    <a:pt x="1202499" y="263046"/>
                  </a:cubicBezTo>
                  <a:cubicBezTo>
                    <a:pt x="1359074" y="265134"/>
                    <a:pt x="1501036" y="254695"/>
                    <a:pt x="1628384" y="237994"/>
                  </a:cubicBezTo>
                  <a:cubicBezTo>
                    <a:pt x="1755732" y="221293"/>
                    <a:pt x="1839239" y="196241"/>
                    <a:pt x="1966587" y="162838"/>
                  </a:cubicBezTo>
                  <a:cubicBezTo>
                    <a:pt x="2093935" y="129435"/>
                    <a:pt x="2308965" y="62630"/>
                    <a:pt x="2392472" y="37578"/>
                  </a:cubicBezTo>
                  <a:cubicBezTo>
                    <a:pt x="2475979" y="12526"/>
                    <a:pt x="2471803" y="12526"/>
                    <a:pt x="2467628" y="125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 rot="10800000">
              <a:off x="1105027" y="2172830"/>
              <a:ext cx="2469450" cy="263310"/>
            </a:xfrm>
            <a:custGeom>
              <a:avLst/>
              <a:gdLst>
                <a:gd name="connsiteX0" fmla="*/ 0 w 2469450"/>
                <a:gd name="connsiteY0" fmla="*/ 0 h 263310"/>
                <a:gd name="connsiteX1" fmla="*/ 275573 w 2469450"/>
                <a:gd name="connsiteY1" fmla="*/ 150312 h 263310"/>
                <a:gd name="connsiteX2" fmla="*/ 688932 w 2469450"/>
                <a:gd name="connsiteY2" fmla="*/ 225468 h 263310"/>
                <a:gd name="connsiteX3" fmla="*/ 1202499 w 2469450"/>
                <a:gd name="connsiteY3" fmla="*/ 263046 h 263310"/>
                <a:gd name="connsiteX4" fmla="*/ 1628384 w 2469450"/>
                <a:gd name="connsiteY4" fmla="*/ 237994 h 263310"/>
                <a:gd name="connsiteX5" fmla="*/ 1966587 w 2469450"/>
                <a:gd name="connsiteY5" fmla="*/ 162838 h 263310"/>
                <a:gd name="connsiteX6" fmla="*/ 2392472 w 2469450"/>
                <a:gd name="connsiteY6" fmla="*/ 37578 h 263310"/>
                <a:gd name="connsiteX7" fmla="*/ 2467628 w 2469450"/>
                <a:gd name="connsiteY7" fmla="*/ 12526 h 26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9450" h="263310">
                  <a:moveTo>
                    <a:pt x="0" y="0"/>
                  </a:moveTo>
                  <a:cubicBezTo>
                    <a:pt x="80375" y="56367"/>
                    <a:pt x="160751" y="112734"/>
                    <a:pt x="275573" y="150312"/>
                  </a:cubicBezTo>
                  <a:cubicBezTo>
                    <a:pt x="390395" y="187890"/>
                    <a:pt x="534444" y="206679"/>
                    <a:pt x="688932" y="225468"/>
                  </a:cubicBezTo>
                  <a:cubicBezTo>
                    <a:pt x="843420" y="244257"/>
                    <a:pt x="1045924" y="260958"/>
                    <a:pt x="1202499" y="263046"/>
                  </a:cubicBezTo>
                  <a:cubicBezTo>
                    <a:pt x="1359074" y="265134"/>
                    <a:pt x="1501036" y="254695"/>
                    <a:pt x="1628384" y="237994"/>
                  </a:cubicBezTo>
                  <a:cubicBezTo>
                    <a:pt x="1755732" y="221293"/>
                    <a:pt x="1839239" y="196241"/>
                    <a:pt x="1966587" y="162838"/>
                  </a:cubicBezTo>
                  <a:cubicBezTo>
                    <a:pt x="2093935" y="129435"/>
                    <a:pt x="2308965" y="62630"/>
                    <a:pt x="2392472" y="37578"/>
                  </a:cubicBezTo>
                  <a:cubicBezTo>
                    <a:pt x="2475979" y="12526"/>
                    <a:pt x="2471803" y="12526"/>
                    <a:pt x="2467628" y="125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0" name="Ευθύγραμμο βέλος σύνδεσης 9"/>
            <p:cNvCxnSpPr>
              <a:stCxn id="7" idx="2"/>
              <a:endCxn id="7" idx="0"/>
            </p:cNvCxnSpPr>
            <p:nvPr/>
          </p:nvCxnSpPr>
          <p:spPr>
            <a:xfrm flipV="1">
              <a:off x="2339752" y="1772816"/>
              <a:ext cx="0" cy="64807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3728" y="1676742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676742"/>
                  <a:ext cx="864096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105372" y="2090521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372" y="2090521"/>
                  <a:ext cx="86409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Ευθεία γραμμή σύνδεσης 15"/>
            <p:cNvCxnSpPr/>
            <p:nvPr/>
          </p:nvCxnSpPr>
          <p:spPr>
            <a:xfrm>
              <a:off x="2614371" y="2042006"/>
              <a:ext cx="133638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2614370" y="2172830"/>
              <a:ext cx="133638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37220" y="1862663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69568" y="189194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t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Ορθογώνιο 22"/>
            <p:cNvSpPr/>
            <p:nvPr/>
          </p:nvSpPr>
          <p:spPr>
            <a:xfrm>
              <a:off x="5009197" y="1914573"/>
              <a:ext cx="2530869" cy="5165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4" name="Ελεύθερη σχεδίαση 23"/>
            <p:cNvSpPr/>
            <p:nvPr/>
          </p:nvSpPr>
          <p:spPr>
            <a:xfrm rot="10800000">
              <a:off x="4992387" y="2042006"/>
              <a:ext cx="2469450" cy="352422"/>
            </a:xfrm>
            <a:custGeom>
              <a:avLst/>
              <a:gdLst>
                <a:gd name="connsiteX0" fmla="*/ 0 w 2469450"/>
                <a:gd name="connsiteY0" fmla="*/ 0 h 263310"/>
                <a:gd name="connsiteX1" fmla="*/ 275573 w 2469450"/>
                <a:gd name="connsiteY1" fmla="*/ 150312 h 263310"/>
                <a:gd name="connsiteX2" fmla="*/ 688932 w 2469450"/>
                <a:gd name="connsiteY2" fmla="*/ 225468 h 263310"/>
                <a:gd name="connsiteX3" fmla="*/ 1202499 w 2469450"/>
                <a:gd name="connsiteY3" fmla="*/ 263046 h 263310"/>
                <a:gd name="connsiteX4" fmla="*/ 1628384 w 2469450"/>
                <a:gd name="connsiteY4" fmla="*/ 237994 h 263310"/>
                <a:gd name="connsiteX5" fmla="*/ 1966587 w 2469450"/>
                <a:gd name="connsiteY5" fmla="*/ 162838 h 263310"/>
                <a:gd name="connsiteX6" fmla="*/ 2392472 w 2469450"/>
                <a:gd name="connsiteY6" fmla="*/ 37578 h 263310"/>
                <a:gd name="connsiteX7" fmla="*/ 2467628 w 2469450"/>
                <a:gd name="connsiteY7" fmla="*/ 12526 h 26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9450" h="263310">
                  <a:moveTo>
                    <a:pt x="0" y="0"/>
                  </a:moveTo>
                  <a:cubicBezTo>
                    <a:pt x="80375" y="56367"/>
                    <a:pt x="160751" y="112734"/>
                    <a:pt x="275573" y="150312"/>
                  </a:cubicBezTo>
                  <a:cubicBezTo>
                    <a:pt x="390395" y="187890"/>
                    <a:pt x="534444" y="206679"/>
                    <a:pt x="688932" y="225468"/>
                  </a:cubicBezTo>
                  <a:cubicBezTo>
                    <a:pt x="843420" y="244257"/>
                    <a:pt x="1045924" y="260958"/>
                    <a:pt x="1202499" y="263046"/>
                  </a:cubicBezTo>
                  <a:cubicBezTo>
                    <a:pt x="1359074" y="265134"/>
                    <a:pt x="1501036" y="254695"/>
                    <a:pt x="1628384" y="237994"/>
                  </a:cubicBezTo>
                  <a:cubicBezTo>
                    <a:pt x="1755732" y="221293"/>
                    <a:pt x="1839239" y="196241"/>
                    <a:pt x="1966587" y="162838"/>
                  </a:cubicBezTo>
                  <a:cubicBezTo>
                    <a:pt x="2093935" y="129435"/>
                    <a:pt x="2308965" y="62630"/>
                    <a:pt x="2392472" y="37578"/>
                  </a:cubicBezTo>
                  <a:cubicBezTo>
                    <a:pt x="2475979" y="12526"/>
                    <a:pt x="2471803" y="12526"/>
                    <a:pt x="2467628" y="125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5" name="Ευθεία γραμμή σύνδεσης 24"/>
            <p:cNvCxnSpPr/>
            <p:nvPr/>
          </p:nvCxnSpPr>
          <p:spPr>
            <a:xfrm>
              <a:off x="6660232" y="1891945"/>
              <a:ext cx="133638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>
              <a:off x="6660231" y="2019555"/>
              <a:ext cx="133638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33683" y="190437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09644" y="171451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t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75107" y="194547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2915816" y="3875367"/>
              <a:ext cx="2808312" cy="5388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1" name="Ελεύθερη σχεδίαση 30"/>
            <p:cNvSpPr/>
            <p:nvPr/>
          </p:nvSpPr>
          <p:spPr>
            <a:xfrm rot="10800000">
              <a:off x="2915816" y="3875366"/>
              <a:ext cx="2808312" cy="538820"/>
            </a:xfrm>
            <a:custGeom>
              <a:avLst/>
              <a:gdLst>
                <a:gd name="connsiteX0" fmla="*/ 0 w 2469450"/>
                <a:gd name="connsiteY0" fmla="*/ 0 h 263310"/>
                <a:gd name="connsiteX1" fmla="*/ 275573 w 2469450"/>
                <a:gd name="connsiteY1" fmla="*/ 150312 h 263310"/>
                <a:gd name="connsiteX2" fmla="*/ 688932 w 2469450"/>
                <a:gd name="connsiteY2" fmla="*/ 225468 h 263310"/>
                <a:gd name="connsiteX3" fmla="*/ 1202499 w 2469450"/>
                <a:gd name="connsiteY3" fmla="*/ 263046 h 263310"/>
                <a:gd name="connsiteX4" fmla="*/ 1628384 w 2469450"/>
                <a:gd name="connsiteY4" fmla="*/ 237994 h 263310"/>
                <a:gd name="connsiteX5" fmla="*/ 1966587 w 2469450"/>
                <a:gd name="connsiteY5" fmla="*/ 162838 h 263310"/>
                <a:gd name="connsiteX6" fmla="*/ 2392472 w 2469450"/>
                <a:gd name="connsiteY6" fmla="*/ 37578 h 263310"/>
                <a:gd name="connsiteX7" fmla="*/ 2467628 w 2469450"/>
                <a:gd name="connsiteY7" fmla="*/ 12526 h 26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9450" h="263310">
                  <a:moveTo>
                    <a:pt x="0" y="0"/>
                  </a:moveTo>
                  <a:cubicBezTo>
                    <a:pt x="80375" y="56367"/>
                    <a:pt x="160751" y="112734"/>
                    <a:pt x="275573" y="150312"/>
                  </a:cubicBezTo>
                  <a:cubicBezTo>
                    <a:pt x="390395" y="187890"/>
                    <a:pt x="534444" y="206679"/>
                    <a:pt x="688932" y="225468"/>
                  </a:cubicBezTo>
                  <a:cubicBezTo>
                    <a:pt x="843420" y="244257"/>
                    <a:pt x="1045924" y="260958"/>
                    <a:pt x="1202499" y="263046"/>
                  </a:cubicBezTo>
                  <a:cubicBezTo>
                    <a:pt x="1359074" y="265134"/>
                    <a:pt x="1501036" y="254695"/>
                    <a:pt x="1628384" y="237994"/>
                  </a:cubicBezTo>
                  <a:cubicBezTo>
                    <a:pt x="1755732" y="221293"/>
                    <a:pt x="1839239" y="196241"/>
                    <a:pt x="1966587" y="162838"/>
                  </a:cubicBezTo>
                  <a:cubicBezTo>
                    <a:pt x="2093935" y="129435"/>
                    <a:pt x="2308965" y="62630"/>
                    <a:pt x="2392472" y="37578"/>
                  </a:cubicBezTo>
                  <a:cubicBezTo>
                    <a:pt x="2475979" y="12526"/>
                    <a:pt x="2471803" y="12526"/>
                    <a:pt x="2467628" y="125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2" name="Ελεύθερη σχεδίαση 31"/>
            <p:cNvSpPr/>
            <p:nvPr/>
          </p:nvSpPr>
          <p:spPr>
            <a:xfrm rot="10800000">
              <a:off x="2915816" y="3557565"/>
              <a:ext cx="2808312" cy="292943"/>
            </a:xfrm>
            <a:custGeom>
              <a:avLst/>
              <a:gdLst>
                <a:gd name="connsiteX0" fmla="*/ 0 w 2469450"/>
                <a:gd name="connsiteY0" fmla="*/ 0 h 263310"/>
                <a:gd name="connsiteX1" fmla="*/ 275573 w 2469450"/>
                <a:gd name="connsiteY1" fmla="*/ 150312 h 263310"/>
                <a:gd name="connsiteX2" fmla="*/ 688932 w 2469450"/>
                <a:gd name="connsiteY2" fmla="*/ 225468 h 263310"/>
                <a:gd name="connsiteX3" fmla="*/ 1202499 w 2469450"/>
                <a:gd name="connsiteY3" fmla="*/ 263046 h 263310"/>
                <a:gd name="connsiteX4" fmla="*/ 1628384 w 2469450"/>
                <a:gd name="connsiteY4" fmla="*/ 237994 h 263310"/>
                <a:gd name="connsiteX5" fmla="*/ 1966587 w 2469450"/>
                <a:gd name="connsiteY5" fmla="*/ 162838 h 263310"/>
                <a:gd name="connsiteX6" fmla="*/ 2392472 w 2469450"/>
                <a:gd name="connsiteY6" fmla="*/ 37578 h 263310"/>
                <a:gd name="connsiteX7" fmla="*/ 2467628 w 2469450"/>
                <a:gd name="connsiteY7" fmla="*/ 12526 h 26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9450" h="263310">
                  <a:moveTo>
                    <a:pt x="0" y="0"/>
                  </a:moveTo>
                  <a:cubicBezTo>
                    <a:pt x="80375" y="56367"/>
                    <a:pt x="160751" y="112734"/>
                    <a:pt x="275573" y="150312"/>
                  </a:cubicBezTo>
                  <a:cubicBezTo>
                    <a:pt x="390395" y="187890"/>
                    <a:pt x="534444" y="206679"/>
                    <a:pt x="688932" y="225468"/>
                  </a:cubicBezTo>
                  <a:cubicBezTo>
                    <a:pt x="843420" y="244257"/>
                    <a:pt x="1045924" y="260958"/>
                    <a:pt x="1202499" y="263046"/>
                  </a:cubicBezTo>
                  <a:cubicBezTo>
                    <a:pt x="1359074" y="265134"/>
                    <a:pt x="1501036" y="254695"/>
                    <a:pt x="1628384" y="237994"/>
                  </a:cubicBezTo>
                  <a:cubicBezTo>
                    <a:pt x="1755732" y="221293"/>
                    <a:pt x="1839239" y="196241"/>
                    <a:pt x="1966587" y="162838"/>
                  </a:cubicBezTo>
                  <a:cubicBezTo>
                    <a:pt x="2093935" y="129435"/>
                    <a:pt x="2308965" y="62630"/>
                    <a:pt x="2392472" y="37578"/>
                  </a:cubicBezTo>
                  <a:cubicBezTo>
                    <a:pt x="2475979" y="12526"/>
                    <a:pt x="2471803" y="12526"/>
                    <a:pt x="2467628" y="125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3" name="Ευθύγραμμο βέλος σύνδεσης 32"/>
            <p:cNvCxnSpPr/>
            <p:nvPr/>
          </p:nvCxnSpPr>
          <p:spPr>
            <a:xfrm flipV="1">
              <a:off x="6268478" y="2090521"/>
              <a:ext cx="0" cy="26312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33"/>
            <p:cNvCxnSpPr/>
            <p:nvPr/>
          </p:nvCxnSpPr>
          <p:spPr>
            <a:xfrm flipV="1">
              <a:off x="4355976" y="3557565"/>
              <a:ext cx="0" cy="26312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ύγραμμο βέλος σύνδεσης 34"/>
            <p:cNvCxnSpPr/>
            <p:nvPr/>
          </p:nvCxnSpPr>
          <p:spPr>
            <a:xfrm flipV="1">
              <a:off x="4355976" y="3875367"/>
              <a:ext cx="0" cy="41772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111071" y="3475255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071" y="3475255"/>
                  <a:ext cx="864096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128291" y="3896500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l-GR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8291" y="3896500"/>
                  <a:ext cx="86409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6480211" y="3415526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t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0" name="Ευθύγραμμο βέλος σύνδεσης 39"/>
            <p:cNvCxnSpPr/>
            <p:nvPr/>
          </p:nvCxnSpPr>
          <p:spPr>
            <a:xfrm flipV="1">
              <a:off x="6275107" y="3538286"/>
              <a:ext cx="0" cy="26312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/>
            <p:nvPr/>
          </p:nvCxnSpPr>
          <p:spPr>
            <a:xfrm flipV="1">
              <a:off x="4341005" y="3475255"/>
              <a:ext cx="2114122" cy="723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εία γραμμή σύνδεσης 42"/>
            <p:cNvCxnSpPr/>
            <p:nvPr/>
          </p:nvCxnSpPr>
          <p:spPr>
            <a:xfrm>
              <a:off x="4319971" y="3850509"/>
              <a:ext cx="21351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107" y="4827261"/>
                <a:ext cx="89644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Κυρτός φακός,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Plano – </a:t>
                </a:r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κυρτός φακός,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Θετικός, κυρτός και κοίλος φακός,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7" y="4827261"/>
                <a:ext cx="8964488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088" t="-4061" b="-106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Πάχος Τροχισμένων Σφαιρικών Φακών </a:t>
            </a:r>
            <a:endParaRPr lang="el-GR" dirty="0">
              <a:solidFill>
                <a:srgbClr val="333399"/>
              </a:solidFill>
            </a:endParaRPr>
          </a:p>
        </p:txBody>
      </p:sp>
      <p:grpSp>
        <p:nvGrpSpPr>
          <p:cNvPr id="72" name="Ομάδα 71" title="Πάχος Τροχισμένων Σφαιρικών Φακών "/>
          <p:cNvGrpSpPr/>
          <p:nvPr/>
        </p:nvGrpSpPr>
        <p:grpSpPr>
          <a:xfrm>
            <a:off x="926797" y="1205185"/>
            <a:ext cx="6874705" cy="4804015"/>
            <a:chOff x="926797" y="1205185"/>
            <a:chExt cx="6874705" cy="4804015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2931040" y="1577726"/>
              <a:ext cx="3205823" cy="2375315"/>
            </a:xfrm>
            <a:custGeom>
              <a:avLst/>
              <a:gdLst>
                <a:gd name="connsiteX0" fmla="*/ 162889 w 3205823"/>
                <a:gd name="connsiteY0" fmla="*/ 226022 h 2375315"/>
                <a:gd name="connsiteX1" fmla="*/ 613826 w 3205823"/>
                <a:gd name="connsiteY1" fmla="*/ 38132 h 2375315"/>
                <a:gd name="connsiteX2" fmla="*/ 1202549 w 3205823"/>
                <a:gd name="connsiteY2" fmla="*/ 553 h 2375315"/>
                <a:gd name="connsiteX3" fmla="*/ 1640960 w 3205823"/>
                <a:gd name="connsiteY3" fmla="*/ 50658 h 2375315"/>
                <a:gd name="connsiteX4" fmla="*/ 2254735 w 3205823"/>
                <a:gd name="connsiteY4" fmla="*/ 175918 h 2375315"/>
                <a:gd name="connsiteX5" fmla="*/ 2768302 w 3205823"/>
                <a:gd name="connsiteY5" fmla="*/ 388860 h 2375315"/>
                <a:gd name="connsiteX6" fmla="*/ 3006297 w 3205823"/>
                <a:gd name="connsiteY6" fmla="*/ 614329 h 2375315"/>
                <a:gd name="connsiteX7" fmla="*/ 3194187 w 3205823"/>
                <a:gd name="connsiteY7" fmla="*/ 889901 h 2375315"/>
                <a:gd name="connsiteX8" fmla="*/ 3156609 w 3205823"/>
                <a:gd name="connsiteY8" fmla="*/ 1415995 h 2375315"/>
                <a:gd name="connsiteX9" fmla="*/ 2918615 w 3205823"/>
                <a:gd name="connsiteY9" fmla="*/ 1829353 h 2375315"/>
                <a:gd name="connsiteX10" fmla="*/ 2517782 w 3205823"/>
                <a:gd name="connsiteY10" fmla="*/ 2180082 h 2375315"/>
                <a:gd name="connsiteX11" fmla="*/ 1941585 w 3205823"/>
                <a:gd name="connsiteY11" fmla="*/ 2330395 h 2375315"/>
                <a:gd name="connsiteX12" fmla="*/ 1327809 w 3205823"/>
                <a:gd name="connsiteY12" fmla="*/ 2367973 h 2375315"/>
                <a:gd name="connsiteX13" fmla="*/ 789190 w 3205823"/>
                <a:gd name="connsiteY13" fmla="*/ 2205134 h 2375315"/>
                <a:gd name="connsiteX14" fmla="*/ 438461 w 3205823"/>
                <a:gd name="connsiteY14" fmla="*/ 1854406 h 2375315"/>
                <a:gd name="connsiteX15" fmla="*/ 137837 w 3205823"/>
                <a:gd name="connsiteY15" fmla="*/ 1253156 h 2375315"/>
                <a:gd name="connsiteX16" fmla="*/ 50 w 3205823"/>
                <a:gd name="connsiteY16" fmla="*/ 639381 h 2375315"/>
                <a:gd name="connsiteX17" fmla="*/ 162889 w 3205823"/>
                <a:gd name="connsiteY17" fmla="*/ 226022 h 23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5823" h="2375315">
                  <a:moveTo>
                    <a:pt x="162889" y="226022"/>
                  </a:moveTo>
                  <a:cubicBezTo>
                    <a:pt x="265185" y="125814"/>
                    <a:pt x="440549" y="75710"/>
                    <a:pt x="613826" y="38132"/>
                  </a:cubicBezTo>
                  <a:cubicBezTo>
                    <a:pt x="787103" y="554"/>
                    <a:pt x="1031360" y="-1535"/>
                    <a:pt x="1202549" y="553"/>
                  </a:cubicBezTo>
                  <a:cubicBezTo>
                    <a:pt x="1373738" y="2641"/>
                    <a:pt x="1465596" y="21430"/>
                    <a:pt x="1640960" y="50658"/>
                  </a:cubicBezTo>
                  <a:cubicBezTo>
                    <a:pt x="1816324" y="79885"/>
                    <a:pt x="2066845" y="119551"/>
                    <a:pt x="2254735" y="175918"/>
                  </a:cubicBezTo>
                  <a:cubicBezTo>
                    <a:pt x="2442625" y="232285"/>
                    <a:pt x="2643042" y="315792"/>
                    <a:pt x="2768302" y="388860"/>
                  </a:cubicBezTo>
                  <a:cubicBezTo>
                    <a:pt x="2893562" y="461929"/>
                    <a:pt x="2935316" y="530822"/>
                    <a:pt x="3006297" y="614329"/>
                  </a:cubicBezTo>
                  <a:cubicBezTo>
                    <a:pt x="3077278" y="697836"/>
                    <a:pt x="3169135" y="756290"/>
                    <a:pt x="3194187" y="889901"/>
                  </a:cubicBezTo>
                  <a:cubicBezTo>
                    <a:pt x="3219239" y="1023512"/>
                    <a:pt x="3202538" y="1259420"/>
                    <a:pt x="3156609" y="1415995"/>
                  </a:cubicBezTo>
                  <a:cubicBezTo>
                    <a:pt x="3110680" y="1572570"/>
                    <a:pt x="3025086" y="1702005"/>
                    <a:pt x="2918615" y="1829353"/>
                  </a:cubicBezTo>
                  <a:cubicBezTo>
                    <a:pt x="2812144" y="1956701"/>
                    <a:pt x="2680620" y="2096575"/>
                    <a:pt x="2517782" y="2180082"/>
                  </a:cubicBezTo>
                  <a:cubicBezTo>
                    <a:pt x="2354944" y="2263589"/>
                    <a:pt x="2139914" y="2299080"/>
                    <a:pt x="1941585" y="2330395"/>
                  </a:cubicBezTo>
                  <a:cubicBezTo>
                    <a:pt x="1743256" y="2361710"/>
                    <a:pt x="1519875" y="2388850"/>
                    <a:pt x="1327809" y="2367973"/>
                  </a:cubicBezTo>
                  <a:cubicBezTo>
                    <a:pt x="1135743" y="2347096"/>
                    <a:pt x="937415" y="2290728"/>
                    <a:pt x="789190" y="2205134"/>
                  </a:cubicBezTo>
                  <a:cubicBezTo>
                    <a:pt x="640965" y="2119540"/>
                    <a:pt x="547020" y="2013069"/>
                    <a:pt x="438461" y="1854406"/>
                  </a:cubicBezTo>
                  <a:cubicBezTo>
                    <a:pt x="329902" y="1695743"/>
                    <a:pt x="210905" y="1455660"/>
                    <a:pt x="137837" y="1253156"/>
                  </a:cubicBezTo>
                  <a:cubicBezTo>
                    <a:pt x="64769" y="1050652"/>
                    <a:pt x="2138" y="810570"/>
                    <a:pt x="50" y="639381"/>
                  </a:cubicBezTo>
                  <a:cubicBezTo>
                    <a:pt x="-2038" y="468192"/>
                    <a:pt x="60593" y="326230"/>
                    <a:pt x="162889" y="226022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4797468" y="1640910"/>
              <a:ext cx="2630466" cy="37578"/>
            </a:xfrm>
            <a:custGeom>
              <a:avLst/>
              <a:gdLst>
                <a:gd name="connsiteX0" fmla="*/ 0 w 2630466"/>
                <a:gd name="connsiteY0" fmla="*/ 12526 h 37578"/>
                <a:gd name="connsiteX1" fmla="*/ 638828 w 2630466"/>
                <a:gd name="connsiteY1" fmla="*/ 0 h 37578"/>
                <a:gd name="connsiteX2" fmla="*/ 1415442 w 2630466"/>
                <a:gd name="connsiteY2" fmla="*/ 0 h 37578"/>
                <a:gd name="connsiteX3" fmla="*/ 2279737 w 2630466"/>
                <a:gd name="connsiteY3" fmla="*/ 25052 h 37578"/>
                <a:gd name="connsiteX4" fmla="*/ 2455102 w 2630466"/>
                <a:gd name="connsiteY4" fmla="*/ 37578 h 37578"/>
                <a:gd name="connsiteX5" fmla="*/ 2630466 w 2630466"/>
                <a:gd name="connsiteY5" fmla="*/ 25052 h 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0466" h="37578">
                  <a:moveTo>
                    <a:pt x="0" y="12526"/>
                  </a:moveTo>
                  <a:lnTo>
                    <a:pt x="638828" y="0"/>
                  </a:lnTo>
                  <a:lnTo>
                    <a:pt x="1415442" y="0"/>
                  </a:lnTo>
                  <a:cubicBezTo>
                    <a:pt x="1688927" y="4175"/>
                    <a:pt x="2106461" y="18789"/>
                    <a:pt x="2279737" y="25052"/>
                  </a:cubicBezTo>
                  <a:cubicBezTo>
                    <a:pt x="2453013" y="31315"/>
                    <a:pt x="2396647" y="37578"/>
                    <a:pt x="2455102" y="37578"/>
                  </a:cubicBezTo>
                  <a:cubicBezTo>
                    <a:pt x="2513557" y="37578"/>
                    <a:pt x="2572011" y="31315"/>
                    <a:pt x="2630466" y="250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4730790" y="3943840"/>
              <a:ext cx="2630466" cy="37578"/>
            </a:xfrm>
            <a:custGeom>
              <a:avLst/>
              <a:gdLst>
                <a:gd name="connsiteX0" fmla="*/ 0 w 2630466"/>
                <a:gd name="connsiteY0" fmla="*/ 12526 h 37578"/>
                <a:gd name="connsiteX1" fmla="*/ 638828 w 2630466"/>
                <a:gd name="connsiteY1" fmla="*/ 0 h 37578"/>
                <a:gd name="connsiteX2" fmla="*/ 1415442 w 2630466"/>
                <a:gd name="connsiteY2" fmla="*/ 0 h 37578"/>
                <a:gd name="connsiteX3" fmla="*/ 2279737 w 2630466"/>
                <a:gd name="connsiteY3" fmla="*/ 25052 h 37578"/>
                <a:gd name="connsiteX4" fmla="*/ 2455102 w 2630466"/>
                <a:gd name="connsiteY4" fmla="*/ 37578 h 37578"/>
                <a:gd name="connsiteX5" fmla="*/ 2630466 w 2630466"/>
                <a:gd name="connsiteY5" fmla="*/ 25052 h 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0466" h="37578">
                  <a:moveTo>
                    <a:pt x="0" y="12526"/>
                  </a:moveTo>
                  <a:lnTo>
                    <a:pt x="638828" y="0"/>
                  </a:lnTo>
                  <a:lnTo>
                    <a:pt x="1415442" y="0"/>
                  </a:lnTo>
                  <a:cubicBezTo>
                    <a:pt x="1688927" y="4175"/>
                    <a:pt x="2106461" y="18789"/>
                    <a:pt x="2279737" y="25052"/>
                  </a:cubicBezTo>
                  <a:cubicBezTo>
                    <a:pt x="2453013" y="31315"/>
                    <a:pt x="2396647" y="37578"/>
                    <a:pt x="2455102" y="37578"/>
                  </a:cubicBezTo>
                  <a:cubicBezTo>
                    <a:pt x="2513557" y="37578"/>
                    <a:pt x="2572011" y="31315"/>
                    <a:pt x="2630466" y="250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 rot="16200000">
              <a:off x="6028898" y="2806807"/>
              <a:ext cx="2302357" cy="45719"/>
            </a:xfrm>
            <a:custGeom>
              <a:avLst/>
              <a:gdLst>
                <a:gd name="connsiteX0" fmla="*/ 0 w 2630466"/>
                <a:gd name="connsiteY0" fmla="*/ 12526 h 37578"/>
                <a:gd name="connsiteX1" fmla="*/ 638828 w 2630466"/>
                <a:gd name="connsiteY1" fmla="*/ 0 h 37578"/>
                <a:gd name="connsiteX2" fmla="*/ 1415442 w 2630466"/>
                <a:gd name="connsiteY2" fmla="*/ 0 h 37578"/>
                <a:gd name="connsiteX3" fmla="*/ 2279737 w 2630466"/>
                <a:gd name="connsiteY3" fmla="*/ 25052 h 37578"/>
                <a:gd name="connsiteX4" fmla="*/ 2455102 w 2630466"/>
                <a:gd name="connsiteY4" fmla="*/ 37578 h 37578"/>
                <a:gd name="connsiteX5" fmla="*/ 2630466 w 2630466"/>
                <a:gd name="connsiteY5" fmla="*/ 25052 h 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0466" h="37578">
                  <a:moveTo>
                    <a:pt x="0" y="12526"/>
                  </a:moveTo>
                  <a:lnTo>
                    <a:pt x="638828" y="0"/>
                  </a:lnTo>
                  <a:lnTo>
                    <a:pt x="1415442" y="0"/>
                  </a:lnTo>
                  <a:cubicBezTo>
                    <a:pt x="1688927" y="4175"/>
                    <a:pt x="2106461" y="18789"/>
                    <a:pt x="2279737" y="25052"/>
                  </a:cubicBezTo>
                  <a:cubicBezTo>
                    <a:pt x="2453013" y="31315"/>
                    <a:pt x="2396647" y="37578"/>
                    <a:pt x="2455102" y="37578"/>
                  </a:cubicBezTo>
                  <a:cubicBezTo>
                    <a:pt x="2513557" y="37578"/>
                    <a:pt x="2572011" y="31315"/>
                    <a:pt x="2630466" y="250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7285928" y="1665962"/>
              <a:ext cx="129480" cy="2317315"/>
            </a:xfrm>
            <a:custGeom>
              <a:avLst/>
              <a:gdLst>
                <a:gd name="connsiteX0" fmla="*/ 129480 w 129480"/>
                <a:gd name="connsiteY0" fmla="*/ 0 h 2317315"/>
                <a:gd name="connsiteX1" fmla="*/ 54324 w 129480"/>
                <a:gd name="connsiteY1" fmla="*/ 275572 h 2317315"/>
                <a:gd name="connsiteX2" fmla="*/ 29272 w 129480"/>
                <a:gd name="connsiteY2" fmla="*/ 551145 h 2317315"/>
                <a:gd name="connsiteX3" fmla="*/ 16746 w 129480"/>
                <a:gd name="connsiteY3" fmla="*/ 739035 h 2317315"/>
                <a:gd name="connsiteX4" fmla="*/ 4220 w 129480"/>
                <a:gd name="connsiteY4" fmla="*/ 1039660 h 2317315"/>
                <a:gd name="connsiteX5" fmla="*/ 4220 w 129480"/>
                <a:gd name="connsiteY5" fmla="*/ 1302706 h 2317315"/>
                <a:gd name="connsiteX6" fmla="*/ 54324 w 129480"/>
                <a:gd name="connsiteY6" fmla="*/ 1728591 h 2317315"/>
                <a:gd name="connsiteX7" fmla="*/ 79376 w 129480"/>
                <a:gd name="connsiteY7" fmla="*/ 2091846 h 2317315"/>
                <a:gd name="connsiteX8" fmla="*/ 66850 w 129480"/>
                <a:gd name="connsiteY8" fmla="*/ 2317315 h 231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480" h="2317315">
                  <a:moveTo>
                    <a:pt x="129480" y="0"/>
                  </a:moveTo>
                  <a:cubicBezTo>
                    <a:pt x="100252" y="91857"/>
                    <a:pt x="71025" y="183715"/>
                    <a:pt x="54324" y="275572"/>
                  </a:cubicBezTo>
                  <a:cubicBezTo>
                    <a:pt x="37623" y="367430"/>
                    <a:pt x="35535" y="473901"/>
                    <a:pt x="29272" y="551145"/>
                  </a:cubicBezTo>
                  <a:cubicBezTo>
                    <a:pt x="23009" y="628389"/>
                    <a:pt x="20921" y="657616"/>
                    <a:pt x="16746" y="739035"/>
                  </a:cubicBezTo>
                  <a:cubicBezTo>
                    <a:pt x="12571" y="820454"/>
                    <a:pt x="6308" y="945715"/>
                    <a:pt x="4220" y="1039660"/>
                  </a:cubicBezTo>
                  <a:cubicBezTo>
                    <a:pt x="2132" y="1133605"/>
                    <a:pt x="-4131" y="1187884"/>
                    <a:pt x="4220" y="1302706"/>
                  </a:cubicBezTo>
                  <a:cubicBezTo>
                    <a:pt x="12571" y="1417528"/>
                    <a:pt x="41798" y="1597068"/>
                    <a:pt x="54324" y="1728591"/>
                  </a:cubicBezTo>
                  <a:cubicBezTo>
                    <a:pt x="66850" y="1860114"/>
                    <a:pt x="77288" y="1993725"/>
                    <a:pt x="79376" y="2091846"/>
                  </a:cubicBezTo>
                  <a:cubicBezTo>
                    <a:pt x="81464" y="2189967"/>
                    <a:pt x="74157" y="2253641"/>
                    <a:pt x="66850" y="231731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4774992" y="1642802"/>
              <a:ext cx="2630466" cy="37578"/>
            </a:xfrm>
            <a:custGeom>
              <a:avLst/>
              <a:gdLst>
                <a:gd name="connsiteX0" fmla="*/ 0 w 2630466"/>
                <a:gd name="connsiteY0" fmla="*/ 12526 h 37578"/>
                <a:gd name="connsiteX1" fmla="*/ 638828 w 2630466"/>
                <a:gd name="connsiteY1" fmla="*/ 0 h 37578"/>
                <a:gd name="connsiteX2" fmla="*/ 1415442 w 2630466"/>
                <a:gd name="connsiteY2" fmla="*/ 0 h 37578"/>
                <a:gd name="connsiteX3" fmla="*/ 2279737 w 2630466"/>
                <a:gd name="connsiteY3" fmla="*/ 25052 h 37578"/>
                <a:gd name="connsiteX4" fmla="*/ 2455102 w 2630466"/>
                <a:gd name="connsiteY4" fmla="*/ 37578 h 37578"/>
                <a:gd name="connsiteX5" fmla="*/ 2630466 w 2630466"/>
                <a:gd name="connsiteY5" fmla="*/ 25052 h 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0466" h="37578">
                  <a:moveTo>
                    <a:pt x="0" y="12526"/>
                  </a:moveTo>
                  <a:lnTo>
                    <a:pt x="638828" y="0"/>
                  </a:lnTo>
                  <a:lnTo>
                    <a:pt x="1415442" y="0"/>
                  </a:lnTo>
                  <a:cubicBezTo>
                    <a:pt x="1688927" y="4175"/>
                    <a:pt x="2106461" y="18789"/>
                    <a:pt x="2279737" y="25052"/>
                  </a:cubicBezTo>
                  <a:cubicBezTo>
                    <a:pt x="2453013" y="31315"/>
                    <a:pt x="2396647" y="37578"/>
                    <a:pt x="2455102" y="37578"/>
                  </a:cubicBezTo>
                  <a:cubicBezTo>
                    <a:pt x="2513557" y="37578"/>
                    <a:pt x="2572011" y="31315"/>
                    <a:pt x="2630466" y="250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3019708" y="4136818"/>
              <a:ext cx="3079381" cy="45719"/>
            </a:xfrm>
            <a:custGeom>
              <a:avLst/>
              <a:gdLst>
                <a:gd name="connsiteX0" fmla="*/ 0 w 2630466"/>
                <a:gd name="connsiteY0" fmla="*/ 12526 h 37578"/>
                <a:gd name="connsiteX1" fmla="*/ 638828 w 2630466"/>
                <a:gd name="connsiteY1" fmla="*/ 0 h 37578"/>
                <a:gd name="connsiteX2" fmla="*/ 1415442 w 2630466"/>
                <a:gd name="connsiteY2" fmla="*/ 0 h 37578"/>
                <a:gd name="connsiteX3" fmla="*/ 2279737 w 2630466"/>
                <a:gd name="connsiteY3" fmla="*/ 25052 h 37578"/>
                <a:gd name="connsiteX4" fmla="*/ 2455102 w 2630466"/>
                <a:gd name="connsiteY4" fmla="*/ 37578 h 37578"/>
                <a:gd name="connsiteX5" fmla="*/ 2630466 w 2630466"/>
                <a:gd name="connsiteY5" fmla="*/ 25052 h 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0466" h="37578">
                  <a:moveTo>
                    <a:pt x="0" y="12526"/>
                  </a:moveTo>
                  <a:lnTo>
                    <a:pt x="638828" y="0"/>
                  </a:lnTo>
                  <a:lnTo>
                    <a:pt x="1415442" y="0"/>
                  </a:lnTo>
                  <a:cubicBezTo>
                    <a:pt x="1688927" y="4175"/>
                    <a:pt x="2106461" y="18789"/>
                    <a:pt x="2279737" y="25052"/>
                  </a:cubicBezTo>
                  <a:cubicBezTo>
                    <a:pt x="2453013" y="31315"/>
                    <a:pt x="2396647" y="37578"/>
                    <a:pt x="2455102" y="37578"/>
                  </a:cubicBezTo>
                  <a:cubicBezTo>
                    <a:pt x="2513557" y="37578"/>
                    <a:pt x="2572011" y="31315"/>
                    <a:pt x="2630466" y="250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3016454" y="4146115"/>
              <a:ext cx="3100981" cy="319759"/>
            </a:xfrm>
            <a:custGeom>
              <a:avLst/>
              <a:gdLst>
                <a:gd name="connsiteX0" fmla="*/ 14845 w 3100981"/>
                <a:gd name="connsiteY0" fmla="*/ 0 h 319759"/>
                <a:gd name="connsiteX1" fmla="*/ 14845 w 3100981"/>
                <a:gd name="connsiteY1" fmla="*/ 150312 h 319759"/>
                <a:gd name="connsiteX2" fmla="*/ 14845 w 3100981"/>
                <a:gd name="connsiteY2" fmla="*/ 225469 h 319759"/>
                <a:gd name="connsiteX3" fmla="*/ 14845 w 3100981"/>
                <a:gd name="connsiteY3" fmla="*/ 237995 h 319759"/>
                <a:gd name="connsiteX4" fmla="*/ 215261 w 3100981"/>
                <a:gd name="connsiteY4" fmla="*/ 225469 h 319759"/>
                <a:gd name="connsiteX5" fmla="*/ 478308 w 3100981"/>
                <a:gd name="connsiteY5" fmla="*/ 187890 h 319759"/>
                <a:gd name="connsiteX6" fmla="*/ 691250 w 3100981"/>
                <a:gd name="connsiteY6" fmla="*/ 137786 h 319759"/>
                <a:gd name="connsiteX7" fmla="*/ 1117135 w 3100981"/>
                <a:gd name="connsiteY7" fmla="*/ 100208 h 319759"/>
                <a:gd name="connsiteX8" fmla="*/ 1843645 w 3100981"/>
                <a:gd name="connsiteY8" fmla="*/ 112734 h 319759"/>
                <a:gd name="connsiteX9" fmla="*/ 2194373 w 3100981"/>
                <a:gd name="connsiteY9" fmla="*/ 125260 h 319759"/>
                <a:gd name="connsiteX10" fmla="*/ 2820675 w 3100981"/>
                <a:gd name="connsiteY10" fmla="*/ 250521 h 319759"/>
                <a:gd name="connsiteX11" fmla="*/ 3071195 w 3100981"/>
                <a:gd name="connsiteY11" fmla="*/ 288099 h 319759"/>
                <a:gd name="connsiteX12" fmla="*/ 3096247 w 3100981"/>
                <a:gd name="connsiteY12" fmla="*/ 300625 h 319759"/>
                <a:gd name="connsiteX13" fmla="*/ 3071195 w 3100981"/>
                <a:gd name="connsiteY13" fmla="*/ 12526 h 3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0981" h="319759">
                  <a:moveTo>
                    <a:pt x="14845" y="0"/>
                  </a:moveTo>
                  <a:lnTo>
                    <a:pt x="14845" y="150312"/>
                  </a:lnTo>
                  <a:lnTo>
                    <a:pt x="14845" y="225469"/>
                  </a:lnTo>
                  <a:cubicBezTo>
                    <a:pt x="14845" y="240083"/>
                    <a:pt x="-18558" y="237995"/>
                    <a:pt x="14845" y="237995"/>
                  </a:cubicBezTo>
                  <a:cubicBezTo>
                    <a:pt x="48248" y="237995"/>
                    <a:pt x="138017" y="233820"/>
                    <a:pt x="215261" y="225469"/>
                  </a:cubicBezTo>
                  <a:cubicBezTo>
                    <a:pt x="292505" y="217118"/>
                    <a:pt x="398977" y="202504"/>
                    <a:pt x="478308" y="187890"/>
                  </a:cubicBezTo>
                  <a:cubicBezTo>
                    <a:pt x="557639" y="173276"/>
                    <a:pt x="584779" y="152400"/>
                    <a:pt x="691250" y="137786"/>
                  </a:cubicBezTo>
                  <a:cubicBezTo>
                    <a:pt x="797721" y="123172"/>
                    <a:pt x="1117135" y="100208"/>
                    <a:pt x="1117135" y="100208"/>
                  </a:cubicBezTo>
                  <a:lnTo>
                    <a:pt x="1843645" y="112734"/>
                  </a:lnTo>
                  <a:cubicBezTo>
                    <a:pt x="2023185" y="116909"/>
                    <a:pt x="2031535" y="102295"/>
                    <a:pt x="2194373" y="125260"/>
                  </a:cubicBezTo>
                  <a:cubicBezTo>
                    <a:pt x="2357211" y="148225"/>
                    <a:pt x="2674538" y="223381"/>
                    <a:pt x="2820675" y="250521"/>
                  </a:cubicBezTo>
                  <a:cubicBezTo>
                    <a:pt x="2966812" y="277661"/>
                    <a:pt x="3025266" y="279748"/>
                    <a:pt x="3071195" y="288099"/>
                  </a:cubicBezTo>
                  <a:cubicBezTo>
                    <a:pt x="3117124" y="296450"/>
                    <a:pt x="3096247" y="346554"/>
                    <a:pt x="3096247" y="300625"/>
                  </a:cubicBezTo>
                  <a:cubicBezTo>
                    <a:pt x="3096247" y="254696"/>
                    <a:pt x="3083721" y="133611"/>
                    <a:pt x="3071195" y="125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9" name="Ευθεία γραμμή σύνδεσης 18"/>
            <p:cNvCxnSpPr>
              <a:stCxn id="6" idx="15"/>
              <a:endCxn id="17" idx="0"/>
            </p:cNvCxnSpPr>
            <p:nvPr/>
          </p:nvCxnSpPr>
          <p:spPr>
            <a:xfrm flipH="1">
              <a:off x="3031299" y="2830882"/>
              <a:ext cx="37578" cy="13152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6076603" y="2830882"/>
              <a:ext cx="37578" cy="13152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>
              <a:off x="1781975" y="3789040"/>
              <a:ext cx="2646009" cy="17281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>
              <a:off x="1802989" y="1988840"/>
              <a:ext cx="1168781" cy="1800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 flipH="1">
              <a:off x="4414806" y="3582709"/>
              <a:ext cx="1276798" cy="1933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Ελεύθερη σχεδίαση 32"/>
            <p:cNvSpPr/>
            <p:nvPr/>
          </p:nvSpPr>
          <p:spPr>
            <a:xfrm>
              <a:off x="1576694" y="3807912"/>
              <a:ext cx="2844994" cy="1935839"/>
            </a:xfrm>
            <a:custGeom>
              <a:avLst/>
              <a:gdLst>
                <a:gd name="connsiteX0" fmla="*/ 214528 w 2844994"/>
                <a:gd name="connsiteY0" fmla="*/ 0 h 1935839"/>
                <a:gd name="connsiteX1" fmla="*/ 89268 w 2844994"/>
                <a:gd name="connsiteY1" fmla="*/ 200417 h 1935839"/>
                <a:gd name="connsiteX2" fmla="*/ 1585 w 2844994"/>
                <a:gd name="connsiteY2" fmla="*/ 313151 h 1935839"/>
                <a:gd name="connsiteX3" fmla="*/ 164424 w 2844994"/>
                <a:gd name="connsiteY3" fmla="*/ 400833 h 1935839"/>
                <a:gd name="connsiteX4" fmla="*/ 427470 w 2844994"/>
                <a:gd name="connsiteY4" fmla="*/ 463463 h 1935839"/>
                <a:gd name="connsiteX5" fmla="*/ 640413 w 2844994"/>
                <a:gd name="connsiteY5" fmla="*/ 563672 h 1935839"/>
                <a:gd name="connsiteX6" fmla="*/ 915985 w 2844994"/>
                <a:gd name="connsiteY6" fmla="*/ 688932 h 1935839"/>
                <a:gd name="connsiteX7" fmla="*/ 1304292 w 2844994"/>
                <a:gd name="connsiteY7" fmla="*/ 864296 h 1935839"/>
                <a:gd name="connsiteX8" fmla="*/ 1567339 w 2844994"/>
                <a:gd name="connsiteY8" fmla="*/ 1014609 h 1935839"/>
                <a:gd name="connsiteX9" fmla="*/ 1792807 w 2844994"/>
                <a:gd name="connsiteY9" fmla="*/ 1177447 h 1935839"/>
                <a:gd name="connsiteX10" fmla="*/ 2018276 w 2844994"/>
                <a:gd name="connsiteY10" fmla="*/ 1340285 h 1935839"/>
                <a:gd name="connsiteX11" fmla="*/ 2318901 w 2844994"/>
                <a:gd name="connsiteY11" fmla="*/ 1578280 h 1935839"/>
                <a:gd name="connsiteX12" fmla="*/ 2531843 w 2844994"/>
                <a:gd name="connsiteY12" fmla="*/ 1753644 h 1935839"/>
                <a:gd name="connsiteX13" fmla="*/ 2657103 w 2844994"/>
                <a:gd name="connsiteY13" fmla="*/ 1866378 h 1935839"/>
                <a:gd name="connsiteX14" fmla="*/ 2707207 w 2844994"/>
                <a:gd name="connsiteY14" fmla="*/ 1929009 h 1935839"/>
                <a:gd name="connsiteX15" fmla="*/ 2844994 w 2844994"/>
                <a:gd name="connsiteY15" fmla="*/ 1703540 h 193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44994" h="1935839">
                  <a:moveTo>
                    <a:pt x="214528" y="0"/>
                  </a:moveTo>
                  <a:cubicBezTo>
                    <a:pt x="169643" y="74112"/>
                    <a:pt x="124758" y="148225"/>
                    <a:pt x="89268" y="200417"/>
                  </a:cubicBezTo>
                  <a:cubicBezTo>
                    <a:pt x="53778" y="252609"/>
                    <a:pt x="-10941" y="279748"/>
                    <a:pt x="1585" y="313151"/>
                  </a:cubicBezTo>
                  <a:cubicBezTo>
                    <a:pt x="14111" y="346554"/>
                    <a:pt x="93443" y="375781"/>
                    <a:pt x="164424" y="400833"/>
                  </a:cubicBezTo>
                  <a:cubicBezTo>
                    <a:pt x="235405" y="425885"/>
                    <a:pt x="348139" y="436323"/>
                    <a:pt x="427470" y="463463"/>
                  </a:cubicBezTo>
                  <a:cubicBezTo>
                    <a:pt x="506802" y="490603"/>
                    <a:pt x="640413" y="563672"/>
                    <a:pt x="640413" y="563672"/>
                  </a:cubicBezTo>
                  <a:lnTo>
                    <a:pt x="915985" y="688932"/>
                  </a:lnTo>
                  <a:cubicBezTo>
                    <a:pt x="1026631" y="739036"/>
                    <a:pt x="1195733" y="810017"/>
                    <a:pt x="1304292" y="864296"/>
                  </a:cubicBezTo>
                  <a:cubicBezTo>
                    <a:pt x="1412851" y="918575"/>
                    <a:pt x="1485920" y="962417"/>
                    <a:pt x="1567339" y="1014609"/>
                  </a:cubicBezTo>
                  <a:cubicBezTo>
                    <a:pt x="1648758" y="1066801"/>
                    <a:pt x="1792807" y="1177447"/>
                    <a:pt x="1792807" y="1177447"/>
                  </a:cubicBezTo>
                  <a:cubicBezTo>
                    <a:pt x="1867963" y="1231726"/>
                    <a:pt x="1930594" y="1273479"/>
                    <a:pt x="2018276" y="1340285"/>
                  </a:cubicBezTo>
                  <a:cubicBezTo>
                    <a:pt x="2105958" y="1407091"/>
                    <a:pt x="2233307" y="1509387"/>
                    <a:pt x="2318901" y="1578280"/>
                  </a:cubicBezTo>
                  <a:cubicBezTo>
                    <a:pt x="2404496" y="1647173"/>
                    <a:pt x="2475476" y="1705628"/>
                    <a:pt x="2531843" y="1753644"/>
                  </a:cubicBezTo>
                  <a:cubicBezTo>
                    <a:pt x="2588210" y="1801660"/>
                    <a:pt x="2627876" y="1837151"/>
                    <a:pt x="2657103" y="1866378"/>
                  </a:cubicBezTo>
                  <a:cubicBezTo>
                    <a:pt x="2686330" y="1895605"/>
                    <a:pt x="2675892" y="1956149"/>
                    <a:pt x="2707207" y="1929009"/>
                  </a:cubicBezTo>
                  <a:cubicBezTo>
                    <a:pt x="2738522" y="1901869"/>
                    <a:pt x="2791758" y="1802704"/>
                    <a:pt x="2844994" y="170354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5" name="Ευθύγραμμο βέλος σύνδεσης 34"/>
            <p:cNvCxnSpPr/>
            <p:nvPr/>
          </p:nvCxnSpPr>
          <p:spPr>
            <a:xfrm flipH="1" flipV="1">
              <a:off x="3104979" y="1830888"/>
              <a:ext cx="1316709" cy="8503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ύγραμμο βέλος σύνδεσης 35"/>
            <p:cNvCxnSpPr/>
            <p:nvPr/>
          </p:nvCxnSpPr>
          <p:spPr>
            <a:xfrm flipV="1">
              <a:off x="4533951" y="1678488"/>
              <a:ext cx="32993" cy="10027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ύγραμμο βέλος σύνδεσης 40"/>
            <p:cNvCxnSpPr/>
            <p:nvPr/>
          </p:nvCxnSpPr>
          <p:spPr>
            <a:xfrm flipH="1">
              <a:off x="3083722" y="2782736"/>
              <a:ext cx="1288993" cy="174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ύγραμμο βέλος σύνδεσης 45"/>
            <p:cNvCxnSpPr/>
            <p:nvPr/>
          </p:nvCxnSpPr>
          <p:spPr>
            <a:xfrm>
              <a:off x="4816542" y="2790873"/>
              <a:ext cx="127885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ύγραμμο βέλος σύνδεσης 48"/>
            <p:cNvCxnSpPr/>
            <p:nvPr/>
          </p:nvCxnSpPr>
          <p:spPr>
            <a:xfrm flipH="1">
              <a:off x="4548786" y="2948359"/>
              <a:ext cx="11066" cy="9066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ύγραμμο βέλος σύνδεσης 50"/>
            <p:cNvCxnSpPr/>
            <p:nvPr/>
          </p:nvCxnSpPr>
          <p:spPr>
            <a:xfrm>
              <a:off x="4781189" y="2928440"/>
              <a:ext cx="883859" cy="5866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2184768">
              <a:off x="926797" y="3475406"/>
              <a:ext cx="7920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4.62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906660">
              <a:off x="2145060" y="3696042"/>
              <a:ext cx="7920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3.14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2023891">
              <a:off x="4401424" y="5578313"/>
              <a:ext cx="7920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2.54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42650" y="4067863"/>
              <a:ext cx="7920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3.14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9414" y="4028518"/>
              <a:ext cx="7920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2.03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7350" y="1205185"/>
              <a:ext cx="7920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2.03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39955" y="2617329"/>
              <a:ext cx="47144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smtClean="0">
                  <a:solidFill>
                    <a:prstClr val="black"/>
                  </a:solidFill>
                </a:rPr>
                <a:t>N</a:t>
              </a:r>
              <a:endParaRPr lang="el-GR" sz="2200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778092">
              <a:off x="3687566" y="2108399"/>
              <a:ext cx="49122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28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256565" y="2028277"/>
              <a:ext cx="61762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16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95847" y="2601612"/>
              <a:ext cx="50653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22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82215" y="2566318"/>
              <a:ext cx="50653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22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24284" y="3110317"/>
              <a:ext cx="61762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16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2478742">
              <a:off x="4859087" y="3007162"/>
              <a:ext cx="61762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19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3" name="Ορθογώνιο 72"/>
          <p:cNvSpPr/>
          <p:nvPr/>
        </p:nvSpPr>
        <p:spPr>
          <a:xfrm>
            <a:off x="1696952" y="5976715"/>
            <a:ext cx="67125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Η μεταβολή του πάχους σε τροχισμένους φακούς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Ελάχιστο  Πάχος  Φακών Οράσεως 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200" dirty="0"/>
              <a:t>Η σχέση t = 2 + 0.2F μπορεί να χρησιμοποιηθεί σαν μια πρώτη προσέγγιση για τον υπολογισμό του πάχους του κέντρου έτοιμων (</a:t>
            </a:r>
            <a:r>
              <a:rPr lang="el-GR" sz="2200" dirty="0" err="1"/>
              <a:t>stock</a:t>
            </a:r>
            <a:r>
              <a:rPr lang="el-GR" sz="2200" dirty="0"/>
              <a:t>) αρνητικών φακών. </a:t>
            </a:r>
          </a:p>
          <a:p>
            <a:pPr marL="0" indent="0">
              <a:buNone/>
            </a:pPr>
            <a:r>
              <a:rPr lang="el-GR" sz="2200" dirty="0"/>
              <a:t>Προσεγγιστικά, η έκφραση t = 1.8 + 0.6F μπορεί να χρησιμοποιηθεί σαν ένας μέσος οδηγός στην πυκνότητα κέντρου του αποθέματος θετικών φακών. </a:t>
            </a:r>
          </a:p>
          <a:p>
            <a:endParaRPr lang="el-G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384376"/>
            <a:ext cx="46805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-1.00D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πάχος κέντρου 1.8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mm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-2.00D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πάχος κέντρου 1.6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mm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-3.00D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1.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4mm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-4.00D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1.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2mm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-5.00D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1.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0mm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-6.00D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8mm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-7.00D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.6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mm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-8.00D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.6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mm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254" y="3403148"/>
            <a:ext cx="468052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1.00D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4mm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2.00D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0mm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3.00D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mm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4.00D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4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2mm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5.00D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4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8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mm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6.00D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πάχος κέντρου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5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mm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Διαβήτες Μέτρησης  Πάχους  Φακών </a:t>
            </a:r>
            <a:endParaRPr lang="el-GR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Παρατηρούμε την αρχή λειτουργίας αυτού του απλού μέτρου. Ο φακός που θα μετρηθεί πιάνεται στο άνοιγμα των σιαγόνων του διαβήτη J και ο δείκτης Ρ κινείται πάνω σε μια κυκλική κλίμακα S στη βάση του οργάνου, διαμέσου μιας απόστασης ανάλογης με το πάχος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𝐶𝐽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l-GR" sz="2400" dirty="0"/>
                  <a:t>Οι σύγχρονοι διαβήτες έχουν μια αναλογία πάχους – μετακίνησης: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𝐶𝑃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𝐶𝐽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l-GR" sz="2400" dirty="0"/>
              </a:p>
              <a:p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 title="Διαβήτες Μέτρησης  Πάχους  Φακών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35375"/>
            <a:ext cx="2384301" cy="2227094"/>
          </a:xfrm>
          <a:prstGeom prst="rect">
            <a:avLst/>
          </a:prstGeom>
        </p:spPr>
      </p:pic>
      <p:pic>
        <p:nvPicPr>
          <p:cNvPr id="9" name="Εικόνα 8" title="Διαβήτες Μέτρησης  Πάχους  Φακών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31294"/>
            <a:ext cx="4020111" cy="2162477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5603776" y="6562469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chinaseniorsupplier.com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Το Σφαιρόμετρο 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400" b="1" dirty="0"/>
              <a:t>Αρχή λειτουργίας  σφαιρομέτρου και αντιστοιχία μέτρησης σε φακούς. </a:t>
            </a:r>
          </a:p>
          <a:p>
            <a:endParaRPr lang="el-GR" dirty="0"/>
          </a:p>
        </p:txBody>
      </p:sp>
      <p:pic>
        <p:nvPicPr>
          <p:cNvPr id="5" name="Εικόνα 4" title="Σφαιρόμετρο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60848"/>
            <a:ext cx="5986156" cy="2627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6841688" y="323593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Αριστείδης </a:t>
            </a:r>
            <a:r>
              <a:rPr lang="el-G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Χανδρινός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2627784" y="4759895"/>
                <a:ext cx="4355038" cy="674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Προσεγγιστικά: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2000 (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759895"/>
                <a:ext cx="4355038" cy="674287"/>
              </a:xfrm>
              <a:prstGeom prst="rect">
                <a:avLst/>
              </a:prstGeom>
              <a:blipFill rotWithShape="0">
                <a:blip r:embed="rId4"/>
                <a:stretch>
                  <a:fillRect l="-2101" b="-2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971600" y="5589772"/>
                <a:ext cx="7488653" cy="674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Όπου ο όρος: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2000 (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  <a:latin typeface="Calibri"/>
                  </a:rPr>
                  <a:t> καλείται «σταθερά» του οργάνου.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89772"/>
                <a:ext cx="7488653" cy="674287"/>
              </a:xfrm>
              <a:prstGeom prst="rect">
                <a:avLst/>
              </a:prstGeom>
              <a:blipFill rotWithShape="0">
                <a:blip r:embed="rId5"/>
                <a:stretch>
                  <a:fillRect l="-1221" r="-163" b="-18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3f68f15734b89e7b384a842d558f3f3a4b8ffe"/>
  <p:tag name="ISPRING_RESOURCE_PATHS_HASH_PRESENTER" val="e2f2b99370cc3f4f105bf7378904bd2fc130dd"/>
</p:tagLst>
</file>

<file path=ppt/theme/theme1.xml><?xml version="1.0" encoding="utf-8"?>
<a:theme xmlns:a="http://schemas.openxmlformats.org/drawingml/2006/main" name="OC_template_updated">
  <a:themeElements>
    <a:clrScheme name="Προσαρμοσμένο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1158</Words>
  <Application>Microsoft Office PowerPoint</Application>
  <PresentationFormat>On-screen Show (4:3)</PresentationFormat>
  <Paragraphs>159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OC_template_updated</vt:lpstr>
      <vt:lpstr>1_OC_template_updated</vt:lpstr>
      <vt:lpstr>2_OC_template_updated</vt:lpstr>
      <vt:lpstr>Ιστορία και Οπτική του Γυαλιού</vt:lpstr>
      <vt:lpstr>Καμπυλότητα Φακού </vt:lpstr>
      <vt:lpstr>Πάχος Θετικού Φακού</vt:lpstr>
      <vt:lpstr>Πάχος Αρνητικού Φακού</vt:lpstr>
      <vt:lpstr>Πάχος Τροχισμένων Σφαιρικών Φακών </vt:lpstr>
      <vt:lpstr>Ελάχιστο  Πάχος  Φακών Οράσεως </vt:lpstr>
      <vt:lpstr>Διαβήτες Μέτρησης  Πάχους  Φακών </vt:lpstr>
      <vt:lpstr>Το Σφαιρόμετρο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47</cp:revision>
  <dcterms:created xsi:type="dcterms:W3CDTF">2013-03-04T13:35:19Z</dcterms:created>
  <dcterms:modified xsi:type="dcterms:W3CDTF">2015-03-17T13:56:33Z</dcterms:modified>
</cp:coreProperties>
</file>