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8"/>
  </p:notesMasterIdLst>
  <p:handoutMasterIdLst>
    <p:handoutMasterId r:id="rId39"/>
  </p:handoutMasterIdLst>
  <p:sldIdLst>
    <p:sldId id="363"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60" r:id="rId27"/>
    <p:sldId id="362" r:id="rId28"/>
    <p:sldId id="361" r:id="rId29"/>
    <p:sldId id="257" r:id="rId30"/>
    <p:sldId id="262" r:id="rId31"/>
    <p:sldId id="264" r:id="rId32"/>
    <p:sldId id="334" r:id="rId33"/>
    <p:sldId id="335" r:id="rId34"/>
    <p:sldId id="364"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pPr>
                <a:defRPr/>
              </a:pPr>
              <a:t>‹#›</a:t>
            </a:fld>
            <a:endParaRPr lang="el-GR"/>
          </a:p>
        </p:txBody>
      </p:sp>
    </p:spTree>
    <p:extLst>
      <p:ext uri="{BB962C8B-B14F-4D97-AF65-F5344CB8AC3E}">
        <p14:creationId xmlns:p14="http://schemas.microsoft.com/office/powerpoint/2010/main" val="81122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pPr>
                <a:defRPr/>
              </a:pPr>
              <a:t>‹#›</a:t>
            </a:fld>
            <a:endParaRPr lang="el-GR"/>
          </a:p>
        </p:txBody>
      </p:sp>
    </p:spTree>
    <p:extLst>
      <p:ext uri="{BB962C8B-B14F-4D97-AF65-F5344CB8AC3E}">
        <p14:creationId xmlns:p14="http://schemas.microsoft.com/office/powerpoint/2010/main" val="147782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pPr>
                <a:defRPr/>
              </a:pPr>
              <a:t>‹#›</a:t>
            </a:fld>
            <a:endParaRPr lang="el-GR"/>
          </a:p>
        </p:txBody>
      </p:sp>
    </p:spTree>
    <p:extLst>
      <p:ext uri="{BB962C8B-B14F-4D97-AF65-F5344CB8AC3E}">
        <p14:creationId xmlns:p14="http://schemas.microsoft.com/office/powerpoint/2010/main" val="1016949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pPr>
                <a:defRPr/>
              </a:pPr>
              <a:t>‹#›</a:t>
            </a:fld>
            <a:endParaRPr lang="el-GR"/>
          </a:p>
        </p:txBody>
      </p:sp>
    </p:spTree>
    <p:extLst>
      <p:ext uri="{BB962C8B-B14F-4D97-AF65-F5344CB8AC3E}">
        <p14:creationId xmlns:p14="http://schemas.microsoft.com/office/powerpoint/2010/main" val="32089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84C1E75-1FD1-42C5-A27A-33B46373588A}" type="slidenum">
              <a:rPr lang="el-GR"/>
              <a:pPr>
                <a:defRPr/>
              </a:pPr>
              <a:t>‹#›</a:t>
            </a:fld>
            <a:endParaRPr lang="el-GR"/>
          </a:p>
        </p:txBody>
      </p:sp>
    </p:spTree>
    <p:extLst>
      <p:ext uri="{BB962C8B-B14F-4D97-AF65-F5344CB8AC3E}">
        <p14:creationId xmlns:p14="http://schemas.microsoft.com/office/powerpoint/2010/main" val="1835430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 id="2147483711" r:id="rId15"/>
    <p:sldLayoutId id="2147483712" r:id="rId16"/>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Solid_bleached_board"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Annapoyhon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olding_boxboard"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Annapoyhon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mmons.wikimedia.org/wiki/File:WLC.png"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Annapoyhone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WLC.png"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Annapoyhon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hyperlink" Target="http://www.packoflex.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www.packoflex.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r-d-n-t.co.uk/box-materials.ht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olid_bleached_board"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commons.wikimedia.org/wiki/User:Annapoyhon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r-d-n-t.co.uk/box-materials.ht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Εκτυπωτικά Υποστρώματα (Θ)</a:t>
            </a:r>
            <a:endParaRPr lang="el-GR" sz="3600" b="1" dirty="0">
              <a:solidFill>
                <a:schemeClr val="tx1"/>
              </a:solidFill>
              <a:latin typeface="+mn-lt"/>
            </a:endParaRPr>
          </a:p>
        </p:txBody>
      </p:sp>
      <p:sp>
        <p:nvSpPr>
          <p:cNvPr id="3" name="Υπότιτλος 2"/>
          <p:cNvSpPr>
            <a:spLocks noGrp="1"/>
          </p:cNvSpPr>
          <p:nvPr>
            <p:ph type="subTitle" idx="1"/>
          </p:nvPr>
        </p:nvSpPr>
        <p:spPr>
          <a:xfrm>
            <a:off x="992696" y="3096543"/>
            <a:ext cx="7158608" cy="1752600"/>
          </a:xfrm>
        </p:spPr>
        <p:txBody>
          <a:bodyPr>
            <a:normAutofit fontScale="92500" lnSpcReduction="20000"/>
          </a:bodyPr>
          <a:lstStyle/>
          <a:p>
            <a:pPr>
              <a:spcBef>
                <a:spcPts val="0"/>
              </a:spcBef>
              <a:spcAft>
                <a:spcPts val="1200"/>
              </a:spcAft>
            </a:pPr>
            <a:r>
              <a:rPr lang="el-GR" sz="2800" b="1" dirty="0" smtClean="0"/>
              <a:t>Ενότητα </a:t>
            </a:r>
            <a:r>
              <a:rPr lang="en-US" sz="2800" b="1" dirty="0" smtClean="0"/>
              <a:t>10</a:t>
            </a:r>
            <a:r>
              <a:rPr lang="el-GR" sz="2800" dirty="0" smtClean="0"/>
              <a:t>:</a:t>
            </a:r>
            <a:r>
              <a:rPr lang="en-US" sz="2800" dirty="0" smtClean="0"/>
              <a:t> </a:t>
            </a:r>
            <a:r>
              <a:rPr lang="el-GR" sz="2800" dirty="0" smtClean="0"/>
              <a:t>Χαρτόνια</a:t>
            </a:r>
            <a:endParaRPr lang="en-US" sz="2800" dirty="0" smtClean="0"/>
          </a:p>
          <a:p>
            <a:pPr>
              <a:spcBef>
                <a:spcPts val="0"/>
              </a:spcBef>
            </a:pPr>
            <a:r>
              <a:rPr lang="el-GR" sz="2400" dirty="0"/>
              <a:t>Βασιλική </a:t>
            </a:r>
            <a:r>
              <a:rPr lang="el-GR" sz="2400" dirty="0" err="1"/>
              <a:t>Μπέλεση</a:t>
            </a:r>
            <a:endParaRPr lang="en-US" sz="2400" dirty="0"/>
          </a:p>
          <a:p>
            <a:pPr>
              <a:spcBef>
                <a:spcPts val="0"/>
              </a:spcBef>
            </a:pPr>
            <a:r>
              <a:rPr lang="el-GR" sz="2400" dirty="0" err="1"/>
              <a:t>Επίκ</a:t>
            </a:r>
            <a:r>
              <a:rPr lang="el-GR" sz="2400" dirty="0"/>
              <a:t>. </a:t>
            </a:r>
            <a:r>
              <a:rPr lang="el-GR" sz="2400"/>
              <a:t>Καθηγήτρια</a:t>
            </a:r>
          </a:p>
          <a:p>
            <a:pPr>
              <a:spcBef>
                <a:spcPts val="0"/>
              </a:spcBef>
            </a:pPr>
            <a:r>
              <a:rPr lang="el-GR" sz="2400" smtClean="0"/>
              <a:t>Τμήμα </a:t>
            </a:r>
            <a:r>
              <a:rPr lang="el-GR" sz="2400" dirty="0" smtClean="0"/>
              <a:t>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23549803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25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pic>
        <p:nvPicPr>
          <p:cNvPr id="7" name="Picture 2" descr="400px-SBB"/>
          <p:cNvPicPr>
            <a:picLocks noChangeAspect="1" noChangeArrowheads="1"/>
          </p:cNvPicPr>
          <p:nvPr/>
        </p:nvPicPr>
        <p:blipFill>
          <a:blip r:embed="rId2"/>
          <a:srcRect/>
          <a:stretch>
            <a:fillRect/>
          </a:stretch>
        </p:blipFill>
        <p:spPr bwMode="auto">
          <a:xfrm>
            <a:off x="1730102" y="1988839"/>
            <a:ext cx="5683796" cy="2776799"/>
          </a:xfrm>
          <a:prstGeom prst="rect">
            <a:avLst/>
          </a:prstGeom>
          <a:noFill/>
          <a:ln w="9525">
            <a:noFill/>
            <a:miter lim="800000"/>
            <a:headEnd/>
            <a:tailEnd/>
          </a:ln>
        </p:spPr>
      </p:pic>
      <p:sp>
        <p:nvSpPr>
          <p:cNvPr id="8" name="Rectangle 3"/>
          <p:cNvSpPr>
            <a:spLocks noChangeArrowheads="1"/>
          </p:cNvSpPr>
          <p:nvPr/>
        </p:nvSpPr>
        <p:spPr bwMode="auto">
          <a:xfrm>
            <a:off x="3275856" y="5125104"/>
            <a:ext cx="22322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SBB</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a:rPr>
              <a:t>Annapoyhonen</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l-GR" sz="1200" b="1" dirty="0">
              <a:solidFill>
                <a:schemeClr val="tx1">
                  <a:lumMod val="75000"/>
                  <a:lumOff val="25000"/>
                </a:schemeClr>
              </a:solidFill>
              <a:latin typeface="+mn-lt"/>
              <a:ea typeface="Calibri" pitchFamily="34" charset="0"/>
              <a:cs typeface="Times New Roman" pitchFamily="18" charset="0"/>
            </a:endParaRPr>
          </a:p>
        </p:txBody>
      </p:sp>
    </p:spTree>
    <p:extLst>
      <p:ext uri="{BB962C8B-B14F-4D97-AF65-F5344CB8AC3E}">
        <p14:creationId xmlns:p14="http://schemas.microsoft.com/office/powerpoint/2010/main" val="844043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pic>
        <p:nvPicPr>
          <p:cNvPr id="5121" name="Picture 1" descr="Perfume-Boxes"/>
          <p:cNvPicPr>
            <a:picLocks noChangeAspect="1" noChangeArrowheads="1"/>
          </p:cNvPicPr>
          <p:nvPr/>
        </p:nvPicPr>
        <p:blipFill>
          <a:blip r:embed="rId2"/>
          <a:srcRect/>
          <a:stretch>
            <a:fillRect/>
          </a:stretch>
        </p:blipFill>
        <p:spPr bwMode="auto">
          <a:xfrm>
            <a:off x="1704236" y="1628800"/>
            <a:ext cx="5735528" cy="4053106"/>
          </a:xfrm>
          <a:prstGeom prst="rect">
            <a:avLst/>
          </a:prstGeom>
          <a:noFill/>
          <a:ln w="9525">
            <a:noFill/>
            <a:miter lim="800000"/>
            <a:headEnd/>
            <a:tailEnd/>
          </a:ln>
        </p:spPr>
      </p:pic>
      <p:sp>
        <p:nvSpPr>
          <p:cNvPr id="8" name="Rectangle 2"/>
          <p:cNvSpPr>
            <a:spLocks noChangeArrowheads="1"/>
          </p:cNvSpPr>
          <p:nvPr/>
        </p:nvSpPr>
        <p:spPr bwMode="auto">
          <a:xfrm>
            <a:off x="3810423" y="5681906"/>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291112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856984" cy="908720"/>
          </a:xfrm>
        </p:spPr>
        <p:txBody>
          <a:bodyPr>
            <a:noAutofit/>
          </a:bodyPr>
          <a:lstStyle/>
          <a:p>
            <a:r>
              <a:rPr lang="el-GR" sz="3100" b="1" dirty="0" smtClean="0"/>
              <a:t>1Β. Σ</a:t>
            </a:r>
            <a:r>
              <a:rPr lang="en-US" sz="3100" b="1" dirty="0" err="1" smtClean="0"/>
              <a:t>υμ</a:t>
            </a:r>
            <a:r>
              <a:rPr lang="en-US" sz="3100" b="1" dirty="0" smtClean="0"/>
              <a:t>πα</a:t>
            </a:r>
            <a:r>
              <a:rPr lang="el-GR" sz="3100" b="1" dirty="0" err="1" smtClean="0"/>
              <a:t>γέ</a:t>
            </a:r>
            <a:r>
              <a:rPr lang="en-US" sz="3100" b="1" dirty="0" smtClean="0"/>
              <a:t>ς </a:t>
            </a:r>
            <a:r>
              <a:rPr lang="el-GR" sz="3100" b="1" dirty="0" smtClean="0"/>
              <a:t>α</a:t>
            </a:r>
            <a:r>
              <a:rPr lang="en-US" sz="3100" b="1" dirty="0" err="1" smtClean="0"/>
              <a:t>λε</a:t>
            </a:r>
            <a:r>
              <a:rPr lang="el-GR" sz="3100" b="1" dirty="0" smtClean="0"/>
              <a:t>ύ</a:t>
            </a:r>
            <a:r>
              <a:rPr lang="en-US" sz="3100" b="1" dirty="0" smtClean="0"/>
              <a:t>κα</a:t>
            </a:r>
            <a:r>
              <a:rPr lang="en-US" sz="3100" b="1" dirty="0" err="1" smtClean="0"/>
              <a:t>στο</a:t>
            </a:r>
            <a:r>
              <a:rPr lang="en-US" sz="3100" b="1" dirty="0" smtClean="0"/>
              <a:t> χα</a:t>
            </a:r>
            <a:r>
              <a:rPr lang="en-US" sz="3100" b="1" dirty="0" err="1" smtClean="0"/>
              <a:t>ρτόνι</a:t>
            </a:r>
            <a:r>
              <a:rPr lang="en-US" sz="3100" b="1" dirty="0" smtClean="0"/>
              <a:t> - solid unbleached board – sub/</a:t>
            </a:r>
            <a:r>
              <a:rPr lang="en-US" sz="3100" b="1" dirty="0" err="1" smtClean="0"/>
              <a:t>sus</a:t>
            </a:r>
            <a:r>
              <a:rPr lang="en-US" sz="3100" b="1" dirty="0" smtClean="0"/>
              <a:t> (solid unbleached sulfate)</a:t>
            </a:r>
            <a:endParaRPr lang="el-GR" sz="3100" dirty="0"/>
          </a:p>
        </p:txBody>
      </p:sp>
      <p:sp>
        <p:nvSpPr>
          <p:cNvPr id="3" name="2 - Θέση περιεχομένου"/>
          <p:cNvSpPr>
            <a:spLocks noGrp="1"/>
          </p:cNvSpPr>
          <p:nvPr>
            <p:ph idx="1"/>
          </p:nvPr>
        </p:nvSpPr>
        <p:spPr/>
        <p:txBody>
          <a:bodyPr>
            <a:normAutofit/>
          </a:bodyPr>
          <a:lstStyle/>
          <a:p>
            <a:r>
              <a:rPr lang="el-GR" sz="2800" dirty="0" smtClean="0"/>
              <a:t>Παράγεται </a:t>
            </a:r>
            <a:r>
              <a:rPr lang="el-GR" sz="2800" dirty="0"/>
              <a:t>από παρθένο μη λευκασμένο χημικό πολτό με δύο ή τρία στρώματα επίχρισης (</a:t>
            </a:r>
            <a:r>
              <a:rPr lang="en-US" sz="2800" dirty="0"/>
              <a:t>double</a:t>
            </a:r>
            <a:r>
              <a:rPr lang="el-GR" sz="2800" dirty="0"/>
              <a:t>/</a:t>
            </a:r>
            <a:r>
              <a:rPr lang="en-US" sz="2800" dirty="0"/>
              <a:t>triple coating</a:t>
            </a:r>
            <a:r>
              <a:rPr lang="el-GR" sz="2800" dirty="0"/>
              <a:t>) στην επάνω όψη (1). Σε μερικές περιπτώσεις εφαρμόζεται και ένα ή δύο (</a:t>
            </a:r>
            <a:r>
              <a:rPr lang="en-US" sz="2800" dirty="0"/>
              <a:t>single</a:t>
            </a:r>
            <a:r>
              <a:rPr lang="el-GR" sz="2800" dirty="0"/>
              <a:t>/</a:t>
            </a:r>
            <a:r>
              <a:rPr lang="en-US" sz="2800" dirty="0"/>
              <a:t>double coating</a:t>
            </a:r>
            <a:r>
              <a:rPr lang="el-GR" sz="2800" dirty="0"/>
              <a:t>) στρώματα επίχρισης στην πίσω όψη (πλάτη). </a:t>
            </a:r>
          </a:p>
          <a:p>
            <a:pPr marL="0" indent="0"/>
            <a:endParaRPr lang="el-GR" sz="2800" dirty="0"/>
          </a:p>
        </p:txBody>
      </p:sp>
      <p:pic>
        <p:nvPicPr>
          <p:cNvPr id="5" name="Picture 1" descr="400px-SUB"/>
          <p:cNvPicPr>
            <a:picLocks noChangeAspect="1" noChangeArrowheads="1"/>
          </p:cNvPicPr>
          <p:nvPr/>
        </p:nvPicPr>
        <p:blipFill>
          <a:blip r:embed="rId2"/>
          <a:srcRect/>
          <a:stretch>
            <a:fillRect/>
          </a:stretch>
        </p:blipFill>
        <p:spPr bwMode="auto">
          <a:xfrm>
            <a:off x="2500298" y="4071942"/>
            <a:ext cx="3811588" cy="1608138"/>
          </a:xfrm>
          <a:prstGeom prst="rect">
            <a:avLst/>
          </a:prstGeom>
          <a:noFill/>
          <a:ln w="9525">
            <a:noFill/>
            <a:miter lim="800000"/>
            <a:headEnd/>
            <a:tailEnd/>
          </a:ln>
        </p:spPr>
      </p:pic>
    </p:spTree>
    <p:extLst>
      <p:ext uri="{BB962C8B-B14F-4D97-AF65-F5344CB8AC3E}">
        <p14:creationId xmlns:p14="http://schemas.microsoft.com/office/powerpoint/2010/main" val="2781648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smtClean="0"/>
              <a:t>Για να επιτευχθεί η λευκότητα στην επιφάνειά του </a:t>
            </a:r>
            <a:r>
              <a:rPr lang="el-GR" sz="2800" dirty="0" err="1" smtClean="0"/>
              <a:t>επιχρίζεται</a:t>
            </a:r>
            <a:r>
              <a:rPr lang="el-GR" sz="2800" dirty="0" smtClean="0"/>
              <a:t> με φυσικά ή συνθετικά </a:t>
            </a:r>
            <a:r>
              <a:rPr lang="el-GR" sz="2800" dirty="0" err="1" smtClean="0"/>
              <a:t>πιγμέντα</a:t>
            </a:r>
            <a:r>
              <a:rPr lang="el-GR" sz="2800" dirty="0" smtClean="0"/>
              <a:t>, μερικές φορές σε συνδυασμό με μία στρώση λευκασμένων ινών κάτω από αυτό το στρώμα.</a:t>
            </a:r>
          </a:p>
          <a:p>
            <a:r>
              <a:rPr lang="el-GR" sz="2800" dirty="0" smtClean="0"/>
              <a:t>Μέρος </a:t>
            </a:r>
            <a:r>
              <a:rPr lang="en-US" sz="2800" dirty="0" smtClean="0"/>
              <a:t>CTMP </a:t>
            </a:r>
            <a:r>
              <a:rPr lang="el-GR" sz="2800" dirty="0" smtClean="0"/>
              <a:t>(</a:t>
            </a:r>
            <a:r>
              <a:rPr lang="el-GR" sz="2800" dirty="0" err="1" smtClean="0"/>
              <a:t>χημικοθερμομηχανικός</a:t>
            </a:r>
            <a:r>
              <a:rPr lang="el-GR" sz="2800" dirty="0" smtClean="0"/>
              <a:t> πολτός) ή ανακυκλωμένων ινών ενδέχεται να αντικαταστήσει την αλεύκαστη θειική </a:t>
            </a:r>
            <a:r>
              <a:rPr lang="el-GR" sz="2800" dirty="0" err="1" smtClean="0"/>
              <a:t>χαρτόμαζα</a:t>
            </a:r>
            <a:r>
              <a:rPr lang="el-GR" sz="2800" dirty="0" smtClean="0"/>
              <a:t>.</a:t>
            </a:r>
          </a:p>
          <a:p>
            <a:r>
              <a:rPr lang="el-GR" sz="2800" dirty="0" smtClean="0"/>
              <a:t>Γενικά, τα ενδιάμεσα ή εσωτερικά στρώματα είναι καφέ.</a:t>
            </a:r>
            <a:endParaRPr lang="el-GR" sz="2800" dirty="0"/>
          </a:p>
        </p:txBody>
      </p:sp>
      <p:pic>
        <p:nvPicPr>
          <p:cNvPr id="4" name="Picture 1" descr="400px-SUB"/>
          <p:cNvPicPr>
            <a:picLocks noChangeAspect="1" noChangeArrowheads="1"/>
          </p:cNvPicPr>
          <p:nvPr/>
        </p:nvPicPr>
        <p:blipFill>
          <a:blip r:embed="rId2"/>
          <a:srcRect/>
          <a:stretch>
            <a:fillRect/>
          </a:stretch>
        </p:blipFill>
        <p:spPr bwMode="auto">
          <a:xfrm>
            <a:off x="3491880" y="5031635"/>
            <a:ext cx="3811588" cy="1608138"/>
          </a:xfrm>
          <a:prstGeom prst="rect">
            <a:avLst/>
          </a:prstGeom>
          <a:noFill/>
          <a:ln w="9525">
            <a:noFill/>
            <a:miter lim="800000"/>
            <a:headEnd/>
            <a:tailEnd/>
          </a:ln>
        </p:spPr>
      </p:pic>
    </p:spTree>
    <p:extLst>
      <p:ext uri="{BB962C8B-B14F-4D97-AF65-F5344CB8AC3E}">
        <p14:creationId xmlns:p14="http://schemas.microsoft.com/office/powerpoint/2010/main" val="2344526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400" dirty="0"/>
              <a:t>Χρησιμοποιείται κυρίως στην συσκευασία ποτών σε μπουκάλια και κουτάκια λόγω της μεγάλης αντοχής του, ενώ μπορεί να γίνει ανθεκτικό και στο νερό, γεγονός πολύ σημαντικό κατά την διαδικασία της </a:t>
            </a:r>
            <a:r>
              <a:rPr lang="el-GR" sz="2400" dirty="0" smtClean="0"/>
              <a:t>συσκευασίας.</a:t>
            </a:r>
          </a:p>
          <a:p>
            <a:r>
              <a:rPr lang="el-GR" sz="2400" dirty="0" smtClean="0"/>
              <a:t>Χρησιμοποιείται </a:t>
            </a:r>
            <a:r>
              <a:rPr lang="el-GR" sz="2400" dirty="0"/>
              <a:t>για την συσκευασία </a:t>
            </a:r>
            <a:r>
              <a:rPr lang="el-GR" sz="2400" dirty="0" err="1"/>
              <a:t>προιόντων</a:t>
            </a:r>
            <a:r>
              <a:rPr lang="el-GR" sz="2400" dirty="0"/>
              <a:t> που συντηρούνται στην κατάψυξη ή την συντήρηση ψυγείων καθώς και στην συσκευασία απορρυπαντικών, παπουτσιών, παιχνιδιών, δημητριακών, την συσκευασία βαρέων και ακριβών αντικειμένων (οικιακές συσκευές, ηλεκτρονικά κ.α.) </a:t>
            </a:r>
            <a:r>
              <a:rPr lang="el-GR" sz="2400" dirty="0" smtClean="0"/>
              <a:t>κ.α.</a:t>
            </a:r>
          </a:p>
          <a:p>
            <a:endParaRPr lang="el-GR" sz="2400" dirty="0"/>
          </a:p>
        </p:txBody>
      </p:sp>
      <p:pic>
        <p:nvPicPr>
          <p:cNvPr id="4" name="irc_mi" descr="solid-unbleached-board"/>
          <p:cNvPicPr>
            <a:picLocks noChangeAspect="1" noChangeArrowheads="1"/>
          </p:cNvPicPr>
          <p:nvPr/>
        </p:nvPicPr>
        <p:blipFill>
          <a:blip r:embed="rId2"/>
          <a:stretch>
            <a:fillRect/>
          </a:stretch>
        </p:blipFill>
        <p:spPr bwMode="auto">
          <a:xfrm>
            <a:off x="4427984" y="4725144"/>
            <a:ext cx="3986505" cy="1896641"/>
          </a:xfrm>
          <a:prstGeom prst="rect">
            <a:avLst/>
          </a:prstGeom>
          <a:noFill/>
          <a:ln>
            <a:noFill/>
          </a:ln>
        </p:spPr>
      </p:pic>
      <p:sp>
        <p:nvSpPr>
          <p:cNvPr id="7" name="Rectangle 2"/>
          <p:cNvSpPr>
            <a:spLocks noChangeArrowheads="1"/>
          </p:cNvSpPr>
          <p:nvPr/>
        </p:nvSpPr>
        <p:spPr bwMode="auto">
          <a:xfrm>
            <a:off x="5659659" y="6581001"/>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1772242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Content Placeholder 3"/>
          <p:cNvSpPr>
            <a:spLocks noGrp="1"/>
          </p:cNvSpPr>
          <p:nvPr>
            <p:ph idx="1"/>
          </p:nvPr>
        </p:nvSpPr>
        <p:spPr>
          <a:xfrm>
            <a:off x="457200" y="1196752"/>
            <a:ext cx="8229600" cy="1800200"/>
          </a:xfrm>
        </p:spPr>
        <p:txBody>
          <a:bodyPr>
            <a:normAutofit/>
          </a:bodyPr>
          <a:lstStyle/>
          <a:p>
            <a:r>
              <a:rPr lang="el-GR" sz="2800" dirty="0"/>
              <a:t>Η αντοχή του το κάνει δημοφιλές στον κλάδο της συσκευασίας. Το βάρος τους κυμαίνεται από 300-520 </a:t>
            </a:r>
            <a:r>
              <a:rPr lang="en-US" sz="2800" dirty="0"/>
              <a:t>g</a:t>
            </a:r>
            <a:r>
              <a:rPr lang="el-GR" sz="2800" dirty="0"/>
              <a:t>/</a:t>
            </a:r>
            <a:r>
              <a:rPr lang="en-US" sz="2800" dirty="0"/>
              <a:t>m</a:t>
            </a:r>
            <a:r>
              <a:rPr lang="el-GR" sz="2800" baseline="30000" dirty="0"/>
              <a:t>2</a:t>
            </a:r>
            <a:r>
              <a:rPr lang="el-GR" sz="2800" dirty="0"/>
              <a:t>.</a:t>
            </a:r>
          </a:p>
          <a:p>
            <a:endParaRPr lang="el-GR" sz="2800" dirty="0"/>
          </a:p>
        </p:txBody>
      </p:sp>
      <p:pic>
        <p:nvPicPr>
          <p:cNvPr id="17409" name="Picture 1" descr="wine-carrier"/>
          <p:cNvPicPr>
            <a:picLocks noChangeAspect="1" noChangeArrowheads="1"/>
          </p:cNvPicPr>
          <p:nvPr/>
        </p:nvPicPr>
        <p:blipFill>
          <a:blip r:embed="rId2"/>
          <a:srcRect/>
          <a:stretch>
            <a:fillRect/>
          </a:stretch>
        </p:blipFill>
        <p:spPr bwMode="auto">
          <a:xfrm>
            <a:off x="2771800" y="2924944"/>
            <a:ext cx="3338513" cy="2424113"/>
          </a:xfrm>
          <a:prstGeom prst="rect">
            <a:avLst/>
          </a:prstGeom>
          <a:noFill/>
          <a:ln w="9525">
            <a:noFill/>
            <a:miter lim="800000"/>
            <a:headEnd/>
            <a:tailEnd/>
          </a:ln>
        </p:spPr>
      </p:pic>
      <p:sp>
        <p:nvSpPr>
          <p:cNvPr id="8" name="Rectangle 2"/>
          <p:cNvSpPr>
            <a:spLocks noChangeArrowheads="1"/>
          </p:cNvSpPr>
          <p:nvPr/>
        </p:nvSpPr>
        <p:spPr bwMode="auto">
          <a:xfrm>
            <a:off x="3679479" y="5404907"/>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76698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116632"/>
            <a:ext cx="8928992" cy="908720"/>
          </a:xfrm>
        </p:spPr>
        <p:txBody>
          <a:bodyPr>
            <a:noAutofit/>
          </a:bodyPr>
          <a:lstStyle/>
          <a:p>
            <a:pPr lvl="0"/>
            <a:r>
              <a:rPr lang="el-GR" sz="2800" b="1" dirty="0" smtClean="0"/>
              <a:t>2. Συμπαγές πτυσσόμενο χαρτόνι</a:t>
            </a:r>
            <a:br>
              <a:rPr lang="el-GR" sz="2800" b="1" dirty="0" smtClean="0"/>
            </a:br>
            <a:r>
              <a:rPr lang="en-US" sz="2800" b="1" dirty="0" smtClean="0"/>
              <a:t>FOLDING </a:t>
            </a:r>
            <a:r>
              <a:rPr lang="en-US" sz="2800" b="1" dirty="0"/>
              <a:t>BOXBOARD-FBB/GC/UC (Triplex </a:t>
            </a:r>
            <a:r>
              <a:rPr lang="el-GR" sz="2800" b="1" dirty="0"/>
              <a:t>ή </a:t>
            </a:r>
            <a:r>
              <a:rPr lang="en-US" sz="2800" b="1" dirty="0"/>
              <a:t>Duplex board</a:t>
            </a:r>
            <a:r>
              <a:rPr lang="en-US" sz="2800" b="1" dirty="0" smtClean="0"/>
              <a:t>)</a:t>
            </a:r>
            <a:endParaRPr lang="el-GR" sz="2800" dirty="0"/>
          </a:p>
        </p:txBody>
      </p:sp>
      <p:sp>
        <p:nvSpPr>
          <p:cNvPr id="3" name="2 - Θέση περιεχομένου"/>
          <p:cNvSpPr>
            <a:spLocks noGrp="1"/>
          </p:cNvSpPr>
          <p:nvPr>
            <p:ph idx="1"/>
          </p:nvPr>
        </p:nvSpPr>
        <p:spPr/>
        <p:txBody>
          <a:bodyPr>
            <a:normAutofit/>
          </a:bodyPr>
          <a:lstStyle/>
          <a:p>
            <a:r>
              <a:rPr lang="el-GR" sz="2400" dirty="0"/>
              <a:t>Κατασκευάζεται από στρώματα μηχανικού πολτού (3), τοποθετημένα ανάμεσα σε δύο στρώματα χημικού πολτού (2) με έως τρία στρώματα επίχρισης στην επάνω όψη συνήθως διπλή ή τριπλή επίχριση (1) και ένα στην πίσω πλάτη. </a:t>
            </a:r>
          </a:p>
        </p:txBody>
      </p:sp>
      <p:pic>
        <p:nvPicPr>
          <p:cNvPr id="4" name="Picture 1" descr="400px-FBB"/>
          <p:cNvPicPr>
            <a:picLocks noChangeAspect="1" noChangeArrowheads="1"/>
          </p:cNvPicPr>
          <p:nvPr/>
        </p:nvPicPr>
        <p:blipFill>
          <a:blip r:embed="rId2"/>
          <a:srcRect/>
          <a:stretch>
            <a:fillRect/>
          </a:stretch>
        </p:blipFill>
        <p:spPr bwMode="auto">
          <a:xfrm>
            <a:off x="1976036" y="2996952"/>
            <a:ext cx="5191929" cy="2880320"/>
          </a:xfrm>
          <a:prstGeom prst="rect">
            <a:avLst/>
          </a:prstGeom>
          <a:noFill/>
          <a:ln w="9525">
            <a:noFill/>
            <a:miter lim="800000"/>
            <a:headEnd/>
            <a:tailEnd/>
          </a:ln>
        </p:spPr>
      </p:pic>
      <p:sp>
        <p:nvSpPr>
          <p:cNvPr id="6" name="Rectangle 3"/>
          <p:cNvSpPr>
            <a:spLocks noChangeArrowheads="1"/>
          </p:cNvSpPr>
          <p:nvPr/>
        </p:nvSpPr>
        <p:spPr bwMode="auto">
          <a:xfrm>
            <a:off x="3419872" y="6165304"/>
            <a:ext cx="22322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FBB</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a:rPr>
              <a:t>Annapoyhonen</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l-GR" sz="1200" b="1" dirty="0">
              <a:solidFill>
                <a:schemeClr val="tx1">
                  <a:lumMod val="75000"/>
                  <a:lumOff val="25000"/>
                </a:schemeClr>
              </a:solidFill>
              <a:latin typeface="+mn-lt"/>
              <a:ea typeface="Calibri" pitchFamily="34" charset="0"/>
              <a:cs typeface="Times New Roman" pitchFamily="18" charset="0"/>
            </a:endParaRPr>
          </a:p>
        </p:txBody>
      </p:sp>
    </p:spTree>
    <p:extLst>
      <p:ext uri="{BB962C8B-B14F-4D97-AF65-F5344CB8AC3E}">
        <p14:creationId xmlns:p14="http://schemas.microsoft.com/office/powerpoint/2010/main" val="1811440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400" dirty="0" smtClean="0"/>
              <a:t>Ο χρησιμοποιούμενος μηχανικός πολτός μπορεί να είναι </a:t>
            </a:r>
            <a:r>
              <a:rPr lang="en-US" sz="2400" dirty="0" smtClean="0"/>
              <a:t>PGW</a:t>
            </a:r>
            <a:r>
              <a:rPr lang="el-GR" sz="2400" dirty="0" smtClean="0"/>
              <a:t> (</a:t>
            </a:r>
            <a:r>
              <a:rPr lang="en-US" sz="2400" dirty="0" smtClean="0"/>
              <a:t>pressurized </a:t>
            </a:r>
            <a:r>
              <a:rPr lang="en-US" sz="2400" dirty="0" err="1" smtClean="0"/>
              <a:t>groundwood</a:t>
            </a:r>
            <a:r>
              <a:rPr lang="el-GR" sz="2400" dirty="0" smtClean="0"/>
              <a:t>), θερμομηχανικός πολτός (</a:t>
            </a:r>
            <a:r>
              <a:rPr lang="en-US" sz="2400" dirty="0" smtClean="0"/>
              <a:t>thermo mechanical pulp</a:t>
            </a:r>
            <a:r>
              <a:rPr lang="el-GR" sz="2400" dirty="0" smtClean="0"/>
              <a:t>, </a:t>
            </a:r>
            <a:r>
              <a:rPr lang="en-US" sz="2400" dirty="0" smtClean="0"/>
              <a:t>TMP</a:t>
            </a:r>
            <a:r>
              <a:rPr lang="el-GR" sz="2400" dirty="0" smtClean="0"/>
              <a:t>) ή </a:t>
            </a:r>
            <a:r>
              <a:rPr lang="el-GR" sz="2400" dirty="0" err="1" smtClean="0"/>
              <a:t>χημικοθερμομηχανικός</a:t>
            </a:r>
            <a:r>
              <a:rPr lang="el-GR" sz="2400" dirty="0" smtClean="0"/>
              <a:t> πολτός (</a:t>
            </a:r>
            <a:r>
              <a:rPr lang="en-US" sz="2400" dirty="0" smtClean="0"/>
              <a:t>CTMP</a:t>
            </a:r>
            <a:r>
              <a:rPr lang="el-GR" sz="2400" dirty="0" smtClean="0"/>
              <a:t>).</a:t>
            </a:r>
          </a:p>
          <a:p>
            <a:r>
              <a:rPr lang="el-GR" sz="2400" dirty="0" smtClean="0"/>
              <a:t>Το στρώμα χημικού πολτού της άνω όψης είναι λευκασμένο ενώ της κάτω όψης μπορεί να είναι λευκασμένο ή αλεύκαστο.</a:t>
            </a:r>
          </a:p>
        </p:txBody>
      </p:sp>
      <p:pic>
        <p:nvPicPr>
          <p:cNvPr id="4" name="irc_mi" descr="folding-boxboard"/>
          <p:cNvPicPr>
            <a:picLocks noChangeAspect="1" noChangeArrowheads="1"/>
          </p:cNvPicPr>
          <p:nvPr/>
        </p:nvPicPr>
        <p:blipFill>
          <a:blip r:embed="rId2"/>
          <a:srcRect/>
          <a:stretch>
            <a:fillRect/>
          </a:stretch>
        </p:blipFill>
        <p:spPr bwMode="auto">
          <a:xfrm>
            <a:off x="5254566" y="3789040"/>
            <a:ext cx="3468514" cy="2523943"/>
          </a:xfrm>
          <a:prstGeom prst="rect">
            <a:avLst/>
          </a:prstGeom>
          <a:noFill/>
          <a:ln w="9525">
            <a:noFill/>
            <a:miter lim="800000"/>
            <a:headEnd/>
            <a:tailEnd/>
          </a:ln>
        </p:spPr>
      </p:pic>
      <p:sp>
        <p:nvSpPr>
          <p:cNvPr id="6" name="2 - Θέση περιεχομένου"/>
          <p:cNvSpPr txBox="1">
            <a:spLocks/>
          </p:cNvSpPr>
          <p:nvPr/>
        </p:nvSpPr>
        <p:spPr>
          <a:xfrm>
            <a:off x="1893976" y="4013626"/>
            <a:ext cx="3332414" cy="2074769"/>
          </a:xfrm>
          <a:prstGeom prst="rect">
            <a:avLst/>
          </a:prstGeom>
        </p:spPr>
        <p:txBody>
          <a:bodyPr vert="horz" lIns="91440" tIns="45720" rIns="91440" bIns="45720" rtlCol="0" anchor="ctr">
            <a:no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FBB</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construction</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1600" b="0" i="0" u="none" strike="noStrike" kern="1200" cap="none" spc="0" normalizeH="0" baseline="0" noProof="0" dirty="0" err="1" smtClean="0">
                <a:ln>
                  <a:noFill/>
                </a:ln>
                <a:solidFill>
                  <a:schemeClr val="tx1"/>
                </a:solidFill>
                <a:effectLst/>
                <a:uLnTx/>
                <a:uFillTx/>
                <a:latin typeface="+mn-lt"/>
                <a:ea typeface="+mn-ea"/>
                <a:cs typeface="+mn-cs"/>
              </a:rPr>
              <a:t>Τρίπλεξ</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 ως ακολούθως δηλ. 1-2-3-2 και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Duplex </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ως 1-2-3)</a:t>
            </a:r>
            <a:br>
              <a:rPr kumimoji="0" lang="el-GR" sz="1600" b="0" i="0" u="none" strike="noStrike" kern="1200" cap="none" spc="0" normalizeH="0" baseline="0" noProof="0" dirty="0" smtClean="0">
                <a:ln>
                  <a:noFill/>
                </a:ln>
                <a:solidFill>
                  <a:schemeClr val="tx1"/>
                </a:solidFill>
                <a:effectLst/>
                <a:uLnTx/>
                <a:uFillTx/>
                <a:latin typeface="+mn-lt"/>
                <a:ea typeface="+mn-ea"/>
                <a:cs typeface="+mn-cs"/>
              </a:rPr>
            </a:br>
            <a:r>
              <a:rPr kumimoji="0" lang="el-GR" sz="1600" b="0" i="0" u="none" strike="noStrike" kern="1200" cap="none" spc="0" normalizeH="0" baseline="0" noProof="0" dirty="0" smtClean="0">
                <a:ln>
                  <a:noFill/>
                </a:ln>
                <a:solidFill>
                  <a:schemeClr val="tx1"/>
                </a:solidFill>
                <a:effectLst/>
                <a:uLnTx/>
                <a:uFillTx/>
                <a:latin typeface="+mn-lt"/>
                <a:ea typeface="+mn-ea"/>
                <a:cs typeface="+mn-cs"/>
              </a:rPr>
              <a:t>1 - Επίχριση</a:t>
            </a:r>
            <a:br>
              <a:rPr kumimoji="0" lang="el-GR" sz="1600" b="0" i="0" u="none" strike="noStrike" kern="1200" cap="none" spc="0" normalizeH="0" baseline="0" noProof="0" dirty="0" smtClean="0">
                <a:ln>
                  <a:noFill/>
                </a:ln>
                <a:solidFill>
                  <a:schemeClr val="tx1"/>
                </a:solidFill>
                <a:effectLst/>
                <a:uLnTx/>
                <a:uFillTx/>
                <a:latin typeface="+mn-lt"/>
                <a:ea typeface="+mn-ea"/>
                <a:cs typeface="+mn-cs"/>
              </a:rPr>
            </a:br>
            <a:r>
              <a:rPr kumimoji="0" lang="el-GR" sz="1600" b="0" i="0" u="none" strike="noStrike" kern="1200" cap="none" spc="0" normalizeH="0" baseline="0" noProof="0" dirty="0" smtClean="0">
                <a:ln>
                  <a:noFill/>
                </a:ln>
                <a:solidFill>
                  <a:schemeClr val="tx1"/>
                </a:solidFill>
                <a:effectLst/>
                <a:uLnTx/>
                <a:uFillTx/>
                <a:latin typeface="+mn-lt"/>
                <a:ea typeface="+mn-ea"/>
                <a:cs typeface="+mn-cs"/>
              </a:rPr>
              <a:t>2 – Λευκασμένος χημικός πολτός</a:t>
            </a:r>
            <a:br>
              <a:rPr kumimoji="0" lang="el-GR" sz="1600" b="0" i="0" u="none" strike="noStrike" kern="1200" cap="none" spc="0" normalizeH="0" baseline="0" noProof="0" dirty="0" smtClean="0">
                <a:ln>
                  <a:noFill/>
                </a:ln>
                <a:solidFill>
                  <a:schemeClr val="tx1"/>
                </a:solidFill>
                <a:effectLst/>
                <a:uLnTx/>
                <a:uFillTx/>
                <a:latin typeface="+mn-lt"/>
                <a:ea typeface="+mn-ea"/>
                <a:cs typeface="+mn-cs"/>
              </a:rPr>
            </a:br>
            <a:r>
              <a:rPr kumimoji="0" lang="el-GR" sz="1600" b="0" i="0" u="none" strike="noStrike" kern="1200" cap="none" spc="0" normalizeH="0" baseline="0" noProof="0" dirty="0" smtClean="0">
                <a:ln>
                  <a:noFill/>
                </a:ln>
                <a:solidFill>
                  <a:schemeClr val="tx1"/>
                </a:solidFill>
                <a:effectLst/>
                <a:uLnTx/>
                <a:uFillTx/>
                <a:latin typeface="+mn-lt"/>
                <a:ea typeface="+mn-ea"/>
                <a:cs typeface="+mn-cs"/>
              </a:rPr>
              <a:t>3 – Μηχανικός πολτός</a:t>
            </a:r>
            <a:br>
              <a:rPr kumimoji="0" lang="el-GR" sz="1600" b="0" i="0" u="none" strike="noStrike" kern="1200" cap="none" spc="0" normalizeH="0" baseline="0" noProof="0" dirty="0" smtClean="0">
                <a:ln>
                  <a:noFill/>
                </a:ln>
                <a:solidFill>
                  <a:schemeClr val="tx1"/>
                </a:solidFill>
                <a:effectLst/>
                <a:uLnTx/>
                <a:uFillTx/>
                <a:latin typeface="+mn-lt"/>
                <a:ea typeface="+mn-ea"/>
                <a:cs typeface="+mn-cs"/>
              </a:rPr>
            </a:br>
            <a:r>
              <a:rPr kumimoji="0" lang="el-GR" sz="1600" b="0" i="0" u="none" strike="noStrike" kern="1200" cap="none" spc="0" normalizeH="0" baseline="0" noProof="0" dirty="0" smtClean="0">
                <a:ln>
                  <a:noFill/>
                </a:ln>
                <a:solidFill>
                  <a:schemeClr val="tx1"/>
                </a:solidFill>
                <a:effectLst/>
                <a:uLnTx/>
                <a:uFillTx/>
                <a:latin typeface="+mn-lt"/>
                <a:ea typeface="+mn-ea"/>
                <a:cs typeface="+mn-cs"/>
              </a:rPr>
              <a:t>2 - Λευκασμένος χημικός πολτός</a:t>
            </a:r>
            <a:endParaRPr kumimoji="0" lang="el-GR"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2"/>
          <p:cNvSpPr>
            <a:spLocks noChangeArrowheads="1"/>
          </p:cNvSpPr>
          <p:nvPr/>
        </p:nvSpPr>
        <p:spPr bwMode="auto">
          <a:xfrm>
            <a:off x="6227246" y="6312983"/>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1746386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Η επίχριση γίνεται με φυσικά ή συνθετικά </a:t>
            </a:r>
            <a:r>
              <a:rPr lang="el-GR" sz="2400" dirty="0" err="1" smtClean="0"/>
              <a:t>πιγμέντα</a:t>
            </a:r>
            <a:r>
              <a:rPr lang="el-GR" sz="2400" dirty="0" smtClean="0"/>
              <a:t>.</a:t>
            </a:r>
          </a:p>
          <a:p>
            <a:r>
              <a:rPr lang="el-GR" sz="2400" dirty="0" smtClean="0"/>
              <a:t>Χαρακτηρίζεται </a:t>
            </a:r>
            <a:r>
              <a:rPr lang="en-US" sz="2400" dirty="0" smtClean="0"/>
              <a:t>WBFBB</a:t>
            </a:r>
            <a:r>
              <a:rPr lang="el-GR" sz="2400" dirty="0" smtClean="0"/>
              <a:t> όταν η κάτω όψη χημικού πολτού είναι επιχρισμένη με λευκό </a:t>
            </a:r>
            <a:r>
              <a:rPr lang="el-GR" sz="2400" dirty="0" err="1" smtClean="0"/>
              <a:t>πιγμέντο</a:t>
            </a:r>
            <a:r>
              <a:rPr lang="el-GR" sz="2400" dirty="0" smtClean="0"/>
              <a:t>.</a:t>
            </a:r>
          </a:p>
          <a:p>
            <a:r>
              <a:rPr lang="el-GR" sz="2400" dirty="0" smtClean="0"/>
              <a:t>Χαρακτηρίζεται ως </a:t>
            </a:r>
            <a:r>
              <a:rPr lang="en-US" sz="2400" dirty="0" smtClean="0"/>
              <a:t>GRFBB</a:t>
            </a:r>
            <a:r>
              <a:rPr lang="el-GR" sz="2400" dirty="0" smtClean="0"/>
              <a:t> όταν έχει επιχρισθεί με πλαστικό, έχει </a:t>
            </a:r>
            <a:r>
              <a:rPr lang="el-GR" sz="2400" dirty="0" err="1" smtClean="0"/>
              <a:t>λαμιναρισθεί</a:t>
            </a:r>
            <a:r>
              <a:rPr lang="el-GR" sz="2400" dirty="0" smtClean="0"/>
              <a:t> με υλικά όπως φύλλο αλουμινίου και χαρτί αδιαπέραστο στο λίπος.</a:t>
            </a:r>
          </a:p>
          <a:p>
            <a:endParaRPr lang="el-GR" dirty="0"/>
          </a:p>
        </p:txBody>
      </p:sp>
    </p:spTree>
    <p:extLst>
      <p:ext uri="{BB962C8B-B14F-4D97-AF65-F5344CB8AC3E}">
        <p14:creationId xmlns:p14="http://schemas.microsoft.com/office/powerpoint/2010/main" val="2239537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a:t>Χρησιμοποιείται στον κλάδο των ποτών, αναψυκτικών, φαρμάκων και καλλυντικών, τσιγάρων, κατεψυγμένων και μη τροφών, τσαγιού και καφέ, παιχνιδιών και σε ένα μεγάλο ακόμα μέρος της συσκευασίας.</a:t>
            </a:r>
          </a:p>
        </p:txBody>
      </p:sp>
      <p:pic>
        <p:nvPicPr>
          <p:cNvPr id="4" name="Picture 1" descr="white-box-board-2"/>
          <p:cNvPicPr>
            <a:picLocks noChangeAspect="1" noChangeArrowheads="1"/>
          </p:cNvPicPr>
          <p:nvPr/>
        </p:nvPicPr>
        <p:blipFill>
          <a:blip r:embed="rId2"/>
          <a:srcRect/>
          <a:stretch>
            <a:fillRect/>
          </a:stretch>
        </p:blipFill>
        <p:spPr bwMode="auto">
          <a:xfrm>
            <a:off x="2979738" y="3068960"/>
            <a:ext cx="3184525" cy="2698750"/>
          </a:xfrm>
          <a:prstGeom prst="rect">
            <a:avLst/>
          </a:prstGeom>
          <a:noFill/>
          <a:ln w="9525">
            <a:noFill/>
            <a:miter lim="800000"/>
            <a:headEnd/>
            <a:tailEnd/>
          </a:ln>
        </p:spPr>
      </p:pic>
      <p:sp>
        <p:nvSpPr>
          <p:cNvPr id="7" name="Rectangle 2"/>
          <p:cNvSpPr>
            <a:spLocks noChangeArrowheads="1"/>
          </p:cNvSpPr>
          <p:nvPr/>
        </p:nvSpPr>
        <p:spPr bwMode="auto">
          <a:xfrm>
            <a:off x="3810423" y="5785998"/>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1558922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Χαρτόνι</a:t>
            </a:r>
            <a:endParaRPr lang="el-GR" dirty="0"/>
          </a:p>
        </p:txBody>
      </p:sp>
      <p:sp>
        <p:nvSpPr>
          <p:cNvPr id="3" name="2 - Θέση περιεχομένου"/>
          <p:cNvSpPr>
            <a:spLocks noGrp="1"/>
          </p:cNvSpPr>
          <p:nvPr>
            <p:ph idx="1"/>
          </p:nvPr>
        </p:nvSpPr>
        <p:spPr/>
        <p:txBody>
          <a:bodyPr>
            <a:normAutofit/>
          </a:bodyPr>
          <a:lstStyle/>
          <a:p>
            <a:r>
              <a:rPr lang="el-GR" sz="2800" dirty="0" smtClean="0"/>
              <a:t>Ως χαρτόνι ορίζεται το χαρτί με βάρος μεγαλύτερο από 250 </a:t>
            </a:r>
            <a:r>
              <a:rPr lang="en-US" sz="2800" dirty="0" smtClean="0"/>
              <a:t>g</a:t>
            </a:r>
            <a:r>
              <a:rPr lang="el-GR" sz="2800" dirty="0" smtClean="0"/>
              <a:t>/</a:t>
            </a:r>
            <a:r>
              <a:rPr lang="en-US" sz="2800" dirty="0" smtClean="0"/>
              <a:t>m</a:t>
            </a:r>
            <a:r>
              <a:rPr lang="el-GR" sz="2800" baseline="30000" dirty="0" smtClean="0"/>
              <a:t>2</a:t>
            </a:r>
            <a:r>
              <a:rPr lang="el-GR" sz="2800" dirty="0" smtClean="0"/>
              <a:t> (κατά </a:t>
            </a:r>
            <a:r>
              <a:rPr lang="en-US" sz="2800" dirty="0" smtClean="0"/>
              <a:t>ISO</a:t>
            </a:r>
            <a:r>
              <a:rPr lang="el-GR" sz="2800" dirty="0" smtClean="0"/>
              <a:t>). Θεωρείται γενικά αποδεκτό παγκοσμίως ότι χαρτόνια είναι τα χαρτιά με βάρος 180-600 </a:t>
            </a:r>
            <a:r>
              <a:rPr lang="en-US" sz="2800" dirty="0" smtClean="0"/>
              <a:t>g</a:t>
            </a:r>
            <a:r>
              <a:rPr lang="el-GR" sz="2800" dirty="0" smtClean="0"/>
              <a:t>/</a:t>
            </a:r>
            <a:r>
              <a:rPr lang="en-US" sz="2800" dirty="0" smtClean="0"/>
              <a:t>m</a:t>
            </a:r>
            <a:r>
              <a:rPr lang="el-GR" sz="2800" baseline="30000" dirty="0" smtClean="0"/>
              <a:t>2</a:t>
            </a:r>
            <a:r>
              <a:rPr lang="el-GR" sz="2800" dirty="0" smtClean="0"/>
              <a:t>.</a:t>
            </a:r>
          </a:p>
          <a:p>
            <a:endParaRPr lang="el-GR" sz="2800" dirty="0"/>
          </a:p>
        </p:txBody>
      </p:sp>
    </p:spTree>
    <p:extLst>
      <p:ext uri="{BB962C8B-B14F-4D97-AF65-F5344CB8AC3E}">
        <p14:creationId xmlns:p14="http://schemas.microsoft.com/office/powerpoint/2010/main" val="2374942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n-US" sz="2400" b="1" dirty="0"/>
              <a:t>FBB</a:t>
            </a:r>
            <a:r>
              <a:rPr lang="en-US" sz="2400" dirty="0"/>
              <a:t> construction</a:t>
            </a:r>
            <a:r>
              <a:rPr lang="el-GR" sz="2400" dirty="0"/>
              <a:t>: (</a:t>
            </a:r>
            <a:r>
              <a:rPr lang="el-GR" sz="2400" dirty="0" err="1"/>
              <a:t>Τρίπλεξ</a:t>
            </a:r>
            <a:r>
              <a:rPr lang="el-GR" sz="2400" dirty="0"/>
              <a:t> ως ακολούθως δηλ. 1-2-3-2 και </a:t>
            </a:r>
            <a:r>
              <a:rPr lang="en-US" sz="2400" dirty="0"/>
              <a:t>Duplex </a:t>
            </a:r>
            <a:r>
              <a:rPr lang="el-GR" sz="2400" dirty="0"/>
              <a:t>ως 1-2-3)</a:t>
            </a:r>
            <a:br>
              <a:rPr lang="el-GR" sz="2400" dirty="0"/>
            </a:br>
            <a:r>
              <a:rPr lang="el-GR" sz="2400" dirty="0"/>
              <a:t>1 - Επίχριση</a:t>
            </a:r>
            <a:br>
              <a:rPr lang="el-GR" sz="2400" dirty="0"/>
            </a:br>
            <a:r>
              <a:rPr lang="el-GR" sz="2400" dirty="0"/>
              <a:t>2 – Λευκασμένος χημικός πολτός</a:t>
            </a:r>
            <a:br>
              <a:rPr lang="el-GR" sz="2400" dirty="0"/>
            </a:br>
            <a:r>
              <a:rPr lang="el-GR" sz="2400" dirty="0"/>
              <a:t>3 – Μηχανικός πολτός</a:t>
            </a:r>
            <a:br>
              <a:rPr lang="el-GR" sz="2400" dirty="0"/>
            </a:br>
            <a:r>
              <a:rPr lang="el-GR" sz="2400" dirty="0"/>
              <a:t>2 - Λευκασμένος χημικός </a:t>
            </a:r>
            <a:r>
              <a:rPr lang="el-GR" sz="2400" dirty="0" smtClean="0"/>
              <a:t>πολτός</a:t>
            </a:r>
            <a:endParaRPr lang="el-GR" sz="2400" dirty="0"/>
          </a:p>
        </p:txBody>
      </p:sp>
      <p:pic>
        <p:nvPicPr>
          <p:cNvPr id="20482" name="irc_mi" descr="folding-boxboard"/>
          <p:cNvPicPr>
            <a:picLocks noChangeAspect="1" noChangeArrowheads="1"/>
          </p:cNvPicPr>
          <p:nvPr/>
        </p:nvPicPr>
        <p:blipFill>
          <a:blip r:embed="rId2"/>
          <a:srcRect/>
          <a:stretch>
            <a:fillRect/>
          </a:stretch>
        </p:blipFill>
        <p:spPr bwMode="auto">
          <a:xfrm>
            <a:off x="899592" y="3645024"/>
            <a:ext cx="3307258" cy="2406601"/>
          </a:xfrm>
          <a:prstGeom prst="rect">
            <a:avLst/>
          </a:prstGeom>
          <a:noFill/>
          <a:ln w="9525">
            <a:noFill/>
            <a:miter lim="800000"/>
            <a:headEnd/>
            <a:tailEnd/>
          </a:ln>
        </p:spPr>
      </p:pic>
      <p:sp>
        <p:nvSpPr>
          <p:cNvPr id="6" name="Rectangle 2"/>
          <p:cNvSpPr>
            <a:spLocks noChangeArrowheads="1"/>
          </p:cNvSpPr>
          <p:nvPr/>
        </p:nvSpPr>
        <p:spPr bwMode="auto">
          <a:xfrm>
            <a:off x="1791644" y="6082440"/>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3183672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2800" b="1" dirty="0" smtClean="0"/>
              <a:t>3. Χαρτί από ανακυκλωμένο πολτό με λευκασμένη την εξωτερική πλευρά  (Φτηνό χαρτόνι)</a:t>
            </a:r>
            <a:br>
              <a:rPr lang="el-GR" sz="2800" b="1" dirty="0" smtClean="0"/>
            </a:br>
            <a:r>
              <a:rPr lang="en-US" sz="2800" b="1" dirty="0" smtClean="0"/>
              <a:t>WHITE </a:t>
            </a:r>
            <a:r>
              <a:rPr lang="en-US" sz="2800" b="1" dirty="0"/>
              <a:t>LINED CHIPBOARD – WCL/GD/GT/UD</a:t>
            </a:r>
            <a:endParaRPr lang="el-GR" sz="2800" dirty="0"/>
          </a:p>
        </p:txBody>
      </p:sp>
      <p:sp>
        <p:nvSpPr>
          <p:cNvPr id="3" name="2 - Θέση περιεχομένου"/>
          <p:cNvSpPr>
            <a:spLocks noGrp="1"/>
          </p:cNvSpPr>
          <p:nvPr>
            <p:ph idx="1"/>
          </p:nvPr>
        </p:nvSpPr>
        <p:spPr/>
        <p:txBody>
          <a:bodyPr>
            <a:normAutofit/>
          </a:bodyPr>
          <a:lstStyle/>
          <a:p>
            <a:r>
              <a:rPr lang="el-GR" sz="2400" dirty="0"/>
              <a:t>Για την παραγωγή αυτού του τύπου χαρτονιού χρησιμοποιούνται κυρίως ανακτημένες ίνες. Κατασκευάζεται από έναν αριθμό στρωμάτων, το καθένα από τα οποία αποτελείται από διαφορετικό τύπο πρώτης ύλης (διαφορετική ποιότητα αποκομμάτων χαρτιού). </a:t>
            </a:r>
          </a:p>
        </p:txBody>
      </p:sp>
      <p:pic>
        <p:nvPicPr>
          <p:cNvPr id="4" name="Picture 1" descr="400px-White_lined_chipboard-diagram"/>
          <p:cNvPicPr>
            <a:picLocks noChangeAspect="1" noChangeArrowheads="1"/>
          </p:cNvPicPr>
          <p:nvPr/>
        </p:nvPicPr>
        <p:blipFill>
          <a:blip r:embed="rId2"/>
          <a:srcRect/>
          <a:stretch>
            <a:fillRect/>
          </a:stretch>
        </p:blipFill>
        <p:spPr bwMode="auto">
          <a:xfrm>
            <a:off x="5140416" y="3762894"/>
            <a:ext cx="3811588" cy="2644772"/>
          </a:xfrm>
          <a:prstGeom prst="rect">
            <a:avLst/>
          </a:prstGeom>
          <a:noFill/>
          <a:ln w="9525">
            <a:noFill/>
            <a:miter lim="800000"/>
            <a:headEnd/>
            <a:tailEnd/>
          </a:ln>
        </p:spPr>
      </p:pic>
      <p:sp>
        <p:nvSpPr>
          <p:cNvPr id="5" name="Rectangle 2"/>
          <p:cNvSpPr>
            <a:spLocks noChangeArrowheads="1"/>
          </p:cNvSpPr>
          <p:nvPr/>
        </p:nvSpPr>
        <p:spPr bwMode="auto">
          <a:xfrm>
            <a:off x="634832" y="3356992"/>
            <a:ext cx="432048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Calibri" pitchFamily="34" charset="0"/>
                <a:cs typeface="Times New Roman" pitchFamily="18" charset="0"/>
              </a:rPr>
              <a:t>WLC</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construction:</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1) Δύο ή τρία στρώματα επίχρισης</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2) Στρώμα λευκασμένου χημικού πολτού ή επιλεγμένων αποκομμάτων χάρτου (λευκών ανακτημένων ινών)</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3) Υπόστρωμα επιλεγμένων αποκομμάτων χάρτου (λευκών ανακτημένων ινών)</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4) Ένα ή περισσότερα στρώματα από ανάμικτες ή/και ανακτημένες ίνες </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5) Στρώμα λευκασμένου χημικού πολτού ή μίγμα από επιλεγμένα λευκά αποκόμματα χάρτου</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6) </a:t>
            </a: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Όπισθεν επιχρισμένη επιφάνεια</a:t>
            </a:r>
            <a:endParaRPr kumimoji="0" lang="el-GR" sz="1600" b="0" i="0" u="none" strike="noStrike" cap="none" normalizeH="0" baseline="0" dirty="0" smtClean="0">
              <a:ln>
                <a:noFill/>
              </a:ln>
              <a:solidFill>
                <a:schemeClr val="tx1"/>
              </a:solidFill>
              <a:effectLst/>
              <a:latin typeface="+mn-lt"/>
              <a:cs typeface="Arial" pitchFamily="34" charset="0"/>
            </a:endParaRPr>
          </a:p>
        </p:txBody>
      </p:sp>
      <p:sp>
        <p:nvSpPr>
          <p:cNvPr id="6" name="Rectangle 3"/>
          <p:cNvSpPr>
            <a:spLocks noChangeArrowheads="1"/>
          </p:cNvSpPr>
          <p:nvPr/>
        </p:nvSpPr>
        <p:spPr bwMode="auto">
          <a:xfrm>
            <a:off x="5930086" y="6390657"/>
            <a:ext cx="22322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WLC</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a:rPr>
              <a:t>Annapoyhonen</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hlinkClick r:id="rId5"/>
              </a:rPr>
              <a:t>CC BY-SA 3.0</a:t>
            </a:r>
            <a:endParaRPr lang="el-GR" sz="1200" b="1" dirty="0">
              <a:solidFill>
                <a:schemeClr val="tx1">
                  <a:lumMod val="75000"/>
                  <a:lumOff val="25000"/>
                </a:schemeClr>
              </a:solidFill>
              <a:latin typeface="+mn-lt"/>
              <a:ea typeface="Calibri" pitchFamily="34" charset="0"/>
              <a:cs typeface="Times New Roman" pitchFamily="18" charset="0"/>
            </a:endParaRPr>
          </a:p>
        </p:txBody>
      </p:sp>
    </p:spTree>
    <p:extLst>
      <p:ext uri="{BB962C8B-B14F-4D97-AF65-F5344CB8AC3E}">
        <p14:creationId xmlns:p14="http://schemas.microsoft.com/office/powerpoint/2010/main" val="508867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200" dirty="0" smtClean="0"/>
              <a:t>Συνήθως έχει δύο ή τρία στρώματα επίχρισης στην επάνω όψη και σε ορισμένες περιπτώσεις ένα στην πίσω (πλάτη).</a:t>
            </a:r>
          </a:p>
          <a:p>
            <a:r>
              <a:rPr lang="el-GR" sz="2200" dirty="0" smtClean="0"/>
              <a:t>Η ανώτερη στρώση (2) συνίσταται από παρθένο χημικό πολτό ή λευκές ανακτημένες ίνες. Το στρώμα που ακολουθεί (4) μπορεί να συνίσταται από χημικές, μηχανικές ή </a:t>
            </a:r>
            <a:r>
              <a:rPr lang="el-GR" sz="2200" dirty="0" err="1" smtClean="0"/>
              <a:t>απομελανωμένες</a:t>
            </a:r>
            <a:r>
              <a:rPr lang="el-GR" sz="2200" dirty="0" smtClean="0"/>
              <a:t> ανακυκλωμένες ίνες (καφέ/</a:t>
            </a:r>
            <a:r>
              <a:rPr lang="el-GR" sz="2200" dirty="0" err="1" smtClean="0"/>
              <a:t>γκρ</a:t>
            </a:r>
            <a:r>
              <a:rPr lang="el-GR" sz="2200" dirty="0" smtClean="0"/>
              <a:t>ι χρώμα).</a:t>
            </a:r>
            <a:endParaRPr lang="el-GR" sz="2200" dirty="0"/>
          </a:p>
        </p:txBody>
      </p:sp>
      <p:pic>
        <p:nvPicPr>
          <p:cNvPr id="7" name="Picture 1" descr="400px-White_lined_chipboard-diagram"/>
          <p:cNvPicPr>
            <a:picLocks noChangeAspect="1" noChangeArrowheads="1"/>
          </p:cNvPicPr>
          <p:nvPr/>
        </p:nvPicPr>
        <p:blipFill>
          <a:blip r:embed="rId2"/>
          <a:srcRect/>
          <a:stretch>
            <a:fillRect/>
          </a:stretch>
        </p:blipFill>
        <p:spPr bwMode="auto">
          <a:xfrm>
            <a:off x="5140416" y="3762894"/>
            <a:ext cx="3811588" cy="2644772"/>
          </a:xfrm>
          <a:prstGeom prst="rect">
            <a:avLst/>
          </a:prstGeom>
          <a:noFill/>
          <a:ln w="9525">
            <a:noFill/>
            <a:miter lim="800000"/>
            <a:headEnd/>
            <a:tailEnd/>
          </a:ln>
        </p:spPr>
      </p:pic>
      <p:sp>
        <p:nvSpPr>
          <p:cNvPr id="8" name="Rectangle 2"/>
          <p:cNvSpPr>
            <a:spLocks noChangeArrowheads="1"/>
          </p:cNvSpPr>
          <p:nvPr/>
        </p:nvSpPr>
        <p:spPr bwMode="auto">
          <a:xfrm>
            <a:off x="634832" y="3356992"/>
            <a:ext cx="432048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ea typeface="Calibri" pitchFamily="34" charset="0"/>
                <a:cs typeface="Times New Roman" pitchFamily="18" charset="0"/>
              </a:rPr>
              <a:t>WLC</a:t>
            </a: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 construction:</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1) Δύο ή τρία στρώματα επίχρισης</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2) Στρώμα λευκασμένου χημικού πολτού ή επιλεγμένων αποκομμάτων χάρτου (λευκών ανακτημένων ινών)</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3) Υπόστρωμα επιλεγμένων αποκομμάτων χάρτου (λευκών ανακτημένων ινών)</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4) Ένα ή περισσότερα στρώματα από ανάμικτες ή/και ανακτημένες ίνες </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5) Στρώμα λευκασμένου χημικού πολτού ή μίγμα από επιλεγμένα λευκά αποκόμματα χάρτου</a:t>
            </a:r>
            <a:endParaRPr kumimoji="0" lang="el-GR" sz="16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Calibri" pitchFamily="34" charset="0"/>
                <a:cs typeface="Times New Roman" pitchFamily="18" charset="0"/>
              </a:rPr>
              <a:t>6) </a:t>
            </a:r>
            <a:r>
              <a:rPr kumimoji="0" lang="el-GR" sz="1600" b="0" i="0" u="none" strike="noStrike" cap="none" normalizeH="0" baseline="0" dirty="0" smtClean="0">
                <a:ln>
                  <a:noFill/>
                </a:ln>
                <a:solidFill>
                  <a:schemeClr val="tx1"/>
                </a:solidFill>
                <a:effectLst/>
                <a:latin typeface="+mn-lt"/>
                <a:ea typeface="Calibri" pitchFamily="34" charset="0"/>
                <a:cs typeface="Times New Roman" pitchFamily="18" charset="0"/>
              </a:rPr>
              <a:t>Όπισθεν επιχρισμένη επιφάνεια</a:t>
            </a:r>
            <a:endParaRPr kumimoji="0" lang="el-GR" sz="1600" b="0" i="0" u="none" strike="noStrike" cap="none" normalizeH="0" baseline="0" dirty="0" smtClean="0">
              <a:ln>
                <a:noFill/>
              </a:ln>
              <a:solidFill>
                <a:schemeClr val="tx1"/>
              </a:solidFill>
              <a:effectLst/>
              <a:latin typeface="+mn-lt"/>
              <a:cs typeface="Arial" pitchFamily="34" charset="0"/>
            </a:endParaRPr>
          </a:p>
        </p:txBody>
      </p:sp>
      <p:sp>
        <p:nvSpPr>
          <p:cNvPr id="9" name="Rectangle 3"/>
          <p:cNvSpPr>
            <a:spLocks noChangeArrowheads="1"/>
          </p:cNvSpPr>
          <p:nvPr/>
        </p:nvSpPr>
        <p:spPr bwMode="auto">
          <a:xfrm>
            <a:off x="5930086" y="6390657"/>
            <a:ext cx="22322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WLC</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a:rPr>
              <a:t>Annapoyhonen</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hlinkClick r:id="rId5"/>
              </a:rPr>
              <a:t>CC BY-SA 3.0</a:t>
            </a:r>
            <a:endParaRPr lang="el-GR" sz="1200" b="1" dirty="0">
              <a:solidFill>
                <a:schemeClr val="tx1">
                  <a:lumMod val="75000"/>
                  <a:lumOff val="25000"/>
                </a:schemeClr>
              </a:solidFill>
              <a:latin typeface="+mn-lt"/>
              <a:ea typeface="Calibri" pitchFamily="34" charset="0"/>
              <a:cs typeface="Times New Roman" pitchFamily="18" charset="0"/>
            </a:endParaRPr>
          </a:p>
        </p:txBody>
      </p:sp>
    </p:spTree>
    <p:extLst>
      <p:ext uri="{BB962C8B-B14F-4D97-AF65-F5344CB8AC3E}">
        <p14:creationId xmlns:p14="http://schemas.microsoft.com/office/powerpoint/2010/main" val="995388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pic>
        <p:nvPicPr>
          <p:cNvPr id="23553" name="irc_mi" descr="white-lined-chipboard"/>
          <p:cNvPicPr>
            <a:picLocks noChangeAspect="1" noChangeArrowheads="1"/>
          </p:cNvPicPr>
          <p:nvPr/>
        </p:nvPicPr>
        <p:blipFill>
          <a:blip r:embed="rId2"/>
          <a:srcRect/>
          <a:stretch>
            <a:fillRect/>
          </a:stretch>
        </p:blipFill>
        <p:spPr bwMode="auto">
          <a:xfrm>
            <a:off x="2143125" y="1507436"/>
            <a:ext cx="4857750" cy="3976688"/>
          </a:xfrm>
          <a:prstGeom prst="rect">
            <a:avLst/>
          </a:prstGeom>
          <a:noFill/>
          <a:ln w="9525">
            <a:noFill/>
            <a:miter lim="800000"/>
            <a:headEnd/>
            <a:tailEnd/>
          </a:ln>
        </p:spPr>
      </p:pic>
      <p:sp>
        <p:nvSpPr>
          <p:cNvPr id="8" name="Rectangle 2"/>
          <p:cNvSpPr>
            <a:spLocks noChangeArrowheads="1"/>
          </p:cNvSpPr>
          <p:nvPr/>
        </p:nvSpPr>
        <p:spPr bwMode="auto">
          <a:xfrm>
            <a:off x="3810423" y="5484124"/>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1810827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4690864" cy="5040560"/>
          </a:xfrm>
        </p:spPr>
        <p:txBody>
          <a:bodyPr>
            <a:noAutofit/>
          </a:bodyPr>
          <a:lstStyle/>
          <a:p>
            <a:r>
              <a:rPr lang="el-GR" sz="2300" dirty="0"/>
              <a:t>Έχει ευρεία γκάμα εφαρμογών στη συσκευασία, κυρίως στους κλάδους της ένδυσης και υπόδησης, παιχνιδιών</a:t>
            </a:r>
            <a:r>
              <a:rPr lang="el-GR" sz="2300" dirty="0" smtClean="0"/>
              <a:t>, απορρυπαντικών, </a:t>
            </a:r>
            <a:r>
              <a:rPr lang="el-GR" sz="2300" dirty="0"/>
              <a:t>κατεψυγμένων </a:t>
            </a:r>
            <a:r>
              <a:rPr lang="el-GR" sz="2300" dirty="0" smtClean="0"/>
              <a:t>τροφίμων</a:t>
            </a:r>
            <a:r>
              <a:rPr lang="el-GR" sz="2300" dirty="0"/>
              <a:t>, </a:t>
            </a:r>
            <a:r>
              <a:rPr lang="el-GR" sz="2300" dirty="0" smtClean="0"/>
              <a:t>τροφίμων που προορίζονται για ψύξη, συσκευασία δημητριακών, ζαχαροπλαστικής </a:t>
            </a:r>
            <a:r>
              <a:rPr lang="el-GR" sz="2300" dirty="0"/>
              <a:t>και ταχείας </a:t>
            </a:r>
            <a:r>
              <a:rPr lang="el-GR" sz="2300" dirty="0" smtClean="0"/>
              <a:t>εστίασης. Δεν είναι κατάλληλο για την άμεση συσκευασία τροφίμων.</a:t>
            </a:r>
          </a:p>
          <a:p>
            <a:r>
              <a:rPr lang="el-GR" sz="2300" dirty="0" smtClean="0"/>
              <a:t>Το </a:t>
            </a:r>
            <a:r>
              <a:rPr lang="el-GR" sz="2300" dirty="0"/>
              <a:t>συναντάμε με λευκή (</a:t>
            </a:r>
            <a:r>
              <a:rPr lang="en-US" sz="2300" dirty="0"/>
              <a:t>WBWLC</a:t>
            </a:r>
            <a:r>
              <a:rPr lang="el-GR" sz="2300" dirty="0"/>
              <a:t>), γκρίζα ή καφέ πίσω όψη (πλάτη).</a:t>
            </a:r>
          </a:p>
        </p:txBody>
      </p:sp>
      <p:pic>
        <p:nvPicPr>
          <p:cNvPr id="4" name="Picture 1" descr="wlc"/>
          <p:cNvPicPr>
            <a:picLocks noChangeAspect="1" noChangeArrowheads="1"/>
          </p:cNvPicPr>
          <p:nvPr/>
        </p:nvPicPr>
        <p:blipFill>
          <a:blip r:embed="rId2"/>
          <a:srcRect/>
          <a:stretch>
            <a:fillRect/>
          </a:stretch>
        </p:blipFill>
        <p:spPr bwMode="auto">
          <a:xfrm>
            <a:off x="5429256" y="1357298"/>
            <a:ext cx="3338513" cy="3140075"/>
          </a:xfrm>
          <a:prstGeom prst="rect">
            <a:avLst/>
          </a:prstGeom>
          <a:noFill/>
          <a:ln w="9525">
            <a:noFill/>
            <a:miter lim="800000"/>
            <a:headEnd/>
            <a:tailEnd/>
          </a:ln>
        </p:spPr>
      </p:pic>
      <p:sp>
        <p:nvSpPr>
          <p:cNvPr id="7" name="Rectangle 2"/>
          <p:cNvSpPr>
            <a:spLocks noChangeArrowheads="1"/>
          </p:cNvSpPr>
          <p:nvPr/>
        </p:nvSpPr>
        <p:spPr bwMode="auto">
          <a:xfrm>
            <a:off x="6336935" y="4653136"/>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2271322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908720"/>
          </a:xfrm>
        </p:spPr>
        <p:txBody>
          <a:bodyPr>
            <a:normAutofit fontScale="90000"/>
          </a:bodyPr>
          <a:lstStyle/>
          <a:p>
            <a:r>
              <a:rPr lang="el-GR" sz="3600" dirty="0" smtClean="0"/>
              <a:t>4. Κυματοειδές χαρτόνι</a:t>
            </a:r>
            <a:r>
              <a:rPr lang="en-US" sz="3600" dirty="0" smtClean="0"/>
              <a:t> </a:t>
            </a:r>
            <a:r>
              <a:rPr lang="el-GR" sz="3600" dirty="0" smtClean="0"/>
              <a:t>(</a:t>
            </a:r>
            <a:r>
              <a:rPr lang="en-US" sz="3600" dirty="0" smtClean="0"/>
              <a:t>corrugated board</a:t>
            </a:r>
            <a:r>
              <a:rPr lang="el-GR" sz="3600" dirty="0" smtClean="0"/>
              <a:t>, </a:t>
            </a:r>
            <a:r>
              <a:rPr lang="en-US" sz="3600" dirty="0" err="1" smtClean="0"/>
              <a:t>ondulé</a:t>
            </a:r>
            <a:r>
              <a:rPr lang="en-US" sz="3600" dirty="0" smtClean="0"/>
              <a:t>) </a:t>
            </a:r>
            <a:endParaRPr lang="el-GR" sz="3600" dirty="0"/>
          </a:p>
        </p:txBody>
      </p:sp>
      <p:sp>
        <p:nvSpPr>
          <p:cNvPr id="3" name="2 - Θέση περιεχομένου"/>
          <p:cNvSpPr>
            <a:spLocks noGrp="1"/>
          </p:cNvSpPr>
          <p:nvPr>
            <p:ph idx="1"/>
          </p:nvPr>
        </p:nvSpPr>
        <p:spPr>
          <a:xfrm>
            <a:off x="428596" y="1928802"/>
            <a:ext cx="8229600" cy="2571768"/>
          </a:xfrm>
        </p:spPr>
        <p:txBody>
          <a:bodyPr>
            <a:normAutofit/>
          </a:bodyPr>
          <a:lstStyle/>
          <a:p>
            <a:r>
              <a:rPr lang="el-GR" sz="2400" dirty="0" smtClean="0">
                <a:solidFill>
                  <a:schemeClr val="tx1">
                    <a:lumMod val="75000"/>
                    <a:lumOff val="25000"/>
                  </a:schemeClr>
                </a:solidFill>
              </a:rPr>
              <a:t>Είναι ανθεκτικό και αποτελείται στο εσωτερικό του από ένα ή και περισσότερα στρώματα κυματοειδούς χαρτιού. Στα εσωτερικά στρώματα επικολλούνται από την εξωτερική πλευρά επίπεδα χαρτόνια τύπου </a:t>
            </a:r>
            <a:r>
              <a:rPr lang="en-US" sz="2400" dirty="0" err="1" smtClean="0">
                <a:solidFill>
                  <a:schemeClr val="tx1">
                    <a:lumMod val="75000"/>
                    <a:lumOff val="25000"/>
                  </a:schemeClr>
                </a:solidFill>
              </a:rPr>
              <a:t>kraft</a:t>
            </a:r>
            <a:r>
              <a:rPr lang="en-US" sz="2400" dirty="0" smtClean="0">
                <a:solidFill>
                  <a:schemeClr val="tx1">
                    <a:lumMod val="75000"/>
                    <a:lumOff val="25000"/>
                  </a:schemeClr>
                </a:solidFill>
              </a:rPr>
              <a:t> </a:t>
            </a:r>
            <a:r>
              <a:rPr lang="el-GR" sz="2400" dirty="0" smtClean="0">
                <a:solidFill>
                  <a:schemeClr val="tx1">
                    <a:lumMod val="75000"/>
                    <a:lumOff val="25000"/>
                  </a:schemeClr>
                </a:solidFill>
              </a:rPr>
              <a:t> (</a:t>
            </a:r>
            <a:r>
              <a:rPr lang="en-US" sz="2400" dirty="0" smtClean="0">
                <a:solidFill>
                  <a:schemeClr val="tx1">
                    <a:lumMod val="75000"/>
                    <a:lumOff val="25000"/>
                  </a:schemeClr>
                </a:solidFill>
              </a:rPr>
              <a:t>linerboard).</a:t>
            </a:r>
            <a:endParaRPr lang="el-GR" sz="2400" dirty="0" smtClean="0">
              <a:solidFill>
                <a:schemeClr val="tx1">
                  <a:lumMod val="75000"/>
                  <a:lumOff val="25000"/>
                </a:schemeClr>
              </a:solidFill>
            </a:endParaRPr>
          </a:p>
          <a:p>
            <a:endParaRPr lang="el-GR" sz="2400" dirty="0"/>
          </a:p>
        </p:txBody>
      </p:sp>
    </p:spTree>
    <p:extLst>
      <p:ext uri="{BB962C8B-B14F-4D97-AF65-F5344CB8AC3E}">
        <p14:creationId xmlns:p14="http://schemas.microsoft.com/office/powerpoint/2010/main" val="3433651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Μικροκυματοειδές</a:t>
            </a:r>
            <a:r>
              <a:rPr lang="el-GR" dirty="0" smtClean="0"/>
              <a:t> χαρτόνι</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solidFill>
                  <a:schemeClr val="tx1">
                    <a:lumMod val="75000"/>
                    <a:lumOff val="25000"/>
                  </a:schemeClr>
                </a:solidFill>
              </a:rPr>
              <a:t>Πρόκειται για ένα </a:t>
            </a:r>
            <a:r>
              <a:rPr lang="el-GR" b="1" dirty="0" smtClean="0">
                <a:solidFill>
                  <a:schemeClr val="accent4">
                    <a:lumMod val="75000"/>
                  </a:schemeClr>
                </a:solidFill>
              </a:rPr>
              <a:t>είδος κυματοειδούς χαρτονιού </a:t>
            </a:r>
            <a:r>
              <a:rPr lang="el-GR" dirty="0" smtClean="0">
                <a:solidFill>
                  <a:schemeClr val="tx1">
                    <a:lumMod val="75000"/>
                    <a:lumOff val="25000"/>
                  </a:schemeClr>
                </a:solidFill>
              </a:rPr>
              <a:t>που χρησιμοποιείται </a:t>
            </a:r>
            <a:r>
              <a:rPr lang="el-GR" b="1" dirty="0" smtClean="0">
                <a:solidFill>
                  <a:schemeClr val="accent4">
                    <a:lumMod val="75000"/>
                  </a:schemeClr>
                </a:solidFill>
              </a:rPr>
              <a:t>στην κατασκευή χαρτοκιβωτίων. </a:t>
            </a:r>
          </a:p>
          <a:p>
            <a:r>
              <a:rPr lang="el-GR" dirty="0" smtClean="0">
                <a:solidFill>
                  <a:schemeClr val="tx1">
                    <a:lumMod val="75000"/>
                    <a:lumOff val="25000"/>
                  </a:schemeClr>
                </a:solidFill>
              </a:rPr>
              <a:t>Είναι ανθεκτικό και αποτελείται από τρία στρώματα:</a:t>
            </a:r>
          </a:p>
          <a:p>
            <a:r>
              <a:rPr lang="en-US" dirty="0" smtClean="0">
                <a:solidFill>
                  <a:schemeClr val="tx1">
                    <a:lumMod val="75000"/>
                    <a:lumOff val="25000"/>
                  </a:schemeClr>
                </a:solidFill>
              </a:rPr>
              <a:t>To</a:t>
            </a:r>
            <a:r>
              <a:rPr lang="el-GR" b="1" dirty="0" smtClean="0">
                <a:solidFill>
                  <a:schemeClr val="accent2"/>
                </a:solidFill>
              </a:rPr>
              <a:t> </a:t>
            </a:r>
            <a:r>
              <a:rPr lang="el-GR" b="1" dirty="0" smtClean="0">
                <a:solidFill>
                  <a:srgbClr val="820000"/>
                </a:solidFill>
              </a:rPr>
              <a:t>εσωτερικό στρώμα, </a:t>
            </a:r>
            <a:r>
              <a:rPr lang="el-GR" dirty="0" smtClean="0">
                <a:solidFill>
                  <a:schemeClr val="tx1">
                    <a:lumMod val="75000"/>
                    <a:lumOff val="25000"/>
                  </a:schemeClr>
                </a:solidFill>
              </a:rPr>
              <a:t>που είναι </a:t>
            </a:r>
            <a:r>
              <a:rPr lang="el-GR" b="1" dirty="0" smtClean="0">
                <a:solidFill>
                  <a:srgbClr val="820000"/>
                </a:solidFill>
              </a:rPr>
              <a:t>συνήθως αλεύκαστο χαρτί</a:t>
            </a:r>
          </a:p>
          <a:p>
            <a:r>
              <a:rPr lang="el-GR" dirty="0" smtClean="0">
                <a:solidFill>
                  <a:schemeClr val="tx1">
                    <a:lumMod val="75000"/>
                    <a:lumOff val="25000"/>
                  </a:schemeClr>
                </a:solidFill>
              </a:rPr>
              <a:t>Το</a:t>
            </a:r>
            <a:r>
              <a:rPr lang="el-GR" b="1" dirty="0" smtClean="0">
                <a:solidFill>
                  <a:schemeClr val="accent2"/>
                </a:solidFill>
              </a:rPr>
              <a:t> </a:t>
            </a:r>
            <a:r>
              <a:rPr lang="el-GR" b="1" dirty="0" smtClean="0">
                <a:solidFill>
                  <a:schemeClr val="accent4">
                    <a:lumMod val="75000"/>
                  </a:schemeClr>
                </a:solidFill>
              </a:rPr>
              <a:t>ενδιάμεσο, </a:t>
            </a:r>
            <a:r>
              <a:rPr lang="el-GR" dirty="0" smtClean="0">
                <a:solidFill>
                  <a:schemeClr val="tx1">
                    <a:lumMod val="75000"/>
                    <a:lumOff val="25000"/>
                  </a:schemeClr>
                </a:solidFill>
              </a:rPr>
              <a:t>που προέρχεται από </a:t>
            </a:r>
            <a:r>
              <a:rPr lang="el-GR" b="1" dirty="0" smtClean="0">
                <a:solidFill>
                  <a:schemeClr val="accent4">
                    <a:lumMod val="75000"/>
                  </a:schemeClr>
                </a:solidFill>
              </a:rPr>
              <a:t>αλεύκαστο κυματοειδές χαρτί</a:t>
            </a:r>
            <a:r>
              <a:rPr lang="el-GR" b="1" dirty="0" smtClean="0">
                <a:solidFill>
                  <a:schemeClr val="accent2"/>
                </a:solidFill>
              </a:rPr>
              <a:t> </a:t>
            </a:r>
            <a:r>
              <a:rPr lang="el-GR" dirty="0" smtClean="0">
                <a:solidFill>
                  <a:schemeClr val="tx1">
                    <a:lumMod val="75000"/>
                    <a:lumOff val="25000"/>
                  </a:schemeClr>
                </a:solidFill>
              </a:rPr>
              <a:t>(συγκολλημένο με το εσωτερικό στρώμα) και</a:t>
            </a:r>
          </a:p>
          <a:p>
            <a:r>
              <a:rPr lang="el-GR" dirty="0" smtClean="0">
                <a:solidFill>
                  <a:schemeClr val="tx1">
                    <a:lumMod val="75000"/>
                    <a:lumOff val="25000"/>
                  </a:schemeClr>
                </a:solidFill>
              </a:rPr>
              <a:t>Το</a:t>
            </a:r>
            <a:r>
              <a:rPr lang="el-GR" b="1" dirty="0" smtClean="0">
                <a:solidFill>
                  <a:schemeClr val="accent2"/>
                </a:solidFill>
              </a:rPr>
              <a:t> </a:t>
            </a:r>
            <a:r>
              <a:rPr lang="el-GR" b="1" dirty="0" smtClean="0">
                <a:solidFill>
                  <a:schemeClr val="accent3">
                    <a:lumMod val="50000"/>
                  </a:schemeClr>
                </a:solidFill>
              </a:rPr>
              <a:t>εξωτερικό</a:t>
            </a:r>
            <a:r>
              <a:rPr lang="el-GR" b="1" dirty="0" smtClean="0">
                <a:solidFill>
                  <a:schemeClr val="accent2"/>
                </a:solidFill>
              </a:rPr>
              <a:t> </a:t>
            </a:r>
            <a:r>
              <a:rPr lang="el-GR" dirty="0" smtClean="0">
                <a:solidFill>
                  <a:schemeClr val="tx1">
                    <a:lumMod val="75000"/>
                    <a:lumOff val="25000"/>
                  </a:schemeClr>
                </a:solidFill>
              </a:rPr>
              <a:t>που είναι από </a:t>
            </a:r>
            <a:r>
              <a:rPr lang="el-GR" b="1" dirty="0" smtClean="0">
                <a:solidFill>
                  <a:schemeClr val="accent3">
                    <a:lumMod val="50000"/>
                  </a:schemeClr>
                </a:solidFill>
              </a:rPr>
              <a:t>λευκασμένο χαρτόνι </a:t>
            </a:r>
            <a:r>
              <a:rPr lang="el-GR" dirty="0" smtClean="0">
                <a:solidFill>
                  <a:schemeClr val="tx1">
                    <a:lumMod val="75000"/>
                    <a:lumOff val="25000"/>
                  </a:schemeClr>
                </a:solidFill>
              </a:rPr>
              <a:t>του οποίου η εκτύπωση γίνεται πριν τη </a:t>
            </a:r>
            <a:r>
              <a:rPr lang="el-GR" dirty="0" err="1" smtClean="0">
                <a:solidFill>
                  <a:schemeClr val="tx1">
                    <a:lumMod val="75000"/>
                    <a:lumOff val="25000"/>
                  </a:schemeClr>
                </a:solidFill>
              </a:rPr>
              <a:t>συγκόλησή</a:t>
            </a:r>
            <a:r>
              <a:rPr lang="el-GR" dirty="0" smtClean="0">
                <a:solidFill>
                  <a:schemeClr val="tx1">
                    <a:lumMod val="75000"/>
                    <a:lumOff val="25000"/>
                  </a:schemeClr>
                </a:solidFill>
              </a:rPr>
              <a:t> του με το ενδιάμεσο στρώμα.</a:t>
            </a:r>
          </a:p>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Βιβλιογραφία</a:t>
            </a:r>
          </a:p>
        </p:txBody>
      </p:sp>
      <p:sp>
        <p:nvSpPr>
          <p:cNvPr id="3" name="2 - Θέση περιεχομένου"/>
          <p:cNvSpPr>
            <a:spLocks noGrp="1"/>
          </p:cNvSpPr>
          <p:nvPr>
            <p:ph idx="1"/>
          </p:nvPr>
        </p:nvSpPr>
        <p:spPr/>
        <p:txBody>
          <a:bodyPr>
            <a:noAutofit/>
          </a:bodyPr>
          <a:lstStyle/>
          <a:p>
            <a:pPr>
              <a:buFont typeface="Wingdings" panose="05000000000000000000" pitchFamily="2" charset="2"/>
              <a:buChar char="Ø"/>
            </a:pPr>
            <a:r>
              <a:rPr lang="el-GR" altLang="el-GR" sz="2400" b="1" dirty="0"/>
              <a:t>Ελληνική</a:t>
            </a:r>
          </a:p>
          <a:p>
            <a:r>
              <a:rPr lang="el-GR" altLang="el-GR" sz="2400" dirty="0" err="1"/>
              <a:t>Βρούσαλης</a:t>
            </a:r>
            <a:r>
              <a:rPr lang="el-GR" altLang="el-GR" sz="2400" dirty="0"/>
              <a:t> Π., Χαρτί Α.</a:t>
            </a:r>
            <a:r>
              <a:rPr lang="en-US" altLang="el-GR" sz="2400" dirty="0"/>
              <a:t>G. Paper</a:t>
            </a:r>
            <a:endParaRPr lang="el-GR" altLang="el-GR" sz="2400" dirty="0"/>
          </a:p>
          <a:p>
            <a:r>
              <a:rPr lang="el-GR" altLang="el-GR" sz="2400" dirty="0" err="1"/>
              <a:t>Καρακασίδης</a:t>
            </a:r>
            <a:r>
              <a:rPr lang="el-GR" altLang="el-GR" sz="2400" dirty="0"/>
              <a:t> </a:t>
            </a:r>
            <a:r>
              <a:rPr lang="en-US" altLang="el-GR" sz="2400" dirty="0"/>
              <a:t>N</a:t>
            </a:r>
            <a:r>
              <a:rPr lang="el-GR" altLang="el-GR" sz="2400" dirty="0"/>
              <a:t>. Γ., Κυτιοποιία, 2</a:t>
            </a:r>
            <a:r>
              <a:rPr lang="el-GR" altLang="el-GR" sz="2400" baseline="30000" dirty="0"/>
              <a:t>η</a:t>
            </a:r>
            <a:r>
              <a:rPr lang="el-GR" altLang="el-GR" sz="2400" dirty="0"/>
              <a:t> Έκδοση, Εκδόσεις Ίων, 2009.</a:t>
            </a:r>
          </a:p>
          <a:p>
            <a:r>
              <a:rPr lang="el-GR" altLang="el-GR" sz="2400" dirty="0" err="1"/>
              <a:t>Μπλούκας</a:t>
            </a:r>
            <a:r>
              <a:rPr lang="el-GR" altLang="el-GR" sz="2400" dirty="0"/>
              <a:t> Ι., Συσκευασία Τροφίμων, Εκδόσεις </a:t>
            </a:r>
            <a:r>
              <a:rPr lang="el-GR" altLang="el-GR" sz="2400" dirty="0" err="1"/>
              <a:t>Σταμούλη</a:t>
            </a:r>
            <a:r>
              <a:rPr lang="el-GR" altLang="el-GR" sz="2400" dirty="0"/>
              <a:t>, 2004.</a:t>
            </a:r>
          </a:p>
          <a:p>
            <a:pPr>
              <a:buFont typeface="Wingdings" panose="05000000000000000000" pitchFamily="2" charset="2"/>
              <a:buChar char="Ø"/>
            </a:pPr>
            <a:r>
              <a:rPr lang="el-GR" altLang="el-GR" sz="2400" b="1" dirty="0"/>
              <a:t>Σύνδεσμοι</a:t>
            </a:r>
          </a:p>
          <a:p>
            <a:r>
              <a:rPr lang="en-US" altLang="el-GR" sz="2400" dirty="0"/>
              <a:t>Paperboard guide, </a:t>
            </a:r>
            <a:r>
              <a:rPr lang="en-US" altLang="el-GR" sz="2400" dirty="0" err="1"/>
              <a:t>Storaenso</a:t>
            </a:r>
            <a:r>
              <a:rPr lang="en-US" altLang="el-GR" sz="2400" dirty="0"/>
              <a:t> Food Packaging Boards.</a:t>
            </a:r>
            <a:endParaRPr lang="el-GR" altLang="el-GR" sz="2400" dirty="0"/>
          </a:p>
          <a:p>
            <a:r>
              <a:rPr lang="el-GR" altLang="el-GR" sz="2400" dirty="0"/>
              <a:t>Γλωσσάρι </a:t>
            </a:r>
            <a:r>
              <a:rPr lang="el-GR" altLang="el-GR" sz="2400" dirty="0" err="1"/>
              <a:t>κυτιοποιητικών</a:t>
            </a:r>
            <a:r>
              <a:rPr lang="el-GR" altLang="el-GR" sz="2400" dirty="0"/>
              <a:t> και </a:t>
            </a:r>
            <a:r>
              <a:rPr lang="el-GR" altLang="el-GR" sz="2400" dirty="0" err="1"/>
              <a:t>χαρτονοποιητικών</a:t>
            </a:r>
            <a:r>
              <a:rPr lang="el-GR" altLang="el-GR" sz="2400" dirty="0"/>
              <a:t> όρων, </a:t>
            </a:r>
            <a:r>
              <a:rPr lang="en-US" altLang="el-GR" sz="2400" dirty="0"/>
              <a:t>PRO CARTON</a:t>
            </a:r>
            <a:r>
              <a:rPr lang="el-GR" altLang="el-GR" sz="2400" dirty="0"/>
              <a:t>.</a:t>
            </a:r>
          </a:p>
          <a:p>
            <a:r>
              <a:rPr lang="el-GR" altLang="el-GR" sz="2400" u="sng" dirty="0">
                <a:hlinkClick r:id="rId2"/>
              </a:rPr>
              <a:t>http://www.packoflex.com</a:t>
            </a:r>
            <a:endParaRPr lang="el-GR" altLang="el-GR" sz="2400" u="sng" dirty="0"/>
          </a:p>
          <a:p>
            <a:r>
              <a:rPr lang="en-US" altLang="el-GR" sz="2400" u="sng" dirty="0">
                <a:hlinkClick r:id="rId3"/>
              </a:rPr>
              <a:t>mr</a:t>
            </a:r>
            <a:r>
              <a:rPr lang="el-GR" altLang="el-GR" sz="2400" u="sng" dirty="0">
                <a:hlinkClick r:id="rId3"/>
              </a:rPr>
              <a:t>-</a:t>
            </a:r>
            <a:r>
              <a:rPr lang="en-US" altLang="el-GR" sz="2400" u="sng" dirty="0">
                <a:hlinkClick r:id="rId3"/>
              </a:rPr>
              <a:t>d</a:t>
            </a:r>
            <a:r>
              <a:rPr lang="el-GR" altLang="el-GR" sz="2400" u="sng" dirty="0">
                <a:hlinkClick r:id="rId3"/>
              </a:rPr>
              <a:t>-</a:t>
            </a:r>
            <a:r>
              <a:rPr lang="en-US" altLang="el-GR" sz="2400" u="sng" dirty="0">
                <a:hlinkClick r:id="rId3"/>
              </a:rPr>
              <a:t>n</a:t>
            </a:r>
            <a:r>
              <a:rPr lang="el-GR" altLang="el-GR" sz="2400" u="sng" dirty="0">
                <a:hlinkClick r:id="rId3"/>
              </a:rPr>
              <a:t>-</a:t>
            </a:r>
            <a:r>
              <a:rPr lang="en-US" altLang="el-GR" sz="2400" u="sng" dirty="0">
                <a:hlinkClick r:id="rId3"/>
              </a:rPr>
              <a:t>t</a:t>
            </a:r>
            <a:r>
              <a:rPr lang="el-GR" altLang="el-GR" sz="2400" u="sng" dirty="0">
                <a:hlinkClick r:id="rId3"/>
              </a:rPr>
              <a:t>.</a:t>
            </a:r>
            <a:r>
              <a:rPr lang="en-US" altLang="el-GR" sz="2400" u="sng" dirty="0">
                <a:hlinkClick r:id="rId3"/>
              </a:rPr>
              <a:t>co</a:t>
            </a:r>
            <a:r>
              <a:rPr lang="el-GR" altLang="el-GR" sz="2400" u="sng" dirty="0">
                <a:hlinkClick r:id="rId3"/>
              </a:rPr>
              <a:t>.</a:t>
            </a:r>
            <a:r>
              <a:rPr lang="en-US" altLang="el-GR" sz="2400" u="sng" dirty="0" err="1">
                <a:hlinkClick r:id="rId3"/>
              </a:rPr>
              <a:t>uk</a:t>
            </a:r>
            <a:r>
              <a:rPr lang="el-GR" altLang="el-GR" sz="2400" u="sng" dirty="0">
                <a:hlinkClick r:id="rId3"/>
              </a:rPr>
              <a:t>, </a:t>
            </a:r>
            <a:r>
              <a:rPr lang="en-US" sz="2400" dirty="0" err="1" smtClean="0">
                <a:hlinkClick r:id="rId3"/>
              </a:rPr>
              <a:t>Cartonboards</a:t>
            </a:r>
            <a:endParaRPr lang="el-GR" altLang="el-GR" sz="2400" u="sng" dirty="0"/>
          </a:p>
        </p:txBody>
      </p:sp>
    </p:spTree>
    <p:extLst>
      <p:ext uri="{BB962C8B-B14F-4D97-AF65-F5344CB8AC3E}">
        <p14:creationId xmlns:p14="http://schemas.microsoft.com/office/powerpoint/2010/main" val="1362943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smtClean="0"/>
              <a:t>Τα χαρτόνια αποτελούν πιθανά την μεγαλύτερη κατηγορία προϊόντων στη βιομηχανία χαρτιού.</a:t>
            </a:r>
          </a:p>
          <a:p>
            <a:r>
              <a:rPr lang="el-GR" sz="2800" dirty="0" smtClean="0"/>
              <a:t>Για την παραγωγή των χαρτονιών χρησιμοποιούνται όλα τα είδη </a:t>
            </a:r>
            <a:r>
              <a:rPr lang="el-GR" sz="2800" dirty="0" err="1" smtClean="0"/>
              <a:t>χαρτόμαζας</a:t>
            </a:r>
            <a:r>
              <a:rPr lang="el-GR" sz="2800" dirty="0" smtClean="0"/>
              <a:t> ανάλογα με τον σκοπό που θα εξυπηρετήσει η χρήση τους.</a:t>
            </a:r>
          </a:p>
          <a:p>
            <a:r>
              <a:rPr lang="el-GR" sz="2800" dirty="0" smtClean="0"/>
              <a:t>Υπάρχουν χαρτόνια με </a:t>
            </a:r>
            <a:r>
              <a:rPr lang="el-GR" sz="2800" dirty="0" err="1" smtClean="0"/>
              <a:t>χαρτόμαζα</a:t>
            </a:r>
            <a:r>
              <a:rPr lang="el-GR" sz="2800" dirty="0" smtClean="0"/>
              <a:t> μίας στρώσης  έως πολλαπλών στρώσεων.</a:t>
            </a:r>
            <a:endParaRPr lang="el-GR" sz="2800" dirty="0"/>
          </a:p>
        </p:txBody>
      </p:sp>
    </p:spTree>
    <p:extLst>
      <p:ext uri="{BB962C8B-B14F-4D97-AF65-F5344CB8AC3E}">
        <p14:creationId xmlns:p14="http://schemas.microsoft.com/office/powerpoint/2010/main" val="2045386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Μπέλεση </a:t>
            </a:r>
            <a:r>
              <a:rPr lang="el-GR" sz="2000" dirty="0"/>
              <a:t>2014. Βασιλική </a:t>
            </a:r>
            <a:r>
              <a:rPr lang="el-GR" sz="2000" dirty="0" smtClean="0"/>
              <a:t>Μπέλεση</a:t>
            </a:r>
            <a:r>
              <a:rPr lang="el-GR" sz="2000" dirty="0"/>
              <a:t>. «Εκτυπωτικά Υποστρώματα </a:t>
            </a:r>
            <a:r>
              <a:rPr lang="el-GR" sz="2000" dirty="0" smtClean="0"/>
              <a:t>(Θ). </a:t>
            </a:r>
            <a:r>
              <a:rPr lang="el-GR" sz="2000" dirty="0"/>
              <a:t>Ενότητα?: </a:t>
            </a:r>
            <a:r>
              <a:rPr lang="el-GR" sz="2000" dirty="0" smtClean="0"/>
              <a:t>Χαρτόνια».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r>
              <a:rPr lang="el-GR" altLang="el-GR" sz="2000" dirty="0" err="1"/>
              <a:t>Βρούσαλης</a:t>
            </a:r>
            <a:r>
              <a:rPr lang="el-GR" altLang="el-GR" sz="2000" dirty="0"/>
              <a:t> Π., Χαρτί Α.</a:t>
            </a:r>
            <a:r>
              <a:rPr lang="en-US" altLang="el-GR" sz="2000" dirty="0"/>
              <a:t>G. Paper</a:t>
            </a:r>
            <a:endParaRPr lang="el-GR" altLang="el-GR" sz="2000" dirty="0"/>
          </a:p>
          <a:p>
            <a:r>
              <a:rPr lang="el-GR" altLang="el-GR" sz="2000" dirty="0" err="1"/>
              <a:t>Καρακασίδης</a:t>
            </a:r>
            <a:r>
              <a:rPr lang="el-GR" altLang="el-GR" sz="2000" dirty="0"/>
              <a:t> </a:t>
            </a:r>
            <a:r>
              <a:rPr lang="en-US" altLang="el-GR" sz="2000" dirty="0"/>
              <a:t>N</a:t>
            </a:r>
            <a:r>
              <a:rPr lang="el-GR" altLang="el-GR" sz="2000" dirty="0"/>
              <a:t>. Γ., Κυτιοποιία, 2</a:t>
            </a:r>
            <a:r>
              <a:rPr lang="el-GR" altLang="el-GR" sz="2000" baseline="30000" dirty="0"/>
              <a:t>η</a:t>
            </a:r>
            <a:r>
              <a:rPr lang="el-GR" altLang="el-GR" sz="2000" dirty="0"/>
              <a:t> Έκδοση, Εκδόσεις Ίων, 2009.</a:t>
            </a:r>
          </a:p>
          <a:p>
            <a:r>
              <a:rPr lang="el-GR" altLang="el-GR" sz="2000" dirty="0" err="1"/>
              <a:t>Μπλούκας</a:t>
            </a:r>
            <a:r>
              <a:rPr lang="el-GR" altLang="el-GR" sz="2000" dirty="0"/>
              <a:t> Ι., Συσκευασία Τροφίμων, Εκδόσεις </a:t>
            </a:r>
            <a:r>
              <a:rPr lang="el-GR" altLang="el-GR" sz="2000" dirty="0" err="1"/>
              <a:t>Σταμούλη</a:t>
            </a:r>
            <a:r>
              <a:rPr lang="el-GR" altLang="el-GR" sz="2000" dirty="0"/>
              <a:t>, 2004.</a:t>
            </a:r>
          </a:p>
          <a:p>
            <a:r>
              <a:rPr lang="en-US" altLang="el-GR" sz="2000" smtClean="0"/>
              <a:t>Paperboard </a:t>
            </a:r>
            <a:r>
              <a:rPr lang="en-US" altLang="el-GR" sz="2000" dirty="0"/>
              <a:t>guide, </a:t>
            </a:r>
            <a:r>
              <a:rPr lang="en-US" altLang="el-GR" sz="2000" dirty="0" err="1"/>
              <a:t>Storaenso</a:t>
            </a:r>
            <a:r>
              <a:rPr lang="en-US" altLang="el-GR" sz="2000" dirty="0"/>
              <a:t> Food Packaging Boards.</a:t>
            </a:r>
            <a:endParaRPr lang="el-GR" altLang="el-GR" sz="2000" dirty="0"/>
          </a:p>
          <a:p>
            <a:r>
              <a:rPr lang="el-GR" altLang="el-GR" sz="2000" dirty="0"/>
              <a:t>Γλωσσάρι </a:t>
            </a:r>
            <a:r>
              <a:rPr lang="el-GR" altLang="el-GR" sz="2000" dirty="0" err="1"/>
              <a:t>κυτιοποιητικών</a:t>
            </a:r>
            <a:r>
              <a:rPr lang="el-GR" altLang="el-GR" sz="2000" dirty="0"/>
              <a:t> και </a:t>
            </a:r>
            <a:r>
              <a:rPr lang="el-GR" altLang="el-GR" sz="2000" dirty="0" err="1"/>
              <a:t>χαρτονοποιητικών</a:t>
            </a:r>
            <a:r>
              <a:rPr lang="el-GR" altLang="el-GR" sz="2000" dirty="0"/>
              <a:t> όρων, </a:t>
            </a:r>
            <a:r>
              <a:rPr lang="en-US" altLang="el-GR" sz="2000" dirty="0"/>
              <a:t>PRO CARTON</a:t>
            </a:r>
            <a:r>
              <a:rPr lang="el-GR" altLang="el-GR" sz="2000" dirty="0"/>
              <a:t>.</a:t>
            </a:r>
          </a:p>
          <a:p>
            <a:r>
              <a:rPr lang="el-GR" altLang="el-GR" sz="2000" u="sng" dirty="0">
                <a:hlinkClick r:id="rId3"/>
              </a:rPr>
              <a:t>http://www.packoflex.com</a:t>
            </a:r>
            <a:endParaRPr lang="el-GR" altLang="el-GR" sz="2000" u="sng" dirty="0"/>
          </a:p>
          <a:p>
            <a:r>
              <a:rPr lang="en-US" altLang="el-GR" sz="2000" u="sng" dirty="0" err="1">
                <a:hlinkClick r:id="rId4"/>
              </a:rPr>
              <a:t>mr</a:t>
            </a:r>
            <a:r>
              <a:rPr lang="el-GR" altLang="el-GR" sz="2000" u="sng" dirty="0">
                <a:hlinkClick r:id="rId4"/>
              </a:rPr>
              <a:t>-</a:t>
            </a:r>
            <a:r>
              <a:rPr lang="en-US" altLang="el-GR" sz="2000" u="sng" dirty="0">
                <a:hlinkClick r:id="rId4"/>
              </a:rPr>
              <a:t>d</a:t>
            </a:r>
            <a:r>
              <a:rPr lang="el-GR" altLang="el-GR" sz="2000" u="sng" dirty="0">
                <a:hlinkClick r:id="rId4"/>
              </a:rPr>
              <a:t>-</a:t>
            </a:r>
            <a:r>
              <a:rPr lang="en-US" altLang="el-GR" sz="2000" u="sng" dirty="0">
                <a:hlinkClick r:id="rId4"/>
              </a:rPr>
              <a:t>n</a:t>
            </a:r>
            <a:r>
              <a:rPr lang="el-GR" altLang="el-GR" sz="2000" u="sng" dirty="0">
                <a:hlinkClick r:id="rId4"/>
              </a:rPr>
              <a:t>-</a:t>
            </a:r>
            <a:r>
              <a:rPr lang="en-US" altLang="el-GR" sz="2000" u="sng" dirty="0">
                <a:hlinkClick r:id="rId4"/>
              </a:rPr>
              <a:t>t</a:t>
            </a:r>
            <a:r>
              <a:rPr lang="el-GR" altLang="el-GR" sz="2000" u="sng" dirty="0">
                <a:hlinkClick r:id="rId4"/>
              </a:rPr>
              <a:t>.</a:t>
            </a:r>
            <a:r>
              <a:rPr lang="en-US" altLang="el-GR" sz="2000" u="sng" dirty="0">
                <a:hlinkClick r:id="rId4"/>
              </a:rPr>
              <a:t>co</a:t>
            </a:r>
            <a:r>
              <a:rPr lang="el-GR" altLang="el-GR" sz="2000" u="sng" dirty="0">
                <a:hlinkClick r:id="rId4"/>
              </a:rPr>
              <a:t>.</a:t>
            </a:r>
            <a:r>
              <a:rPr lang="en-US" altLang="el-GR" sz="2000" u="sng" dirty="0" err="1">
                <a:hlinkClick r:id="rId4"/>
              </a:rPr>
              <a:t>uk</a:t>
            </a:r>
            <a:r>
              <a:rPr lang="el-GR" altLang="el-GR" sz="2000" u="sng" dirty="0">
                <a:hlinkClick r:id="rId4"/>
              </a:rPr>
              <a:t>, </a:t>
            </a:r>
            <a:r>
              <a:rPr lang="en-US" sz="2000" dirty="0" err="1">
                <a:hlinkClick r:id="rId4"/>
              </a:rPr>
              <a:t>Cartonboards</a:t>
            </a:r>
            <a:endParaRPr lang="el-GR" altLang="el-GR" sz="2000" u="sng" dirty="0"/>
          </a:p>
        </p:txBody>
      </p:sp>
    </p:spTree>
    <p:extLst>
      <p:ext uri="{BB962C8B-B14F-4D97-AF65-F5344CB8AC3E}">
        <p14:creationId xmlns:p14="http://schemas.microsoft.com/office/powerpoint/2010/main" val="80077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smtClean="0"/>
              <a:t>Όλες </a:t>
            </a:r>
            <a:r>
              <a:rPr lang="el-GR" sz="2800" dirty="0"/>
              <a:t>οι ποιότητες χαρτονιών παράγονται βάση ενός συστήματος πολλαπλών στρωμάτων. Οι διαφορές στη σύσταση των υλικών του κάθε στρώματος είναι αυτές που καθορίζουν τις </a:t>
            </a:r>
            <a:r>
              <a:rPr lang="el-GR" sz="2800" dirty="0" smtClean="0"/>
              <a:t> </a:t>
            </a:r>
            <a:r>
              <a:rPr lang="el-GR" sz="2800" dirty="0"/>
              <a:t>βασικές κατηγορίες </a:t>
            </a:r>
            <a:r>
              <a:rPr lang="el-GR" sz="2800" dirty="0" smtClean="0"/>
              <a:t>χαρτονιού.</a:t>
            </a:r>
          </a:p>
          <a:p>
            <a:pPr>
              <a:buNone/>
            </a:pPr>
            <a:endParaRPr lang="el-GR" sz="2800" dirty="0" smtClean="0"/>
          </a:p>
          <a:p>
            <a:r>
              <a:rPr lang="el-GR" sz="2800" dirty="0" smtClean="0"/>
              <a:t>Κάποιες </a:t>
            </a:r>
            <a:r>
              <a:rPr lang="el-GR" sz="2800" dirty="0"/>
              <a:t>χρησιμοποιούν 100% </a:t>
            </a:r>
            <a:r>
              <a:rPr lang="el-GR" sz="2800" dirty="0" err="1"/>
              <a:t>χαρτόμαζα</a:t>
            </a:r>
            <a:r>
              <a:rPr lang="el-GR" sz="2800" dirty="0"/>
              <a:t> ως πρώτη ύλη, άλλες 100% ανακτημένες ίνες, ενώ άλλες έναν συνδυασμό των παραπάνω</a:t>
            </a:r>
            <a:r>
              <a:rPr lang="el-GR" sz="2800" dirty="0" smtClean="0"/>
              <a:t>.</a:t>
            </a:r>
          </a:p>
        </p:txBody>
      </p:sp>
    </p:spTree>
    <p:extLst>
      <p:ext uri="{BB962C8B-B14F-4D97-AF65-F5344CB8AC3E}">
        <p14:creationId xmlns:p14="http://schemas.microsoft.com/office/powerpoint/2010/main" val="796216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116632"/>
            <a:ext cx="8784976" cy="908720"/>
          </a:xfrm>
        </p:spPr>
        <p:txBody>
          <a:bodyPr>
            <a:noAutofit/>
          </a:bodyPr>
          <a:lstStyle/>
          <a:p>
            <a:r>
              <a:rPr lang="el-GR" sz="3200" dirty="0"/>
              <a:t>Τα πιο συνηθισμένα είδη χαρτονιού που χρησιμοποιούνται στην παραγωγή κουτιών είναι:</a:t>
            </a:r>
          </a:p>
        </p:txBody>
      </p:sp>
      <p:sp>
        <p:nvSpPr>
          <p:cNvPr id="3" name="2 - Θέση περιεχομένου"/>
          <p:cNvSpPr>
            <a:spLocks noGrp="1"/>
          </p:cNvSpPr>
          <p:nvPr>
            <p:ph idx="1"/>
          </p:nvPr>
        </p:nvSpPr>
        <p:spPr/>
        <p:txBody>
          <a:bodyPr>
            <a:normAutofit lnSpcReduction="10000"/>
          </a:bodyPr>
          <a:lstStyle/>
          <a:p>
            <a:pPr>
              <a:buFontTx/>
              <a:buAutoNum type="arabicPeriod"/>
            </a:pPr>
            <a:r>
              <a:rPr lang="el-GR" sz="2400" dirty="0" smtClean="0"/>
              <a:t>Συμπαγές χαρτόνι</a:t>
            </a:r>
          </a:p>
          <a:p>
            <a:r>
              <a:rPr lang="el-GR" sz="2400" dirty="0" smtClean="0"/>
              <a:t>Α. Συμπαγές λευκασμένο χαρτόνι (</a:t>
            </a:r>
            <a:r>
              <a:rPr lang="en-US" sz="2400" dirty="0" smtClean="0"/>
              <a:t>solid bleached board</a:t>
            </a:r>
            <a:r>
              <a:rPr lang="el-GR" sz="2400" dirty="0" smtClean="0"/>
              <a:t>, </a:t>
            </a:r>
            <a:r>
              <a:rPr lang="en-US" sz="2400" dirty="0" smtClean="0"/>
              <a:t>SBB</a:t>
            </a:r>
            <a:r>
              <a:rPr lang="el-GR" sz="2400" dirty="0" smtClean="0"/>
              <a:t>)</a:t>
            </a:r>
          </a:p>
          <a:p>
            <a:r>
              <a:rPr lang="el-GR" sz="2400" dirty="0" smtClean="0"/>
              <a:t>Β. Συμπαγές αλεύκαστο χαρτόνι (</a:t>
            </a:r>
            <a:r>
              <a:rPr lang="en-US" sz="2400" dirty="0" smtClean="0"/>
              <a:t>unbleached solid board, SUB</a:t>
            </a:r>
            <a:r>
              <a:rPr lang="el-GR" sz="2400" dirty="0" smtClean="0"/>
              <a:t>)</a:t>
            </a:r>
          </a:p>
          <a:p>
            <a:pPr>
              <a:buNone/>
            </a:pPr>
            <a:endParaRPr lang="el-GR" sz="2400" dirty="0" smtClean="0"/>
          </a:p>
          <a:p>
            <a:pPr>
              <a:buFontTx/>
              <a:buAutoNum type="arabicPeriod" startAt="2"/>
            </a:pPr>
            <a:r>
              <a:rPr lang="el-GR" sz="2400" dirty="0" smtClean="0"/>
              <a:t>Συμπαγές πτυσσόμενο χαρτόνι Διπλό ή Τριπλό</a:t>
            </a:r>
            <a:br>
              <a:rPr lang="el-GR" sz="2400" dirty="0" smtClean="0"/>
            </a:br>
            <a:r>
              <a:rPr lang="el-GR" sz="2400" dirty="0" smtClean="0"/>
              <a:t>(</a:t>
            </a:r>
            <a:r>
              <a:rPr lang="en-US" sz="2400" dirty="0" smtClean="0"/>
              <a:t>FOLDING BOXBOARD-FBB/GC/UC (Triplex </a:t>
            </a:r>
            <a:r>
              <a:rPr lang="el-GR" sz="2400" dirty="0" smtClean="0"/>
              <a:t>ή </a:t>
            </a:r>
            <a:r>
              <a:rPr lang="en-US" sz="2400" dirty="0" smtClean="0"/>
              <a:t>Duplex board)</a:t>
            </a:r>
            <a:r>
              <a:rPr lang="el-GR" sz="2400" dirty="0" smtClean="0"/>
              <a:t/>
            </a:r>
            <a:br>
              <a:rPr lang="el-GR" sz="2400" dirty="0" smtClean="0"/>
            </a:br>
            <a:endParaRPr lang="el-GR" sz="2400" dirty="0" smtClean="0"/>
          </a:p>
          <a:p>
            <a:pPr>
              <a:buFontTx/>
              <a:buAutoNum type="arabicPeriod" startAt="2"/>
            </a:pPr>
            <a:r>
              <a:rPr lang="el-GR" sz="2400" dirty="0" smtClean="0"/>
              <a:t>Χαρτί από ανακυκλωμένο πολτό με λευκασμένη την εξωτερική πλευρά  (Φτηνό χαρτόνι) (</a:t>
            </a:r>
            <a:r>
              <a:rPr lang="en-US" sz="2400" dirty="0" smtClean="0"/>
              <a:t>WHITE LINED CHIPBOARD</a:t>
            </a:r>
            <a:r>
              <a:rPr lang="el-GR" sz="2400" dirty="0" smtClean="0"/>
              <a:t>)</a:t>
            </a:r>
          </a:p>
          <a:p>
            <a:pPr>
              <a:buNone/>
            </a:pPr>
            <a:endParaRPr lang="el-GR" sz="2400" dirty="0" smtClean="0"/>
          </a:p>
          <a:p>
            <a:pPr>
              <a:buNone/>
            </a:pPr>
            <a:r>
              <a:rPr lang="el-GR" sz="2400" dirty="0" smtClean="0"/>
              <a:t>4. </a:t>
            </a:r>
            <a:r>
              <a:rPr lang="el-GR" sz="2400" dirty="0" err="1" smtClean="0"/>
              <a:t>Μικροκυματοειδές</a:t>
            </a:r>
            <a:r>
              <a:rPr lang="el-GR" sz="2400" dirty="0" smtClean="0"/>
              <a:t> χαρτόνι </a:t>
            </a:r>
            <a:r>
              <a:rPr lang="en-US" sz="2400" dirty="0" smtClean="0"/>
              <a:t>(</a:t>
            </a:r>
            <a:r>
              <a:rPr lang="en-US" sz="2400" dirty="0" err="1" smtClean="0"/>
              <a:t>microwelle</a:t>
            </a:r>
            <a:r>
              <a:rPr lang="en-US" sz="2400" dirty="0" smtClean="0"/>
              <a:t>)</a:t>
            </a:r>
            <a:endParaRPr lang="el-GR" sz="2400" dirty="0" smtClean="0"/>
          </a:p>
          <a:p>
            <a:endParaRPr lang="el-GR" sz="2400" dirty="0"/>
          </a:p>
        </p:txBody>
      </p:sp>
    </p:spTree>
    <p:extLst>
      <p:ext uri="{BB962C8B-B14F-4D97-AF65-F5344CB8AC3E}">
        <p14:creationId xmlns:p14="http://schemas.microsoft.com/office/powerpoint/2010/main" val="2858740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sz="2200" b="1" dirty="0" smtClean="0"/>
              <a:t>1Α. ΣΥΜΠΑΓΕΣ </a:t>
            </a:r>
            <a:r>
              <a:rPr lang="el-GR" sz="2200" b="1" dirty="0"/>
              <a:t>ΛΕΥΚΑΣΜΕΝΟ ΧΑΡΤΟΝΙ</a:t>
            </a:r>
            <a:r>
              <a:rPr lang="en-US" sz="2200" b="1" dirty="0"/>
              <a:t> - SOLID BLEACHED BOARD – SBB/SBS (SOLID BLEACHED SULFATE)/</a:t>
            </a:r>
            <a:r>
              <a:rPr lang="en-US" sz="2200" b="1" dirty="0" smtClean="0"/>
              <a:t>GZ</a:t>
            </a:r>
            <a:endParaRPr lang="el-GR" dirty="0"/>
          </a:p>
        </p:txBody>
      </p:sp>
      <p:sp>
        <p:nvSpPr>
          <p:cNvPr id="3" name="2 - Θέση περιεχομένου"/>
          <p:cNvSpPr>
            <a:spLocks noGrp="1"/>
          </p:cNvSpPr>
          <p:nvPr>
            <p:ph idx="1"/>
          </p:nvPr>
        </p:nvSpPr>
        <p:spPr>
          <a:xfrm>
            <a:off x="457200" y="1196752"/>
            <a:ext cx="8229600" cy="2950701"/>
          </a:xfrm>
        </p:spPr>
        <p:txBody>
          <a:bodyPr>
            <a:normAutofit/>
          </a:bodyPr>
          <a:lstStyle/>
          <a:p>
            <a:r>
              <a:rPr lang="el-GR" sz="2400" dirty="0"/>
              <a:t>Παράγεται από παρθένο λευκασμένο χημικό πολτό με δύο ή τρία στρώματα επίχρισης (</a:t>
            </a:r>
            <a:r>
              <a:rPr lang="en-US" sz="2400" dirty="0"/>
              <a:t>double</a:t>
            </a:r>
            <a:r>
              <a:rPr lang="el-GR" sz="2400" dirty="0"/>
              <a:t>/</a:t>
            </a:r>
            <a:r>
              <a:rPr lang="en-US" sz="2400" dirty="0"/>
              <a:t>triple coating</a:t>
            </a:r>
            <a:r>
              <a:rPr lang="el-GR" sz="2400" dirty="0"/>
              <a:t>) στην επάνω όψη (1) και ένα ή δύο (</a:t>
            </a:r>
            <a:r>
              <a:rPr lang="en-US" sz="2400" dirty="0"/>
              <a:t>single</a:t>
            </a:r>
            <a:r>
              <a:rPr lang="el-GR" sz="2400" dirty="0"/>
              <a:t>/</a:t>
            </a:r>
            <a:r>
              <a:rPr lang="en-US" sz="2400" dirty="0"/>
              <a:t>double coating</a:t>
            </a:r>
            <a:r>
              <a:rPr lang="el-GR" sz="2400" dirty="0"/>
              <a:t>) στην πίσω (πλάτη) (1</a:t>
            </a:r>
            <a:r>
              <a:rPr lang="el-GR" sz="2400" dirty="0" smtClean="0"/>
              <a:t>).</a:t>
            </a:r>
          </a:p>
          <a:p>
            <a:r>
              <a:rPr lang="el-GR" sz="2400" dirty="0" smtClean="0"/>
              <a:t>Η </a:t>
            </a:r>
            <a:r>
              <a:rPr lang="el-GR" sz="2400" dirty="0"/>
              <a:t>επίχριση γίνεται με φυσικά ή συνθετικά </a:t>
            </a:r>
            <a:r>
              <a:rPr lang="el-GR" sz="2400" dirty="0" err="1"/>
              <a:t>πιγμέντα</a:t>
            </a:r>
            <a:r>
              <a:rPr lang="el-GR" sz="2400" dirty="0"/>
              <a:t>. Το εσωτερικό συνίστανται από τρία στρώματα λευκασμένου χημικού πολτού. </a:t>
            </a:r>
          </a:p>
        </p:txBody>
      </p:sp>
      <p:pic>
        <p:nvPicPr>
          <p:cNvPr id="4" name="Picture 2" descr="400px-SBB"/>
          <p:cNvPicPr>
            <a:picLocks noChangeAspect="1" noChangeArrowheads="1"/>
          </p:cNvPicPr>
          <p:nvPr/>
        </p:nvPicPr>
        <p:blipFill>
          <a:blip r:embed="rId2"/>
          <a:srcRect/>
          <a:stretch>
            <a:fillRect/>
          </a:stretch>
        </p:blipFill>
        <p:spPr bwMode="auto">
          <a:xfrm>
            <a:off x="4160281" y="4147453"/>
            <a:ext cx="3811588" cy="1862138"/>
          </a:xfrm>
          <a:prstGeom prst="rect">
            <a:avLst/>
          </a:prstGeom>
          <a:noFill/>
          <a:ln w="9525">
            <a:noFill/>
            <a:miter lim="800000"/>
            <a:headEnd/>
            <a:tailEnd/>
          </a:ln>
        </p:spPr>
      </p:pic>
      <p:sp>
        <p:nvSpPr>
          <p:cNvPr id="5" name="Rectangle 3"/>
          <p:cNvSpPr>
            <a:spLocks noChangeArrowheads="1"/>
          </p:cNvSpPr>
          <p:nvPr/>
        </p:nvSpPr>
        <p:spPr bwMode="auto">
          <a:xfrm>
            <a:off x="4860032" y="6052964"/>
            <a:ext cx="22322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SBB</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4"/>
              </a:rPr>
              <a:t>Annapoyhonen</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a:t>
            </a:r>
            <a:r>
              <a:rPr lang="en-US" sz="1200" dirty="0" smtClean="0">
                <a:solidFill>
                  <a:schemeClr val="tx1">
                    <a:lumMod val="75000"/>
                    <a:lumOff val="25000"/>
                  </a:schemeClr>
                </a:solidFill>
                <a:latin typeface="+mn-lt"/>
                <a:hlinkClick r:id="rId5"/>
              </a:rPr>
              <a:t>3.0</a:t>
            </a:r>
            <a:endParaRPr lang="el-GR" sz="1200" b="1" dirty="0">
              <a:solidFill>
                <a:schemeClr val="tx1">
                  <a:lumMod val="75000"/>
                  <a:lumOff val="25000"/>
                </a:schemeClr>
              </a:solidFill>
              <a:latin typeface="+mn-lt"/>
              <a:ea typeface="Calibri" pitchFamily="34" charset="0"/>
              <a:cs typeface="Times New Roman" pitchFamily="18" charset="0"/>
            </a:endParaRPr>
          </a:p>
        </p:txBody>
      </p:sp>
      <p:sp>
        <p:nvSpPr>
          <p:cNvPr id="6" name="Rectangle 5"/>
          <p:cNvSpPr/>
          <p:nvPr/>
        </p:nvSpPr>
        <p:spPr>
          <a:xfrm>
            <a:off x="899592" y="4539913"/>
            <a:ext cx="3096344" cy="1077218"/>
          </a:xfrm>
          <a:prstGeom prst="rect">
            <a:avLst/>
          </a:prstGeom>
        </p:spPr>
        <p:txBody>
          <a:bodyPr wrap="square">
            <a:spAutoFit/>
          </a:bodyPr>
          <a:lstStyle/>
          <a:p>
            <a:pPr lvl="0"/>
            <a:r>
              <a:rPr lang="en-US" sz="1600" b="1" dirty="0">
                <a:latin typeface="+mn-lt"/>
                <a:ea typeface="Calibri" pitchFamily="34" charset="0"/>
                <a:cs typeface="Times New Roman" pitchFamily="18" charset="0"/>
              </a:rPr>
              <a:t>SBB</a:t>
            </a:r>
            <a:r>
              <a:rPr lang="en-US" sz="1600" dirty="0">
                <a:latin typeface="+mn-lt"/>
                <a:ea typeface="Calibri" pitchFamily="34" charset="0"/>
                <a:cs typeface="Times New Roman" pitchFamily="18" charset="0"/>
              </a:rPr>
              <a:t> (C2S) construction:</a:t>
            </a:r>
            <a:endParaRPr lang="el-GR" sz="1600" dirty="0">
              <a:latin typeface="+mn-lt"/>
              <a:cs typeface="Arial" pitchFamily="34" charset="0"/>
            </a:endParaRPr>
          </a:p>
          <a:p>
            <a:pPr marL="285750" lvl="0" indent="-285750" eaLnBrk="0" hangingPunct="0">
              <a:buFont typeface="Arial" panose="020B0604020202020204" pitchFamily="34" charset="0"/>
              <a:buChar char="•"/>
            </a:pPr>
            <a:r>
              <a:rPr lang="el-GR" sz="1600" dirty="0">
                <a:latin typeface="+mn-lt"/>
                <a:ea typeface="Calibri" pitchFamily="34" charset="0"/>
                <a:cs typeface="Times New Roman" pitchFamily="18" charset="0"/>
              </a:rPr>
              <a:t>Επίχριση</a:t>
            </a:r>
            <a:endParaRPr lang="el-GR" sz="1600" dirty="0">
              <a:latin typeface="+mn-lt"/>
              <a:cs typeface="Arial" pitchFamily="34" charset="0"/>
            </a:endParaRPr>
          </a:p>
          <a:p>
            <a:pPr marL="285750" lvl="0" indent="-285750" eaLnBrk="0" hangingPunct="0">
              <a:buFont typeface="Arial" panose="020B0604020202020204" pitchFamily="34" charset="0"/>
              <a:buChar char="•"/>
            </a:pPr>
            <a:r>
              <a:rPr lang="el-GR" sz="1600" dirty="0">
                <a:latin typeface="+mn-lt"/>
                <a:ea typeface="Calibri" pitchFamily="34" charset="0"/>
                <a:cs typeface="Times New Roman" pitchFamily="18" charset="0"/>
              </a:rPr>
              <a:t>Λευκασμένος χημικός πολτός</a:t>
            </a:r>
            <a:endParaRPr lang="el-GR" sz="1600" dirty="0">
              <a:latin typeface="+mn-lt"/>
              <a:cs typeface="Arial" pitchFamily="34" charset="0"/>
            </a:endParaRPr>
          </a:p>
          <a:p>
            <a:pPr marL="285750" lvl="0" indent="-285750" eaLnBrk="0" hangingPunct="0">
              <a:buFont typeface="Arial" panose="020B0604020202020204" pitchFamily="34" charset="0"/>
              <a:buChar char="•"/>
            </a:pPr>
            <a:r>
              <a:rPr lang="el-GR" sz="1600" dirty="0">
                <a:latin typeface="+mn-lt"/>
                <a:ea typeface="Calibri" pitchFamily="34" charset="0"/>
                <a:cs typeface="Times New Roman" pitchFamily="18" charset="0"/>
              </a:rPr>
              <a:t>Επίχριση</a:t>
            </a:r>
            <a:endParaRPr lang="el-GR" sz="1600" b="1" dirty="0">
              <a:latin typeface="+mn-lt"/>
              <a:ea typeface="Calibri" pitchFamily="34" charset="0"/>
              <a:cs typeface="Times New Roman" pitchFamily="18" charset="0"/>
            </a:endParaRPr>
          </a:p>
        </p:txBody>
      </p:sp>
    </p:spTree>
    <p:extLst>
      <p:ext uri="{BB962C8B-B14F-4D97-AF65-F5344CB8AC3E}">
        <p14:creationId xmlns:p14="http://schemas.microsoft.com/office/powerpoint/2010/main" val="2875415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800" dirty="0" smtClean="0"/>
              <a:t>Πρόκειται για χαρτόνι υγιεινό και καθαρό χωρίς ίχνη οσμών και μυρωδιάς οπότε χρησιμοποιείται στην συσκευασία τσιγάρων, καλλυντικών, φαρμάκων, τυριών, τσαγιού, καφέ, σοκολάτας και κυρίως σε πολυτελείς συσκευασίες. Χρησιμοποιείται ακόμη και για την κατασκευή </a:t>
            </a:r>
            <a:r>
              <a:rPr lang="el-GR" sz="2800" dirty="0" err="1" smtClean="0"/>
              <a:t>περιεκτών</a:t>
            </a:r>
            <a:r>
              <a:rPr lang="el-GR" sz="2800" dirty="0" smtClean="0"/>
              <a:t> για υγρά τρόφιμα.</a:t>
            </a:r>
            <a:endParaRPr lang="el-GR" sz="2800" dirty="0"/>
          </a:p>
        </p:txBody>
      </p:sp>
    </p:spTree>
    <p:extLst>
      <p:ext uri="{BB962C8B-B14F-4D97-AF65-F5344CB8AC3E}">
        <p14:creationId xmlns:p14="http://schemas.microsoft.com/office/powerpoint/2010/main" val="2274753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Χαρακτηριστικά συμπαγούς λευκασμένου χαρτονιού</a:t>
            </a:r>
            <a:endParaRPr lang="el-GR" dirty="0"/>
          </a:p>
        </p:txBody>
      </p:sp>
      <p:sp>
        <p:nvSpPr>
          <p:cNvPr id="3" name="2 - Θέση περιεχομένου"/>
          <p:cNvSpPr>
            <a:spLocks noGrp="1"/>
          </p:cNvSpPr>
          <p:nvPr>
            <p:ph idx="1"/>
          </p:nvPr>
        </p:nvSpPr>
        <p:spPr/>
        <p:txBody>
          <a:bodyPr>
            <a:normAutofit/>
          </a:bodyPr>
          <a:lstStyle/>
          <a:p>
            <a:r>
              <a:rPr lang="el-GR" sz="2400" dirty="0" smtClean="0"/>
              <a:t>μέτρια </a:t>
            </a:r>
            <a:r>
              <a:rPr lang="el-GR" sz="2400" dirty="0"/>
              <a:t>πυκνότητα </a:t>
            </a:r>
            <a:r>
              <a:rPr lang="el-GR" sz="2400" dirty="0" smtClean="0"/>
              <a:t>και</a:t>
            </a:r>
          </a:p>
          <a:p>
            <a:r>
              <a:rPr lang="el-GR" sz="2400" dirty="0" smtClean="0"/>
              <a:t>καλές </a:t>
            </a:r>
            <a:r>
              <a:rPr lang="el-GR" sz="2400" dirty="0"/>
              <a:t>εκτυπωτικές </a:t>
            </a:r>
            <a:r>
              <a:rPr lang="el-GR" sz="2400" dirty="0" smtClean="0"/>
              <a:t>ιδιότητες.</a:t>
            </a:r>
          </a:p>
          <a:p>
            <a:r>
              <a:rPr lang="el-GR" sz="2400" dirty="0" smtClean="0"/>
              <a:t>ομοιογενές</a:t>
            </a:r>
            <a:r>
              <a:rPr lang="el-GR" sz="2400" dirty="0"/>
              <a:t>, σκληρό και ανθεκτικό. </a:t>
            </a:r>
            <a:endParaRPr lang="el-GR" sz="2400" dirty="0" smtClean="0"/>
          </a:p>
          <a:p>
            <a:r>
              <a:rPr lang="el-GR" sz="2400" dirty="0" smtClean="0"/>
              <a:t>τέλεια </a:t>
            </a:r>
            <a:r>
              <a:rPr lang="el-GR" sz="2400" dirty="0"/>
              <a:t>λευκό στην εσωτερική και εξωτερική πλευρά </a:t>
            </a:r>
            <a:r>
              <a:rPr lang="el-GR" sz="2400" dirty="0" smtClean="0"/>
              <a:t>του.</a:t>
            </a:r>
          </a:p>
          <a:p>
            <a:r>
              <a:rPr lang="el-GR" sz="2400" dirty="0" smtClean="0"/>
              <a:t>κόβεται </a:t>
            </a:r>
            <a:r>
              <a:rPr lang="el-GR" sz="2400" dirty="0"/>
              <a:t>εύκολα, γίνεται εύκολα η </a:t>
            </a:r>
            <a:r>
              <a:rPr lang="el-GR" sz="2400" dirty="0" err="1"/>
              <a:t>πίκμανσή</a:t>
            </a:r>
            <a:r>
              <a:rPr lang="el-GR" sz="2400" dirty="0"/>
              <a:t> του όπως και η ανάγλυφη </a:t>
            </a:r>
            <a:r>
              <a:rPr lang="el-GR" sz="2400" dirty="0" err="1"/>
              <a:t>διακόσμησή</a:t>
            </a:r>
            <a:r>
              <a:rPr lang="el-GR" sz="2400" dirty="0"/>
              <a:t> του (</a:t>
            </a:r>
            <a:r>
              <a:rPr lang="en-US" sz="2400" dirty="0"/>
              <a:t>embossing</a:t>
            </a:r>
            <a:r>
              <a:rPr lang="el-GR" sz="2400" dirty="0" smtClean="0"/>
              <a:t>).</a:t>
            </a:r>
          </a:p>
          <a:p>
            <a:r>
              <a:rPr lang="el-GR" sz="2400" dirty="0" smtClean="0"/>
              <a:t>το </a:t>
            </a:r>
            <a:r>
              <a:rPr lang="el-GR" sz="2400" dirty="0"/>
              <a:t>βάρος τους κυμαίνεται από 180-400 </a:t>
            </a:r>
            <a:r>
              <a:rPr lang="en-US" sz="2400" dirty="0"/>
              <a:t>g</a:t>
            </a:r>
            <a:r>
              <a:rPr lang="el-GR" sz="2400" dirty="0"/>
              <a:t>/</a:t>
            </a:r>
            <a:r>
              <a:rPr lang="en-US" sz="2400" dirty="0"/>
              <a:t>m</a:t>
            </a:r>
            <a:r>
              <a:rPr lang="el-GR" sz="2400" baseline="30000" dirty="0"/>
              <a:t>2</a:t>
            </a:r>
            <a:r>
              <a:rPr lang="el-GR" sz="2400" dirty="0"/>
              <a:t>. </a:t>
            </a:r>
            <a:endParaRPr lang="el-GR" sz="2400" dirty="0" smtClean="0"/>
          </a:p>
          <a:p>
            <a:pPr>
              <a:buNone/>
            </a:pPr>
            <a:endParaRPr lang="el-GR" sz="2400" dirty="0" smtClean="0"/>
          </a:p>
        </p:txBody>
      </p:sp>
      <p:pic>
        <p:nvPicPr>
          <p:cNvPr id="5" name="irc_mi" descr="solid-bleached-board"/>
          <p:cNvPicPr>
            <a:picLocks noChangeAspect="1" noChangeArrowheads="1"/>
          </p:cNvPicPr>
          <p:nvPr/>
        </p:nvPicPr>
        <p:blipFill>
          <a:blip r:embed="rId2"/>
          <a:srcRect/>
          <a:stretch>
            <a:fillRect/>
          </a:stretch>
        </p:blipFill>
        <p:spPr bwMode="auto">
          <a:xfrm>
            <a:off x="899592" y="4232121"/>
            <a:ext cx="3520251" cy="2197121"/>
          </a:xfrm>
          <a:prstGeom prst="rect">
            <a:avLst/>
          </a:prstGeom>
          <a:noFill/>
          <a:ln w="9525">
            <a:noFill/>
            <a:miter lim="800000"/>
            <a:headEnd/>
            <a:tailEnd/>
          </a:ln>
        </p:spPr>
      </p:pic>
      <p:sp>
        <p:nvSpPr>
          <p:cNvPr id="6" name="Rectangle 2"/>
          <p:cNvSpPr>
            <a:spLocks noChangeArrowheads="1"/>
          </p:cNvSpPr>
          <p:nvPr/>
        </p:nvSpPr>
        <p:spPr bwMode="auto">
          <a:xfrm>
            <a:off x="1898140" y="6429242"/>
            <a:ext cx="152315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l-GR" sz="1200" dirty="0" smtClean="0">
                <a:latin typeface="+mn-lt"/>
              </a:rPr>
              <a:t>© </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mr</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d</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n</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t</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co</a:t>
            </a:r>
            <a:r>
              <a:rPr kumimoji="0" lang="el-GR" sz="1200" b="0" i="0" u="none" strike="noStrike" cap="none" normalizeH="0" baseline="0" dirty="0" smtClean="0">
                <a:ln>
                  <a:noFill/>
                </a:ln>
                <a:solidFill>
                  <a:schemeClr val="tx1"/>
                </a:solidFill>
                <a:effectLst/>
                <a:latin typeface="+mn-lt"/>
                <a:ea typeface="Calibri" pitchFamily="34" charset="0"/>
                <a:cs typeface="Times New Roman" pitchFamily="18" charset="0"/>
                <a:hlinkClick r:id="rId3"/>
              </a:rPr>
              <a:t>.</a:t>
            </a:r>
            <a:r>
              <a:rPr kumimoji="0" lang="en-US" sz="1200" b="0" i="0" u="none" strike="noStrike" cap="none" normalizeH="0" baseline="0" dirty="0" err="1" smtClean="0">
                <a:ln>
                  <a:noFill/>
                </a:ln>
                <a:solidFill>
                  <a:schemeClr val="tx1"/>
                </a:solidFill>
                <a:effectLst/>
                <a:latin typeface="+mn-lt"/>
                <a:ea typeface="Calibri" pitchFamily="34" charset="0"/>
                <a:cs typeface="Times New Roman" pitchFamily="18" charset="0"/>
                <a:hlinkClick r:id="rId3"/>
              </a:rPr>
              <a:t>uk</a:t>
            </a:r>
            <a:endParaRPr kumimoji="0" lang="en-US" sz="1800" b="0"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val="742263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sz="2400" dirty="0" smtClean="0"/>
              <a:t>Μπορεί επίσης να συνδυαστεί και με άλλα υλικά για την παραγωγή υδατοστεγούς χαρτονιού. Στην κατηγορία αυτή ανήκει ο ειδικός τύπος που ονομάζεται </a:t>
            </a:r>
            <a:r>
              <a:rPr lang="en-US" sz="2400" b="1" dirty="0" err="1" smtClean="0">
                <a:solidFill>
                  <a:srgbClr val="820000"/>
                </a:solidFill>
              </a:rPr>
              <a:t>milkboard</a:t>
            </a:r>
            <a:r>
              <a:rPr lang="el-GR" sz="2400" dirty="0" smtClean="0"/>
              <a:t> με βάρος που κυμαίνεται από 150-400 </a:t>
            </a:r>
            <a:r>
              <a:rPr lang="en-US" sz="2400" dirty="0" smtClean="0"/>
              <a:t>g</a:t>
            </a:r>
            <a:r>
              <a:rPr lang="el-GR" sz="2400" dirty="0" smtClean="0"/>
              <a:t>/</a:t>
            </a:r>
            <a:r>
              <a:rPr lang="en-US" sz="2400" dirty="0" smtClean="0"/>
              <a:t>m</a:t>
            </a:r>
            <a:r>
              <a:rPr lang="el-GR" sz="2400" baseline="30000" dirty="0" smtClean="0"/>
              <a:t>2</a:t>
            </a:r>
            <a:r>
              <a:rPr lang="el-GR" sz="2400" dirty="0" smtClean="0"/>
              <a:t>.</a:t>
            </a:r>
          </a:p>
          <a:p>
            <a:r>
              <a:rPr lang="el-GR" sz="2400" dirty="0" smtClean="0"/>
              <a:t>Χρησιμοποιείται και συνδυασμένο με άλλα υλικά όπως πολυαιθυλένιο ή με φύλλο αλουμινίου (</a:t>
            </a:r>
            <a:r>
              <a:rPr lang="en-US" sz="2400" dirty="0" err="1" smtClean="0"/>
              <a:t>aluminium</a:t>
            </a:r>
            <a:r>
              <a:rPr lang="en-US" sz="2400" dirty="0" smtClean="0"/>
              <a:t> foil</a:t>
            </a:r>
            <a:r>
              <a:rPr lang="el-GR" sz="2400" dirty="0" smtClean="0"/>
              <a:t>), οπότε αποκτά πρόσθετες ιδιότητες όπως γίνεται αδιαπέραστο από το φως, οξυγόνο, υγρασία και χρησιμοποιείται στη συσκευασία υγρών τροφίμων π.χ. γάλα, χυμοί κ.α.</a:t>
            </a:r>
            <a:endParaRPr lang="el-GR" sz="2400" dirty="0"/>
          </a:p>
        </p:txBody>
      </p:sp>
    </p:spTree>
    <p:extLst>
      <p:ext uri="{BB962C8B-B14F-4D97-AF65-F5344CB8AC3E}">
        <p14:creationId xmlns:p14="http://schemas.microsoft.com/office/powerpoint/2010/main" val="7954460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e938463114cc55b7a7ce284c7c5dd637dd46726"/>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1559</TotalTime>
  <Words>2167</Words>
  <Application>Microsoft Office PowerPoint</Application>
  <PresentationFormat>On-screen Show (4:3)</PresentationFormat>
  <Paragraphs>182</Paragraphs>
  <Slides>35</Slides>
  <Notes>8</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exo-opistho_simeiomata</vt:lpstr>
      <vt:lpstr>OC_template_updated</vt:lpstr>
      <vt:lpstr>Εκτυπωτικά Υποστρώματα (Θ)</vt:lpstr>
      <vt:lpstr>Χαρτόνι</vt:lpstr>
      <vt:lpstr>PowerPoint Presentation</vt:lpstr>
      <vt:lpstr>PowerPoint Presentation</vt:lpstr>
      <vt:lpstr>Τα πιο συνηθισμένα είδη χαρτονιού που χρησιμοποιούνται στην παραγωγή κουτιών είναι:</vt:lpstr>
      <vt:lpstr>1Α. ΣΥΜΠΑΓΕΣ ΛΕΥΚΑΣΜΕΝΟ ΧΑΡΤΟΝΙ - SOLID BLEACHED BOARD – SBB/SBS (SOLID BLEACHED SULFATE)/GZ</vt:lpstr>
      <vt:lpstr>PowerPoint Presentation</vt:lpstr>
      <vt:lpstr>Χαρακτηριστικά συμπαγούς λευκασμένου χαρτονιού</vt:lpstr>
      <vt:lpstr>PowerPoint Presentation</vt:lpstr>
      <vt:lpstr>PowerPoint Presentation</vt:lpstr>
      <vt:lpstr>PowerPoint Presentation</vt:lpstr>
      <vt:lpstr>1Β. Συμπαγές αλεύκαστο χαρτόνι - solid unbleached board – sub/sus (solid unbleached sulfate)</vt:lpstr>
      <vt:lpstr>PowerPoint Presentation</vt:lpstr>
      <vt:lpstr>PowerPoint Presentation</vt:lpstr>
      <vt:lpstr>PowerPoint Presentation</vt:lpstr>
      <vt:lpstr>2. Συμπαγές πτυσσόμενο χαρτόνι FOLDING BOXBOARD-FBB/GC/UC (Triplex ή Duplex board)</vt:lpstr>
      <vt:lpstr>PowerPoint Presentation</vt:lpstr>
      <vt:lpstr>PowerPoint Presentation</vt:lpstr>
      <vt:lpstr>PowerPoint Presentation</vt:lpstr>
      <vt:lpstr>PowerPoint Presentation</vt:lpstr>
      <vt:lpstr>3. Χαρτί από ανακυκλωμένο πολτό με λευκασμένη την εξωτερική πλευρά  (Φτηνό χαρτόνι) WHITE LINED CHIPBOARD – WCL/GD/GT/UD</vt:lpstr>
      <vt:lpstr>PowerPoint Presentation</vt:lpstr>
      <vt:lpstr>PowerPoint Presentation</vt:lpstr>
      <vt:lpstr>PowerPoint Presentation</vt:lpstr>
      <vt:lpstr>4. Κυματοειδές χαρτόνι (corrugated board, ondulé) </vt:lpstr>
      <vt:lpstr>Μικροκυματοειδές χαρτόνι</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Σημείωμα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466</cp:revision>
  <dcterms:created xsi:type="dcterms:W3CDTF">2015-05-19T06:24:50Z</dcterms:created>
  <dcterms:modified xsi:type="dcterms:W3CDTF">2015-10-16T12:16:38Z</dcterms:modified>
</cp:coreProperties>
</file>