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8"/>
  </p:notesMasterIdLst>
  <p:handoutMasterIdLst>
    <p:handoutMasterId r:id="rId19"/>
  </p:handoutMasterIdLst>
  <p:sldIdLst>
    <p:sldId id="256" r:id="rId2"/>
    <p:sldId id="274" r:id="rId3"/>
    <p:sldId id="275" r:id="rId4"/>
    <p:sldId id="269" r:id="rId5"/>
    <p:sldId id="276" r:id="rId6"/>
    <p:sldId id="277" r:id="rId7"/>
    <p:sldId id="271" r:id="rId8"/>
    <p:sldId id="272" r:id="rId9"/>
    <p:sldId id="273" r:id="rId10"/>
    <p:sldId id="257" r:id="rId11"/>
    <p:sldId id="262" r:id="rId12"/>
    <p:sldId id="264" r:id="rId13"/>
    <p:sldId id="278" r:id="rId14"/>
    <p:sldId id="279"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4" d="100"/>
          <a:sy n="74" d="100"/>
        </p:scale>
        <p:origin x="-11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xmlns="" val="369710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ao.org/docrep/003/T0234E/T0234E00.HTM" TargetMode="External"/><Relationship Id="rId2" Type="http://schemas.openxmlformats.org/officeDocument/2006/relationships/hyperlink" Target="http://www.geo.auth.gr/courses/ggg/ggg763e/" TargetMode="External"/><Relationship Id="rId1" Type="http://schemas.openxmlformats.org/officeDocument/2006/relationships/slideLayout" Target="../slideLayouts/slideLayout2.xml"/><Relationship Id="rId4" Type="http://schemas.openxmlformats.org/officeDocument/2006/relationships/hyperlink" Target="http://www.fao.org/docrep/010/ah810e/ah810e00.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toro.com/en-us/homeowner/professional-irrigation/Pages/default.aspx" TargetMode="External"/><Relationship Id="rId2" Type="http://schemas.openxmlformats.org/officeDocument/2006/relationships/hyperlink" Target="http://www.fao.org/docrep/T0551E/T0551E00.htm" TargetMode="External"/><Relationship Id="rId1" Type="http://schemas.openxmlformats.org/officeDocument/2006/relationships/slideLayout" Target="../slideLayouts/slideLayout2.xml"/><Relationship Id="rId5" Type="http://schemas.openxmlformats.org/officeDocument/2006/relationships/hyperlink" Target="http://www.fao.org/documents/en/" TargetMode="External"/><Relationship Id="rId4" Type="http://schemas.openxmlformats.org/officeDocument/2006/relationships/hyperlink" Target="http://www.fao.org/docrep/T0231E/T0231E00.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Εγγειοβελτιωτικά  Έργα &amp; Αρδεύσεις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85000" lnSpcReduction="10000"/>
          </a:bodyPr>
          <a:lstStyle/>
          <a:p>
            <a:pPr>
              <a:spcBef>
                <a:spcPts val="0"/>
              </a:spcBef>
              <a:spcAft>
                <a:spcPts val="1200"/>
              </a:spcAft>
            </a:pPr>
            <a:r>
              <a:rPr lang="el-GR" sz="2800" b="1" dirty="0" smtClean="0"/>
              <a:t>Ενότητα </a:t>
            </a:r>
            <a:r>
              <a:rPr lang="en-US" sz="2800" b="1" dirty="0"/>
              <a:t>7</a:t>
            </a:r>
            <a:r>
              <a:rPr lang="el-GR" sz="2800" dirty="0" smtClean="0"/>
              <a:t>:</a:t>
            </a:r>
            <a:r>
              <a:rPr lang="en-US" sz="2800" dirty="0" smtClean="0"/>
              <a:t> </a:t>
            </a:r>
            <a:r>
              <a:rPr lang="el-GR" sz="2800" dirty="0"/>
              <a:t>Αρδεύσεις </a:t>
            </a:r>
            <a:r>
              <a:rPr lang="el-GR" sz="2800" dirty="0" smtClean="0"/>
              <a:t>&amp; Βιολογικός </a:t>
            </a:r>
            <a:r>
              <a:rPr lang="el-GR" sz="2800" dirty="0"/>
              <a:t>καθαρισμός</a:t>
            </a:r>
            <a:endParaRPr lang="el-GR" sz="2800" dirty="0" smtClean="0"/>
          </a:p>
          <a:p>
            <a:pPr>
              <a:spcBef>
                <a:spcPts val="0"/>
              </a:spcBef>
              <a:spcAft>
                <a:spcPts val="1200"/>
              </a:spcAft>
            </a:pPr>
            <a:r>
              <a:rPr lang="el-GR" sz="2400" dirty="0" smtClean="0"/>
              <a:t>Μάριος </a:t>
            </a:r>
            <a:r>
              <a:rPr lang="el-GR" sz="2400" dirty="0" err="1" smtClean="0"/>
              <a:t>Βαλαβανίδης</a:t>
            </a:r>
            <a:endParaRPr lang="el-GR" sz="2400" dirty="0"/>
          </a:p>
          <a:p>
            <a:pPr>
              <a:spcBef>
                <a:spcPts val="0"/>
              </a:spcBef>
            </a:pPr>
            <a:r>
              <a:rPr lang="el-GR" dirty="0" smtClean="0"/>
              <a:t>Τμήμα Πολιτικών Μηχανικών Τ.Ε. </a:t>
            </a:r>
            <a:endParaRPr lang="en-US" dirty="0" smtClean="0"/>
          </a:p>
          <a:p>
            <a:pPr>
              <a:spcBef>
                <a:spcPts val="0"/>
              </a:spcBef>
            </a:pPr>
            <a:r>
              <a:rPr lang="el-GR" dirty="0" smtClean="0"/>
              <a:t>και </a:t>
            </a:r>
            <a:r>
              <a:rPr lang="el-GR" dirty="0" err="1" smtClean="0"/>
              <a:t>Μηχ</a:t>
            </a:r>
            <a:r>
              <a:rPr lang="en-US" dirty="0" smtClean="0"/>
              <a:t>/</a:t>
            </a:r>
            <a:r>
              <a:rPr lang="el-GR" dirty="0" err="1" smtClean="0"/>
              <a:t>κών</a:t>
            </a:r>
            <a:r>
              <a:rPr lang="el-GR" dirty="0" smtClean="0"/>
              <a:t> Τοπογραφίας και </a:t>
            </a:r>
            <a:r>
              <a:rPr lang="el-GR" dirty="0" err="1" smtClean="0"/>
              <a:t>Γεωπλ</a:t>
            </a:r>
            <a:r>
              <a:rPr lang="en-US" dirty="0" smtClean="0"/>
              <a:t>/</a:t>
            </a:r>
            <a:r>
              <a:rPr lang="el-GR" dirty="0" err="1" smtClean="0"/>
              <a:t>κής</a:t>
            </a:r>
            <a:r>
              <a:rPr lang="el-GR" dirty="0" smtClean="0"/>
              <a:t> Τ.Ε.</a:t>
            </a:r>
            <a:endParaRPr lang="el-GR"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Μάριος </a:t>
            </a:r>
            <a:r>
              <a:rPr lang="el-GR" sz="2000" dirty="0" err="1" smtClean="0"/>
              <a:t>Βαλαβανίδης</a:t>
            </a:r>
            <a:r>
              <a:rPr lang="el-GR" sz="2000" dirty="0" smtClean="0"/>
              <a:t> 2014. Μάριος </a:t>
            </a:r>
            <a:r>
              <a:rPr lang="en-US" sz="2000" dirty="0" err="1" smtClean="0"/>
              <a:t>B</a:t>
            </a:r>
            <a:r>
              <a:rPr lang="el-GR" sz="2000" dirty="0" err="1" smtClean="0"/>
              <a:t>αλαβανίδης</a:t>
            </a:r>
            <a:r>
              <a:rPr lang="el-GR" sz="2000" dirty="0" smtClean="0"/>
              <a:t>. </a:t>
            </a:r>
            <a:r>
              <a:rPr lang="el-GR" sz="2000" dirty="0"/>
              <a:t>«Εγγειοβελτιωτικά  Έργα &amp; Αρδεύσεις. </a:t>
            </a:r>
            <a:r>
              <a:rPr lang="el-GR" sz="2000" dirty="0" smtClean="0"/>
              <a:t>Ενότητα 3</a:t>
            </a:r>
            <a:r>
              <a:rPr lang="en-US" sz="2000" dirty="0" smtClean="0"/>
              <a:t>:</a:t>
            </a:r>
            <a:r>
              <a:rPr lang="el-GR" sz="2000" dirty="0"/>
              <a:t> Συστήματα </a:t>
            </a:r>
            <a:r>
              <a:rPr lang="el-GR" sz="2000" dirty="0" err="1" smtClean="0"/>
              <a:t>Αρδευσης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a:t>
            </a:r>
            <a:r>
              <a:rPr lang="el-GR" sz="1800" smtClean="0"/>
              <a:t>ζητηθεί άδεια  </a:t>
            </a:r>
            <a:r>
              <a:rPr lang="el-GR" sz="1800" dirty="0" smtClean="0"/>
              <a:t>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112887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8758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altLang="el-GR" dirty="0"/>
              <a:t>Αρδεύσεις</a:t>
            </a:r>
            <a:r>
              <a:rPr lang="en-US" altLang="el-GR" dirty="0"/>
              <a:t> </a:t>
            </a:r>
            <a:r>
              <a:rPr lang="el-GR" altLang="el-GR" dirty="0"/>
              <a:t>&amp; προϊόντα </a:t>
            </a:r>
            <a:r>
              <a:rPr lang="el-GR" altLang="el-GR" dirty="0" err="1"/>
              <a:t>μον</a:t>
            </a:r>
            <a:r>
              <a:rPr lang="el-GR" altLang="el-GR" dirty="0"/>
              <a:t>. βιολογικού </a:t>
            </a:r>
            <a:r>
              <a:rPr lang="el-GR" altLang="el-GR" dirty="0" smtClean="0"/>
              <a:t>καθαρισμός</a:t>
            </a:r>
            <a:r>
              <a:rPr lang="en-US" altLang="el-GR" dirty="0" smtClean="0"/>
              <a:t> </a:t>
            </a:r>
            <a:r>
              <a:rPr lang="en-US" altLang="el-GR" sz="3600" b="0" dirty="0" smtClean="0"/>
              <a:t>1/2</a:t>
            </a:r>
            <a:endParaRPr lang="el-GR" sz="3600" b="0" dirty="0"/>
          </a:p>
        </p:txBody>
      </p:sp>
      <p:sp>
        <p:nvSpPr>
          <p:cNvPr id="3" name="Θέση περιεχομένου 2"/>
          <p:cNvSpPr>
            <a:spLocks noGrp="1"/>
          </p:cNvSpPr>
          <p:nvPr>
            <p:ph idx="1"/>
          </p:nvPr>
        </p:nvSpPr>
        <p:spPr>
          <a:xfrm>
            <a:off x="611560" y="1602618"/>
            <a:ext cx="8229600" cy="4922725"/>
          </a:xfrm>
        </p:spPr>
        <p:txBody>
          <a:bodyPr>
            <a:normAutofit/>
          </a:bodyPr>
          <a:lstStyle/>
          <a:p>
            <a:pPr marL="0" indent="0" algn="ctr">
              <a:buNone/>
            </a:pPr>
            <a:r>
              <a:rPr lang="en-US" b="1" dirty="0">
                <a:solidFill>
                  <a:srgbClr val="820000"/>
                </a:solidFill>
              </a:rPr>
              <a:t>Example 1 - Agronomic and economic benefits of wastewater use in irrigation </a:t>
            </a:r>
            <a:endParaRPr lang="en-US" b="1" dirty="0" smtClean="0">
              <a:solidFill>
                <a:srgbClr val="820000"/>
              </a:solidFill>
            </a:endParaRPr>
          </a:p>
          <a:p>
            <a:pPr marL="0" indent="0">
              <a:buNone/>
            </a:pPr>
            <a:r>
              <a:rPr lang="en-US" dirty="0" smtClean="0"/>
              <a:t>As </a:t>
            </a:r>
            <a:r>
              <a:rPr lang="en-US" dirty="0"/>
              <a:t>an example, </a:t>
            </a:r>
            <a:endParaRPr lang="el-GR" dirty="0" smtClean="0"/>
          </a:p>
          <a:p>
            <a:pPr marL="0" indent="0">
              <a:buNone/>
            </a:pPr>
            <a:r>
              <a:rPr lang="el-GR" dirty="0" smtClean="0"/>
              <a:t>Α</a:t>
            </a:r>
            <a:r>
              <a:rPr lang="en-US" dirty="0" smtClean="0"/>
              <a:t> </a:t>
            </a:r>
            <a:r>
              <a:rPr lang="en-US" dirty="0"/>
              <a:t>city with a population of 500,000 and water consumption of 200 </a:t>
            </a:r>
            <a:r>
              <a:rPr lang="en-US" dirty="0" smtClean="0"/>
              <a:t>I</a:t>
            </a:r>
            <a:r>
              <a:rPr lang="en-US" dirty="0" smtClean="0"/>
              <a:t>t</a:t>
            </a:r>
            <a:r>
              <a:rPr lang="en-US" dirty="0" smtClean="0"/>
              <a:t>/d </a:t>
            </a:r>
            <a:r>
              <a:rPr lang="en-US" dirty="0"/>
              <a:t>per person would produce approximately 85,000 m</a:t>
            </a:r>
            <a:r>
              <a:rPr lang="en-US" baseline="30000" dirty="0"/>
              <a:t>3</a:t>
            </a:r>
            <a:r>
              <a:rPr lang="en-US" dirty="0"/>
              <a:t>/d (30 </a:t>
            </a:r>
            <a:r>
              <a:rPr lang="en-US" dirty="0" smtClean="0"/>
              <a:t>×10</a:t>
            </a:r>
            <a:r>
              <a:rPr lang="en-US" baseline="30000" dirty="0" smtClean="0"/>
              <a:t>6</a:t>
            </a:r>
            <a:r>
              <a:rPr lang="en-US" dirty="0" smtClean="0"/>
              <a:t>m</a:t>
            </a:r>
            <a:r>
              <a:rPr lang="en-US" baseline="30000" dirty="0" smtClean="0"/>
              <a:t>3</a:t>
            </a:r>
            <a:r>
              <a:rPr lang="en-US" dirty="0" smtClean="0"/>
              <a:t>/year</a:t>
            </a:r>
            <a:r>
              <a:rPr lang="en-US" dirty="0"/>
              <a:t>) of wastewater, assuming 85% inflow to the public sewerage system. </a:t>
            </a:r>
            <a:endParaRPr lang="el-GR" dirty="0" smtClean="0"/>
          </a:p>
          <a:p>
            <a:pPr marL="0" indent="0">
              <a:buNone/>
            </a:pPr>
            <a:r>
              <a:rPr lang="en-US" dirty="0" smtClean="0"/>
              <a:t>If </a:t>
            </a:r>
            <a:r>
              <a:rPr lang="en-US" dirty="0"/>
              <a:t>treated wastewater effluent is used in carefully controlled irrigation at an application rate of 5000 m</a:t>
            </a:r>
            <a:r>
              <a:rPr lang="en-US" baseline="30000" dirty="0"/>
              <a:t>3</a:t>
            </a:r>
            <a:r>
              <a:rPr lang="en-US" dirty="0"/>
              <a:t>/</a:t>
            </a:r>
            <a:r>
              <a:rPr lang="en-US" dirty="0" err="1"/>
              <a:t>ha.year</a:t>
            </a:r>
            <a:r>
              <a:rPr lang="en-US" dirty="0"/>
              <a:t>, an area of some 6000 ha could be irrigated. </a:t>
            </a:r>
            <a:endParaRPr lang="el-GR" dirty="0" smtClean="0"/>
          </a:p>
          <a:p>
            <a:pPr marL="0" indent="0">
              <a:buNone/>
            </a:pPr>
            <a:r>
              <a:rPr lang="en-US" dirty="0" smtClean="0"/>
              <a:t>In </a:t>
            </a:r>
            <a:r>
              <a:rPr lang="en-US" dirty="0"/>
              <a:t>addition to the economic benefit of the water, the fertilizer value of the effluent is of importance.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32320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Αρδεύσεις &amp; προϊόντα </a:t>
            </a:r>
            <a:r>
              <a:rPr lang="el-GR" dirty="0" err="1"/>
              <a:t>μον</a:t>
            </a:r>
            <a:r>
              <a:rPr lang="el-GR" dirty="0"/>
              <a:t>. βιολογικού καθαρισμός </a:t>
            </a:r>
            <a:r>
              <a:rPr lang="en-US" dirty="0" smtClean="0"/>
              <a:t> </a:t>
            </a:r>
            <a:r>
              <a:rPr lang="en-US" sz="3600" b="0" dirty="0" smtClean="0"/>
              <a:t>2/2</a:t>
            </a:r>
            <a:endParaRPr lang="el-GR" dirty="0"/>
          </a:p>
        </p:txBody>
      </p:sp>
      <p:sp>
        <p:nvSpPr>
          <p:cNvPr id="3" name="Θέση περιεχομένου 2"/>
          <p:cNvSpPr>
            <a:spLocks noGrp="1"/>
          </p:cNvSpPr>
          <p:nvPr>
            <p:ph idx="1"/>
          </p:nvPr>
        </p:nvSpPr>
        <p:spPr>
          <a:xfrm>
            <a:off x="457200" y="1196751"/>
            <a:ext cx="8229600" cy="5524723"/>
          </a:xfrm>
        </p:spPr>
        <p:txBody>
          <a:bodyPr>
            <a:normAutofit fontScale="92500" lnSpcReduction="20000"/>
          </a:bodyPr>
          <a:lstStyle/>
          <a:p>
            <a:pPr marL="0" indent="0">
              <a:spcBef>
                <a:spcPts val="1200"/>
              </a:spcBef>
              <a:buNone/>
            </a:pPr>
            <a:r>
              <a:rPr lang="en-US" dirty="0"/>
              <a:t>With typical concentrations of nutrients in treated wastewater effluent from conventional sewage treatment processes as follows:</a:t>
            </a:r>
          </a:p>
          <a:p>
            <a:pPr marL="0" indent="0">
              <a:spcBef>
                <a:spcPts val="1200"/>
              </a:spcBef>
              <a:buNone/>
            </a:pPr>
            <a:r>
              <a:rPr lang="en-US" dirty="0"/>
              <a:t>Nitrogen (N) - 50 mg/l </a:t>
            </a:r>
          </a:p>
          <a:p>
            <a:pPr marL="0" indent="0">
              <a:spcBef>
                <a:spcPts val="1200"/>
              </a:spcBef>
              <a:buNone/>
            </a:pPr>
            <a:r>
              <a:rPr lang="en-US" dirty="0"/>
              <a:t>Phosphorus(P) - 10 mg/l </a:t>
            </a:r>
          </a:p>
          <a:p>
            <a:pPr marL="0" indent="0">
              <a:spcBef>
                <a:spcPts val="1200"/>
              </a:spcBef>
              <a:buNone/>
            </a:pPr>
            <a:r>
              <a:rPr lang="en-US" dirty="0"/>
              <a:t>Potassium (K) - 30 mg/I</a:t>
            </a:r>
          </a:p>
          <a:p>
            <a:pPr marL="0" indent="0">
              <a:spcBef>
                <a:spcPts val="1200"/>
              </a:spcBef>
              <a:buNone/>
            </a:pPr>
            <a:r>
              <a:rPr lang="en-US" dirty="0" smtClean="0"/>
              <a:t>and </a:t>
            </a:r>
            <a:r>
              <a:rPr lang="en-US" dirty="0"/>
              <a:t>assuming an application rate of 5000 m3/</a:t>
            </a:r>
            <a:r>
              <a:rPr lang="en-US" dirty="0" err="1"/>
              <a:t>ha.year</a:t>
            </a:r>
            <a:r>
              <a:rPr lang="en-US" dirty="0"/>
              <a:t>, the fertilizer contribution of the effluent would be:</a:t>
            </a:r>
          </a:p>
          <a:p>
            <a:pPr marL="0" indent="0">
              <a:spcBef>
                <a:spcPts val="1200"/>
              </a:spcBef>
              <a:buNone/>
            </a:pPr>
            <a:r>
              <a:rPr lang="en-US" dirty="0"/>
              <a:t>N - 250 kg/ha. year </a:t>
            </a:r>
          </a:p>
          <a:p>
            <a:pPr marL="0" indent="0">
              <a:spcBef>
                <a:spcPts val="1200"/>
              </a:spcBef>
              <a:buNone/>
            </a:pPr>
            <a:r>
              <a:rPr lang="en-US" dirty="0"/>
              <a:t>P - 50 kg/ha. year </a:t>
            </a:r>
          </a:p>
          <a:p>
            <a:pPr marL="0" indent="0">
              <a:spcBef>
                <a:spcPts val="1200"/>
              </a:spcBef>
              <a:buNone/>
            </a:pPr>
            <a:r>
              <a:rPr lang="en-US" dirty="0"/>
              <a:t>K - 150 kg/ha. year</a:t>
            </a:r>
          </a:p>
          <a:p>
            <a:pPr marL="0" indent="0">
              <a:spcBef>
                <a:spcPts val="1200"/>
              </a:spcBef>
              <a:buNone/>
            </a:pPr>
            <a:r>
              <a:rPr lang="en-US" dirty="0"/>
              <a:t>Thus, all of the nitrogen and much of the phosphorus and potassium normally required for agricultural crop production would be supplied by the effluent. In addition, other valuable micronutrients and the organic matter contained in the effluent will provide additional benefits</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1160755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l-GR" altLang="el-GR" sz="4000" dirty="0" smtClean="0"/>
              <a:t>Οικονομοτεχνικά ζητήματα</a:t>
            </a:r>
            <a:r>
              <a:rPr lang="en-US" altLang="el-GR" sz="4000" dirty="0" smtClean="0"/>
              <a:t> </a:t>
            </a:r>
            <a:r>
              <a:rPr lang="en-US" altLang="el-GR" sz="3200" b="0" dirty="0" smtClean="0"/>
              <a:t>1/3</a:t>
            </a:r>
            <a:endParaRPr lang="el-GR" altLang="el-GR" sz="3200" b="0" dirty="0" smtClean="0"/>
          </a:p>
        </p:txBody>
      </p:sp>
      <p:sp>
        <p:nvSpPr>
          <p:cNvPr id="3" name="Content Placeholder 2"/>
          <p:cNvSpPr>
            <a:spLocks noGrp="1"/>
          </p:cNvSpPr>
          <p:nvPr>
            <p:ph idx="1"/>
          </p:nvPr>
        </p:nvSpPr>
        <p:spPr>
          <a:xfrm>
            <a:off x="457200" y="1196752"/>
            <a:ext cx="8229600" cy="1720279"/>
          </a:xfrm>
        </p:spPr>
        <p:txBody>
          <a:bodyPr>
            <a:normAutofit lnSpcReduction="10000"/>
          </a:bodyPr>
          <a:lstStyle/>
          <a:p>
            <a:r>
              <a:rPr lang="el-GR" altLang="el-GR" sz="2200" dirty="0" smtClean="0"/>
              <a:t>Σε</a:t>
            </a:r>
            <a:r>
              <a:rPr lang="en-US" altLang="el-GR" sz="2200" dirty="0" smtClean="0"/>
              <a:t> </a:t>
            </a:r>
            <a:r>
              <a:rPr lang="en-US" altLang="el-GR" sz="2200" dirty="0" err="1"/>
              <a:t>όλες</a:t>
            </a:r>
            <a:r>
              <a:rPr lang="en-US" altLang="el-GR" sz="2200" dirty="0"/>
              <a:t> </a:t>
            </a:r>
            <a:r>
              <a:rPr lang="en-US" altLang="el-GR" sz="2200" dirty="0" err="1"/>
              <a:t>τις</a:t>
            </a:r>
            <a:r>
              <a:rPr lang="en-US" altLang="el-GR" sz="2200" dirty="0"/>
              <a:t> επ</a:t>
            </a:r>
            <a:r>
              <a:rPr lang="en-US" altLang="el-GR" sz="2200" dirty="0" err="1"/>
              <a:t>ιχειρημ</a:t>
            </a:r>
            <a:r>
              <a:rPr lang="en-US" altLang="el-GR" sz="2200" dirty="0"/>
              <a:t>ατικές</a:t>
            </a:r>
            <a:r>
              <a:rPr lang="el-GR" altLang="el-GR" sz="2200" dirty="0"/>
              <a:t> /επαγγελματικές </a:t>
            </a:r>
            <a:r>
              <a:rPr lang="en-US" altLang="el-GR" sz="2200" dirty="0" err="1"/>
              <a:t>δρ</a:t>
            </a:r>
            <a:r>
              <a:rPr lang="en-US" altLang="el-GR" sz="2200" dirty="0"/>
              <a:t>αστηριότητες, το βασικό </a:t>
            </a:r>
            <a:r>
              <a:rPr lang="el-GR" altLang="el-GR" sz="2200" dirty="0"/>
              <a:t>επενδυτικό </a:t>
            </a:r>
            <a:r>
              <a:rPr lang="en-US" altLang="el-GR" sz="2200" dirty="0" err="1"/>
              <a:t>σχήμ</a:t>
            </a:r>
            <a:r>
              <a:rPr lang="en-US" altLang="el-GR" sz="2200" dirty="0"/>
              <a:t>α είναι η επένδυση ενός χρηματικού ποσού σήμερα </a:t>
            </a:r>
            <a:r>
              <a:rPr lang="el-GR" altLang="el-GR" sz="2200" dirty="0"/>
              <a:t>για την υλοποίηση και εκμετάλλευση ενός συστήματος και </a:t>
            </a:r>
            <a:r>
              <a:rPr lang="en-US" altLang="el-GR" sz="2200" dirty="0" err="1"/>
              <a:t>με</a:t>
            </a:r>
            <a:r>
              <a:rPr lang="en-US" altLang="el-GR" sz="2200" dirty="0"/>
              <a:t> </a:t>
            </a:r>
            <a:r>
              <a:rPr lang="en-US" altLang="el-GR" sz="2200" dirty="0" err="1"/>
              <a:t>στόχο</a:t>
            </a:r>
            <a:r>
              <a:rPr lang="en-US" altLang="el-GR" sz="2200" dirty="0"/>
              <a:t> </a:t>
            </a:r>
            <a:r>
              <a:rPr lang="en-US" altLang="el-GR" sz="2200" dirty="0" err="1"/>
              <a:t>τη</a:t>
            </a:r>
            <a:r>
              <a:rPr lang="en-US" altLang="el-GR" sz="2200" dirty="0"/>
              <a:t> </a:t>
            </a:r>
            <a:r>
              <a:rPr lang="en-US" altLang="el-GR" sz="2200" dirty="0" err="1"/>
              <a:t>δημιουργί</a:t>
            </a:r>
            <a:r>
              <a:rPr lang="en-US" altLang="el-GR" sz="2200" dirty="0"/>
              <a:t>α εσόδων και την αποκόμιση κερδών στο μέλλον. </a:t>
            </a:r>
            <a:endParaRPr lang="el-GR" altLang="el-GR" sz="2200" dirty="0"/>
          </a:p>
          <a:p>
            <a:endParaRPr lang="el-GR" sz="2000" dirty="0"/>
          </a:p>
        </p:txBody>
      </p:sp>
      <p:grpSp>
        <p:nvGrpSpPr>
          <p:cNvPr id="2" name="Ομάδα 1"/>
          <p:cNvGrpSpPr/>
          <p:nvPr/>
        </p:nvGrpSpPr>
        <p:grpSpPr>
          <a:xfrm>
            <a:off x="642169" y="2917031"/>
            <a:ext cx="7880350" cy="3657600"/>
            <a:chOff x="576263" y="2748756"/>
            <a:chExt cx="7880350" cy="3657600"/>
          </a:xfrm>
        </p:grpSpPr>
        <p:sp>
          <p:nvSpPr>
            <p:cNvPr id="72710" name="Text Box 9"/>
            <p:cNvSpPr txBox="1">
              <a:spLocks noChangeArrowheads="1"/>
            </p:cNvSpPr>
            <p:nvPr/>
          </p:nvSpPr>
          <p:spPr bwMode="auto">
            <a:xfrm>
              <a:off x="576263" y="5474494"/>
              <a:ext cx="882650" cy="1809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Ευκαιρία</a:t>
              </a:r>
              <a:endParaRPr lang="el-GR" altLang="el-GR" sz="1200">
                <a:latin typeface="+mn-lt"/>
              </a:endParaRPr>
            </a:p>
          </p:txBody>
        </p:sp>
        <p:sp>
          <p:nvSpPr>
            <p:cNvPr id="72711" name="Text Box 10"/>
            <p:cNvSpPr txBox="1">
              <a:spLocks noChangeArrowheads="1"/>
            </p:cNvSpPr>
            <p:nvPr/>
          </p:nvSpPr>
          <p:spPr bwMode="auto">
            <a:xfrm>
              <a:off x="1427163" y="5364956"/>
              <a:ext cx="768350" cy="660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dirty="0">
                  <a:latin typeface="+mn-lt"/>
                </a:rPr>
                <a:t>Αναγνώριση &amp; κατανόηση της ευκαιρίας </a:t>
              </a:r>
              <a:endParaRPr lang="el-GR" altLang="el-GR" sz="1200" dirty="0">
                <a:latin typeface="+mn-lt"/>
              </a:endParaRPr>
            </a:p>
          </p:txBody>
        </p:sp>
        <p:sp>
          <p:nvSpPr>
            <p:cNvPr id="72712" name="Text Box 11"/>
            <p:cNvSpPr txBox="1">
              <a:spLocks noChangeArrowheads="1"/>
            </p:cNvSpPr>
            <p:nvPr/>
          </p:nvSpPr>
          <p:spPr bwMode="auto">
            <a:xfrm>
              <a:off x="2049463" y="4902994"/>
              <a:ext cx="750887" cy="234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Έρευνα</a:t>
              </a:r>
              <a:endParaRPr lang="el-GR" altLang="el-GR" sz="1200">
                <a:latin typeface="+mn-lt"/>
              </a:endParaRPr>
            </a:p>
          </p:txBody>
        </p:sp>
        <p:sp>
          <p:nvSpPr>
            <p:cNvPr id="72713" name="Text Box 12"/>
            <p:cNvSpPr txBox="1">
              <a:spLocks noChangeArrowheads="1"/>
            </p:cNvSpPr>
            <p:nvPr/>
          </p:nvSpPr>
          <p:spPr bwMode="auto">
            <a:xfrm>
              <a:off x="4464050" y="4587081"/>
              <a:ext cx="741363" cy="5445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Έναρξη λειτουργίας</a:t>
              </a:r>
              <a:endParaRPr lang="el-GR" altLang="el-GR" sz="1200">
                <a:latin typeface="+mn-lt"/>
              </a:endParaRPr>
            </a:p>
          </p:txBody>
        </p:sp>
        <p:sp>
          <p:nvSpPr>
            <p:cNvPr id="72714" name="Text Box 13"/>
            <p:cNvSpPr txBox="1">
              <a:spLocks noChangeArrowheads="1"/>
            </p:cNvSpPr>
            <p:nvPr/>
          </p:nvSpPr>
          <p:spPr bwMode="auto">
            <a:xfrm>
              <a:off x="5097463" y="5531644"/>
              <a:ext cx="947737" cy="4127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Ικανοποίηση λειτουργικών απαιτήσεων</a:t>
              </a:r>
              <a:endParaRPr lang="el-GR" altLang="el-GR" sz="1200">
                <a:latin typeface="+mn-lt"/>
              </a:endParaRPr>
            </a:p>
          </p:txBody>
        </p:sp>
        <p:sp>
          <p:nvSpPr>
            <p:cNvPr id="72715" name="Text Box 14"/>
            <p:cNvSpPr txBox="1">
              <a:spLocks noChangeArrowheads="1"/>
            </p:cNvSpPr>
            <p:nvPr/>
          </p:nvSpPr>
          <p:spPr bwMode="auto">
            <a:xfrm>
              <a:off x="3008313" y="4572794"/>
              <a:ext cx="1062037" cy="565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Πάγωμα της σχεδίασης του συστήματος</a:t>
              </a:r>
              <a:endParaRPr lang="el-GR" altLang="el-GR" sz="1200">
                <a:latin typeface="+mn-lt"/>
              </a:endParaRPr>
            </a:p>
          </p:txBody>
        </p:sp>
        <p:sp>
          <p:nvSpPr>
            <p:cNvPr id="72716" name="Text Box 15"/>
            <p:cNvSpPr txBox="1">
              <a:spLocks noChangeArrowheads="1"/>
            </p:cNvSpPr>
            <p:nvPr/>
          </p:nvSpPr>
          <p:spPr bwMode="auto">
            <a:xfrm>
              <a:off x="1169988" y="2790031"/>
              <a:ext cx="933450" cy="3397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l-GR" altLang="el-GR" sz="1200" i="1">
                  <a:latin typeface="+mn-lt"/>
                </a:rPr>
                <a:t>Χρηματικές ροές</a:t>
              </a:r>
              <a:endParaRPr lang="el-GR" altLang="el-GR" sz="1200">
                <a:latin typeface="+mn-lt"/>
              </a:endParaRPr>
            </a:p>
          </p:txBody>
        </p:sp>
        <p:sp>
          <p:nvSpPr>
            <p:cNvPr id="72717" name="Text Box 16"/>
            <p:cNvSpPr txBox="1">
              <a:spLocks noChangeArrowheads="1"/>
            </p:cNvSpPr>
            <p:nvPr/>
          </p:nvSpPr>
          <p:spPr bwMode="auto">
            <a:xfrm>
              <a:off x="6062663" y="5391944"/>
              <a:ext cx="968375" cy="1014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Χρόνος ανάκτησης αρχικής επένδυσης</a:t>
              </a:r>
            </a:p>
            <a:p>
              <a:pPr algn="ctr" eaLnBrk="1" hangingPunct="1">
                <a:spcBef>
                  <a:spcPct val="0"/>
                </a:spcBef>
                <a:buFontTx/>
                <a:buNone/>
              </a:pPr>
              <a:r>
                <a:rPr lang="el-GR" altLang="el-GR" sz="1200" b="0">
                  <a:latin typeface="+mn-lt"/>
                </a:rPr>
                <a:t>(break-even)</a:t>
              </a:r>
              <a:endParaRPr lang="el-GR" altLang="el-GR" sz="1200">
                <a:latin typeface="+mn-lt"/>
              </a:endParaRPr>
            </a:p>
          </p:txBody>
        </p:sp>
        <p:sp>
          <p:nvSpPr>
            <p:cNvPr id="72718" name="Text Box 17"/>
            <p:cNvSpPr txBox="1">
              <a:spLocks noChangeArrowheads="1"/>
            </p:cNvSpPr>
            <p:nvPr/>
          </p:nvSpPr>
          <p:spPr bwMode="auto">
            <a:xfrm>
              <a:off x="7715250" y="4763294"/>
              <a:ext cx="741363" cy="4000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l-GR" altLang="el-GR" sz="1200" b="0">
                <a:latin typeface="+mn-lt"/>
              </a:endParaRPr>
            </a:p>
            <a:p>
              <a:pPr algn="ctr" eaLnBrk="1" hangingPunct="1">
                <a:spcBef>
                  <a:spcPct val="0"/>
                </a:spcBef>
                <a:buFontTx/>
                <a:buNone/>
              </a:pPr>
              <a:r>
                <a:rPr lang="el-GR" altLang="el-GR" sz="1200" i="1">
                  <a:latin typeface="+mn-lt"/>
                </a:rPr>
                <a:t>Χρόνος</a:t>
              </a:r>
              <a:endParaRPr lang="el-GR" altLang="el-GR" sz="1200">
                <a:latin typeface="+mn-lt"/>
              </a:endParaRPr>
            </a:p>
          </p:txBody>
        </p:sp>
        <p:sp>
          <p:nvSpPr>
            <p:cNvPr id="72719" name="Text Box 18"/>
            <p:cNvSpPr txBox="1">
              <a:spLocks noChangeArrowheads="1"/>
            </p:cNvSpPr>
            <p:nvPr/>
          </p:nvSpPr>
          <p:spPr bwMode="auto">
            <a:xfrm>
              <a:off x="7092950" y="5426869"/>
              <a:ext cx="782638" cy="4508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Γήρανση συστήματος</a:t>
              </a:r>
              <a:endParaRPr lang="el-GR" altLang="el-GR" sz="1200">
                <a:latin typeface="+mn-lt"/>
              </a:endParaRPr>
            </a:p>
          </p:txBody>
        </p:sp>
        <p:sp>
          <p:nvSpPr>
            <p:cNvPr id="72720" name="Line 19"/>
            <p:cNvSpPr>
              <a:spLocks noChangeShapeType="1"/>
            </p:cNvSpPr>
            <p:nvPr/>
          </p:nvSpPr>
          <p:spPr bwMode="auto">
            <a:xfrm flipH="1" flipV="1">
              <a:off x="1058863" y="2748756"/>
              <a:ext cx="14287" cy="2725738"/>
            </a:xfrm>
            <a:prstGeom prst="line">
              <a:avLst/>
            </a:prstGeom>
            <a:noFill/>
            <a:ln w="19050">
              <a:solidFill>
                <a:srgbClr val="000000"/>
              </a:solidFill>
              <a:round/>
              <a:headEnd/>
              <a:tailEnd type="arrow" w="med" len="me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1" name="Line 20"/>
            <p:cNvSpPr>
              <a:spLocks noChangeShapeType="1"/>
            </p:cNvSpPr>
            <p:nvPr/>
          </p:nvSpPr>
          <p:spPr bwMode="auto">
            <a:xfrm>
              <a:off x="857250" y="5239544"/>
              <a:ext cx="7272338" cy="0"/>
            </a:xfrm>
            <a:prstGeom prst="line">
              <a:avLst/>
            </a:prstGeom>
            <a:noFill/>
            <a:ln w="19050">
              <a:solidFill>
                <a:srgbClr val="000000"/>
              </a:solidFill>
              <a:round/>
              <a:headEnd/>
              <a:tailEnd type="arrow" w="med" len="med"/>
            </a:ln>
            <a:extLst>
              <a:ext uri="{909E8E84-426E-40DD-AFC4-6F175D3DCCD1}">
                <a14:hiddenFill xmlns:a14="http://schemas.microsoft.com/office/drawing/2010/main" xmlns="">
                  <a:noFill/>
                </a14:hiddenFill>
              </a:ext>
            </a:extLst>
          </p:spPr>
          <p:txBody>
            <a:bodyPr/>
            <a:lstStyle/>
            <a:p>
              <a:endParaRPr lang="el-GR">
                <a:latin typeface="+mn-lt"/>
              </a:endParaRPr>
            </a:p>
          </p:txBody>
        </p:sp>
        <p:grpSp>
          <p:nvGrpSpPr>
            <p:cNvPr id="72722" name="Group 21"/>
            <p:cNvGrpSpPr>
              <a:grpSpLocks/>
            </p:cNvGrpSpPr>
            <p:nvPr/>
          </p:nvGrpSpPr>
          <p:grpSpPr bwMode="auto">
            <a:xfrm>
              <a:off x="2447925" y="3577431"/>
              <a:ext cx="5354638" cy="2392363"/>
              <a:chOff x="3608" y="9664"/>
              <a:chExt cx="6196" cy="2771"/>
            </a:xfrm>
          </p:grpSpPr>
          <p:sp>
            <p:nvSpPr>
              <p:cNvPr id="72744" name="Freeform 22" descr="Dashed horizontal"/>
              <p:cNvSpPr>
                <a:spLocks/>
              </p:cNvSpPr>
              <p:nvPr/>
            </p:nvSpPr>
            <p:spPr bwMode="auto">
              <a:xfrm>
                <a:off x="3608" y="11585"/>
                <a:ext cx="3178" cy="850"/>
              </a:xfrm>
              <a:custGeom>
                <a:avLst/>
                <a:gdLst>
                  <a:gd name="T0" fmla="*/ 0 w 3178"/>
                  <a:gd name="T1" fmla="*/ 3 h 850"/>
                  <a:gd name="T2" fmla="*/ 418 w 3178"/>
                  <a:gd name="T3" fmla="*/ 438 h 850"/>
                  <a:gd name="T4" fmla="*/ 1260 w 3178"/>
                  <a:gd name="T5" fmla="*/ 443 h 850"/>
                  <a:gd name="T6" fmla="*/ 2452 w 3178"/>
                  <a:gd name="T7" fmla="*/ 850 h 850"/>
                  <a:gd name="T8" fmla="*/ 2947 w 3178"/>
                  <a:gd name="T9" fmla="*/ 850 h 850"/>
                  <a:gd name="T10" fmla="*/ 3178 w 3178"/>
                  <a:gd name="T11" fmla="*/ 0 h 850"/>
                  <a:gd name="T12" fmla="*/ 0 w 3178"/>
                  <a:gd name="T13" fmla="*/ 3 h 850"/>
                  <a:gd name="T14" fmla="*/ 0 60000 65536"/>
                  <a:gd name="T15" fmla="*/ 0 60000 65536"/>
                  <a:gd name="T16" fmla="*/ 0 60000 65536"/>
                  <a:gd name="T17" fmla="*/ 0 60000 65536"/>
                  <a:gd name="T18" fmla="*/ 0 60000 65536"/>
                  <a:gd name="T19" fmla="*/ 0 60000 65536"/>
                  <a:gd name="T20" fmla="*/ 0 60000 65536"/>
                  <a:gd name="T21" fmla="*/ 0 w 3178"/>
                  <a:gd name="T22" fmla="*/ 0 h 850"/>
                  <a:gd name="T23" fmla="*/ 3178 w 3178"/>
                  <a:gd name="T24" fmla="*/ 850 h 8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8" h="850">
                    <a:moveTo>
                      <a:pt x="0" y="3"/>
                    </a:moveTo>
                    <a:lnTo>
                      <a:pt x="418" y="438"/>
                    </a:lnTo>
                    <a:lnTo>
                      <a:pt x="1260" y="443"/>
                    </a:lnTo>
                    <a:lnTo>
                      <a:pt x="2452" y="850"/>
                    </a:lnTo>
                    <a:lnTo>
                      <a:pt x="2947" y="850"/>
                    </a:lnTo>
                    <a:lnTo>
                      <a:pt x="3178" y="0"/>
                    </a:lnTo>
                    <a:lnTo>
                      <a:pt x="0" y="3"/>
                    </a:lnTo>
                    <a:close/>
                  </a:path>
                </a:pathLst>
              </a:custGeom>
              <a:pattFill prst="dashHorz">
                <a:fgClr>
                  <a:srgbClr val="808080"/>
                </a:fgClr>
                <a:bgClr>
                  <a:srgbClr val="FFFFFF"/>
                </a:bgClr>
              </a:pattFill>
              <a:ln w="15875">
                <a:solidFill>
                  <a:srgbClr val="000000"/>
                </a:solidFill>
                <a:round/>
                <a:headEnd/>
                <a:tailEnd/>
              </a:ln>
            </p:spPr>
            <p:txBody>
              <a:bodyPr/>
              <a:lstStyle/>
              <a:p>
                <a:endParaRPr lang="el-GR">
                  <a:latin typeface="+mn-lt"/>
                </a:endParaRPr>
              </a:p>
            </p:txBody>
          </p:sp>
          <p:grpSp>
            <p:nvGrpSpPr>
              <p:cNvPr id="72745" name="Group 23"/>
              <p:cNvGrpSpPr>
                <a:grpSpLocks/>
              </p:cNvGrpSpPr>
              <p:nvPr/>
            </p:nvGrpSpPr>
            <p:grpSpPr bwMode="auto">
              <a:xfrm>
                <a:off x="6794" y="9664"/>
                <a:ext cx="3010" cy="1923"/>
                <a:chOff x="6774" y="7199"/>
                <a:chExt cx="3010" cy="1923"/>
              </a:xfrm>
            </p:grpSpPr>
            <p:sp>
              <p:nvSpPr>
                <p:cNvPr id="72746" name="Freeform 24"/>
                <p:cNvSpPr>
                  <a:spLocks/>
                </p:cNvSpPr>
                <p:nvPr/>
              </p:nvSpPr>
              <p:spPr bwMode="auto">
                <a:xfrm>
                  <a:off x="8230" y="7200"/>
                  <a:ext cx="1554" cy="1922"/>
                </a:xfrm>
                <a:custGeom>
                  <a:avLst/>
                  <a:gdLst>
                    <a:gd name="T0" fmla="*/ 1554 w 1554"/>
                    <a:gd name="T1" fmla="*/ 1919 h 1922"/>
                    <a:gd name="T2" fmla="*/ 1127 w 1554"/>
                    <a:gd name="T3" fmla="*/ 4 h 1922"/>
                    <a:gd name="T4" fmla="*/ 0 w 1554"/>
                    <a:gd name="T5" fmla="*/ 0 h 1922"/>
                    <a:gd name="T6" fmla="*/ 49 w 1554"/>
                    <a:gd name="T7" fmla="*/ 1922 h 1922"/>
                    <a:gd name="T8" fmla="*/ 1554 w 1554"/>
                    <a:gd name="T9" fmla="*/ 1919 h 1922"/>
                    <a:gd name="T10" fmla="*/ 0 60000 65536"/>
                    <a:gd name="T11" fmla="*/ 0 60000 65536"/>
                    <a:gd name="T12" fmla="*/ 0 60000 65536"/>
                    <a:gd name="T13" fmla="*/ 0 60000 65536"/>
                    <a:gd name="T14" fmla="*/ 0 60000 65536"/>
                    <a:gd name="T15" fmla="*/ 0 w 1554"/>
                    <a:gd name="T16" fmla="*/ 0 h 1922"/>
                    <a:gd name="T17" fmla="*/ 1554 w 1554"/>
                    <a:gd name="T18" fmla="*/ 1922 h 1922"/>
                  </a:gdLst>
                  <a:ahLst/>
                  <a:cxnLst>
                    <a:cxn ang="T10">
                      <a:pos x="T0" y="T1"/>
                    </a:cxn>
                    <a:cxn ang="T11">
                      <a:pos x="T2" y="T3"/>
                    </a:cxn>
                    <a:cxn ang="T12">
                      <a:pos x="T4" y="T5"/>
                    </a:cxn>
                    <a:cxn ang="T13">
                      <a:pos x="T6" y="T7"/>
                    </a:cxn>
                    <a:cxn ang="T14">
                      <a:pos x="T8" y="T9"/>
                    </a:cxn>
                  </a:cxnLst>
                  <a:rect l="T15" t="T16" r="T17" b="T18"/>
                  <a:pathLst>
                    <a:path w="1554" h="1922">
                      <a:moveTo>
                        <a:pt x="1554" y="1919"/>
                      </a:moveTo>
                      <a:lnTo>
                        <a:pt x="1127" y="4"/>
                      </a:lnTo>
                      <a:lnTo>
                        <a:pt x="0" y="0"/>
                      </a:lnTo>
                      <a:lnTo>
                        <a:pt x="49" y="1922"/>
                      </a:lnTo>
                      <a:lnTo>
                        <a:pt x="1554" y="1919"/>
                      </a:lnTo>
                      <a:close/>
                    </a:path>
                  </a:pathLst>
                </a:custGeom>
                <a:noFill/>
                <a:ln w="158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sp>
              <p:nvSpPr>
                <p:cNvPr id="72747" name="Freeform 25" descr="Light vertical"/>
                <p:cNvSpPr>
                  <a:spLocks/>
                </p:cNvSpPr>
                <p:nvPr/>
              </p:nvSpPr>
              <p:spPr bwMode="auto">
                <a:xfrm>
                  <a:off x="6774" y="7199"/>
                  <a:ext cx="1548" cy="1923"/>
                </a:xfrm>
                <a:custGeom>
                  <a:avLst/>
                  <a:gdLst>
                    <a:gd name="T0" fmla="*/ 0 w 1630"/>
                    <a:gd name="T1" fmla="*/ 1920 h 1923"/>
                    <a:gd name="T2" fmla="*/ 439 w 1630"/>
                    <a:gd name="T3" fmla="*/ 0 h 1923"/>
                    <a:gd name="T4" fmla="*/ 1529 w 1630"/>
                    <a:gd name="T5" fmla="*/ 3 h 1923"/>
                    <a:gd name="T6" fmla="*/ 1548 w 1630"/>
                    <a:gd name="T7" fmla="*/ 1923 h 1923"/>
                    <a:gd name="T8" fmla="*/ 0 w 1630"/>
                    <a:gd name="T9" fmla="*/ 1920 h 1923"/>
                    <a:gd name="T10" fmla="*/ 0 60000 65536"/>
                    <a:gd name="T11" fmla="*/ 0 60000 65536"/>
                    <a:gd name="T12" fmla="*/ 0 60000 65536"/>
                    <a:gd name="T13" fmla="*/ 0 60000 65536"/>
                    <a:gd name="T14" fmla="*/ 0 60000 65536"/>
                    <a:gd name="T15" fmla="*/ 0 w 1630"/>
                    <a:gd name="T16" fmla="*/ 0 h 1923"/>
                    <a:gd name="T17" fmla="*/ 1630 w 1630"/>
                    <a:gd name="T18" fmla="*/ 1923 h 1923"/>
                  </a:gdLst>
                  <a:ahLst/>
                  <a:cxnLst>
                    <a:cxn ang="T10">
                      <a:pos x="T0" y="T1"/>
                    </a:cxn>
                    <a:cxn ang="T11">
                      <a:pos x="T2" y="T3"/>
                    </a:cxn>
                    <a:cxn ang="T12">
                      <a:pos x="T4" y="T5"/>
                    </a:cxn>
                    <a:cxn ang="T13">
                      <a:pos x="T6" y="T7"/>
                    </a:cxn>
                    <a:cxn ang="T14">
                      <a:pos x="T8" y="T9"/>
                    </a:cxn>
                  </a:cxnLst>
                  <a:rect l="T15" t="T16" r="T17" b="T18"/>
                  <a:pathLst>
                    <a:path w="1630" h="1923">
                      <a:moveTo>
                        <a:pt x="0" y="1920"/>
                      </a:moveTo>
                      <a:lnTo>
                        <a:pt x="462" y="0"/>
                      </a:lnTo>
                      <a:lnTo>
                        <a:pt x="1610" y="3"/>
                      </a:lnTo>
                      <a:lnTo>
                        <a:pt x="1630" y="1923"/>
                      </a:lnTo>
                      <a:lnTo>
                        <a:pt x="0" y="1920"/>
                      </a:lnTo>
                      <a:close/>
                    </a:path>
                  </a:pathLst>
                </a:custGeom>
                <a:pattFill prst="ltVert">
                  <a:fgClr>
                    <a:srgbClr val="000080"/>
                  </a:fgClr>
                  <a:bgClr>
                    <a:srgbClr val="FFFFFF"/>
                  </a:bgClr>
                </a:pattFill>
                <a:ln w="15875">
                  <a:solidFill>
                    <a:srgbClr val="000000"/>
                  </a:solidFill>
                  <a:round/>
                  <a:headEnd/>
                  <a:tailEnd/>
                </a:ln>
              </p:spPr>
              <p:txBody>
                <a:bodyPr/>
                <a:lstStyle/>
                <a:p>
                  <a:endParaRPr lang="el-GR">
                    <a:latin typeface="+mn-lt"/>
                  </a:endParaRPr>
                </a:p>
              </p:txBody>
            </p:sp>
          </p:grpSp>
        </p:grpSp>
        <p:sp>
          <p:nvSpPr>
            <p:cNvPr id="72723" name="Line 26"/>
            <p:cNvSpPr>
              <a:spLocks noChangeShapeType="1"/>
            </p:cNvSpPr>
            <p:nvPr/>
          </p:nvSpPr>
          <p:spPr bwMode="auto">
            <a:xfrm>
              <a:off x="4978400"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4" name="Line 27"/>
            <p:cNvSpPr>
              <a:spLocks noChangeShapeType="1"/>
            </p:cNvSpPr>
            <p:nvPr/>
          </p:nvSpPr>
          <p:spPr bwMode="auto">
            <a:xfrm>
              <a:off x="3532188"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5" name="Line 28"/>
            <p:cNvSpPr>
              <a:spLocks noChangeShapeType="1"/>
            </p:cNvSpPr>
            <p:nvPr/>
          </p:nvSpPr>
          <p:spPr bwMode="auto">
            <a:xfrm>
              <a:off x="2443163"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6" name="Line 29"/>
            <p:cNvSpPr>
              <a:spLocks noChangeShapeType="1"/>
            </p:cNvSpPr>
            <p:nvPr/>
          </p:nvSpPr>
          <p:spPr bwMode="auto">
            <a:xfrm>
              <a:off x="1889125"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7" name="Line 30"/>
            <p:cNvSpPr>
              <a:spLocks noChangeShapeType="1"/>
            </p:cNvSpPr>
            <p:nvPr/>
          </p:nvSpPr>
          <p:spPr bwMode="auto">
            <a:xfrm>
              <a:off x="5376863"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8" name="Line 31"/>
            <p:cNvSpPr>
              <a:spLocks noChangeShapeType="1"/>
            </p:cNvSpPr>
            <p:nvPr/>
          </p:nvSpPr>
          <p:spPr bwMode="auto">
            <a:xfrm>
              <a:off x="6538913" y="5142706"/>
              <a:ext cx="0" cy="22225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29" name="Line 32"/>
            <p:cNvSpPr>
              <a:spLocks noChangeShapeType="1"/>
            </p:cNvSpPr>
            <p:nvPr/>
          </p:nvSpPr>
          <p:spPr bwMode="auto">
            <a:xfrm>
              <a:off x="7410450" y="3588544"/>
              <a:ext cx="0" cy="1776412"/>
            </a:xfrm>
            <a:prstGeom prst="line">
              <a:avLst/>
            </a:prstGeom>
            <a:noFill/>
            <a:ln w="22225">
              <a:solidFill>
                <a:srgbClr val="000000"/>
              </a:solidFill>
              <a:prstDash val="dash"/>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grpSp>
          <p:nvGrpSpPr>
            <p:cNvPr id="72730" name="Group 33"/>
            <p:cNvGrpSpPr>
              <a:grpSpLocks/>
            </p:cNvGrpSpPr>
            <p:nvPr/>
          </p:nvGrpSpPr>
          <p:grpSpPr bwMode="auto">
            <a:xfrm>
              <a:off x="1058863" y="3774281"/>
              <a:ext cx="4318000" cy="222250"/>
              <a:chOff x="1980" y="7429"/>
              <a:chExt cx="4998" cy="258"/>
            </a:xfrm>
          </p:grpSpPr>
          <p:sp>
            <p:nvSpPr>
              <p:cNvPr id="72742" name="Line 34"/>
              <p:cNvSpPr>
                <a:spLocks noChangeShapeType="1"/>
              </p:cNvSpPr>
              <p:nvPr/>
            </p:nvSpPr>
            <p:spPr bwMode="auto">
              <a:xfrm>
                <a:off x="1980" y="7558"/>
                <a:ext cx="4998" cy="0"/>
              </a:xfrm>
              <a:prstGeom prst="line">
                <a:avLst/>
              </a:prstGeom>
              <a:noFill/>
              <a:ln w="15875">
                <a:solidFill>
                  <a:srgbClr val="0000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43" name="Line 35"/>
              <p:cNvSpPr>
                <a:spLocks noChangeShapeType="1"/>
              </p:cNvSpPr>
              <p:nvPr/>
            </p:nvSpPr>
            <p:spPr bwMode="auto">
              <a:xfrm>
                <a:off x="6966" y="7429"/>
                <a:ext cx="0" cy="25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l-GR">
                  <a:latin typeface="+mn-lt"/>
                </a:endParaRPr>
              </a:p>
            </p:txBody>
          </p:sp>
        </p:grpSp>
        <p:sp>
          <p:nvSpPr>
            <p:cNvPr id="72731" name="Text Box 36"/>
            <p:cNvSpPr txBox="1">
              <a:spLocks noChangeArrowheads="1"/>
            </p:cNvSpPr>
            <p:nvPr/>
          </p:nvSpPr>
          <p:spPr bwMode="auto">
            <a:xfrm>
              <a:off x="2001838" y="3609181"/>
              <a:ext cx="2244725" cy="7667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dirty="0">
                  <a:latin typeface="+mn-lt"/>
                </a:rPr>
                <a:t>Χρονικό διάστημα σχεδιασμού /υλοποίησης του συστήματος / επένδυσης</a:t>
              </a:r>
              <a:endParaRPr lang="el-GR" altLang="el-GR" sz="1200" dirty="0">
                <a:latin typeface="+mn-lt"/>
              </a:endParaRPr>
            </a:p>
          </p:txBody>
        </p:sp>
        <p:sp>
          <p:nvSpPr>
            <p:cNvPr id="72732" name="Line 37"/>
            <p:cNvSpPr>
              <a:spLocks noChangeShapeType="1"/>
            </p:cNvSpPr>
            <p:nvPr/>
          </p:nvSpPr>
          <p:spPr bwMode="auto">
            <a:xfrm>
              <a:off x="6521450" y="4385469"/>
              <a:ext cx="1100138" cy="0"/>
            </a:xfrm>
            <a:prstGeom prst="line">
              <a:avLst/>
            </a:prstGeom>
            <a:noFill/>
            <a:ln w="15875">
              <a:solidFill>
                <a:srgbClr val="0000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l-GR">
                <a:latin typeface="+mn-lt"/>
              </a:endParaRPr>
            </a:p>
          </p:txBody>
        </p:sp>
        <p:sp>
          <p:nvSpPr>
            <p:cNvPr id="72733" name="Text Box 38"/>
            <p:cNvSpPr txBox="1">
              <a:spLocks noChangeArrowheads="1"/>
            </p:cNvSpPr>
            <p:nvPr/>
          </p:nvSpPr>
          <p:spPr bwMode="auto">
            <a:xfrm>
              <a:off x="6735763" y="3718719"/>
              <a:ext cx="500062" cy="1462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200" b="0">
                  <a:latin typeface="+mn-lt"/>
                </a:rPr>
                <a:t>Υπολει-πόμενα κέρδη </a:t>
              </a:r>
            </a:p>
            <a:p>
              <a:pPr algn="ctr" eaLnBrk="1" hangingPunct="1">
                <a:spcBef>
                  <a:spcPct val="0"/>
                </a:spcBef>
                <a:buFontTx/>
                <a:buNone/>
              </a:pPr>
              <a:r>
                <a:rPr lang="el-GR" altLang="el-GR" sz="1200" b="0">
                  <a:latin typeface="+mn-lt"/>
                </a:rPr>
                <a:t>Προστι-θέμενη αξία</a:t>
              </a:r>
              <a:endParaRPr lang="el-GR" altLang="el-GR" sz="1200">
                <a:latin typeface="+mn-lt"/>
              </a:endParaRPr>
            </a:p>
          </p:txBody>
        </p:sp>
        <p:grpSp>
          <p:nvGrpSpPr>
            <p:cNvPr id="72734" name="Group 39"/>
            <p:cNvGrpSpPr>
              <a:grpSpLocks/>
            </p:cNvGrpSpPr>
            <p:nvPr/>
          </p:nvGrpSpPr>
          <p:grpSpPr bwMode="auto">
            <a:xfrm>
              <a:off x="7196138" y="5064919"/>
              <a:ext cx="133350" cy="288925"/>
              <a:chOff x="9084" y="8923"/>
              <a:chExt cx="153" cy="336"/>
            </a:xfrm>
          </p:grpSpPr>
          <p:sp>
            <p:nvSpPr>
              <p:cNvPr id="72739" name="Freeform 40"/>
              <p:cNvSpPr>
                <a:spLocks/>
              </p:cNvSpPr>
              <p:nvPr/>
            </p:nvSpPr>
            <p:spPr bwMode="auto">
              <a:xfrm>
                <a:off x="9114" y="8929"/>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508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sp>
            <p:nvSpPr>
              <p:cNvPr id="72740" name="Freeform 41"/>
              <p:cNvSpPr>
                <a:spLocks/>
              </p:cNvSpPr>
              <p:nvPr/>
            </p:nvSpPr>
            <p:spPr bwMode="auto">
              <a:xfrm>
                <a:off x="9084" y="8923"/>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12700">
                <a:solidFill>
                  <a:srgbClr val="080808"/>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sp>
            <p:nvSpPr>
              <p:cNvPr id="72741" name="Freeform 42"/>
              <p:cNvSpPr>
                <a:spLocks/>
              </p:cNvSpPr>
              <p:nvPr/>
            </p:nvSpPr>
            <p:spPr bwMode="auto">
              <a:xfrm>
                <a:off x="9151" y="8923"/>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12700">
                <a:solidFill>
                  <a:srgbClr val="080808"/>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grpSp>
        <p:grpSp>
          <p:nvGrpSpPr>
            <p:cNvPr id="72735" name="Group 43"/>
            <p:cNvGrpSpPr>
              <a:grpSpLocks/>
            </p:cNvGrpSpPr>
            <p:nvPr/>
          </p:nvGrpSpPr>
          <p:grpSpPr bwMode="auto">
            <a:xfrm>
              <a:off x="7175500" y="3458369"/>
              <a:ext cx="133350" cy="290512"/>
              <a:chOff x="9084" y="8923"/>
              <a:chExt cx="153" cy="336"/>
            </a:xfrm>
          </p:grpSpPr>
          <p:sp>
            <p:nvSpPr>
              <p:cNvPr id="72736" name="Freeform 44"/>
              <p:cNvSpPr>
                <a:spLocks/>
              </p:cNvSpPr>
              <p:nvPr/>
            </p:nvSpPr>
            <p:spPr bwMode="auto">
              <a:xfrm>
                <a:off x="9114" y="8929"/>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508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sp>
            <p:nvSpPr>
              <p:cNvPr id="72737" name="Freeform 45"/>
              <p:cNvSpPr>
                <a:spLocks/>
              </p:cNvSpPr>
              <p:nvPr/>
            </p:nvSpPr>
            <p:spPr bwMode="auto">
              <a:xfrm>
                <a:off x="9084" y="8923"/>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12700">
                <a:solidFill>
                  <a:srgbClr val="080808"/>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sp>
            <p:nvSpPr>
              <p:cNvPr id="72738" name="Freeform 46"/>
              <p:cNvSpPr>
                <a:spLocks/>
              </p:cNvSpPr>
              <p:nvPr/>
            </p:nvSpPr>
            <p:spPr bwMode="auto">
              <a:xfrm>
                <a:off x="9151" y="8923"/>
                <a:ext cx="86" cy="330"/>
              </a:xfrm>
              <a:custGeom>
                <a:avLst/>
                <a:gdLst>
                  <a:gd name="T0" fmla="*/ 52 w 111"/>
                  <a:gd name="T1" fmla="*/ 0 h 330"/>
                  <a:gd name="T2" fmla="*/ 5 w 111"/>
                  <a:gd name="T3" fmla="*/ 120 h 330"/>
                  <a:gd name="T4" fmla="*/ 84 w 111"/>
                  <a:gd name="T5" fmla="*/ 210 h 330"/>
                  <a:gd name="T6" fmla="*/ 15 w 111"/>
                  <a:gd name="T7" fmla="*/ 330 h 330"/>
                  <a:gd name="T8" fmla="*/ 0 60000 65536"/>
                  <a:gd name="T9" fmla="*/ 0 60000 65536"/>
                  <a:gd name="T10" fmla="*/ 0 60000 65536"/>
                  <a:gd name="T11" fmla="*/ 0 60000 65536"/>
                  <a:gd name="T12" fmla="*/ 0 w 111"/>
                  <a:gd name="T13" fmla="*/ 0 h 330"/>
                  <a:gd name="T14" fmla="*/ 111 w 111"/>
                  <a:gd name="T15" fmla="*/ 330 h 330"/>
                </a:gdLst>
                <a:ahLst/>
                <a:cxnLst>
                  <a:cxn ang="T8">
                    <a:pos x="T0" y="T1"/>
                  </a:cxn>
                  <a:cxn ang="T9">
                    <a:pos x="T2" y="T3"/>
                  </a:cxn>
                  <a:cxn ang="T10">
                    <a:pos x="T4" y="T5"/>
                  </a:cxn>
                  <a:cxn ang="T11">
                    <a:pos x="T6" y="T7"/>
                  </a:cxn>
                </a:cxnLst>
                <a:rect l="T12" t="T13" r="T14" b="T15"/>
                <a:pathLst>
                  <a:path w="111" h="330">
                    <a:moveTo>
                      <a:pt x="67" y="0"/>
                    </a:moveTo>
                    <a:cubicBezTo>
                      <a:pt x="33" y="42"/>
                      <a:pt x="0" y="85"/>
                      <a:pt x="7" y="120"/>
                    </a:cubicBezTo>
                    <a:cubicBezTo>
                      <a:pt x="14" y="155"/>
                      <a:pt x="107" y="175"/>
                      <a:pt x="109" y="210"/>
                    </a:cubicBezTo>
                    <a:cubicBezTo>
                      <a:pt x="111" y="245"/>
                      <a:pt x="65" y="287"/>
                      <a:pt x="19" y="330"/>
                    </a:cubicBezTo>
                  </a:path>
                </a:pathLst>
              </a:custGeom>
              <a:noFill/>
              <a:ln w="12700">
                <a:solidFill>
                  <a:srgbClr val="080808"/>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latin typeface="+mn-lt"/>
                </a:endParaRPr>
              </a:p>
            </p:txBody>
          </p:sp>
        </p:gr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76300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Οικονομοτεχνικά ζητήματα</a:t>
            </a:r>
            <a:r>
              <a:rPr lang="en-US" altLang="el-GR" dirty="0"/>
              <a:t> </a:t>
            </a:r>
            <a:r>
              <a:rPr lang="en-US" altLang="el-GR" sz="3200" b="0" dirty="0" smtClean="0"/>
              <a:t>2/3</a:t>
            </a:r>
            <a:endParaRPr lang="el-GR" dirty="0"/>
          </a:p>
        </p:txBody>
      </p:sp>
      <p:sp>
        <p:nvSpPr>
          <p:cNvPr id="3" name="Θέση περιεχομένου 2"/>
          <p:cNvSpPr>
            <a:spLocks noGrp="1"/>
          </p:cNvSpPr>
          <p:nvPr>
            <p:ph idx="1"/>
          </p:nvPr>
        </p:nvSpPr>
        <p:spPr/>
        <p:txBody>
          <a:bodyPr/>
          <a:lstStyle/>
          <a:p>
            <a:pPr marL="0" indent="0">
              <a:buNone/>
            </a:pPr>
            <a:r>
              <a:rPr lang="el-GR" dirty="0"/>
              <a:t>Για την υλοποίηση μιας επένδυσης απαιτούνται κεφάλαια. Αυτά είτε θα είναι διαθέσιμα προς επένδυση είτε θα είναι τοποθετημένα σε άλλες επιχειρηματικές δραστηριότητες ή σε άλλες επενδύσεις. Έτσι, απαιτείται η αξιολόγηση μιας προτεινόμενης επιχειρηματικής δραστηριότητας, συγκριτικά με άλλες εναλλακτικές επενδύσεις.</a:t>
            </a:r>
          </a:p>
          <a:p>
            <a:pPr marL="0" indent="0">
              <a:buNone/>
            </a:pPr>
            <a:r>
              <a:rPr lang="el-GR" dirty="0"/>
              <a:t>Ένα στοιχείο αξιολόγησης είναι η </a:t>
            </a:r>
            <a:r>
              <a:rPr lang="el-GR" b="1" dirty="0"/>
              <a:t>Καθαρή Παρούσα Αξία</a:t>
            </a:r>
            <a:r>
              <a:rPr lang="el-GR" dirty="0"/>
              <a:t> (</a:t>
            </a:r>
            <a:r>
              <a:rPr lang="el-GR" b="1" dirty="0"/>
              <a:t>ΚΠΑ</a:t>
            </a:r>
            <a:r>
              <a:rPr lang="el-GR" dirty="0"/>
              <a:t>, </a:t>
            </a:r>
            <a:r>
              <a:rPr lang="el-GR" dirty="0" err="1"/>
              <a:t>Net</a:t>
            </a:r>
            <a:r>
              <a:rPr lang="el-GR" dirty="0"/>
              <a:t> </a:t>
            </a:r>
            <a:r>
              <a:rPr lang="el-GR" dirty="0" err="1"/>
              <a:t>Present</a:t>
            </a:r>
            <a:r>
              <a:rPr lang="el-GR" dirty="0"/>
              <a:t> </a:t>
            </a:r>
            <a:r>
              <a:rPr lang="el-GR" dirty="0" err="1"/>
              <a:t>Value</a:t>
            </a:r>
            <a:r>
              <a:rPr lang="el-GR" dirty="0"/>
              <a:t> – NPV) της επένδυσης. </a:t>
            </a:r>
          </a:p>
          <a:p>
            <a:pPr marL="0" indent="0">
              <a:buNone/>
            </a:pPr>
            <a:r>
              <a:rPr lang="el-GR" dirty="0"/>
              <a:t>Η εκτίμηση της ΚΠΑ στηρίζεται στη μεθοδολογία της </a:t>
            </a:r>
            <a:r>
              <a:rPr lang="el-GR" b="1" dirty="0"/>
              <a:t>προεξόφλησης χρηματικών </a:t>
            </a:r>
            <a:r>
              <a:rPr lang="el-GR" b="1" dirty="0" smtClean="0"/>
              <a:t>ροών</a:t>
            </a:r>
            <a:r>
              <a:rPr lang="en-US" dirty="0" smtClean="0"/>
              <a:t> </a:t>
            </a:r>
            <a:r>
              <a:rPr lang="el-GR" dirty="0" smtClean="0"/>
              <a:t>(</a:t>
            </a:r>
            <a:r>
              <a:rPr lang="el-GR" dirty="0" err="1" smtClean="0"/>
              <a:t>discounted</a:t>
            </a:r>
            <a:r>
              <a:rPr lang="el-GR" dirty="0" smtClean="0"/>
              <a:t> </a:t>
            </a:r>
            <a:r>
              <a:rPr lang="el-GR" dirty="0" err="1"/>
              <a:t>cash</a:t>
            </a:r>
            <a:r>
              <a:rPr lang="el-GR" dirty="0"/>
              <a:t> </a:t>
            </a:r>
            <a:r>
              <a:rPr lang="el-GR" dirty="0" err="1"/>
              <a:t>flow</a:t>
            </a:r>
            <a:r>
              <a:rPr lang="el-GR" dirty="0"/>
              <a:t> – DCF </a:t>
            </a:r>
            <a:r>
              <a:rPr lang="el-GR" dirty="0" smtClean="0">
                <a:latin typeface="Calibri" panose="020F0502020204030204" pitchFamily="34" charset="0"/>
              </a:rPr>
              <a:t>↔</a:t>
            </a:r>
            <a:r>
              <a:rPr lang="el-GR" dirty="0" smtClean="0"/>
              <a:t>«</a:t>
            </a:r>
            <a:r>
              <a:rPr lang="el-GR" dirty="0"/>
              <a:t>σημερινή αξία 100€ </a:t>
            </a:r>
            <a:r>
              <a:rPr lang="en-US" dirty="0" smtClean="0"/>
              <a:t> </a:t>
            </a:r>
            <a:r>
              <a:rPr lang="el-GR" dirty="0" smtClean="0"/>
              <a:t>&lt;</a:t>
            </a:r>
            <a:r>
              <a:rPr lang="en-US" dirty="0" smtClean="0"/>
              <a:t> </a:t>
            </a:r>
            <a:r>
              <a:rPr lang="el-GR" dirty="0" smtClean="0"/>
              <a:t> </a:t>
            </a:r>
            <a:r>
              <a:rPr lang="el-GR" dirty="0"/>
              <a:t>μελλοντική αξία 100€»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xmlns="" val="282305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Οικονομοτεχνικά ζητήματα</a:t>
            </a:r>
            <a:r>
              <a:rPr lang="en-US" altLang="el-GR" dirty="0"/>
              <a:t> </a:t>
            </a:r>
            <a:r>
              <a:rPr lang="en-US" altLang="el-GR" sz="3200" b="0" dirty="0" smtClean="0"/>
              <a:t>3/3</a:t>
            </a:r>
            <a:endParaRPr lang="el-GR" dirty="0"/>
          </a:p>
        </p:txBody>
      </p:sp>
      <mc:AlternateContent xmlns:mc="http://schemas.openxmlformats.org/markup-compatibility/2006">
        <mc:Choice xmlns:a14="http://schemas.microsoft.com/office/drawing/2010/main" xmlns="" Requires="a14">
          <p:sp>
            <p:nvSpPr>
              <p:cNvPr id="3" name="Θέση περιεχομένου 2"/>
              <p:cNvSpPr>
                <a:spLocks noGrp="1"/>
              </p:cNvSpPr>
              <p:nvPr>
                <p:ph idx="1"/>
              </p:nvPr>
            </p:nvSpPr>
            <p:spPr/>
            <p:txBody>
              <a:bodyPr/>
              <a:lstStyle/>
              <a:p>
                <a:pPr marL="0" indent="0">
                  <a:buNone/>
                </a:pPr>
                <a:r>
                  <a:rPr lang="el-GR" altLang="el-GR" dirty="0" smtClean="0"/>
                  <a:t>Η </a:t>
                </a:r>
                <a:r>
                  <a:rPr lang="el-GR" altLang="el-GR" dirty="0">
                    <a:solidFill>
                      <a:srgbClr val="000000"/>
                    </a:solidFill>
                  </a:rPr>
                  <a:t>Καθαρή Παρούσα Αξία (NPV) μελλοντικών (από σήμερα μέχρι το έτος Ν) χρηματικών ροών, </a:t>
                </a:r>
                <a:r>
                  <a:rPr lang="el-GR" altLang="el-GR" dirty="0" err="1">
                    <a:solidFill>
                      <a:srgbClr val="000000"/>
                    </a:solidFill>
                  </a:rPr>
                  <a:t>Ρ</a:t>
                </a:r>
                <a:r>
                  <a:rPr lang="el-GR" altLang="el-GR" baseline="-25000" dirty="0" err="1">
                    <a:solidFill>
                      <a:srgbClr val="000000"/>
                    </a:solidFill>
                  </a:rPr>
                  <a:t>i</a:t>
                </a:r>
                <a:r>
                  <a:rPr lang="el-GR" altLang="el-GR" dirty="0">
                    <a:solidFill>
                      <a:srgbClr val="000000"/>
                    </a:solidFill>
                  </a:rPr>
                  <a:t>, με ετήσιο ρυθμό προεξόφλησης Μ, μείον την αρχική επένδυση Ι</a:t>
                </a:r>
                <a:r>
                  <a:rPr lang="el-GR" altLang="el-GR" baseline="-25000" dirty="0">
                    <a:solidFill>
                      <a:srgbClr val="000000"/>
                    </a:solidFill>
                  </a:rPr>
                  <a:t>0</a:t>
                </a:r>
                <a:r>
                  <a:rPr lang="el-GR" altLang="el-GR" dirty="0">
                    <a:solidFill>
                      <a:srgbClr val="000000"/>
                    </a:solidFill>
                  </a:rPr>
                  <a:t>, </a:t>
                </a:r>
                <a:r>
                  <a:rPr lang="el-GR" altLang="el-GR" dirty="0" smtClean="0">
                    <a:solidFill>
                      <a:srgbClr val="000000"/>
                    </a:solidFill>
                  </a:rPr>
                  <a:t>υπολογίζεται</a:t>
                </a:r>
                <a:r>
                  <a:rPr lang="en-US" altLang="el-GR" dirty="0" smtClean="0">
                    <a:solidFill>
                      <a:srgbClr val="000000"/>
                    </a:solidFill>
                  </a:rPr>
                  <a:t>:</a:t>
                </a:r>
              </a:p>
              <a:p>
                <a:pPr marL="0" indent="0">
                  <a:buNone/>
                </a:pPr>
                <a14:m>
                  <m:oMathPara xmlns:m="http://schemas.openxmlformats.org/officeDocument/2006/math">
                    <m:oMathParaPr>
                      <m:jc m:val="center"/>
                    </m:oMathParaPr>
                    <m:oMath xmlns:m="http://schemas.openxmlformats.org/officeDocument/2006/math">
                      <m:r>
                        <a:rPr lang="en-US" altLang="el-GR" b="0" i="1" smtClean="0">
                          <a:solidFill>
                            <a:srgbClr val="000000"/>
                          </a:solidFill>
                          <a:latin typeface="Cambria Math" panose="02040503050406030204" pitchFamily="18" charset="0"/>
                        </a:rPr>
                        <m:t>𝑁𝑃𝑉</m:t>
                      </m:r>
                      <m:r>
                        <a:rPr lang="en-US" altLang="el-GR" b="0" i="1" smtClean="0">
                          <a:solidFill>
                            <a:srgbClr val="000000"/>
                          </a:solidFill>
                          <a:latin typeface="Cambria Math" panose="02040503050406030204" pitchFamily="18" charset="0"/>
                        </a:rPr>
                        <m:t>=</m:t>
                      </m:r>
                      <m:sSub>
                        <m:sSubPr>
                          <m:ctrlPr>
                            <a:rPr lang="en-US" altLang="el-GR" b="0" i="1" smtClean="0">
                              <a:solidFill>
                                <a:srgbClr val="000000"/>
                              </a:solidFill>
                              <a:latin typeface="Cambria Math"/>
                            </a:rPr>
                          </m:ctrlPr>
                        </m:sSubPr>
                        <m:e>
                          <m:r>
                            <a:rPr lang="en-US" altLang="el-GR" b="0" i="1" smtClean="0">
                              <a:solidFill>
                                <a:srgbClr val="000000"/>
                              </a:solidFill>
                              <a:latin typeface="Cambria Math" panose="02040503050406030204" pitchFamily="18" charset="0"/>
                            </a:rPr>
                            <m:t>−</m:t>
                          </m:r>
                          <m:r>
                            <a:rPr lang="en-US" altLang="el-GR" b="0" i="1" smtClean="0">
                              <a:solidFill>
                                <a:srgbClr val="000000"/>
                              </a:solidFill>
                              <a:latin typeface="Cambria Math" panose="02040503050406030204" pitchFamily="18" charset="0"/>
                            </a:rPr>
                            <m:t>𝐼</m:t>
                          </m:r>
                        </m:e>
                        <m:sub>
                          <m:r>
                            <a:rPr lang="en-US" altLang="el-GR" b="0" i="1" smtClean="0">
                              <a:solidFill>
                                <a:srgbClr val="000000"/>
                              </a:solidFill>
                              <a:latin typeface="Cambria Math" panose="02040503050406030204" pitchFamily="18" charset="0"/>
                            </a:rPr>
                            <m:t>0</m:t>
                          </m:r>
                        </m:sub>
                      </m:sSub>
                      <m:r>
                        <a:rPr lang="en-US" altLang="el-GR" b="0" i="1" smtClean="0">
                          <a:solidFill>
                            <a:srgbClr val="000000"/>
                          </a:solidFill>
                          <a:latin typeface="Cambria Math" panose="02040503050406030204" pitchFamily="18" charset="0"/>
                        </a:rPr>
                        <m:t>+</m:t>
                      </m:r>
                      <m:nary>
                        <m:naryPr>
                          <m:chr m:val="∑"/>
                          <m:ctrlPr>
                            <a:rPr lang="en-US" altLang="el-GR" b="0" i="1" smtClean="0">
                              <a:solidFill>
                                <a:srgbClr val="000000"/>
                              </a:solidFill>
                              <a:latin typeface="Cambria Math"/>
                            </a:rPr>
                          </m:ctrlPr>
                        </m:naryPr>
                        <m:sub>
                          <m:r>
                            <m:rPr>
                              <m:brk m:alnAt="23"/>
                            </m:rPr>
                            <a:rPr lang="en-US" altLang="el-GR" b="0" i="1" smtClean="0">
                              <a:solidFill>
                                <a:srgbClr val="000000"/>
                              </a:solidFill>
                              <a:latin typeface="Cambria Math" panose="02040503050406030204" pitchFamily="18" charset="0"/>
                            </a:rPr>
                            <m:t>𝑖</m:t>
                          </m:r>
                          <m:r>
                            <a:rPr lang="en-US" altLang="el-GR" b="0" i="1" smtClean="0">
                              <a:solidFill>
                                <a:srgbClr val="000000"/>
                              </a:solidFill>
                              <a:latin typeface="Cambria Math" panose="02040503050406030204" pitchFamily="18" charset="0"/>
                            </a:rPr>
                            <m:t>=1</m:t>
                          </m:r>
                        </m:sub>
                        <m:sup>
                          <m:r>
                            <a:rPr lang="en-US" altLang="el-GR" b="0" i="1" smtClean="0">
                              <a:solidFill>
                                <a:srgbClr val="000000"/>
                              </a:solidFill>
                              <a:latin typeface="Cambria Math" panose="02040503050406030204" pitchFamily="18" charset="0"/>
                            </a:rPr>
                            <m:t>𝑁</m:t>
                          </m:r>
                        </m:sup>
                        <m:e>
                          <m:f>
                            <m:fPr>
                              <m:ctrlPr>
                                <a:rPr lang="en-US" altLang="el-GR" b="0" i="1" smtClean="0">
                                  <a:solidFill>
                                    <a:srgbClr val="000000"/>
                                  </a:solidFill>
                                  <a:latin typeface="Cambria Math"/>
                                </a:rPr>
                              </m:ctrlPr>
                            </m:fPr>
                            <m:num>
                              <m:sSub>
                                <m:sSubPr>
                                  <m:ctrlPr>
                                    <a:rPr lang="en-US" altLang="el-GR" b="0" i="1" smtClean="0">
                                      <a:solidFill>
                                        <a:srgbClr val="000000"/>
                                      </a:solidFill>
                                      <a:latin typeface="Cambria Math"/>
                                    </a:rPr>
                                  </m:ctrlPr>
                                </m:sSubPr>
                                <m:e>
                                  <m:r>
                                    <a:rPr lang="en-US" altLang="el-GR" b="0" i="1" smtClean="0">
                                      <a:solidFill>
                                        <a:srgbClr val="000000"/>
                                      </a:solidFill>
                                      <a:latin typeface="Cambria Math" panose="02040503050406030204" pitchFamily="18" charset="0"/>
                                    </a:rPr>
                                    <m:t>𝑃</m:t>
                                  </m:r>
                                </m:e>
                                <m:sub>
                                  <m:r>
                                    <a:rPr lang="en-US" altLang="el-GR" b="0" i="1" smtClean="0">
                                      <a:solidFill>
                                        <a:srgbClr val="000000"/>
                                      </a:solidFill>
                                      <a:latin typeface="Cambria Math" panose="02040503050406030204" pitchFamily="18" charset="0"/>
                                    </a:rPr>
                                    <m:t>𝑖</m:t>
                                  </m:r>
                                </m:sub>
                              </m:sSub>
                            </m:num>
                            <m:den>
                              <m:sSup>
                                <m:sSupPr>
                                  <m:ctrlPr>
                                    <a:rPr lang="en-US" altLang="el-GR" b="0" i="1" smtClean="0">
                                      <a:solidFill>
                                        <a:srgbClr val="000000"/>
                                      </a:solidFill>
                                      <a:latin typeface="Cambria Math"/>
                                    </a:rPr>
                                  </m:ctrlPr>
                                </m:sSupPr>
                                <m:e>
                                  <m:d>
                                    <m:dPr>
                                      <m:ctrlPr>
                                        <a:rPr lang="en-US" altLang="el-GR" b="0" i="1" smtClean="0">
                                          <a:solidFill>
                                            <a:srgbClr val="000000"/>
                                          </a:solidFill>
                                          <a:latin typeface="Cambria Math"/>
                                        </a:rPr>
                                      </m:ctrlPr>
                                    </m:dPr>
                                    <m:e>
                                      <m:r>
                                        <a:rPr lang="en-US" altLang="el-GR" b="0" i="1" smtClean="0">
                                          <a:solidFill>
                                            <a:srgbClr val="000000"/>
                                          </a:solidFill>
                                          <a:latin typeface="Cambria Math" panose="02040503050406030204" pitchFamily="18" charset="0"/>
                                        </a:rPr>
                                        <m:t>1+</m:t>
                                      </m:r>
                                      <m:r>
                                        <a:rPr lang="en-US" altLang="el-GR" b="0" i="1" smtClean="0">
                                          <a:solidFill>
                                            <a:srgbClr val="000000"/>
                                          </a:solidFill>
                                          <a:latin typeface="Cambria Math" panose="02040503050406030204" pitchFamily="18" charset="0"/>
                                        </a:rPr>
                                        <m:t>𝑀</m:t>
                                      </m:r>
                                    </m:e>
                                  </m:d>
                                </m:e>
                                <m:sup>
                                  <m:r>
                                    <a:rPr lang="en-US" altLang="el-GR" b="0" i="1" smtClean="0">
                                      <a:solidFill>
                                        <a:srgbClr val="000000"/>
                                      </a:solidFill>
                                      <a:latin typeface="Cambria Math" panose="02040503050406030204" pitchFamily="18" charset="0"/>
                                    </a:rPr>
                                    <m:t>𝑖</m:t>
                                  </m:r>
                                </m:sup>
                              </m:sSup>
                            </m:den>
                          </m:f>
                        </m:e>
                      </m:nary>
                    </m:oMath>
                  </m:oMathPara>
                </a14:m>
                <a:endParaRPr lang="el-GR" altLang="el-GR" dirty="0">
                  <a:solidFill>
                    <a:srgbClr val="000000"/>
                  </a:solidFill>
                </a:endParaRP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cstate="print"/>
                <a:stretch>
                  <a:fillRect l="-1111" t="-967" r="-133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134557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l-GR" altLang="el-GR" sz="4000" smtClean="0"/>
              <a:t>Θεματολογία παρουσίασης</a:t>
            </a:r>
          </a:p>
        </p:txBody>
      </p:sp>
      <p:sp>
        <p:nvSpPr>
          <p:cNvPr id="3077" name="Rectangle 3"/>
          <p:cNvSpPr>
            <a:spLocks noGrp="1" noChangeArrowheads="1"/>
          </p:cNvSpPr>
          <p:nvPr>
            <p:ph idx="1"/>
          </p:nvPr>
        </p:nvSpPr>
        <p:spPr/>
        <p:txBody>
          <a:bodyPr>
            <a:normAutofit lnSpcReduction="10000"/>
          </a:bodyPr>
          <a:lstStyle/>
          <a:p>
            <a:pPr eaLnBrk="1" hangingPunct="1">
              <a:spcAft>
                <a:spcPts val="600"/>
              </a:spcAft>
            </a:pPr>
            <a:r>
              <a:rPr lang="el-GR" altLang="el-GR" sz="2400" dirty="0" smtClean="0"/>
              <a:t>Εισαγωγή</a:t>
            </a:r>
            <a:r>
              <a:rPr lang="en-US" altLang="el-GR" sz="2400" dirty="0" smtClean="0"/>
              <a:t>,</a:t>
            </a:r>
            <a:endParaRPr lang="el-GR" altLang="el-GR" sz="2400" dirty="0" smtClean="0"/>
          </a:p>
          <a:p>
            <a:pPr eaLnBrk="1" hangingPunct="1">
              <a:spcAft>
                <a:spcPts val="600"/>
              </a:spcAft>
            </a:pPr>
            <a:r>
              <a:rPr lang="el-GR" altLang="el-GR" sz="2400" dirty="0" smtClean="0"/>
              <a:t>Έδαφος – υδρολογικό σύστημα</a:t>
            </a:r>
            <a:r>
              <a:rPr lang="en-US" altLang="el-GR" sz="2400" dirty="0" smtClean="0"/>
              <a:t>,</a:t>
            </a:r>
            <a:endParaRPr lang="el-GR" altLang="el-GR" sz="2400" dirty="0" smtClean="0"/>
          </a:p>
          <a:p>
            <a:pPr eaLnBrk="1" hangingPunct="1">
              <a:spcAft>
                <a:spcPts val="600"/>
              </a:spcAft>
            </a:pPr>
            <a:r>
              <a:rPr lang="el-GR" altLang="el-GR" sz="2400" dirty="0" smtClean="0"/>
              <a:t>Ροή νερού στο έδαφος</a:t>
            </a:r>
            <a:r>
              <a:rPr lang="en-US" altLang="el-GR" sz="2400" dirty="0" smtClean="0"/>
              <a:t>,</a:t>
            </a:r>
            <a:endParaRPr lang="el-GR" altLang="el-GR" sz="2400" dirty="0" smtClean="0"/>
          </a:p>
          <a:p>
            <a:pPr eaLnBrk="1" hangingPunct="1">
              <a:spcAft>
                <a:spcPts val="600"/>
              </a:spcAft>
            </a:pPr>
            <a:r>
              <a:rPr lang="el-GR" altLang="el-GR" sz="2400" dirty="0" smtClean="0"/>
              <a:t>Αρδευτικές απαιτήσεις </a:t>
            </a:r>
            <a:r>
              <a:rPr lang="en-US" altLang="el-GR" sz="2400" dirty="0" smtClean="0"/>
              <a:t>,</a:t>
            </a:r>
            <a:endParaRPr lang="el-GR" altLang="el-GR" sz="2400" dirty="0" smtClean="0"/>
          </a:p>
          <a:p>
            <a:pPr eaLnBrk="1" hangingPunct="1">
              <a:spcAft>
                <a:spcPts val="600"/>
              </a:spcAft>
            </a:pPr>
            <a:r>
              <a:rPr lang="el-GR" altLang="el-GR" sz="2400" dirty="0" smtClean="0"/>
              <a:t>Συστήματα άρδευσης: επιφανειακά, καταιονισμού, στάγδην</a:t>
            </a:r>
            <a:r>
              <a:rPr lang="en-US" altLang="el-GR" sz="2400" dirty="0" smtClean="0"/>
              <a:t>,</a:t>
            </a:r>
            <a:r>
              <a:rPr lang="el-GR" altLang="el-GR" sz="2400" dirty="0" smtClean="0"/>
              <a:t> </a:t>
            </a:r>
          </a:p>
          <a:p>
            <a:pPr eaLnBrk="1" hangingPunct="1">
              <a:spcAft>
                <a:spcPts val="600"/>
              </a:spcAft>
            </a:pPr>
            <a:r>
              <a:rPr lang="el-GR" altLang="el-GR" sz="2400" dirty="0" smtClean="0"/>
              <a:t>Υδραυλικοί υπολογισμοί: βασικές αρχές – διαστασιολόγηση αρδευτικού δικτύου (με καταιονισμό – με σταγόνες) – αντλίες</a:t>
            </a:r>
            <a:r>
              <a:rPr lang="en-US" altLang="el-GR" sz="2400" dirty="0" smtClean="0"/>
              <a:t>,</a:t>
            </a:r>
            <a:endParaRPr lang="el-GR" altLang="el-GR" sz="2400" dirty="0" smtClean="0"/>
          </a:p>
          <a:p>
            <a:pPr eaLnBrk="1" hangingPunct="1">
              <a:spcAft>
                <a:spcPts val="600"/>
              </a:spcAft>
            </a:pPr>
            <a:r>
              <a:rPr lang="el-GR" altLang="el-GR" sz="2400" dirty="0" smtClean="0"/>
              <a:t>Προμήθεια /καταλληλότητα νερού:  Γεωτρήσεις – Λύματα</a:t>
            </a:r>
            <a:r>
              <a:rPr lang="en-US" altLang="el-GR" sz="2400" dirty="0" smtClean="0"/>
              <a:t>,</a:t>
            </a:r>
            <a:endParaRPr lang="el-GR" altLang="el-GR" sz="2400" dirty="0" smtClean="0"/>
          </a:p>
          <a:p>
            <a:pPr eaLnBrk="1" hangingPunct="1">
              <a:spcAft>
                <a:spcPts val="600"/>
              </a:spcAft>
            </a:pPr>
            <a:r>
              <a:rPr lang="el-GR" altLang="el-GR" sz="2400" dirty="0" smtClean="0"/>
              <a:t>Διαχείριση νερού</a:t>
            </a:r>
            <a:r>
              <a:rPr lang="en-US" altLang="el-GR" sz="2400" dirty="0" smtClean="0"/>
              <a:t>,</a:t>
            </a:r>
          </a:p>
          <a:p>
            <a:pPr eaLnBrk="1" hangingPunct="1">
              <a:spcAft>
                <a:spcPts val="600"/>
              </a:spcAft>
            </a:pPr>
            <a:r>
              <a:rPr lang="el-GR" altLang="el-GR" sz="2400" dirty="0" smtClean="0"/>
              <a:t>Οικονομοτεχνική μελέτη</a:t>
            </a:r>
            <a:r>
              <a:rPr lang="en-US" altLang="el-GR" sz="2400" dirty="0" smtClean="0"/>
              <a:t>.</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188795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pPr eaLnBrk="1" hangingPunct="1"/>
            <a:r>
              <a:rPr lang="el-GR" altLang="el-GR" dirty="0" smtClean="0"/>
              <a:t>Βιβλιογραφία</a:t>
            </a:r>
            <a:r>
              <a:rPr lang="en-US" altLang="el-GR" dirty="0" smtClean="0"/>
              <a:t> </a:t>
            </a:r>
            <a:r>
              <a:rPr lang="en-US" altLang="el-GR" sz="3200" b="0" dirty="0" smtClean="0"/>
              <a:t>1/2</a:t>
            </a:r>
            <a:endParaRPr lang="el-GR" altLang="el-GR" sz="3200" b="0" dirty="0" smtClean="0"/>
          </a:p>
        </p:txBody>
      </p:sp>
      <p:sp>
        <p:nvSpPr>
          <p:cNvPr id="4101" name="Rectangle 3"/>
          <p:cNvSpPr>
            <a:spLocks noGrp="1" noChangeArrowheads="1"/>
          </p:cNvSpPr>
          <p:nvPr>
            <p:ph idx="1"/>
          </p:nvPr>
        </p:nvSpPr>
        <p:spPr>
          <a:xfrm>
            <a:off x="323528" y="1027466"/>
            <a:ext cx="8507288" cy="5451827"/>
          </a:xfrm>
        </p:spPr>
        <p:txBody>
          <a:bodyPr>
            <a:noAutofit/>
          </a:bodyPr>
          <a:lstStyle/>
          <a:p>
            <a:pPr>
              <a:lnSpc>
                <a:spcPct val="80000"/>
              </a:lnSpc>
              <a:spcBef>
                <a:spcPct val="50000"/>
              </a:spcBef>
            </a:pPr>
            <a:r>
              <a:rPr lang="el-GR" altLang="el-GR" sz="2200" dirty="0" smtClean="0"/>
              <a:t>Παπαζαφειρίου, Ζ. Γ. 1994 «Αρχές και πρακτική των αρδεύσεων» Θεσσαλονίκη : Ζήτη </a:t>
            </a:r>
          </a:p>
          <a:p>
            <a:pPr>
              <a:lnSpc>
                <a:spcPct val="80000"/>
              </a:lnSpc>
              <a:spcBef>
                <a:spcPct val="50000"/>
              </a:spcBef>
            </a:pPr>
            <a:r>
              <a:rPr lang="el-GR" altLang="el-GR" sz="2200" dirty="0" smtClean="0"/>
              <a:t>Τσακίρης, Γ. 2006 «Υδραυλικά Έργα: Σχεδιασμός &amp; Διαχείριση», Τόμος ΙΙ: Εγγειοβελτιωτικά Έργα, Εκδόσεις Συμμετρία, Αθήνα, </a:t>
            </a:r>
            <a:r>
              <a:rPr lang="en-US" altLang="el-GR" sz="2200" dirty="0" smtClean="0"/>
              <a:t>ISBN</a:t>
            </a:r>
            <a:r>
              <a:rPr lang="el-GR" altLang="el-GR" sz="2200" dirty="0" smtClean="0"/>
              <a:t> 960-266-171-2</a:t>
            </a:r>
          </a:p>
          <a:p>
            <a:pPr>
              <a:lnSpc>
                <a:spcPct val="80000"/>
              </a:lnSpc>
              <a:spcBef>
                <a:spcPct val="50000"/>
              </a:spcBef>
            </a:pPr>
            <a:r>
              <a:rPr lang="el-GR" altLang="el-GR" sz="2200" dirty="0" smtClean="0">
                <a:hlinkClick r:id="rId2"/>
              </a:rPr>
              <a:t>Σούλιος, Γ. 2007 «Εκμετάλλευση &amp; Διαχείριση Υπόγειου Νερού - Παράκτια Υδροφόρα Στρώματα» Ιστοσελίδα Τμήματος Γεωλογίας, ΑΠΘ </a:t>
            </a:r>
            <a:endParaRPr lang="en-US" altLang="el-GR" sz="2200" dirty="0" smtClean="0"/>
          </a:p>
          <a:p>
            <a:pPr>
              <a:lnSpc>
                <a:spcPct val="80000"/>
              </a:lnSpc>
              <a:spcBef>
                <a:spcPct val="50000"/>
              </a:spcBef>
            </a:pPr>
            <a:r>
              <a:rPr lang="en-GB" altLang="el-GR" sz="2200" dirty="0" smtClean="0">
                <a:hlinkClick r:id="rId3"/>
              </a:rPr>
              <a:t>Ayers, R.S., </a:t>
            </a:r>
            <a:r>
              <a:rPr lang="en-GB" altLang="el-GR" sz="2200" dirty="0" err="1" smtClean="0">
                <a:hlinkClick r:id="rId3"/>
              </a:rPr>
              <a:t>Westcot</a:t>
            </a:r>
            <a:r>
              <a:rPr lang="en-GB" altLang="el-GR" sz="2200" dirty="0" smtClean="0">
                <a:hlinkClick r:id="rId3"/>
              </a:rPr>
              <a:t>, D.W. “Water quality for agriculture” FAO Irrigation and Drainage Paper, 29 Rev. 1, ISBN 92-5-102263-1</a:t>
            </a:r>
            <a:endParaRPr lang="en-GB" altLang="el-GR" sz="2200" dirty="0" smtClean="0"/>
          </a:p>
          <a:p>
            <a:pPr>
              <a:lnSpc>
                <a:spcPct val="80000"/>
              </a:lnSpc>
              <a:spcBef>
                <a:spcPct val="50000"/>
              </a:spcBef>
            </a:pPr>
            <a:r>
              <a:rPr lang="en-US" altLang="el-GR" sz="2200" dirty="0" smtClean="0"/>
              <a:t>Cuenca, R.H.</a:t>
            </a:r>
            <a:r>
              <a:rPr lang="el-GR" altLang="el-GR" sz="2200" dirty="0" smtClean="0"/>
              <a:t> 1989</a:t>
            </a:r>
            <a:r>
              <a:rPr lang="en-US" altLang="el-GR" sz="2200" dirty="0" smtClean="0"/>
              <a:t> “Irrigation System Design: An Engineering Approach”, Prentice Hall, ISBN 0-13-506163-6</a:t>
            </a:r>
            <a:endParaRPr lang="el-GR" altLang="el-GR" sz="2200" dirty="0" smtClean="0"/>
          </a:p>
          <a:p>
            <a:pPr>
              <a:lnSpc>
                <a:spcPct val="80000"/>
              </a:lnSpc>
              <a:spcBef>
                <a:spcPct val="50000"/>
              </a:spcBef>
            </a:pPr>
            <a:r>
              <a:rPr lang="en-GB" altLang="zh-CN" sz="2200" dirty="0" smtClean="0">
                <a:ea typeface="宋体" pitchFamily="2" charset="-122"/>
                <a:hlinkClick r:id="rId4"/>
              </a:rPr>
              <a:t>Fraenkel, P.L.</a:t>
            </a:r>
            <a:r>
              <a:rPr lang="el-GR" altLang="zh-CN" sz="2200" dirty="0" smtClean="0">
                <a:hlinkClick r:id="rId4"/>
              </a:rPr>
              <a:t>1986 </a:t>
            </a:r>
            <a:r>
              <a:rPr lang="en-GB" altLang="zh-CN" sz="2200" dirty="0" smtClean="0">
                <a:ea typeface="宋体" pitchFamily="2" charset="-122"/>
                <a:hlinkClick r:id="rId4"/>
              </a:rPr>
              <a:t>“Water lifting” FAO Irrigation and Drainage Paper 43, </a:t>
            </a:r>
            <a:r>
              <a:rPr lang="en-GB" altLang="el-GR" sz="2200" dirty="0" smtClean="0">
                <a:hlinkClick r:id="rId4"/>
              </a:rPr>
              <a:t>Food &amp; Agriculture Organization of the United Nations</a:t>
            </a:r>
            <a:r>
              <a:rPr lang="en-GB" altLang="zh-CN" sz="2200" dirty="0" smtClean="0">
                <a:ea typeface="宋体" pitchFamily="2" charset="-122"/>
                <a:hlinkClick r:id="rId4"/>
              </a:rPr>
              <a:t>, Rome, ISBN 92-5-102515-0</a:t>
            </a:r>
            <a:endParaRPr lang="en-GB"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xmlns="" val="3159378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r>
              <a:rPr lang="el-GR" altLang="el-GR" dirty="0"/>
              <a:t>Βιβλιογραφία</a:t>
            </a:r>
            <a:r>
              <a:rPr lang="en-US" altLang="el-GR" sz="3600" dirty="0"/>
              <a:t> </a:t>
            </a:r>
            <a:r>
              <a:rPr lang="en-US" altLang="el-GR" sz="3200" b="0" dirty="0" smtClean="0"/>
              <a:t>2/2</a:t>
            </a:r>
            <a:endParaRPr lang="el-GR" altLang="el-GR" sz="3200" dirty="0" smtClean="0"/>
          </a:p>
        </p:txBody>
      </p:sp>
      <p:sp>
        <p:nvSpPr>
          <p:cNvPr id="4101" name="Rectangle 3"/>
          <p:cNvSpPr>
            <a:spLocks noGrp="1" noChangeArrowheads="1"/>
          </p:cNvSpPr>
          <p:nvPr>
            <p:ph idx="1"/>
          </p:nvPr>
        </p:nvSpPr>
        <p:spPr>
          <a:xfrm>
            <a:off x="442212" y="908720"/>
            <a:ext cx="8229600" cy="5447630"/>
          </a:xfrm>
        </p:spPr>
        <p:txBody>
          <a:bodyPr>
            <a:noAutofit/>
          </a:bodyPr>
          <a:lstStyle/>
          <a:p>
            <a:pPr>
              <a:spcBef>
                <a:spcPts val="600"/>
              </a:spcBef>
            </a:pPr>
            <a:r>
              <a:rPr lang="en-GB" altLang="el-GR" sz="2200" dirty="0" smtClean="0">
                <a:hlinkClick r:id="rId2"/>
              </a:rPr>
              <a:t>Pescod, M.B. </a:t>
            </a:r>
            <a:r>
              <a:rPr lang="el-GR" altLang="el-GR" sz="2200" dirty="0" smtClean="0">
                <a:hlinkClick r:id="rId2"/>
              </a:rPr>
              <a:t> 1992 </a:t>
            </a:r>
            <a:r>
              <a:rPr lang="en-GB" altLang="el-GR" sz="2200" dirty="0" smtClean="0">
                <a:hlinkClick r:id="rId2"/>
              </a:rPr>
              <a:t>“Wastewater treatment and use in agriculture” - FAO irrigation and drainage paper 47 – Food &amp; Agriculture Organization of the United Nations, Rome, ISBN 92-5-103135-5</a:t>
            </a:r>
            <a:endParaRPr lang="en-GB" altLang="el-GR" sz="2200" dirty="0" smtClean="0"/>
          </a:p>
          <a:p>
            <a:pPr>
              <a:spcBef>
                <a:spcPts val="600"/>
              </a:spcBef>
            </a:pPr>
            <a:r>
              <a:rPr lang="en-GB" altLang="el-GR" sz="2200" dirty="0" smtClean="0">
                <a:hlinkClick r:id="rId3"/>
              </a:rPr>
              <a:t>TORO 2007 “2008 Residential/Commercial Irrigation Specification </a:t>
            </a:r>
            <a:r>
              <a:rPr lang="en-GB" altLang="el-GR" sz="2200" dirty="0" err="1" smtClean="0">
                <a:hlinkClick r:id="rId3"/>
              </a:rPr>
              <a:t>Catalog</a:t>
            </a:r>
            <a:r>
              <a:rPr lang="en-GB" altLang="el-GR" sz="2200" dirty="0" smtClean="0">
                <a:hlinkClick r:id="rId3"/>
              </a:rPr>
              <a:t>” ©2007 The Toro Company • 5825 Jasmine Street • Riverside, CA • 92504-1183 • www.toro.com </a:t>
            </a:r>
            <a:r>
              <a:rPr lang="en-GB" altLang="el-GR" sz="2200" dirty="0" err="1" smtClean="0">
                <a:hlinkClick r:id="rId3"/>
              </a:rPr>
              <a:t>Catalog</a:t>
            </a:r>
            <a:r>
              <a:rPr lang="en-GB" altLang="el-GR" sz="2200" dirty="0" smtClean="0">
                <a:hlinkClick r:id="rId3"/>
              </a:rPr>
              <a:t> Order # 08-1001-IRC </a:t>
            </a:r>
            <a:endParaRPr lang="en-GB" altLang="el-GR" sz="2200" dirty="0" smtClean="0"/>
          </a:p>
          <a:p>
            <a:pPr>
              <a:spcBef>
                <a:spcPts val="600"/>
              </a:spcBef>
            </a:pPr>
            <a:r>
              <a:rPr lang="en-GB" altLang="el-GR" sz="2200" dirty="0" smtClean="0">
                <a:hlinkClick r:id="rId4"/>
              </a:rPr>
              <a:t>Walker</a:t>
            </a:r>
            <a:r>
              <a:rPr lang="el-GR" altLang="el-GR" sz="2200" dirty="0" smtClean="0">
                <a:hlinkClick r:id="rId4"/>
              </a:rPr>
              <a:t>, </a:t>
            </a:r>
            <a:r>
              <a:rPr lang="en-US" altLang="el-GR" sz="2200" dirty="0" smtClean="0">
                <a:hlinkClick r:id="rId4"/>
              </a:rPr>
              <a:t>W.R.</a:t>
            </a:r>
            <a:r>
              <a:rPr lang="el-GR" altLang="el-GR" sz="2200" dirty="0" smtClean="0">
                <a:hlinkClick r:id="rId4"/>
              </a:rPr>
              <a:t> 1989 </a:t>
            </a:r>
            <a:r>
              <a:rPr lang="en-GB" altLang="el-GR" sz="2200" dirty="0" smtClean="0">
                <a:hlinkClick r:id="rId4"/>
              </a:rPr>
              <a:t>“Guidelines for designing and evaluating surface irrigation systems” FAO Irrigation and Drainage Paper 45, Food &amp; Agriculture Organization of the United Nations, Rome, ISBN 92-5-102879-6</a:t>
            </a:r>
            <a:endParaRPr lang="en-GB" altLang="el-GR" sz="2200" dirty="0" smtClean="0"/>
          </a:p>
          <a:p>
            <a:pPr>
              <a:spcBef>
                <a:spcPts val="600"/>
              </a:spcBef>
            </a:pPr>
            <a:r>
              <a:rPr lang="el-GR" altLang="el-GR" sz="2200" dirty="0" smtClean="0">
                <a:hlinkClick r:id="rId5"/>
              </a:rPr>
              <a:t>Πλούσια βιβλιογραφία διατίθεται ελεύθερα στον ιστότοπο της «βιβλιοθήκης» του Οργανισμού Τροφίμων &amp; Γεωργίας (</a:t>
            </a:r>
            <a:r>
              <a:rPr lang="en-US" altLang="el-GR" sz="2200" dirty="0" smtClean="0">
                <a:hlinkClick r:id="rId5"/>
              </a:rPr>
              <a:t>FAO</a:t>
            </a:r>
            <a:r>
              <a:rPr lang="el-GR" altLang="el-GR" sz="2200" dirty="0" smtClean="0">
                <a:hlinkClick r:id="rId5"/>
              </a:rPr>
              <a:t>) των Ηνωμένων Εθνών (</a:t>
            </a:r>
            <a:r>
              <a:rPr lang="en-US" altLang="el-GR" sz="2200" dirty="0" smtClean="0">
                <a:hlinkClick r:id="rId5"/>
              </a:rPr>
              <a:t>UN</a:t>
            </a:r>
            <a:r>
              <a:rPr lang="el-GR" altLang="el-GR" sz="2200" dirty="0" smtClean="0">
                <a:hlinkClick r:id="rId5"/>
              </a:rPr>
              <a:t>). </a:t>
            </a:r>
            <a:endParaRPr lang="el-GR" altLang="el-GR" sz="22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xmlns="" val="3661870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3d5cb876c1da8aa5dff3758b257815e8e9bc6"/>
  <p:tag name="ISPRING_RESOURCE_PATHS_HASH_PRESENTER" val="eb13839afb4955118cc47220154e28e6f23cdcd0"/>
</p:tagLst>
</file>

<file path=ppt/theme/theme1.xml><?xml version="1.0" encoding="utf-8"?>
<a:theme xmlns:a="http://schemas.openxmlformats.org/drawingml/2006/main" name="OC_template_updated">
  <a:themeElements>
    <a:clrScheme name="Προσαρμοσμένο 1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1359</Words>
  <Application>Microsoft Office PowerPoint</Application>
  <PresentationFormat>On-screen Show (4:3)</PresentationFormat>
  <Paragraphs>140</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OC_template_updated</vt:lpstr>
      <vt:lpstr>Εγγειοβελτιωτικά  Έργα &amp; Αρδεύσεις</vt:lpstr>
      <vt:lpstr>Αρδεύσεις &amp; προϊόντα μον. βιολογικού καθαρισμός 1/2</vt:lpstr>
      <vt:lpstr>Αρδεύσεις &amp; προϊόντα μον. βιολογικού καθαρισμός  2/2</vt:lpstr>
      <vt:lpstr>Οικονομοτεχνικά ζητήματα 1/3</vt:lpstr>
      <vt:lpstr>Οικονομοτεχνικά ζητήματα 2/3</vt:lpstr>
      <vt:lpstr>Οικονομοτεχνικά ζητήματα 3/3</vt:lpstr>
      <vt:lpstr>Θεματολογία παρουσίασης</vt:lpstr>
      <vt:lpstr>Βιβλιογραφία 1/2</vt:lpstr>
      <vt:lpstr>Βιβλιογραφία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marios</cp:lastModifiedBy>
  <cp:revision>68</cp:revision>
  <dcterms:created xsi:type="dcterms:W3CDTF">2013-03-04T13:35:19Z</dcterms:created>
  <dcterms:modified xsi:type="dcterms:W3CDTF">2015-11-03T11:04:33Z</dcterms:modified>
</cp:coreProperties>
</file>