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7" r:id="rId12"/>
    <p:sldId id="262" r:id="rId13"/>
    <p:sldId id="264" r:id="rId14"/>
    <p:sldId id="265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9" d="100"/>
          <a:sy n="79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ü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Διαπολιτισμική Κοινωνική Εργασία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Εθνικές μειονότητες και εθνικότητα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Ελένη Κοντογιάννη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Φυλή </a:t>
            </a:r>
            <a:r>
              <a:rPr lang="el-GR" sz="3200" b="0" dirty="0" smtClean="0"/>
              <a:t>(3/3)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Ευρώπη στις σχετικές συζητήσεις επικρατούν όροι όπως «κουλτούρα» αντί «διαφορετικό χρώμα δέρματος»,  επίσης ο όρος «διάκριση» φαίνεται να μην σχετίζεται περισσότερο με την έννοια της βιολογικής κατωτερότητας αλλά με την πολιτισμική </a:t>
            </a:r>
            <a:r>
              <a:rPr lang="el-GR" dirty="0" err="1"/>
              <a:t>εθνοκεντρικότητα</a:t>
            </a:r>
            <a:r>
              <a:rPr lang="el-GR" dirty="0"/>
              <a:t> και πιο συγκεκριμένα με το να μην ανήκεις στην πολιτισμικά κυρίαρχη </a:t>
            </a:r>
            <a:r>
              <a:rPr lang="el-GR" dirty="0" smtClean="0"/>
              <a:t>ομάδα.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8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Ελένη Κοντογιάννη 2014. Ελένη Κοντογιάννη. «Διαπολιτισμική Κοινωνική Εργασία.</a:t>
            </a:r>
            <a:r>
              <a:rPr lang="el-GR" sz="2000" dirty="0" smtClean="0"/>
              <a:t> </a:t>
            </a:r>
            <a:r>
              <a:rPr lang="el-GR" sz="2000" dirty="0"/>
              <a:t>Ενότητα 1: Εθνικές μειονότητες και </a:t>
            </a:r>
            <a:r>
              <a:rPr lang="el-GR" sz="2000" dirty="0" smtClean="0"/>
              <a:t>εθνικότητα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Εθνικές μειονότητες &amp; εθνικότητα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ΕΘΝΙΚΗ ΜΕΙΟΝΟΤΗΤΑ: προσδιορίζει μια μειονοτική ομάδα που χαρακτηρίζεται από παράγοντες που σχετίζονται  με την εθνικότητα.  Ο όρος «εθνικότητα» έχει γίνει αντικείμενο μελετών και διαφωνιών. Οι κατά καιρούς ορισμοί που έχουν δοθεί χρησιμοποιούν τις ακόλουθες μεταβλητές:</a:t>
            </a:r>
          </a:p>
          <a:p>
            <a:r>
              <a:rPr lang="el-GR" dirty="0"/>
              <a:t>Κ</a:t>
            </a:r>
            <a:r>
              <a:rPr lang="el-GR" dirty="0" smtClean="0"/>
              <a:t>οινή θρησκεία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Ίδια </a:t>
            </a:r>
            <a:r>
              <a:rPr lang="el-GR" dirty="0" smtClean="0"/>
              <a:t>κουλτούρα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Πολιτισμικές </a:t>
            </a:r>
            <a:r>
              <a:rPr lang="el-GR" dirty="0" smtClean="0"/>
              <a:t>ιδιότητες,</a:t>
            </a:r>
            <a:endParaRPr lang="el-GR" dirty="0"/>
          </a:p>
          <a:p>
            <a:r>
              <a:rPr lang="el-GR" dirty="0"/>
              <a:t>Κοινή εθνική ή γεωγραφική </a:t>
            </a:r>
            <a:r>
              <a:rPr lang="el-GR" dirty="0" smtClean="0"/>
              <a:t>καταγωγή,</a:t>
            </a:r>
            <a:endParaRPr lang="el-GR" dirty="0"/>
          </a:p>
          <a:p>
            <a:r>
              <a:rPr lang="el-GR" dirty="0"/>
              <a:t>Κοινή </a:t>
            </a:r>
            <a:r>
              <a:rPr lang="el-GR" dirty="0" smtClean="0"/>
              <a:t>γλώσσα,</a:t>
            </a:r>
            <a:endParaRPr lang="el-GR" dirty="0"/>
          </a:p>
          <a:p>
            <a:r>
              <a:rPr lang="el-GR" dirty="0"/>
              <a:t>Κοινά φυσιολογικά </a:t>
            </a:r>
            <a:r>
              <a:rPr lang="el-GR" dirty="0" smtClean="0"/>
              <a:t>χαρακτηριστικά.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7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Ευρύτερες προσεγγίσεις </a:t>
            </a:r>
            <a:r>
              <a:rPr lang="el-GR" sz="3200" b="0" dirty="0" smtClean="0"/>
              <a:t>(1/2)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25352"/>
            <a:ext cx="8229600" cy="5524723"/>
          </a:xfrm>
        </p:spPr>
        <p:txBody>
          <a:bodyPr>
            <a:normAutofit fontScale="92500"/>
          </a:bodyPr>
          <a:lstStyle/>
          <a:p>
            <a:r>
              <a:rPr lang="el-GR" dirty="0"/>
              <a:t>Η εθνικότητα υποδηλώνει το αίσθημα ότι κάποιος ανήκει σε μια συγκεκριμένη ομάδα και μοιράζεται τις συνθήκες ύπαρξής της.</a:t>
            </a:r>
          </a:p>
          <a:p>
            <a:r>
              <a:rPr lang="el-GR" dirty="0"/>
              <a:t>Σημαντική διάσταση της εθνικότητας είναι το υποκειμενικό αίσθημα του «εμείς» το οποίο κινητοποιείται για ατομική και ομαδική ταυτότητα.</a:t>
            </a:r>
          </a:p>
          <a:p>
            <a:r>
              <a:rPr lang="el-GR" dirty="0"/>
              <a:t>Αυτό επίσης δημιουργεί την έννοια της κοινότητας,  άσχετα από το αν η εθνική ομάδα είναι μειονότητα ή πλειονότητα.</a:t>
            </a:r>
          </a:p>
          <a:p>
            <a:r>
              <a:rPr lang="el-GR" dirty="0"/>
              <a:t>Αυτή η κοινότητα φθάνει στο σημείο να διαχωρίζεται από το «αυτοί» που είναι οι απέξω απ’ την κοινότητα και να αναπαράγει το αίσθημα του εσωτερικού «</a:t>
            </a:r>
            <a:r>
              <a:rPr lang="el-GR" dirty="0" err="1"/>
              <a:t>ανήκειν</a:t>
            </a:r>
            <a:r>
              <a:rPr lang="el-GR" dirty="0"/>
              <a:t>» (εμείς), ανάμεσα στα μέλη της ομάδας. Δηλαδή </a:t>
            </a:r>
            <a:r>
              <a:rPr lang="el-GR" dirty="0" smtClean="0"/>
              <a:t>εθνικοποιείται</a:t>
            </a:r>
            <a:endParaRPr lang="el-GR" dirty="0"/>
          </a:p>
          <a:p>
            <a:r>
              <a:rPr lang="el-GR" b="1" dirty="0"/>
              <a:t>ΕΘΝΙΚΟΤΗΤΑ:</a:t>
            </a:r>
            <a:r>
              <a:rPr lang="el-GR" dirty="0"/>
              <a:t> είναι το ενεργό πρόσωπο της εθνικής συνείδησης και πάντα ενέχει μια πολιτική διάσταση (</a:t>
            </a:r>
            <a:r>
              <a:rPr lang="el-GR" dirty="0" err="1"/>
              <a:t>Anthias</a:t>
            </a:r>
            <a:r>
              <a:rPr lang="el-GR" dirty="0"/>
              <a:t> &amp; </a:t>
            </a:r>
            <a:r>
              <a:rPr lang="el-GR" dirty="0" err="1"/>
              <a:t>Yval-Davis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8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Ευρύτερες προσεγγίσεις </a:t>
            </a:r>
            <a:r>
              <a:rPr lang="el-GR" sz="3200" b="0" dirty="0" smtClean="0"/>
              <a:t>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αίσθηση του «εμείς» δεν αφορά απλά σε μια πολιτισμική ομαδοποίηση,  εθνικότητα και κουλτούρα δεν είναι απαραίτητα συνώνυμα. Η </a:t>
            </a:r>
            <a:r>
              <a:rPr lang="el-GR" dirty="0" err="1"/>
              <a:t>υπερ</a:t>
            </a:r>
            <a:r>
              <a:rPr lang="el-GR" dirty="0"/>
              <a:t>-εθνική ταυτότητα «λευκός Ευρωπαίος» περιλαμβάνει διασπορά γλωσσών – πολιτισμών – παραδόσεων.</a:t>
            </a:r>
          </a:p>
          <a:p>
            <a:r>
              <a:rPr lang="el-GR" dirty="0"/>
              <a:t>Παρ’ όλα αυτά στη βιβλιογραφία της κοινωνικής εργασίας αρκετή προσοχή δίνεται σε ορισμούς των εθνικών ομαδοποιήσεων ως πολιτισμικές οντότητες.</a:t>
            </a:r>
          </a:p>
          <a:p>
            <a:r>
              <a:rPr lang="el-GR" dirty="0"/>
              <a:t>Η έννοια ενός κοινού πολιτισμού ή κοινών πολιτισμικών ιδιοτήτων ,  αντιμετωπίζονται συχνά ως παράγοντες διαχωρισμού στον καθορισμό των εθνικών ομάδων.  Υπ’ αυτήν την έννοια ως πολιτισμός ορίζεται το σύστημα: </a:t>
            </a:r>
            <a:r>
              <a:rPr lang="el-GR" b="1" dirty="0"/>
              <a:t>ιδεών,  κανόνων,  αξιών,  «τρόπων να υπάρχει κάποιος».</a:t>
            </a:r>
            <a:r>
              <a:rPr lang="el-GR" dirty="0"/>
              <a:t>  Όλα αυτά είναι κοινά ανάμεσα στα μέλη μιας συγκεκριμένης ομάδας.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1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Μετανάστευση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4919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μετανάστευση παράγει </a:t>
            </a:r>
            <a:r>
              <a:rPr lang="el-GR" b="1" dirty="0"/>
              <a:t>πολιτισμικές συναντήσεις </a:t>
            </a:r>
            <a:r>
              <a:rPr lang="el-GR" dirty="0"/>
              <a:t>που είναι ήπιες ή συγκρουσιακές.</a:t>
            </a:r>
          </a:p>
          <a:p>
            <a:r>
              <a:rPr lang="el-GR" dirty="0"/>
              <a:t>Μέλη διαφορετικών πολιτισμικών ομάδων έχουν την ευκαιρία να συγκρίνουν πολιτισμούς και ως συνέπεια να υποστηρίξουν ή να αντιταχθούν στον εθνοκεντρισμό (=πίστη στην υπεροχή κάποιου πολιτισμού έναντι άλλων).</a:t>
            </a:r>
          </a:p>
          <a:p>
            <a:r>
              <a:rPr lang="el-GR" dirty="0"/>
              <a:t>Οι πολιτισμοί δεδομένων των συνεχών </a:t>
            </a:r>
            <a:r>
              <a:rPr lang="el-GR" dirty="0" err="1"/>
              <a:t>διαδράσεων</a:t>
            </a:r>
            <a:r>
              <a:rPr lang="el-GR" dirty="0"/>
              <a:t> και αλλαγών εκλαμβάνονται ως δυναμικές και ρευστές οντότητες.  Αυτό ισχύει για κουλτούρες πλειονότητας αλλά και μειονότητας.</a:t>
            </a:r>
          </a:p>
          <a:p>
            <a:r>
              <a:rPr lang="el-GR" dirty="0"/>
              <a:t>Αυτό που συχνά </a:t>
            </a:r>
            <a:r>
              <a:rPr lang="el-GR" dirty="0" err="1"/>
              <a:t>παραβλέπεται</a:t>
            </a:r>
            <a:r>
              <a:rPr lang="el-GR" dirty="0"/>
              <a:t> είναι το γεγονός ότι οι πολιτισμικές παραδόσεις στις ομάδες μεταναστών έχουν τα δικά τους στοιχεία </a:t>
            </a:r>
            <a:r>
              <a:rPr lang="el-GR" b="1" dirty="0"/>
              <a:t>μοντερνισμού</a:t>
            </a:r>
            <a:r>
              <a:rPr lang="el-GR" dirty="0"/>
              <a:t> με αποτέλεσμα συχνά,  αυτές οι πολιτισμικές ομάδες να διχάζονται εσωτερικά.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2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Εθνική κινητοποίηση </a:t>
            </a:r>
            <a:r>
              <a:rPr lang="el-GR" sz="3200" b="0" dirty="0" smtClean="0"/>
              <a:t>(1/2)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Εθνικές κινητοποιήσεις μπορούν να συμβούν ξεπερνώντας τα εθνικά σύνορα (</a:t>
            </a:r>
            <a:r>
              <a:rPr lang="el-GR" dirty="0" err="1"/>
              <a:t>Π.χ</a:t>
            </a:r>
            <a:r>
              <a:rPr lang="el-GR" dirty="0"/>
              <a:t> ROM: βασίζεται σε μείξη  εθνικών χαρακτηριστικών από όλο τον </a:t>
            </a:r>
            <a:r>
              <a:rPr lang="el-GR" dirty="0" smtClean="0"/>
              <a:t>κόσμο) </a:t>
            </a:r>
            <a:r>
              <a:rPr lang="el-GR" dirty="0" err="1" smtClean="0"/>
              <a:t>Rex</a:t>
            </a:r>
            <a:r>
              <a:rPr lang="el-GR" dirty="0" smtClean="0"/>
              <a:t> </a:t>
            </a:r>
            <a:r>
              <a:rPr lang="el-GR" dirty="0"/>
              <a:t>(1996). </a:t>
            </a:r>
            <a:r>
              <a:rPr lang="el-GR" b="1" dirty="0"/>
              <a:t>Τρείς τύποι εθνικής </a:t>
            </a:r>
            <a:r>
              <a:rPr lang="el-GR" b="1" dirty="0" smtClean="0"/>
              <a:t>κινητοποίησης</a:t>
            </a:r>
            <a:r>
              <a:rPr lang="en-US" b="1" dirty="0" smtClean="0"/>
              <a:t>: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συντήρηση σημείων αναφοράς και σύνδεσης με την πατρίδα (υπαρκτή ή φανταστική</a:t>
            </a:r>
            <a:r>
              <a:rPr lang="el-GR" dirty="0" smtClean="0"/>
              <a:t>),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συλλογική μάχη για αναγνώριση των στάσεων υπεροχής στη χώρα </a:t>
            </a:r>
            <a:r>
              <a:rPr lang="el-GR" dirty="0" smtClean="0"/>
              <a:t>εγκατάστασης,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πιθανότητα μετανάστευσης προς νέες χώρες  εγκατάστασης δεδομένης της ύπαρξης εθνικών </a:t>
            </a:r>
            <a:r>
              <a:rPr lang="el-GR" dirty="0" smtClean="0"/>
              <a:t>ορίων.</a:t>
            </a:r>
            <a:endParaRPr lang="el-GR" dirty="0"/>
          </a:p>
          <a:p>
            <a:r>
              <a:rPr lang="el-GR" dirty="0"/>
              <a:t>Η κινητοποίηση εθνικότητας αφορά στο ατομικό αλλά και στο συλλογικό επίπεδο και συνδέεται με τον τρόπο που η κοινωνία εγκατάστασης αντιδρά στην παρουσία μειονοτήτων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2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Εθνική κινητοποίηση </a:t>
            </a:r>
            <a:r>
              <a:rPr lang="el-GR" sz="3200" b="0" dirty="0" smtClean="0"/>
              <a:t>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κοινωνία υποδοχής μπορεί: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Να θέλει να τους κρατήσει απ’ έξω ή να τους </a:t>
            </a:r>
            <a:r>
              <a:rPr lang="el-GR" dirty="0" smtClean="0"/>
              <a:t>επιτεθεί.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Να τους δεχθεί ως προσωρινούς κατοίκους χωρίς πολιτικά </a:t>
            </a:r>
            <a:r>
              <a:rPr lang="el-GR" dirty="0" smtClean="0"/>
              <a:t>δικαιώματα.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Να τους δεχθεί αλλά να απαιτήσει να αποποιηθούν /εγκαταλείψουν τη δική τους </a:t>
            </a:r>
            <a:r>
              <a:rPr lang="el-GR" dirty="0" smtClean="0"/>
              <a:t>κουλτούρα.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Να θέλει να τους εντάξει σε μια κοινωνία η οποία </a:t>
            </a:r>
            <a:r>
              <a:rPr lang="el-GR" dirty="0" err="1"/>
              <a:t>αυτοπροσδιορίζεται</a:t>
            </a:r>
            <a:r>
              <a:rPr lang="el-GR" dirty="0"/>
              <a:t> ως </a:t>
            </a:r>
            <a:r>
              <a:rPr lang="el-GR" dirty="0" smtClean="0"/>
              <a:t>πολυπολιτισμική.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0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62311"/>
            <a:ext cx="8229600" cy="908720"/>
          </a:xfrm>
        </p:spPr>
        <p:txBody>
          <a:bodyPr/>
          <a:lstStyle/>
          <a:p>
            <a:r>
              <a:rPr lang="el-GR" dirty="0" smtClean="0"/>
              <a:t>Φυλή </a:t>
            </a:r>
            <a:r>
              <a:rPr lang="el-GR" sz="3200" b="0" dirty="0" smtClean="0"/>
              <a:t>(1/3)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963391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όρος φυλή,  δεν έχει γενικευμένη εφαρμογή στη βιβλιογραφία της κοινωνικής εργασίας.</a:t>
            </a:r>
          </a:p>
          <a:p>
            <a:r>
              <a:rPr lang="el-GR" dirty="0"/>
              <a:t>Ενώ στη Βρετανία οι όροι «φυλή» ,  «ρατσισμός» και «</a:t>
            </a:r>
            <a:r>
              <a:rPr lang="el-GR" dirty="0" err="1"/>
              <a:t>αντιρατσισμός</a:t>
            </a:r>
            <a:r>
              <a:rPr lang="el-GR" dirty="0"/>
              <a:t>»,  χαρακτηρίζουν συζητήσεις που  αφορούν στις εθνικές μειονότητες, κείμενα από πολλές άλλες Ευρωπαϊκές χώρες τηρούν σαφέστατα μια κριτική προσέγγιση στη χρήση αυτών των όρων.</a:t>
            </a:r>
          </a:p>
          <a:p>
            <a:r>
              <a:rPr lang="el-GR" dirty="0"/>
              <a:t>Άλλες Ευρωπαϊκές χώρες (Γαλλία, Γερμανία, Ολλανδία και Σκανδιναβικές  χώρες,  όρος «φυλή» ο οποίος θεωρείται αρνητικά φορτισμένος,  εκλείπει από της δημόσιες συζητήσεις (συμπεριλαμβανομένων και των επιστημονικών).  Συνήθως,  στην Ευρώπη αυτή η ορολογία συσχετίζεται με πολιτική προπαγάνδα νεοφασιστικών ομάδων που ενστερνίζονται ιδέες βιολογικής υπεροχής και ιεράρχησης των φυλών.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0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Φυλή </a:t>
            </a:r>
            <a:r>
              <a:rPr lang="el-GR" sz="3200" b="0" dirty="0" smtClean="0"/>
              <a:t>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Στη Γαλλία και την Ισπανία δεν υπάρχει συνείδηση «χρώματος».  </a:t>
            </a:r>
          </a:p>
          <a:p>
            <a:r>
              <a:rPr lang="el-GR" dirty="0"/>
              <a:t>Οι Γάλλοι ανησυχούν για τον πολιτισμό των μεταναστών (φοβούνται ότι θα υπονομεύσει τη δική τους κουλτούρα και τις πολιτικές ιδέες)</a:t>
            </a:r>
          </a:p>
          <a:p>
            <a:r>
              <a:rPr lang="el-GR" dirty="0"/>
              <a:t>Στη Γερμανία η απειλή αφορά στην ομοιογένεια του Γερμανικού φύλου από τους «ξένους»,  ο όρος ρατσισμός αποφεύγεται και χρησιμοποιείται ο όρος «εχθρότητα απέναντι στους ξένους»</a:t>
            </a:r>
          </a:p>
          <a:p>
            <a:r>
              <a:rPr lang="el-GR" dirty="0"/>
              <a:t>Βέλγιο, Ελβετία και Ολλανδία: η μακρά εμπειρία θρησκευτικής και γλωσσικής ποικιλομορφίας δημιουργεί ένα διαφορετικό πλαίσιο το οποίο παρέχει δυνατότητες νέων μορφών </a:t>
            </a:r>
            <a:r>
              <a:rPr lang="el-GR" dirty="0" err="1"/>
              <a:t>πολυπολιτισμικότητας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2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1f754eba14a2926f114d98ef7ceaead5fc4cccd"/>
  <p:tag name="ISPRING_RESOURCE_PATHS_HASH_PRESENTER" val="5aaade70ff3f5a3a481817ad4c3869df62425e7"/>
</p:tagLst>
</file>

<file path=ppt/theme/theme1.xml><?xml version="1.0" encoding="utf-8"?>
<a:theme xmlns:a="http://schemas.openxmlformats.org/drawingml/2006/main" name="OC_template_updated">
  <a:themeElements>
    <a:clrScheme name="Προσαρμοσμένο 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1172</Words>
  <Application>Microsoft Office PowerPoint</Application>
  <PresentationFormat>On-screen Show (4:3)</PresentationFormat>
  <Paragraphs>94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OC_template_updated</vt:lpstr>
      <vt:lpstr>Διαπολιτισμική Κοινωνική Εργασία</vt:lpstr>
      <vt:lpstr>Εθνικές μειονότητες &amp; εθνικότητα</vt:lpstr>
      <vt:lpstr>Ευρύτερες προσεγγίσεις (1/2)</vt:lpstr>
      <vt:lpstr>Ευρύτερες προσεγγίσεις (2/2)</vt:lpstr>
      <vt:lpstr>Μετανάστευση</vt:lpstr>
      <vt:lpstr>Εθνική κινητοποίηση (1/2)</vt:lpstr>
      <vt:lpstr>Εθνική κινητοποίηση (2/2)</vt:lpstr>
      <vt:lpstr>Φυλή (1/3)</vt:lpstr>
      <vt:lpstr>Φυλή (2/3)</vt:lpstr>
      <vt:lpstr>Φυλή (3/3)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alex</dc:creator>
  <cp:lastModifiedBy>alex</cp:lastModifiedBy>
  <cp:revision>53</cp:revision>
  <dcterms:created xsi:type="dcterms:W3CDTF">2013-03-04T13:35:19Z</dcterms:created>
  <dcterms:modified xsi:type="dcterms:W3CDTF">2015-09-17T12:17:18Z</dcterms:modified>
</cp:coreProperties>
</file>