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4"/>
  </p:notesMasterIdLst>
  <p:handoutMasterIdLst>
    <p:handoutMasterId r:id="rId45"/>
  </p:handoutMasterIdLst>
  <p:sldIdLst>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42" r:id="rId23"/>
    <p:sldId id="329" r:id="rId24"/>
    <p:sldId id="331" r:id="rId25"/>
    <p:sldId id="330" r:id="rId26"/>
    <p:sldId id="332" r:id="rId27"/>
    <p:sldId id="341" r:id="rId28"/>
    <p:sldId id="333" r:id="rId29"/>
    <p:sldId id="334" r:id="rId30"/>
    <p:sldId id="335" r:id="rId31"/>
    <p:sldId id="336" r:id="rId32"/>
    <p:sldId id="337" r:id="rId33"/>
    <p:sldId id="338" r:id="rId34"/>
    <p:sldId id="339" r:id="rId35"/>
    <p:sldId id="340" r:id="rId36"/>
    <p:sldId id="257" r:id="rId37"/>
    <p:sldId id="262" r:id="rId38"/>
    <p:sldId id="309" r:id="rId39"/>
    <p:sldId id="269" r:id="rId40"/>
    <p:sldId id="270" r:id="rId41"/>
    <p:sldId id="266" r:id="rId42"/>
    <p:sldId id="26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A59"/>
    <a:srgbClr val="AD1F5C"/>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9" d="100"/>
          <a:sy n="69" d="100"/>
        </p:scale>
        <p:origin x="155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339347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dirty="0"/>
          </a:p>
        </p:txBody>
      </p:sp>
    </p:spTree>
    <p:extLst>
      <p:ext uri="{BB962C8B-B14F-4D97-AF65-F5344CB8AC3E}">
        <p14:creationId xmlns:p14="http://schemas.microsoft.com/office/powerpoint/2010/main" val="339347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923A59"/>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130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atin typeface="+mn-lt"/>
              </a:defRPr>
            </a:lvl1pPr>
            <a:lvl2pPr marL="742950" indent="-285750">
              <a:lnSpc>
                <a:spcPct val="110000"/>
              </a:lnSpc>
              <a:spcBef>
                <a:spcPts val="1200"/>
              </a:spcBef>
              <a:buFont typeface="Courier New" panose="02070309020205020404" pitchFamily="49" charset="0"/>
              <a:buChar char="o"/>
              <a:defRPr sz="2400">
                <a:latin typeface="+mn-lt"/>
              </a:defRPr>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7476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4359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6571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38544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0943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9475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44023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373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019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9301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25183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6753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kumimoji="0" lang="el-GR" sz="3600" b="1" i="0" u="none" strike="noStrike" kern="1200" cap="none" spc="0" normalizeH="0" baseline="0" noProof="0" dirty="0" smtClean="0">
                <a:ln>
                  <a:noFill/>
                </a:ln>
                <a:solidFill>
                  <a:prstClr val="black"/>
                </a:solidFill>
                <a:effectLst/>
                <a:uLnTx/>
                <a:uFillTx/>
                <a:latin typeface="Calibri"/>
                <a:ea typeface="+mj-ea"/>
                <a:cs typeface="+mj-cs"/>
              </a:rPr>
              <a:t>Μέθοδοι προσωρινής αποτρίχωσης</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2</a:t>
            </a:r>
            <a:r>
              <a:rPr lang="el-GR" sz="2400" dirty="0" smtClean="0"/>
              <a:t>:</a:t>
            </a:r>
            <a:r>
              <a:rPr lang="en-US" sz="2400" dirty="0" smtClean="0"/>
              <a:t> </a:t>
            </a:r>
            <a:r>
              <a:rPr lang="el-GR" sz="2400" dirty="0" smtClean="0"/>
              <a:t>Δασυτριχισμός</a:t>
            </a:r>
            <a:endParaRPr lang="en-US" sz="2400" dirty="0" smtClean="0"/>
          </a:p>
          <a:p>
            <a:pPr>
              <a:spcBef>
                <a:spcPts val="0"/>
              </a:spcBef>
              <a:spcAft>
                <a:spcPts val="1200"/>
              </a:spcAft>
            </a:pPr>
            <a:endParaRPr lang="en-US" sz="2400" dirty="0" smtClean="0"/>
          </a:p>
          <a:p>
            <a:pPr>
              <a:spcBef>
                <a:spcPts val="0"/>
              </a:spcBef>
            </a:pPr>
            <a:r>
              <a:rPr lang="el-GR" sz="2400" dirty="0" smtClean="0"/>
              <a:t>Ιωάννα Γκρεκ</a:t>
            </a:r>
          </a:p>
          <a:p>
            <a:pPr>
              <a:spcBef>
                <a:spcPts val="0"/>
              </a:spcBef>
            </a:pPr>
            <a:r>
              <a:rPr lang="el-GR" sz="2400" dirty="0" smtClean="0"/>
              <a:t>Τμήμα Αισθητικής και Κοσμητολογίας</a:t>
            </a:r>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425747363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extLst>
                    <a:ext uri="{9D8B030D-6E8A-4147-A177-3AD203B41FA5}">
                      <a16:colId xmlns:a16="http://schemas.microsoft.com/office/drawing/2014/main" val="20000"/>
                    </a:ext>
                  </a:extLst>
                </a:gridCol>
                <a:gridCol w="3557112">
                  <a:extLst>
                    <a:ext uri="{9D8B030D-6E8A-4147-A177-3AD203B41FA5}">
                      <a16:colId xmlns:a16="http://schemas.microsoft.com/office/drawing/2014/main" val="20001"/>
                    </a:ext>
                  </a:extLst>
                </a:gridCol>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80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Βιολογικός κύκλος τριχών</a:t>
            </a:r>
            <a:endParaRPr lang="el-GR" dirty="0"/>
          </a:p>
        </p:txBody>
      </p:sp>
      <p:sp>
        <p:nvSpPr>
          <p:cNvPr id="3" name="Θέση περιεχομένου 2"/>
          <p:cNvSpPr>
            <a:spLocks noGrp="1"/>
          </p:cNvSpPr>
          <p:nvPr>
            <p:ph idx="1"/>
          </p:nvPr>
        </p:nvSpPr>
        <p:spPr/>
        <p:txBody>
          <a:bodyPr/>
          <a:lstStyle/>
          <a:p>
            <a:r>
              <a:rPr lang="el-GR" dirty="0" smtClean="0"/>
              <a:t>Φάση αναπτύξεως (</a:t>
            </a:r>
            <a:r>
              <a:rPr lang="en-US" dirty="0" smtClean="0"/>
              <a:t>anagen)</a:t>
            </a:r>
          </a:p>
          <a:p>
            <a:r>
              <a:rPr lang="el-GR" dirty="0" smtClean="0"/>
              <a:t>Φάση παλινδρομήσεως (</a:t>
            </a:r>
            <a:r>
              <a:rPr lang="en-US" dirty="0" smtClean="0"/>
              <a:t>katagen)</a:t>
            </a:r>
          </a:p>
          <a:p>
            <a:r>
              <a:rPr lang="el-GR" dirty="0" smtClean="0"/>
              <a:t>Φάση ηρεμίας (</a:t>
            </a:r>
            <a:r>
              <a:rPr lang="en-US" dirty="0" smtClean="0"/>
              <a:t>telogen)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1026" name="Picture 2" descr="\\gus\opencourses\Α_ΜΑΘΗΜΑΤΑ\ΥΛΙΚΟ\ΣΕΥΠ\ΓΚΡΕΚ ΙΩΑΝΝΑ\ΜΕΘΟΔΟΙ_ΠΡΟΣΩΡΙΝΗΣ_ΑΠΟΤΡΙΧΩΣΗΣ\eikones_enotita2\20130424-085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40968"/>
            <a:ext cx="71120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5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Μηχανισμός δράσης ανδρογόνων </a:t>
            </a:r>
            <a:br>
              <a:rPr lang="el-GR" sz="3200" dirty="0" smtClean="0"/>
            </a:br>
            <a:r>
              <a:rPr lang="el-GR" sz="3200" dirty="0" smtClean="0"/>
              <a:t>σε κυτταρικό επίπεδο </a:t>
            </a:r>
            <a:r>
              <a:rPr lang="el-GR" sz="3200" b="0" dirty="0"/>
              <a:t>1/2</a:t>
            </a:r>
            <a:endParaRPr lang="el-GR" sz="3200" dirty="0"/>
          </a:p>
        </p:txBody>
      </p:sp>
      <p:sp>
        <p:nvSpPr>
          <p:cNvPr id="3" name="Θέση περιεχομένου 2"/>
          <p:cNvSpPr>
            <a:spLocks noGrp="1"/>
          </p:cNvSpPr>
          <p:nvPr>
            <p:ph idx="1"/>
          </p:nvPr>
        </p:nvSpPr>
        <p:spPr/>
        <p:txBody>
          <a:bodyPr>
            <a:normAutofit lnSpcReduction="10000"/>
          </a:bodyPr>
          <a:lstStyle/>
          <a:p>
            <a:r>
              <a:rPr lang="el-GR" dirty="0" smtClean="0"/>
              <a:t>Κάθε ανδρογόνο για να ασκήσει τη βιολογική του δράση στην περιφέρεια πρέπει να διέλθει από την κυτταρική μεμβράνη και να εισέλθει στο εσωτερικό του κυττάρου.</a:t>
            </a:r>
          </a:p>
          <a:p>
            <a:r>
              <a:rPr lang="el-GR" dirty="0" smtClean="0"/>
              <a:t>Όταν η τεστοστερόνη εισέρχεται στο εσωτερικό του κυττάρου υφίσταται μεταβολές του μορίου της μετατρεπόμενης σε </a:t>
            </a:r>
            <a:r>
              <a:rPr lang="en-US" dirty="0" smtClean="0"/>
              <a:t>DHT</a:t>
            </a:r>
            <a:r>
              <a:rPr lang="el-GR" dirty="0" smtClean="0"/>
              <a:t>, η οποία αποτελεί και τη δραστική μορφή της ορμόνης</a:t>
            </a:r>
          </a:p>
          <a:p>
            <a:r>
              <a:rPr lang="el-GR" dirty="0" smtClean="0"/>
              <a:t>Ο βιοσχηματισμός αυτός επιτυγχάνεται με την παρουσία του ενζύμου 5α- αναγωγάσης.</a:t>
            </a:r>
          </a:p>
          <a:p>
            <a:r>
              <a:rPr lang="el-GR" dirty="0" smtClean="0"/>
              <a:t>Ο ρυθμός παραγωγής </a:t>
            </a:r>
            <a:r>
              <a:rPr lang="en-US" dirty="0" smtClean="0"/>
              <a:t>DHT </a:t>
            </a:r>
            <a:r>
              <a:rPr lang="el-GR" dirty="0" smtClean="0"/>
              <a:t>ποικίλλει στις διάφορες περιοχές του δέρματος ανάλογα με τη συγκέντρωση της </a:t>
            </a:r>
            <a:r>
              <a:rPr lang="el-GR" dirty="0"/>
              <a:t>5α- αναγωγάσης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5175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Μηχανισμός δράσης ανδρογόνων </a:t>
            </a:r>
            <a:br>
              <a:rPr lang="el-GR" sz="3200" dirty="0" smtClean="0"/>
            </a:br>
            <a:r>
              <a:rPr lang="el-GR" sz="3200" dirty="0" smtClean="0"/>
              <a:t>σε κυτταρικό επίπεδο </a:t>
            </a:r>
            <a:r>
              <a:rPr lang="el-GR" sz="3200" b="0" dirty="0" smtClean="0"/>
              <a:t>2/2</a:t>
            </a:r>
            <a:endParaRPr lang="el-GR" sz="3200" dirty="0"/>
          </a:p>
        </p:txBody>
      </p:sp>
      <p:sp>
        <p:nvSpPr>
          <p:cNvPr id="3" name="Θέση περιεχομένου 2"/>
          <p:cNvSpPr>
            <a:spLocks noGrp="1"/>
          </p:cNvSpPr>
          <p:nvPr>
            <p:ph idx="1"/>
          </p:nvPr>
        </p:nvSpPr>
        <p:spPr/>
        <p:txBody>
          <a:bodyPr>
            <a:normAutofit/>
          </a:bodyPr>
          <a:lstStyle/>
          <a:p>
            <a:r>
              <a:rPr lang="el-GR" dirty="0" smtClean="0"/>
              <a:t>Η δραστηριότητα του ενζύμου</a:t>
            </a:r>
            <a:r>
              <a:rPr lang="el-GR" dirty="0"/>
              <a:t> 5α- </a:t>
            </a:r>
            <a:r>
              <a:rPr lang="el-GR" dirty="0" smtClean="0"/>
              <a:t>αναγωγάση στο δέρμα διεγείρεται από τα ανδρογόνα και είναι αυξημένη στις γυναίκες με ακμή και υπετρίχωση.</a:t>
            </a:r>
          </a:p>
          <a:p>
            <a:r>
              <a:rPr lang="el-GR" dirty="0" smtClean="0"/>
              <a:t>Η υπετρίχωση αντανακλά αυξημένη δραστηριότητα της </a:t>
            </a:r>
            <a:r>
              <a:rPr lang="el-GR" dirty="0"/>
              <a:t>5α- </a:t>
            </a:r>
            <a:r>
              <a:rPr lang="el-GR" dirty="0" smtClean="0"/>
              <a:t>αναγωγάσης η οποία παράγει περισσότερη </a:t>
            </a:r>
            <a:r>
              <a:rPr lang="en-US" dirty="0" smtClean="0"/>
              <a:t>DHT</a:t>
            </a:r>
            <a:r>
              <a:rPr lang="el-GR" dirty="0" smtClean="0"/>
              <a:t>, μέσω της οποίας στη συνέχεια διεγείρεται η ανάπτυξη των τριχών.</a:t>
            </a:r>
          </a:p>
          <a:p>
            <a:r>
              <a:rPr lang="el-GR" dirty="0" smtClean="0"/>
              <a:t>Δείκτης της δραστηριότητας της </a:t>
            </a:r>
            <a:r>
              <a:rPr lang="el-GR" dirty="0"/>
              <a:t>5α- </a:t>
            </a:r>
            <a:r>
              <a:rPr lang="el-GR" dirty="0" smtClean="0"/>
              <a:t>αναγωγάσης αποτελούν το επίπεδο στο αίμα ή στα ούρα του 3α-</a:t>
            </a:r>
            <a:r>
              <a:rPr lang="en-US" dirty="0" smtClean="0"/>
              <a:t>AG.</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54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Φυσιολογία παραγωγής ανδρογόνων </a:t>
            </a:r>
            <a:br>
              <a:rPr lang="el-GR" sz="3200" dirty="0" smtClean="0"/>
            </a:br>
            <a:r>
              <a:rPr lang="el-GR" sz="3200" dirty="0" smtClean="0"/>
              <a:t>από τα επινεφρίδια</a:t>
            </a:r>
            <a:endParaRPr lang="el-GR" sz="3200" dirty="0"/>
          </a:p>
        </p:txBody>
      </p:sp>
      <p:sp>
        <p:nvSpPr>
          <p:cNvPr id="3" name="Θέση περιεχομένου 2"/>
          <p:cNvSpPr>
            <a:spLocks noGrp="1"/>
          </p:cNvSpPr>
          <p:nvPr>
            <p:ph idx="1"/>
          </p:nvPr>
        </p:nvSpPr>
        <p:spPr/>
        <p:txBody>
          <a:bodyPr/>
          <a:lstStyle/>
          <a:p>
            <a:pPr marL="0" indent="0">
              <a:buNone/>
            </a:pPr>
            <a:r>
              <a:rPr lang="el-GR" dirty="0" smtClean="0"/>
              <a:t>Γίνεται μέσω δύο βιοσυνθετικών οδών</a:t>
            </a:r>
            <a:r>
              <a:rPr lang="en-US" dirty="0" smtClean="0"/>
              <a:t>:</a:t>
            </a:r>
          </a:p>
          <a:p>
            <a:r>
              <a:rPr lang="el-GR" dirty="0" smtClean="0"/>
              <a:t>Στη μία οδό η βιοσύνθεση γίνεται από τη χοληστερόλη προς δευδροεπιανδροστερόνη (</a:t>
            </a:r>
            <a:r>
              <a:rPr lang="en-US" dirty="0" smtClean="0"/>
              <a:t>DHEA) </a:t>
            </a:r>
            <a:r>
              <a:rPr lang="el-GR" dirty="0" smtClean="0"/>
              <a:t>και καταλήγει σε ανδροστανδιόλη (Α</a:t>
            </a:r>
            <a:r>
              <a:rPr lang="el-GR" baseline="-25000" dirty="0" smtClean="0"/>
              <a:t>4</a:t>
            </a:r>
            <a:r>
              <a:rPr lang="el-GR" dirty="0" smtClean="0"/>
              <a:t> ή Δ</a:t>
            </a:r>
            <a:r>
              <a:rPr lang="el-GR" baseline="-25000" dirty="0" smtClean="0"/>
              <a:t>4</a:t>
            </a:r>
            <a:r>
              <a:rPr lang="el-GR" dirty="0" smtClean="0"/>
              <a:t>)</a:t>
            </a:r>
          </a:p>
          <a:p>
            <a:r>
              <a:rPr lang="el-GR" dirty="0" smtClean="0"/>
              <a:t>Στην άλλη οδό η βιοσύνθεση γίνεται με μετατροπή της προγεστερόνης σε </a:t>
            </a:r>
            <a:r>
              <a:rPr lang="el-GR" dirty="0"/>
              <a:t>Α</a:t>
            </a:r>
            <a:r>
              <a:rPr lang="el-GR" baseline="-25000" dirty="0"/>
              <a:t>4</a:t>
            </a:r>
            <a:r>
              <a:rPr lang="el-GR" dirty="0"/>
              <a:t> </a:t>
            </a:r>
            <a:endParaRPr lang="el-GR" dirty="0" smtClean="0"/>
          </a:p>
          <a:p>
            <a:r>
              <a:rPr lang="el-GR" dirty="0" smtClean="0"/>
              <a:t>Σημαντικά ανδρογόνα επινεφριδικ</a:t>
            </a:r>
            <a:r>
              <a:rPr lang="el-GR" dirty="0"/>
              <a:t>ή</a:t>
            </a:r>
            <a:r>
              <a:rPr lang="el-GR" dirty="0" smtClean="0"/>
              <a:t>ς προέλευσης είναι η </a:t>
            </a:r>
            <a:r>
              <a:rPr lang="en-US" dirty="0" smtClean="0"/>
              <a:t>DHEA </a:t>
            </a:r>
            <a:r>
              <a:rPr lang="el-GR" dirty="0" smtClean="0"/>
              <a:t>και ο θειικός εστέρας </a:t>
            </a:r>
            <a:r>
              <a:rPr lang="en-US" dirty="0" smtClean="0"/>
              <a:t>DHEA-S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21393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Φυσιολογία παραγωγής ανδρογόνων </a:t>
            </a:r>
            <a:br>
              <a:rPr lang="el-GR" sz="3200" dirty="0" smtClean="0"/>
            </a:br>
            <a:r>
              <a:rPr lang="el-GR" sz="3200" dirty="0" smtClean="0"/>
              <a:t>από τις ωοθήκες</a:t>
            </a:r>
            <a:endParaRPr lang="el-GR" sz="3200" dirty="0"/>
          </a:p>
        </p:txBody>
      </p:sp>
      <p:sp>
        <p:nvSpPr>
          <p:cNvPr id="3" name="Θέση περιεχομένου 2"/>
          <p:cNvSpPr>
            <a:spLocks noGrp="1"/>
          </p:cNvSpPr>
          <p:nvPr>
            <p:ph idx="1"/>
          </p:nvPr>
        </p:nvSpPr>
        <p:spPr/>
        <p:txBody>
          <a:bodyPr/>
          <a:lstStyle/>
          <a:p>
            <a:r>
              <a:rPr lang="el-GR" dirty="0" smtClean="0"/>
              <a:t>Οι κυτταρικοί σχηματισμοί με ικανότητα έκκρισης ανδρογόνων στην ωοθήκη είναι τα ωοθηλάκια, το στρώμα και το ωχρό σωμάτιο.</a:t>
            </a:r>
          </a:p>
          <a:p>
            <a:r>
              <a:rPr lang="el-GR" dirty="0" smtClean="0"/>
              <a:t>Το ωοθηλάκιο εκκρίνει κυρίως Α</a:t>
            </a:r>
            <a:r>
              <a:rPr lang="el-GR" baseline="-25000" dirty="0" smtClean="0"/>
              <a:t>4 ,</a:t>
            </a:r>
            <a:r>
              <a:rPr lang="el-GR" dirty="0" smtClean="0"/>
              <a:t> μικρότερες ποσότητες </a:t>
            </a:r>
            <a:r>
              <a:rPr lang="en-US" dirty="0" smtClean="0"/>
              <a:t>DHEA</a:t>
            </a:r>
            <a:r>
              <a:rPr lang="el-GR" dirty="0" smtClean="0"/>
              <a:t>, Τ</a:t>
            </a:r>
            <a:r>
              <a:rPr lang="en-US" dirty="0" smtClean="0"/>
              <a:t> </a:t>
            </a:r>
            <a:r>
              <a:rPr lang="el-GR" dirty="0" smtClean="0"/>
              <a:t>και </a:t>
            </a:r>
            <a:r>
              <a:rPr lang="en-US" dirty="0" smtClean="0"/>
              <a:t>DHT.</a:t>
            </a:r>
          </a:p>
          <a:p>
            <a:r>
              <a:rPr lang="el-GR" dirty="0" smtClean="0"/>
              <a:t>Το στρώμα εκκρίνει </a:t>
            </a:r>
            <a:r>
              <a:rPr lang="en-US" dirty="0" smtClean="0"/>
              <a:t>DHEA</a:t>
            </a:r>
            <a:r>
              <a:rPr lang="el-GR" dirty="0" smtClean="0"/>
              <a:t>,</a:t>
            </a:r>
            <a:r>
              <a:rPr lang="en-US" dirty="0" smtClean="0"/>
              <a:t> DHT</a:t>
            </a:r>
            <a:r>
              <a:rPr lang="el-GR" dirty="0" smtClean="0"/>
              <a:t>, σημαντική παραγωγή Α</a:t>
            </a:r>
            <a:r>
              <a:rPr lang="el-GR" baseline="-25000" dirty="0" smtClean="0"/>
              <a:t>4 </a:t>
            </a:r>
            <a:r>
              <a:rPr lang="el-GR" baseline="-25000" dirty="0"/>
              <a:t>,</a:t>
            </a:r>
            <a:r>
              <a:rPr lang="el-GR" dirty="0"/>
              <a:t> </a:t>
            </a:r>
            <a:r>
              <a:rPr lang="el-GR" dirty="0" smtClean="0"/>
              <a:t>υψηλή ποσότητα Τ</a:t>
            </a:r>
            <a:r>
              <a:rPr lang="en-US" dirty="0" smtClean="0"/>
              <a:t>.</a:t>
            </a:r>
            <a:endParaRPr lang="el-GR" dirty="0"/>
          </a:p>
          <a:p>
            <a:r>
              <a:rPr lang="el-GR" dirty="0" smtClean="0"/>
              <a:t> Το ωχρό σωμάτιο παράγει κυρίως Α</a:t>
            </a:r>
            <a:r>
              <a:rPr lang="el-GR" baseline="-25000" dirty="0" smtClean="0"/>
              <a:t>4 </a:t>
            </a:r>
            <a:r>
              <a:rPr lang="el-GR" dirty="0" smtClean="0"/>
              <a:t>και σε μικρότερη ποσότητα Τ</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90552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‘Εκκριση ανδρογόνων στη γυναίκα </a:t>
            </a:r>
            <a:r>
              <a:rPr lang="el-GR" sz="3200" b="0" dirty="0">
                <a:solidFill>
                  <a:prstClr val="white"/>
                </a:solidFill>
              </a:rPr>
              <a:t>1/2</a:t>
            </a:r>
            <a:endParaRPr lang="el-GR" dirty="0"/>
          </a:p>
        </p:txBody>
      </p:sp>
      <p:sp>
        <p:nvSpPr>
          <p:cNvPr id="3" name="Θέση περιεχομένου 2"/>
          <p:cNvSpPr>
            <a:spLocks noGrp="1"/>
          </p:cNvSpPr>
          <p:nvPr>
            <p:ph idx="1"/>
          </p:nvPr>
        </p:nvSpPr>
        <p:spPr/>
        <p:txBody>
          <a:bodyPr/>
          <a:lstStyle/>
          <a:p>
            <a:r>
              <a:rPr lang="el-GR" dirty="0" smtClean="0"/>
              <a:t>Μέχρι 6 ετών η έκκριση είναι μηδαμινή.</a:t>
            </a:r>
          </a:p>
          <a:p>
            <a:r>
              <a:rPr lang="el-GR" dirty="0" smtClean="0"/>
              <a:t>Στα 6-7 παρατηρείται η αδεναρχή και συνίσταται στην αύξηση της έκκρισης ανδρογόνων</a:t>
            </a:r>
          </a:p>
          <a:p>
            <a:r>
              <a:rPr lang="el-GR" dirty="0" smtClean="0"/>
              <a:t>Η </a:t>
            </a:r>
            <a:r>
              <a:rPr lang="en-US" dirty="0" smtClean="0"/>
              <a:t>DHEA </a:t>
            </a:r>
            <a:r>
              <a:rPr lang="el-GR" dirty="0" smtClean="0"/>
              <a:t>και </a:t>
            </a:r>
            <a:r>
              <a:rPr lang="en-US" dirty="0" smtClean="0"/>
              <a:t>DHEA-S </a:t>
            </a:r>
            <a:r>
              <a:rPr lang="el-GR" dirty="0" smtClean="0"/>
              <a:t>παρουσιάζουν απότομη αύξηση και συνεχίζουν προοδευτικά να αυξάνουν μέχρι τα 11 έτη.</a:t>
            </a:r>
          </a:p>
          <a:p>
            <a:r>
              <a:rPr lang="el-GR" dirty="0" smtClean="0"/>
              <a:t>Τα ανδρογόνα των επινεφριδίων ακολουθούν τον ημερήσιο ρυθμό εκκρίσεως της κορτιζόλης και εμφανίζουν υψηλή στάθμη κατά τις πρωινές ώρες και χαμηλότερη κατά τις βραδυνές.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00306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‘Εκκριση ανδρογόνων στη γυναίκα </a:t>
            </a:r>
            <a:r>
              <a:rPr lang="el-GR" sz="32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smtClean="0"/>
              <a:t>Στην ηλικία των 11-12 ετών αρχίζει η ορμονική λειτουργία των ωοθηκών, η οποία προσφέρει στην κυκλοφορία τα ανδρογόνα που παράγει, Δ</a:t>
            </a:r>
            <a:r>
              <a:rPr lang="el-GR" baseline="-25000" dirty="0" smtClean="0"/>
              <a:t>4</a:t>
            </a:r>
            <a:r>
              <a:rPr lang="el-GR" dirty="0" smtClean="0"/>
              <a:t>Α, </a:t>
            </a:r>
            <a:r>
              <a:rPr lang="en-US" dirty="0" smtClean="0"/>
              <a:t>DHEA</a:t>
            </a:r>
            <a:r>
              <a:rPr lang="el-GR" dirty="0"/>
              <a:t> </a:t>
            </a:r>
            <a:r>
              <a:rPr lang="el-GR" dirty="0" smtClean="0"/>
              <a:t>και μικρά ποσά τεστοστερόνης.</a:t>
            </a:r>
          </a:p>
          <a:p>
            <a:r>
              <a:rPr lang="el-GR" dirty="0" smtClean="0"/>
              <a:t>Η παραγωγή ωοθηκικών ανδρογόνων εμφανίζει μικρή αύξηση στα μέσα του κύκλου (20%)</a:t>
            </a:r>
          </a:p>
          <a:p>
            <a:r>
              <a:rPr lang="el-GR" dirty="0" smtClean="0"/>
              <a:t>Μετά την έναρξη της κυκλικής λειτουργίας των ωοθηκών ο οργανισμός δέχεται ανδρογόνα από τρεις πηγές</a:t>
            </a:r>
            <a:r>
              <a:rPr lang="en-US" dirty="0" smtClean="0"/>
              <a:t>: </a:t>
            </a:r>
            <a:r>
              <a:rPr lang="el-GR" i="1" dirty="0" smtClean="0"/>
              <a:t>επινεφρίδια, ωοθήκες και περιφέρεια</a:t>
            </a:r>
            <a:r>
              <a:rPr lang="el-GR" dirty="0" smtClean="0"/>
              <a:t>.</a:t>
            </a:r>
          </a:p>
          <a:p>
            <a:r>
              <a:rPr lang="el-GR" dirty="0" smtClean="0"/>
              <a:t>Το σημαντικότερο βιολογικά ανδρογόνο είναι η τεστοστερόνη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04802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Παράγοντες εκδήλωσης ανδρογονικής δράσης</a:t>
            </a:r>
            <a:endParaRPr lang="el-GR" sz="3200" dirty="0"/>
          </a:p>
        </p:txBody>
      </p:sp>
      <p:sp>
        <p:nvSpPr>
          <p:cNvPr id="3" name="Θέση περιεχομένου 2"/>
          <p:cNvSpPr>
            <a:spLocks noGrp="1"/>
          </p:cNvSpPr>
          <p:nvPr>
            <p:ph idx="1"/>
          </p:nvPr>
        </p:nvSpPr>
        <p:spPr/>
        <p:txBody>
          <a:bodyPr/>
          <a:lstStyle/>
          <a:p>
            <a:pPr marL="0" indent="0">
              <a:buNone/>
            </a:pPr>
            <a:r>
              <a:rPr lang="el-GR" dirty="0" smtClean="0"/>
              <a:t>Υπό την προϋπόθεση ότι οι ιστοί-στόχοι έχουν φυσιολογική ευαισθησία, η συμβολή κάθε ανδρογόνου στην εκδήλωση ανδρογονικής δράσης στη γυναίκα εξαρτάται</a:t>
            </a:r>
            <a:r>
              <a:rPr lang="en-US" dirty="0" smtClean="0"/>
              <a:t>:</a:t>
            </a:r>
          </a:p>
          <a:p>
            <a:r>
              <a:rPr lang="el-GR" dirty="0" smtClean="0"/>
              <a:t>Από το ποσό παραγωγής του</a:t>
            </a:r>
          </a:p>
          <a:p>
            <a:r>
              <a:rPr lang="el-GR" dirty="0" smtClean="0"/>
              <a:t>Από την ισχύ της δράσης του</a:t>
            </a:r>
          </a:p>
          <a:p>
            <a:r>
              <a:rPr lang="el-GR" dirty="0" smtClean="0"/>
              <a:t>Από τη δυνατότητα του να μετατρέπεται σε ισχυρότερα ανδρογόνα</a:t>
            </a:r>
          </a:p>
          <a:p>
            <a:r>
              <a:rPr lang="el-GR" dirty="0" smtClean="0"/>
              <a:t>Από τη δέσμευσή του από τις ειδικές πρωτεΐνες του 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86887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Κλινικές εκδηλώσεις υπερανδρογοναιμίας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Δασυτριχισμός προσώπου</a:t>
            </a:r>
          </a:p>
          <a:p>
            <a:r>
              <a:rPr lang="el-GR" dirty="0" smtClean="0"/>
              <a:t>Αραίωση ανδρικού τύπου κεφαλής</a:t>
            </a:r>
          </a:p>
          <a:p>
            <a:r>
              <a:rPr lang="el-GR" dirty="0" smtClean="0"/>
              <a:t>Λιπαρό δέρμα</a:t>
            </a:r>
          </a:p>
          <a:p>
            <a:r>
              <a:rPr lang="el-GR" dirty="0" smtClean="0"/>
              <a:t>Βρ</a:t>
            </a:r>
            <a:r>
              <a:rPr lang="el-GR" dirty="0"/>
              <a:t>ά</a:t>
            </a:r>
            <a:r>
              <a:rPr lang="el-GR" dirty="0" smtClean="0"/>
              <a:t>γχος φωνής</a:t>
            </a:r>
          </a:p>
          <a:p>
            <a:r>
              <a:rPr lang="el-GR" dirty="0" smtClean="0"/>
              <a:t>Μεγένθυση κλειτορίδας</a:t>
            </a:r>
          </a:p>
          <a:p>
            <a:r>
              <a:rPr lang="el-GR" dirty="0" smtClean="0"/>
              <a:t>Ανάπτυξη σκελετικών μυών ανδρικού τύπου</a:t>
            </a:r>
          </a:p>
          <a:p>
            <a:r>
              <a:rPr lang="el-GR" dirty="0" smtClean="0"/>
              <a:t>Διαταραχές έμμηνης ρύσεως</a:t>
            </a:r>
          </a:p>
          <a:p>
            <a:r>
              <a:rPr lang="el-GR" dirty="0" smtClean="0"/>
              <a:t>Υποπλαστικοί μαστοί</a:t>
            </a:r>
          </a:p>
          <a:p>
            <a:r>
              <a:rPr lang="el-GR" dirty="0" smtClean="0"/>
              <a:t>Πρώιμη σύγκλιση επιφύσεων των οστών</a:t>
            </a:r>
          </a:p>
          <a:p>
            <a:r>
              <a:rPr lang="el-GR" dirty="0" smtClean="0"/>
              <a:t>Κατανομή λίπους ανδρικού τύπου</a:t>
            </a:r>
          </a:p>
          <a:p>
            <a:r>
              <a:rPr lang="el-GR" dirty="0" smtClean="0"/>
              <a:t>Αύξηση της </a:t>
            </a:r>
            <a:r>
              <a:rPr lang="en-US" dirty="0" smtClean="0"/>
              <a:t>libido</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32482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SHBG- </a:t>
            </a:r>
            <a:r>
              <a:rPr lang="el-GR" dirty="0" smtClean="0"/>
              <a:t>ο ρόλος της στην υπερανδρογοναιμία</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Τα οιστρογόνα και οι ορμόνες του θυρεοειδούς αυξάνουν την παραγωγή της </a:t>
            </a:r>
            <a:r>
              <a:rPr lang="en-US" dirty="0" smtClean="0"/>
              <a:t>SHBG </a:t>
            </a:r>
            <a:r>
              <a:rPr lang="el-GR" dirty="0" smtClean="0"/>
              <a:t>από το ήπαρ και τη συγκέντρωσή της στο αίμα.</a:t>
            </a:r>
          </a:p>
          <a:p>
            <a:r>
              <a:rPr lang="el-GR" dirty="0" smtClean="0"/>
              <a:t>Αντίθετα τα ανδρογόνα, τα κορτικοειδή, τα προγεστερονοειδή, η αυξητική ορμόνη και η παχυσαρκία ελαττώνουν την παραγωγή της.</a:t>
            </a:r>
          </a:p>
          <a:p>
            <a:r>
              <a:rPr lang="el-GR" dirty="0" smtClean="0"/>
              <a:t>Σε υπερανδρογοναιμία η </a:t>
            </a:r>
            <a:r>
              <a:rPr lang="en-US" dirty="0" smtClean="0"/>
              <a:t>SHBG </a:t>
            </a:r>
            <a:r>
              <a:rPr lang="el-GR" dirty="0" smtClean="0"/>
              <a:t>είναι μειωμένη</a:t>
            </a:r>
          </a:p>
          <a:p>
            <a:r>
              <a:rPr lang="el-GR" dirty="0" smtClean="0"/>
              <a:t>Η </a:t>
            </a:r>
            <a:r>
              <a:rPr lang="en-US" dirty="0" smtClean="0"/>
              <a:t>SHBG </a:t>
            </a:r>
            <a:r>
              <a:rPr lang="el-GR" dirty="0" smtClean="0"/>
              <a:t>αποτελεί σημαντικό παράγοντα καθορισμού της μεταβολικής κάθαρσης από την κυκλοφορία της Τ και της </a:t>
            </a:r>
            <a:r>
              <a:rPr lang="en-US" dirty="0" smtClean="0"/>
              <a:t>DHT</a:t>
            </a:r>
            <a:r>
              <a:rPr lang="el-GR" dirty="0" smtClean="0"/>
              <a:t>. </a:t>
            </a:r>
          </a:p>
          <a:p>
            <a:r>
              <a:rPr lang="el-GR" dirty="0" smtClean="0"/>
              <a:t>Η μεταβολική κάθαρση των ανδρογόνων είναι αντιστρόφως ανάλογη της δεσμευτικής τους ικανότητας προς την </a:t>
            </a:r>
            <a:r>
              <a:rPr lang="en-US" dirty="0" smtClean="0"/>
              <a:t>SHBG</a:t>
            </a:r>
            <a:r>
              <a:rPr lang="el-GR" dirty="0" smtClean="0"/>
              <a:t> και ανάλογη προς το ελεύθερο κλάσμα στο αίμα.</a:t>
            </a:r>
          </a:p>
          <a:p>
            <a:pPr marL="0" indent="0">
              <a:buNone/>
            </a:pP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173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Δασυτριχισμός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Αύξηση τριχών στη γυναίκα λόγω διαταραχών </a:t>
            </a:r>
          </a:p>
          <a:p>
            <a:r>
              <a:rPr lang="el-GR" dirty="0" smtClean="0"/>
              <a:t>της υπερανδρογοναιμίας</a:t>
            </a:r>
          </a:p>
          <a:p>
            <a:r>
              <a:rPr lang="el-GR" dirty="0" smtClean="0"/>
              <a:t>Του ανδρογεννητικού αρρενοποιητικού συνδρόμου</a:t>
            </a:r>
          </a:p>
          <a:p>
            <a:pPr marL="0" indent="0">
              <a:buNone/>
            </a:pPr>
            <a:endParaRPr lang="el-GR" dirty="0" smtClean="0"/>
          </a:p>
          <a:p>
            <a:pPr marL="0" indent="0">
              <a:buNone/>
            </a:pPr>
            <a:r>
              <a:rPr lang="el-GR" dirty="0" smtClean="0"/>
              <a:t>Μπορεί να οφείλεται σε αυξημένη έκκριση ανδρογόνων ή σε αυξημένη πέραν του φυσιολογικού ευαισθησία του οργανισμού στις ορμόνες αυτές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758674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Ανδρικού τύπου ανάπτυξη μυϊκού συστήματος σε γυναίκα</a:t>
            </a:r>
            <a:endParaRPr lang="el-GR" dirty="0"/>
          </a:p>
        </p:txBody>
      </p:sp>
      <p:sp>
        <p:nvSpPr>
          <p:cNvPr id="3" name="Θέση περιεχομένου 2"/>
          <p:cNvSpPr>
            <a:spLocks noGrp="1"/>
          </p:cNvSpPr>
          <p:nvPr>
            <p:ph idx="1"/>
          </p:nvPr>
        </p:nvSpPr>
        <p:spPr/>
        <p:txBody>
          <a:bodyPr>
            <a:normAutofit/>
          </a:bodyPr>
          <a:lstStyle/>
          <a:p>
            <a:pPr marL="0" indent="0">
              <a:buNone/>
            </a:pP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092" y="1606220"/>
            <a:ext cx="3962400" cy="4657344"/>
          </a:xfrm>
          <a:prstGeom prst="rect">
            <a:avLst/>
          </a:prstGeom>
        </p:spPr>
      </p:pic>
    </p:spTree>
    <p:extLst>
      <p:ext uri="{BB962C8B-B14F-4D97-AF65-F5344CB8AC3E}">
        <p14:creationId xmlns:p14="http://schemas.microsoft.com/office/powerpoint/2010/main" val="2721453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Δέρμα και ανδρογόνα </a:t>
            </a:r>
            <a:r>
              <a:rPr lang="el-GR" sz="3200" b="0" dirty="0">
                <a:solidFill>
                  <a:prstClr val="white"/>
                </a:solidFill>
              </a:rPr>
              <a:t>1/2</a:t>
            </a:r>
            <a:endParaRPr lang="el-GR" dirty="0"/>
          </a:p>
        </p:txBody>
      </p:sp>
      <p:sp>
        <p:nvSpPr>
          <p:cNvPr id="3" name="Θέση περιεχομένου 2"/>
          <p:cNvSpPr>
            <a:spLocks noGrp="1"/>
          </p:cNvSpPr>
          <p:nvPr>
            <p:ph idx="1"/>
          </p:nvPr>
        </p:nvSpPr>
        <p:spPr/>
        <p:txBody>
          <a:bodyPr/>
          <a:lstStyle/>
          <a:p>
            <a:r>
              <a:rPr lang="el-GR" dirty="0" smtClean="0"/>
              <a:t>Το δέρμα φτάνει το 16% του συνολικού βάρους του σώματος.</a:t>
            </a:r>
          </a:p>
          <a:p>
            <a:r>
              <a:rPr lang="el-GR" dirty="0" smtClean="0"/>
              <a:t>Κύρια λειτουργία είναι η προστασία του σώματος</a:t>
            </a:r>
          </a:p>
          <a:p>
            <a:r>
              <a:rPr lang="el-GR" dirty="0" smtClean="0"/>
              <a:t>‘Εχει ορισμένες μεταβολικές λειτουργίες</a:t>
            </a:r>
          </a:p>
          <a:p>
            <a:r>
              <a:rPr lang="el-GR" dirty="0" smtClean="0"/>
              <a:t>Είναι αποδέκτης πολυάριθμων ορμονικών επιδράσεων, π.χ. επιδράσεων ενδοκρινικών διαταραχών</a:t>
            </a:r>
          </a:p>
          <a:p>
            <a:r>
              <a:rPr lang="el-GR" dirty="0" smtClean="0"/>
              <a:t>Το δέρμα αποτελεί όργανο-στόχο των ανδρογόνων και στα δύο φύλα.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07269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Δέρμα και ανδρογόνα </a:t>
            </a:r>
            <a:r>
              <a:rPr lang="el-GR" sz="32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smtClean="0"/>
              <a:t>Η ανάπτυξη των τριχών και η έκκριση των σμηγματογόνων αδένων βρίσκονται υπό την επίδραση των ανδρογόνων.</a:t>
            </a:r>
          </a:p>
          <a:p>
            <a:r>
              <a:rPr lang="el-GR" dirty="0" smtClean="0"/>
              <a:t>Στο πρόσωπου και τα άκρα, η Τ αυξάνει την περίοδο δραστηριότητας του </a:t>
            </a:r>
            <a:r>
              <a:rPr lang="el-GR" dirty="0" err="1" smtClean="0"/>
              <a:t>τριχικού</a:t>
            </a:r>
            <a:r>
              <a:rPr lang="el-GR" dirty="0" smtClean="0"/>
              <a:t> θυλάκου αλλά και το ρυθμό αύξησης, το πάχος και τη μελάγχρωση της τρίχας</a:t>
            </a:r>
          </a:p>
          <a:p>
            <a:r>
              <a:rPr lang="el-GR" dirty="0" smtClean="0"/>
              <a:t>Στους σμηγματογόνους αδένες η δράση των ανδρογόνων εκδηλώνεται άμεσα στην κυτταρική διαίρεση και τη σύνθεση των λιπιδίων αλλά και έμμεσα με τη διευκόλυνση της επίδρασης πεπτιδίων στα κύτταρα των αδένων.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093580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Δασυτριχισμός και εμμηνόπαυση</a:t>
            </a:r>
            <a:endParaRPr lang="el-GR" dirty="0"/>
          </a:p>
        </p:txBody>
      </p:sp>
      <p:sp>
        <p:nvSpPr>
          <p:cNvPr id="3" name="Θέση περιεχομένου 2"/>
          <p:cNvSpPr>
            <a:spLocks noGrp="1"/>
          </p:cNvSpPr>
          <p:nvPr>
            <p:ph idx="1"/>
          </p:nvPr>
        </p:nvSpPr>
        <p:spPr/>
        <p:txBody>
          <a:bodyPr/>
          <a:lstStyle/>
          <a:p>
            <a:r>
              <a:rPr lang="el-GR" dirty="0" smtClean="0"/>
              <a:t>Εμφάνιση τριχοφυΐας στο πρόσωπο, στο άνω χείλος και τον πώγωνα.</a:t>
            </a:r>
          </a:p>
          <a:p>
            <a:r>
              <a:rPr lang="el-GR" dirty="0" smtClean="0"/>
              <a:t>Ονομάζεται μετεμμηνοπαυσιακός δασυτριχισμός και οφείλεται στην αυξημένη δραστηριότητα της 5</a:t>
            </a:r>
            <a:r>
              <a:rPr lang="el-GR" baseline="30000" dirty="0" smtClean="0"/>
              <a:t>α</a:t>
            </a:r>
            <a:r>
              <a:rPr lang="el-GR" dirty="0" smtClean="0"/>
              <a:t>- αναγωγάσης και στα χαμηλότερα επίπεδα οιστρογόνων. Οφείλεται επίσης στην αύξηση βάρους στις γυναίκες τρίτης ηλικίας, όπου μειώνεται η </a:t>
            </a:r>
            <a:r>
              <a:rPr lang="en-US" dirty="0" smtClean="0"/>
              <a:t>SHBG</a:t>
            </a:r>
            <a:r>
              <a:rPr lang="el-GR" dirty="0" smtClean="0"/>
              <a:t> και επομένως αυξάνει η διαθεσιμότητα της ελεύθερης τεστοστερόνης.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09571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836712"/>
          </a:xfrm>
        </p:spPr>
        <p:txBody>
          <a:bodyPr>
            <a:normAutofit/>
          </a:bodyPr>
          <a:lstStyle/>
          <a:p>
            <a:r>
              <a:rPr lang="el-GR" dirty="0" smtClean="0"/>
              <a:t>Διαγνωστική εκτίμηση δασυτριχισμού</a:t>
            </a:r>
            <a:r>
              <a:rPr lang="en-US" dirty="0" smtClean="0"/>
              <a:t> </a:t>
            </a:r>
            <a:r>
              <a:rPr lang="en-US" sz="3200" b="0" dirty="0" smtClean="0"/>
              <a:t>1/2</a:t>
            </a:r>
            <a:endParaRPr lang="el-GR" sz="3200" b="0" dirty="0"/>
          </a:p>
        </p:txBody>
      </p:sp>
      <p:sp>
        <p:nvSpPr>
          <p:cNvPr id="4" name="Θέση αριθμού διαφάνειας 3"/>
          <p:cNvSpPr>
            <a:spLocks noGrp="1"/>
          </p:cNvSpPr>
          <p:nvPr>
            <p:ph type="sldNum" sz="quarter" idx="12"/>
          </p:nvPr>
        </p:nvSpPr>
        <p:spPr>
          <a:xfrm>
            <a:off x="8604448" y="6381328"/>
            <a:ext cx="370384" cy="365125"/>
          </a:xfrm>
        </p:spPr>
        <p:txBody>
          <a:bodyPr/>
          <a:lstStyle/>
          <a:p>
            <a:pPr>
              <a:defRPr/>
            </a:pPr>
            <a:fld id="{7E55E3B3-0445-4CFC-BED8-763D4409E61F}" type="slidenum">
              <a:rPr lang="el-GR" smtClean="0"/>
              <a:pPr>
                <a:defRPr/>
              </a:pPr>
              <a:t>23</a:t>
            </a:fld>
            <a:endParaRPr lang="el-GR" dirty="0"/>
          </a:p>
        </p:txBody>
      </p:sp>
      <p:pic>
        <p:nvPicPr>
          <p:cNvPr id="8" name="Θέση περιεχομένου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324" y="1124744"/>
            <a:ext cx="9064676" cy="5040560"/>
          </a:xfrm>
        </p:spPr>
      </p:pic>
    </p:spTree>
    <p:extLst>
      <p:ext uri="{BB962C8B-B14F-4D97-AF65-F5344CB8AC3E}">
        <p14:creationId xmlns:p14="http://schemas.microsoft.com/office/powerpoint/2010/main" val="658806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txBody>
          <a:bodyPr>
            <a:normAutofit/>
          </a:bodyPr>
          <a:lstStyle/>
          <a:p>
            <a:r>
              <a:rPr lang="el-GR" dirty="0" smtClean="0"/>
              <a:t>Διαγνωστική εκτίμηση δασυτριχισμού</a:t>
            </a:r>
            <a:r>
              <a:rPr lang="en-US" dirty="0" smtClean="0"/>
              <a:t> </a:t>
            </a:r>
            <a:r>
              <a:rPr lang="en-US" sz="3200" b="0" dirty="0" smtClean="0"/>
              <a:t>2/2</a:t>
            </a:r>
            <a:endParaRPr lang="el-GR" sz="3200" b="0" dirty="0"/>
          </a:p>
        </p:txBody>
      </p:sp>
      <p:sp>
        <p:nvSpPr>
          <p:cNvPr id="4" name="Θέση αριθμού διαφάνειας 3"/>
          <p:cNvSpPr>
            <a:spLocks noGrp="1"/>
          </p:cNvSpPr>
          <p:nvPr>
            <p:ph type="sldNum" sz="quarter" idx="12"/>
          </p:nvPr>
        </p:nvSpPr>
        <p:spPr>
          <a:xfrm>
            <a:off x="8604448" y="6381328"/>
            <a:ext cx="370384" cy="365125"/>
          </a:xfrm>
        </p:spPr>
        <p:txBody>
          <a:bodyPr/>
          <a:lstStyle/>
          <a:p>
            <a:pPr>
              <a:defRPr/>
            </a:pPr>
            <a:fld id="{7E55E3B3-0445-4CFC-BED8-763D4409E61F}" type="slidenum">
              <a:rPr lang="el-GR" smtClean="0"/>
              <a:pPr>
                <a:defRPr/>
              </a:pPr>
              <a:t>24</a:t>
            </a:fld>
            <a:endParaRPr lang="el-GR"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862" y="1628800"/>
            <a:ext cx="8930838" cy="3888431"/>
          </a:xfrm>
        </p:spPr>
      </p:pic>
    </p:spTree>
    <p:extLst>
      <p:ext uri="{BB962C8B-B14F-4D97-AF65-F5344CB8AC3E}">
        <p14:creationId xmlns:p14="http://schemas.microsoft.com/office/powerpoint/2010/main" val="4462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Κλινικές διαταραχές υπερανδρογοναιμίας</a:t>
            </a:r>
            <a:endParaRPr lang="el-GR" dirty="0"/>
          </a:p>
        </p:txBody>
      </p:sp>
      <p:sp>
        <p:nvSpPr>
          <p:cNvPr id="3" name="Θέση περιεχομένου 2"/>
          <p:cNvSpPr>
            <a:spLocks noGrp="1"/>
          </p:cNvSpPr>
          <p:nvPr>
            <p:ph idx="1"/>
          </p:nvPr>
        </p:nvSpPr>
        <p:spPr/>
        <p:txBody>
          <a:bodyPr/>
          <a:lstStyle/>
          <a:p>
            <a:r>
              <a:rPr lang="el-GR" dirty="0" smtClean="0"/>
              <a:t>Αυξημένη περιφερική συγκέντρωση</a:t>
            </a:r>
          </a:p>
          <a:p>
            <a:r>
              <a:rPr lang="el-GR" dirty="0" smtClean="0"/>
              <a:t>Μειωμένη σύνδεση με </a:t>
            </a:r>
            <a:r>
              <a:rPr lang="en-US" dirty="0" smtClean="0"/>
              <a:t>SHBG</a:t>
            </a:r>
          </a:p>
          <a:p>
            <a:r>
              <a:rPr lang="el-GR" dirty="0" smtClean="0"/>
              <a:t>Αυξημένη σύνδεση με υποδοχείς</a:t>
            </a:r>
          </a:p>
          <a:p>
            <a:r>
              <a:rPr lang="el-GR" dirty="0" smtClean="0"/>
              <a:t>Αυξημένη μετατροπή σε </a:t>
            </a:r>
            <a:r>
              <a:rPr lang="en-US" dirty="0" smtClean="0"/>
              <a:t>DHT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42089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Ειδή διαταραχών</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i="1" dirty="0" smtClean="0"/>
              <a:t>Επινεφριδιακής προέλευσης</a:t>
            </a:r>
            <a:r>
              <a:rPr lang="en-US" dirty="0" smtClean="0"/>
              <a:t>: </a:t>
            </a:r>
            <a:r>
              <a:rPr lang="el-GR" dirty="0" smtClean="0"/>
              <a:t>συγγενής υπερπλασία επινεφριδίων</a:t>
            </a:r>
          </a:p>
          <a:p>
            <a:r>
              <a:rPr lang="el-GR" i="1" dirty="0" smtClean="0"/>
              <a:t>Μικτής προέλευσης</a:t>
            </a:r>
            <a:r>
              <a:rPr lang="en-US" dirty="0" smtClean="0"/>
              <a:t>: </a:t>
            </a:r>
            <a:endParaRPr lang="el-GR" dirty="0" smtClean="0"/>
          </a:p>
          <a:p>
            <a:pPr lvl="1"/>
            <a:r>
              <a:rPr lang="el-GR" dirty="0" smtClean="0"/>
              <a:t>Ωοθηκική-επινεφριδική</a:t>
            </a:r>
            <a:r>
              <a:rPr lang="en-US" dirty="0" smtClean="0"/>
              <a:t>: </a:t>
            </a:r>
            <a:r>
              <a:rPr lang="el-GR" dirty="0" smtClean="0"/>
              <a:t>σύνδρομο πολυκυστικών ωοθηκών (ΣΠΩ)</a:t>
            </a:r>
          </a:p>
          <a:p>
            <a:pPr lvl="1"/>
            <a:r>
              <a:rPr lang="el-GR" dirty="0" smtClean="0"/>
              <a:t>Νεοπλασίες</a:t>
            </a:r>
            <a:r>
              <a:rPr lang="en-US" dirty="0" smtClean="0"/>
              <a:t>: </a:t>
            </a:r>
            <a:r>
              <a:rPr lang="el-GR" dirty="0" smtClean="0"/>
              <a:t>ωοθηκών, επινεφριδίων</a:t>
            </a:r>
          </a:p>
          <a:p>
            <a:r>
              <a:rPr lang="el-GR" dirty="0" smtClean="0"/>
              <a:t>Περιφερικά αίτια ενδοκρινικής φύσεως</a:t>
            </a:r>
            <a:r>
              <a:rPr lang="en-US" dirty="0" smtClean="0"/>
              <a:t>: </a:t>
            </a:r>
            <a:r>
              <a:rPr lang="el-GR" dirty="0" smtClean="0"/>
              <a:t>μείωση συνδετικής σφαιρίνης </a:t>
            </a:r>
            <a:r>
              <a:rPr lang="en-US" dirty="0" smtClean="0"/>
              <a:t>SHBG, </a:t>
            </a:r>
            <a:r>
              <a:rPr lang="el-GR" dirty="0" smtClean="0"/>
              <a:t>αύξηση 5</a:t>
            </a:r>
            <a:r>
              <a:rPr lang="el-GR" baseline="30000" dirty="0" smtClean="0"/>
              <a:t>α</a:t>
            </a:r>
            <a:r>
              <a:rPr lang="el-GR" dirty="0" smtClean="0"/>
              <a:t>-αναγωγάσης</a:t>
            </a:r>
          </a:p>
          <a:p>
            <a:r>
              <a:rPr lang="el-GR" dirty="0" smtClean="0"/>
              <a:t>Εκκριση μη στεροειδοπαραγωγών ενδοκρινών αδένων</a:t>
            </a:r>
            <a:r>
              <a:rPr lang="en-US" dirty="0" smtClean="0"/>
              <a:t>: </a:t>
            </a:r>
            <a:r>
              <a:rPr lang="el-GR" dirty="0" smtClean="0"/>
              <a:t>υπολειτουργία θυρεοειδή, επινεφρίδια (σύνδρομο </a:t>
            </a:r>
            <a:r>
              <a:rPr lang="en-US" dirty="0" smtClean="0"/>
              <a:t>Cushing), </a:t>
            </a:r>
            <a:r>
              <a:rPr lang="el-GR" dirty="0" smtClean="0"/>
              <a:t>υπόφυση (μεγαλακρία)</a:t>
            </a:r>
          </a:p>
          <a:p>
            <a:r>
              <a:rPr lang="el-GR" dirty="0" smtClean="0"/>
              <a:t>Φαρμακευτικά αίτια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56981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Μηχανισμός βιολογικής δράσης</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Αυξημένη παραγωγή ανδρογόνων</a:t>
            </a:r>
          </a:p>
          <a:p>
            <a:pPr marL="457200" indent="-457200">
              <a:buFont typeface="+mj-lt"/>
              <a:buAutoNum type="arabicPeriod"/>
            </a:pPr>
            <a:r>
              <a:rPr lang="el-GR" dirty="0" smtClean="0"/>
              <a:t>Ελαττωμένη σύνθεση και κυκλοφορία </a:t>
            </a:r>
            <a:r>
              <a:rPr lang="en-US" dirty="0" smtClean="0"/>
              <a:t>SHBG</a:t>
            </a:r>
          </a:p>
          <a:p>
            <a:pPr marL="457200" indent="-457200">
              <a:buFont typeface="+mj-lt"/>
              <a:buAutoNum type="arabicPeriod"/>
            </a:pPr>
            <a:r>
              <a:rPr lang="el-GR" dirty="0" smtClean="0"/>
              <a:t>Αυξημένη διάθεση ελεύθερων ανδρογόνων</a:t>
            </a:r>
          </a:p>
          <a:p>
            <a:pPr marL="457200" indent="-457200">
              <a:buFont typeface="+mj-lt"/>
              <a:buAutoNum type="arabicPeriod"/>
            </a:pPr>
            <a:r>
              <a:rPr lang="el-GR" dirty="0" smtClean="0"/>
              <a:t>Αύξηση αριθμού υποδοχέων ανδρογόνων</a:t>
            </a:r>
          </a:p>
          <a:p>
            <a:pPr marL="457200" indent="-457200">
              <a:buFont typeface="+mj-lt"/>
              <a:buAutoNum type="arabicPeriod"/>
            </a:pPr>
            <a:r>
              <a:rPr lang="el-GR" dirty="0" smtClean="0"/>
              <a:t>Αυξημένη μετατροπή </a:t>
            </a:r>
            <a:r>
              <a:rPr lang="en-US" dirty="0" smtClean="0"/>
              <a:t>T </a:t>
            </a:r>
            <a:r>
              <a:rPr lang="el-GR" dirty="0" smtClean="0"/>
              <a:t>σε </a:t>
            </a:r>
            <a:r>
              <a:rPr lang="en-US" dirty="0" smtClean="0"/>
              <a:t>DHT</a:t>
            </a:r>
          </a:p>
          <a:p>
            <a:pPr marL="457200" indent="-457200">
              <a:buFont typeface="+mj-lt"/>
              <a:buAutoNum type="arabicPeriod"/>
            </a:pPr>
            <a:r>
              <a:rPr lang="el-GR" dirty="0" smtClean="0"/>
              <a:t>Ανάπτυξη τελικών τριχών-παραγωγή σμήγματος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8240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Διερεύνηση δασυτριχισμού</a:t>
            </a:r>
            <a:endParaRPr lang="el-GR" dirty="0"/>
          </a:p>
        </p:txBody>
      </p:sp>
      <p:graphicFrame>
        <p:nvGraphicFramePr>
          <p:cNvPr id="9" name="Θέση περιεχομένου 8"/>
          <p:cNvGraphicFramePr>
            <a:graphicFrameLocks noGrp="1"/>
          </p:cNvGraphicFramePr>
          <p:nvPr>
            <p:ph idx="1"/>
            <p:extLst>
              <p:ext uri="{D42A27DB-BD31-4B8C-83A1-F6EECF244321}">
                <p14:modId xmlns:p14="http://schemas.microsoft.com/office/powerpoint/2010/main" val="3991986507"/>
              </p:ext>
            </p:extLst>
          </p:nvPr>
        </p:nvGraphicFramePr>
        <p:xfrm>
          <a:off x="457200" y="1341438"/>
          <a:ext cx="8229600" cy="4119880"/>
        </p:xfrm>
        <a:graphic>
          <a:graphicData uri="http://schemas.openxmlformats.org/drawingml/2006/table">
            <a:tbl>
              <a:tblPr firstRow="1" bandRow="1">
                <a:tableStyleId>{0E3FDE45-AF77-4B5C-9715-49D594BDF05E}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l-GR" dirty="0" smtClean="0"/>
                        <a:t>Παράμετρος</a:t>
                      </a:r>
                      <a:endParaRPr lang="el-GR" dirty="0"/>
                    </a:p>
                  </a:txBody>
                  <a:tcPr/>
                </a:tc>
                <a:tc>
                  <a:txBody>
                    <a:bodyPr/>
                    <a:lstStyle/>
                    <a:p>
                      <a:r>
                        <a:rPr lang="el-GR" dirty="0" smtClean="0"/>
                        <a:t>Στοιχεία</a:t>
                      </a:r>
                      <a:r>
                        <a:rPr lang="el-GR" baseline="0" dirty="0" smtClean="0"/>
                        <a:t> αξιολόγησης</a:t>
                      </a:r>
                      <a:endParaRPr lang="el-GR" dirty="0"/>
                    </a:p>
                  </a:txBody>
                  <a:tcPr/>
                </a:tc>
                <a:extLst>
                  <a:ext uri="{0D108BD9-81ED-4DB2-BD59-A6C34878D82A}">
                    <a16:rowId xmlns:a16="http://schemas.microsoft.com/office/drawing/2014/main" val="10000"/>
                  </a:ext>
                </a:extLst>
              </a:tr>
              <a:tr h="370840">
                <a:tc>
                  <a:txBody>
                    <a:bodyPr/>
                    <a:lstStyle/>
                    <a:p>
                      <a:r>
                        <a:rPr lang="el-GR" dirty="0" smtClean="0"/>
                        <a:t>Ιστορικό</a:t>
                      </a:r>
                      <a:endParaRPr lang="el-GR" dirty="0"/>
                    </a:p>
                  </a:txBody>
                  <a:tcPr/>
                </a:tc>
                <a:tc>
                  <a:txBody>
                    <a:bodyPr/>
                    <a:lstStyle/>
                    <a:p>
                      <a:r>
                        <a:rPr lang="el-GR" dirty="0" smtClean="0"/>
                        <a:t>Γυναικολογικό ιστορικό, χρόνος εμφάνισης, αγωγή με προγεστερινοειδή, ανδρογόνα</a:t>
                      </a:r>
                      <a:endParaRPr lang="el-GR" dirty="0"/>
                    </a:p>
                  </a:txBody>
                  <a:tcPr/>
                </a:tc>
                <a:extLst>
                  <a:ext uri="{0D108BD9-81ED-4DB2-BD59-A6C34878D82A}">
                    <a16:rowId xmlns:a16="http://schemas.microsoft.com/office/drawing/2014/main" val="10001"/>
                  </a:ext>
                </a:extLst>
              </a:tr>
              <a:tr h="370840">
                <a:tc>
                  <a:txBody>
                    <a:bodyPr/>
                    <a:lstStyle/>
                    <a:p>
                      <a:r>
                        <a:rPr lang="el-GR" dirty="0" smtClean="0"/>
                        <a:t>Κλινική εξέταση</a:t>
                      </a:r>
                      <a:endParaRPr lang="el-GR" dirty="0"/>
                    </a:p>
                  </a:txBody>
                  <a:tcPr/>
                </a:tc>
                <a:tc>
                  <a:txBody>
                    <a:bodyPr/>
                    <a:lstStyle/>
                    <a:p>
                      <a:r>
                        <a:rPr lang="el-GR" dirty="0" smtClean="0"/>
                        <a:t>Καθορισμός</a:t>
                      </a:r>
                      <a:r>
                        <a:rPr lang="el-GR" baseline="0" dirty="0" smtClean="0"/>
                        <a:t> δείκτη δασυτριχισμού, ακμής, αλωπεκίας, τριχωτού κεφαλής</a:t>
                      </a:r>
                      <a:endParaRPr lang="el-GR" dirty="0"/>
                    </a:p>
                  </a:txBody>
                  <a:tcPr/>
                </a:tc>
                <a:extLst>
                  <a:ext uri="{0D108BD9-81ED-4DB2-BD59-A6C34878D82A}">
                    <a16:rowId xmlns:a16="http://schemas.microsoft.com/office/drawing/2014/main" val="10002"/>
                  </a:ext>
                </a:extLst>
              </a:tr>
              <a:tr h="370840">
                <a:tc>
                  <a:txBody>
                    <a:bodyPr/>
                    <a:lstStyle/>
                    <a:p>
                      <a:r>
                        <a:rPr lang="el-GR" dirty="0" smtClean="0"/>
                        <a:t>Ενδοκρινολογική αξιολόγηση</a:t>
                      </a:r>
                      <a:endParaRPr lang="el-GR" dirty="0"/>
                    </a:p>
                  </a:txBody>
                  <a:tcPr/>
                </a:tc>
                <a:tc>
                  <a:txBody>
                    <a:bodyPr/>
                    <a:lstStyle/>
                    <a:p>
                      <a:r>
                        <a:rPr lang="en-US" dirty="0" smtClean="0"/>
                        <a:t>T, DHT,</a:t>
                      </a:r>
                      <a:r>
                        <a:rPr lang="el-GR" dirty="0" smtClean="0"/>
                        <a:t>Δ</a:t>
                      </a:r>
                      <a:r>
                        <a:rPr lang="el-GR" baseline="-25000" dirty="0" smtClean="0"/>
                        <a:t>4</a:t>
                      </a:r>
                      <a:r>
                        <a:rPr lang="el-GR" dirty="0" smtClean="0"/>
                        <a:t>Α, </a:t>
                      </a:r>
                      <a:r>
                        <a:rPr lang="en-US" dirty="0" smtClean="0"/>
                        <a:t>DEHA-S, SHBG, </a:t>
                      </a:r>
                      <a:r>
                        <a:rPr lang="el-GR" dirty="0" smtClean="0"/>
                        <a:t>δοκιμασίες αναστολής, διέγερσης</a:t>
                      </a:r>
                      <a:endParaRPr lang="el-GR" dirty="0"/>
                    </a:p>
                  </a:txBody>
                  <a:tcPr/>
                </a:tc>
                <a:extLst>
                  <a:ext uri="{0D108BD9-81ED-4DB2-BD59-A6C34878D82A}">
                    <a16:rowId xmlns:a16="http://schemas.microsoft.com/office/drawing/2014/main" val="10003"/>
                  </a:ext>
                </a:extLst>
              </a:tr>
              <a:tr h="370840">
                <a:tc>
                  <a:txBody>
                    <a:bodyPr/>
                    <a:lstStyle/>
                    <a:p>
                      <a:r>
                        <a:rPr lang="el-GR" dirty="0" smtClean="0"/>
                        <a:t>Μορφομετρική εκτίμηση</a:t>
                      </a:r>
                      <a:endParaRPr lang="el-GR" dirty="0"/>
                    </a:p>
                  </a:txBody>
                  <a:tcPr/>
                </a:tc>
                <a:tc>
                  <a:txBody>
                    <a:bodyPr/>
                    <a:lstStyle/>
                    <a:p>
                      <a:r>
                        <a:rPr lang="el-GR" dirty="0" smtClean="0"/>
                        <a:t>Υπερηχογραφία, υπολογιστική τομογραφία</a:t>
                      </a:r>
                      <a:endParaRPr lang="el-GR" dirty="0"/>
                    </a:p>
                  </a:txBody>
                  <a:tcPr/>
                </a:tc>
                <a:extLst>
                  <a:ext uri="{0D108BD9-81ED-4DB2-BD59-A6C34878D82A}">
                    <a16:rowId xmlns:a16="http://schemas.microsoft.com/office/drawing/2014/main" val="10004"/>
                  </a:ext>
                </a:extLst>
              </a:tr>
              <a:tr h="370840">
                <a:tc>
                  <a:txBody>
                    <a:bodyPr/>
                    <a:lstStyle/>
                    <a:p>
                      <a:r>
                        <a:rPr lang="el-GR" dirty="0" smtClean="0"/>
                        <a:t>Ψυχολογική</a:t>
                      </a:r>
                      <a:r>
                        <a:rPr lang="el-GR" baseline="0" dirty="0" smtClean="0"/>
                        <a:t> κατάσταση</a:t>
                      </a:r>
                      <a:endParaRPr lang="el-GR" dirty="0"/>
                    </a:p>
                  </a:txBody>
                  <a:tcPr/>
                </a:tc>
                <a:tc>
                  <a:txBody>
                    <a:bodyPr/>
                    <a:lstStyle/>
                    <a:p>
                      <a:r>
                        <a:rPr lang="el-GR" dirty="0" smtClean="0"/>
                        <a:t>Βαθμός ψυχολογικής επιβάρυνσης, αυτοεκτίμηση,</a:t>
                      </a:r>
                      <a:r>
                        <a:rPr lang="el-GR" baseline="0" dirty="0" smtClean="0"/>
                        <a:t> αντικοινωνική συμπεριφορά</a:t>
                      </a:r>
                      <a:endParaRPr lang="el-GR" dirty="0"/>
                    </a:p>
                  </a:txBody>
                  <a:tcPr/>
                </a:tc>
                <a:extLst>
                  <a:ext uri="{0D108BD9-81ED-4DB2-BD59-A6C34878D82A}">
                    <a16:rowId xmlns:a16="http://schemas.microsoft.com/office/drawing/2014/main" val="10005"/>
                  </a:ext>
                </a:extLst>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46229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Υπετρίχωση- δασυτριχισμός</a:t>
            </a:r>
            <a:endParaRPr lang="el-GR" dirty="0"/>
          </a:p>
        </p:txBody>
      </p:sp>
      <p:sp>
        <p:nvSpPr>
          <p:cNvPr id="3" name="Θέση περιεχομένου 2"/>
          <p:cNvSpPr>
            <a:spLocks noGrp="1"/>
          </p:cNvSpPr>
          <p:nvPr>
            <p:ph idx="1"/>
          </p:nvPr>
        </p:nvSpPr>
        <p:spPr/>
        <p:txBody>
          <a:bodyPr/>
          <a:lstStyle/>
          <a:p>
            <a:r>
              <a:rPr lang="el-GR" i="1" dirty="0" smtClean="0"/>
              <a:t>Δασυτριχισμός</a:t>
            </a:r>
            <a:r>
              <a:rPr lang="en-US" dirty="0" smtClean="0"/>
              <a:t>: </a:t>
            </a:r>
            <a:r>
              <a:rPr lang="el-GR" dirty="0" smtClean="0"/>
              <a:t>μετατροπή του τριχώματος, το οποίο είναι κανονικά χνούδι σε τελική τρίχα. Αφορά μόνο στη γυναίκα</a:t>
            </a:r>
          </a:p>
          <a:p>
            <a:r>
              <a:rPr lang="el-GR" i="1" dirty="0" smtClean="0"/>
              <a:t>Υπετρίχωση</a:t>
            </a:r>
            <a:r>
              <a:rPr lang="en-US" dirty="0" smtClean="0"/>
              <a:t>: </a:t>
            </a:r>
            <a:r>
              <a:rPr lang="el-GR" dirty="0" smtClean="0"/>
              <a:t>αυξημένη ανάπτυξη τόσο στο χνούδι όσο και στις τελικές τρίχες σε ολόκληρη την επιφάνεια του σώματος. Το τρίχωμα αναπτύσσεται ταχύτερα και γίνεται μακρύτερο από το φυσιολογικό. Εμφανίζεται σε γυναίκες και σε άντρες.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002226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Φάρμακα που προκαλούν υπερτρίχωση</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466320551"/>
              </p:ext>
            </p:extLst>
          </p:nvPr>
        </p:nvGraphicFramePr>
        <p:xfrm>
          <a:off x="457200" y="1341438"/>
          <a:ext cx="8229600" cy="3235960"/>
        </p:xfrm>
        <a:graphic>
          <a:graphicData uri="http://schemas.openxmlformats.org/drawingml/2006/table">
            <a:tbl>
              <a:tblPr firstRow="1" bandRow="1">
                <a:tableStyleId>{0E3FDE45-AF77-4B5C-9715-49D594BDF05E}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l-GR" dirty="0" smtClean="0"/>
                        <a:t>Φάρμακο</a:t>
                      </a:r>
                      <a:endParaRPr lang="el-GR" dirty="0"/>
                    </a:p>
                  </a:txBody>
                  <a:tcPr/>
                </a:tc>
                <a:tc>
                  <a:txBody>
                    <a:bodyPr/>
                    <a:lstStyle/>
                    <a:p>
                      <a:r>
                        <a:rPr lang="el-GR" dirty="0" smtClean="0"/>
                        <a:t>Εμπορική ονομασία</a:t>
                      </a:r>
                      <a:endParaRPr lang="el-GR" dirty="0"/>
                    </a:p>
                  </a:txBody>
                  <a:tcPr/>
                </a:tc>
                <a:extLst>
                  <a:ext uri="{0D108BD9-81ED-4DB2-BD59-A6C34878D82A}">
                    <a16:rowId xmlns:a16="http://schemas.microsoft.com/office/drawing/2014/main" val="10000"/>
                  </a:ext>
                </a:extLst>
              </a:tr>
              <a:tr h="370840">
                <a:tc>
                  <a:txBody>
                    <a:bodyPr/>
                    <a:lstStyle/>
                    <a:p>
                      <a:r>
                        <a:rPr lang="el-GR" dirty="0" smtClean="0"/>
                        <a:t>Διφαινυλυδαντοΐνη</a:t>
                      </a:r>
                      <a:endParaRPr lang="el-GR" dirty="0"/>
                    </a:p>
                  </a:txBody>
                  <a:tcPr/>
                </a:tc>
                <a:tc>
                  <a:txBody>
                    <a:bodyPr/>
                    <a:lstStyle/>
                    <a:p>
                      <a:r>
                        <a:rPr lang="en-US" dirty="0" smtClean="0"/>
                        <a:t>Epanutin</a:t>
                      </a:r>
                      <a:endParaRPr lang="el-GR" dirty="0"/>
                    </a:p>
                  </a:txBody>
                  <a:tcPr/>
                </a:tc>
                <a:extLst>
                  <a:ext uri="{0D108BD9-81ED-4DB2-BD59-A6C34878D82A}">
                    <a16:rowId xmlns:a16="http://schemas.microsoft.com/office/drawing/2014/main" val="10001"/>
                  </a:ext>
                </a:extLst>
              </a:tr>
              <a:tr h="370840">
                <a:tc>
                  <a:txBody>
                    <a:bodyPr/>
                    <a:lstStyle/>
                    <a:p>
                      <a:r>
                        <a:rPr lang="el-GR" dirty="0" smtClean="0"/>
                        <a:t>Δαναζόλη</a:t>
                      </a:r>
                      <a:endParaRPr lang="el-GR" dirty="0"/>
                    </a:p>
                  </a:txBody>
                  <a:tcPr/>
                </a:tc>
                <a:tc>
                  <a:txBody>
                    <a:bodyPr/>
                    <a:lstStyle/>
                    <a:p>
                      <a:r>
                        <a:rPr lang="en-US" dirty="0" smtClean="0"/>
                        <a:t>Danatrol</a:t>
                      </a:r>
                      <a:endParaRPr lang="el-GR" dirty="0"/>
                    </a:p>
                  </a:txBody>
                  <a:tcPr/>
                </a:tc>
                <a:extLst>
                  <a:ext uri="{0D108BD9-81ED-4DB2-BD59-A6C34878D82A}">
                    <a16:rowId xmlns:a16="http://schemas.microsoft.com/office/drawing/2014/main" val="10002"/>
                  </a:ext>
                </a:extLst>
              </a:tr>
              <a:tr h="370840">
                <a:tc>
                  <a:txBody>
                    <a:bodyPr/>
                    <a:lstStyle/>
                    <a:p>
                      <a:r>
                        <a:rPr lang="el-GR" dirty="0" smtClean="0"/>
                        <a:t>Μινοξιδίλη</a:t>
                      </a:r>
                      <a:endParaRPr lang="el-GR" dirty="0"/>
                    </a:p>
                  </a:txBody>
                  <a:tcPr/>
                </a:tc>
                <a:tc>
                  <a:txBody>
                    <a:bodyPr/>
                    <a:lstStyle/>
                    <a:p>
                      <a:r>
                        <a:rPr lang="en-US" dirty="0" smtClean="0"/>
                        <a:t>Loniten</a:t>
                      </a:r>
                      <a:endParaRPr lang="el-GR" dirty="0"/>
                    </a:p>
                  </a:txBody>
                  <a:tcPr/>
                </a:tc>
                <a:extLst>
                  <a:ext uri="{0D108BD9-81ED-4DB2-BD59-A6C34878D82A}">
                    <a16:rowId xmlns:a16="http://schemas.microsoft.com/office/drawing/2014/main" val="10003"/>
                  </a:ext>
                </a:extLst>
              </a:tr>
              <a:tr h="370840">
                <a:tc>
                  <a:txBody>
                    <a:bodyPr/>
                    <a:lstStyle/>
                    <a:p>
                      <a:r>
                        <a:rPr lang="el-GR" dirty="0" smtClean="0"/>
                        <a:t>Διαζοξείδη</a:t>
                      </a:r>
                      <a:endParaRPr lang="el-GR" dirty="0"/>
                    </a:p>
                  </a:txBody>
                  <a:tcPr/>
                </a:tc>
                <a:tc>
                  <a:txBody>
                    <a:bodyPr/>
                    <a:lstStyle/>
                    <a:p>
                      <a:r>
                        <a:rPr lang="en-US" dirty="0" smtClean="0"/>
                        <a:t>Progycem</a:t>
                      </a:r>
                    </a:p>
                  </a:txBody>
                  <a:tcPr/>
                </a:tc>
                <a:extLst>
                  <a:ext uri="{0D108BD9-81ED-4DB2-BD59-A6C34878D82A}">
                    <a16:rowId xmlns:a16="http://schemas.microsoft.com/office/drawing/2014/main" val="10004"/>
                  </a:ext>
                </a:extLst>
              </a:tr>
              <a:tr h="370840">
                <a:tc>
                  <a:txBody>
                    <a:bodyPr/>
                    <a:lstStyle/>
                    <a:p>
                      <a:r>
                        <a:rPr lang="el-GR" dirty="0" smtClean="0"/>
                        <a:t>Κορτικοστεροειδή</a:t>
                      </a:r>
                      <a:endParaRPr lang="el-GR" dirty="0"/>
                    </a:p>
                  </a:txBody>
                  <a:tcPr/>
                </a:tc>
                <a:tc>
                  <a:txBody>
                    <a:bodyPr/>
                    <a:lstStyle/>
                    <a:p>
                      <a:r>
                        <a:rPr lang="en-US" dirty="0" smtClean="0"/>
                        <a:t>Hydrocortisone, prezolon, decadron, medrol </a:t>
                      </a:r>
                      <a:r>
                        <a:rPr lang="el-GR" dirty="0" smtClean="0"/>
                        <a:t>και άλλα</a:t>
                      </a:r>
                      <a:endParaRPr lang="en-US" dirty="0" smtClean="0"/>
                    </a:p>
                  </a:txBody>
                  <a:tcPr/>
                </a:tc>
                <a:extLst>
                  <a:ext uri="{0D108BD9-81ED-4DB2-BD59-A6C34878D82A}">
                    <a16:rowId xmlns:a16="http://schemas.microsoft.com/office/drawing/2014/main" val="10005"/>
                  </a:ext>
                </a:extLst>
              </a:tr>
              <a:tr h="370840">
                <a:tc>
                  <a:txBody>
                    <a:bodyPr/>
                    <a:lstStyle/>
                    <a:p>
                      <a:r>
                        <a:rPr lang="el-GR" dirty="0" smtClean="0"/>
                        <a:t>Αναβολικά</a:t>
                      </a:r>
                      <a:endParaRPr lang="el-GR" dirty="0"/>
                    </a:p>
                  </a:txBody>
                  <a:tcPr/>
                </a:tc>
                <a:tc>
                  <a:txBody>
                    <a:bodyPr/>
                    <a:lstStyle/>
                    <a:p>
                      <a:r>
                        <a:rPr lang="en-US" dirty="0" smtClean="0"/>
                        <a:t>Deca-durabolin </a:t>
                      </a:r>
                      <a:r>
                        <a:rPr lang="el-GR" dirty="0" smtClean="0"/>
                        <a:t>και</a:t>
                      </a:r>
                      <a:r>
                        <a:rPr lang="el-GR" baseline="0" dirty="0" smtClean="0"/>
                        <a:t> άλλα</a:t>
                      </a:r>
                      <a:endParaRPr lang="en-US" dirty="0" smtClean="0"/>
                    </a:p>
                  </a:txBody>
                  <a:tcPr/>
                </a:tc>
                <a:extLst>
                  <a:ext uri="{0D108BD9-81ED-4DB2-BD59-A6C34878D82A}">
                    <a16:rowId xmlns:a16="http://schemas.microsoft.com/office/drawing/2014/main" val="10006"/>
                  </a:ext>
                </a:extLst>
              </a:tr>
              <a:tr h="370840">
                <a:tc>
                  <a:txBody>
                    <a:bodyPr/>
                    <a:lstStyle/>
                    <a:p>
                      <a:r>
                        <a:rPr lang="el-GR" dirty="0" smtClean="0"/>
                        <a:t>Κυκλοσπορίνη</a:t>
                      </a:r>
                      <a:endParaRPr lang="el-GR" dirty="0"/>
                    </a:p>
                  </a:txBody>
                  <a:tcPr/>
                </a:tc>
                <a:tc>
                  <a:txBody>
                    <a:bodyPr/>
                    <a:lstStyle/>
                    <a:p>
                      <a:r>
                        <a:rPr lang="en-US" dirty="0" smtClean="0"/>
                        <a:t>Neoral sandimmum </a:t>
                      </a:r>
                      <a:r>
                        <a:rPr lang="el-GR" dirty="0" smtClean="0"/>
                        <a:t>και άλλα</a:t>
                      </a:r>
                      <a:endParaRPr lang="en-US" dirty="0" smtClean="0"/>
                    </a:p>
                  </a:txBody>
                  <a:tcPr/>
                </a:tc>
                <a:extLst>
                  <a:ext uri="{0D108BD9-81ED-4DB2-BD59-A6C34878D82A}">
                    <a16:rowId xmlns:a16="http://schemas.microsoft.com/office/drawing/2014/main" val="10007"/>
                  </a:ext>
                </a:extLst>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413061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Θεραπευτική αντιμετώπιση δασυτριχισμού</a:t>
            </a:r>
            <a:endParaRPr lang="el-GR" dirty="0"/>
          </a:p>
        </p:txBody>
      </p:sp>
      <p:sp>
        <p:nvSpPr>
          <p:cNvPr id="3" name="Θέση περιεχομένου 2"/>
          <p:cNvSpPr>
            <a:spLocks noGrp="1"/>
          </p:cNvSpPr>
          <p:nvPr>
            <p:ph idx="1"/>
          </p:nvPr>
        </p:nvSpPr>
        <p:spPr/>
        <p:txBody>
          <a:bodyPr/>
          <a:lstStyle/>
          <a:p>
            <a:pPr marL="0" indent="0">
              <a:buNone/>
            </a:pPr>
            <a:r>
              <a:rPr lang="el-GR" dirty="0" smtClean="0"/>
              <a:t>Παράγοντες που επηρε</a:t>
            </a:r>
            <a:r>
              <a:rPr lang="el-GR" dirty="0"/>
              <a:t>ά</a:t>
            </a:r>
            <a:r>
              <a:rPr lang="el-GR" dirty="0" smtClean="0"/>
              <a:t>ζουν τη θεραπεία</a:t>
            </a:r>
            <a:r>
              <a:rPr lang="en-US" dirty="0" smtClean="0"/>
              <a:t>:</a:t>
            </a:r>
            <a:endParaRPr lang="el-GR" dirty="0" smtClean="0"/>
          </a:p>
          <a:p>
            <a:r>
              <a:rPr lang="el-GR" dirty="0"/>
              <a:t>Η</a:t>
            </a:r>
            <a:r>
              <a:rPr lang="el-GR" dirty="0" smtClean="0"/>
              <a:t> αιτιολογία δασυτριχισμού</a:t>
            </a:r>
          </a:p>
          <a:p>
            <a:r>
              <a:rPr lang="el-GR" dirty="0"/>
              <a:t>Η</a:t>
            </a:r>
            <a:r>
              <a:rPr lang="el-GR" dirty="0" smtClean="0"/>
              <a:t> βαρύτητα δασυτριχισμού</a:t>
            </a:r>
          </a:p>
          <a:p>
            <a:r>
              <a:rPr lang="el-GR" dirty="0" smtClean="0"/>
              <a:t>Η ηλικία της γυναίκας</a:t>
            </a:r>
          </a:p>
          <a:p>
            <a:r>
              <a:rPr lang="el-GR" dirty="0" smtClean="0"/>
              <a:t>Η κατάσταση αναπαραγωγής</a:t>
            </a:r>
          </a:p>
          <a:p>
            <a:r>
              <a:rPr lang="el-GR" dirty="0" smtClean="0"/>
              <a:t>Οι συνήθειες της γυναίκας (κατανάλωση οινοπνεύματος, καπνού, φαρμάκων, παχυσαρκία)</a:t>
            </a:r>
          </a:p>
          <a:p>
            <a:r>
              <a:rPr lang="el-GR" dirty="0" smtClean="0"/>
              <a:t>Η ψυχοσεξουαλική συμπεριφορά</a:t>
            </a:r>
          </a:p>
          <a:p>
            <a:r>
              <a:rPr lang="el-GR" dirty="0" smtClean="0"/>
              <a:t>Η αισθητική αντίληψη για το δασυτριχισμό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392559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Ορμονική θεραπεία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smtClean="0"/>
              <a:t>Η εφαρμογή οποιουδήποτε θεραπευτικού σχήματος πρέπει να είναι μακρόχρονη</a:t>
            </a:r>
          </a:p>
          <a:p>
            <a:r>
              <a:rPr lang="el-GR" dirty="0" smtClean="0"/>
              <a:t>Το ήδη αναπτυχθέν τρίχωμα δεν επηρεάζεται από τη θεραπεία</a:t>
            </a:r>
          </a:p>
          <a:p>
            <a:r>
              <a:rPr lang="el-GR" dirty="0" smtClean="0"/>
              <a:t>Η θεραπεία στοχεύει στην μη ανάπτυξη νέων τριχών</a:t>
            </a:r>
          </a:p>
          <a:p>
            <a:r>
              <a:rPr lang="el-GR" dirty="0" smtClean="0"/>
              <a:t>Η ριζική απομάκρυνση τριχών είναι απαραίτητη προκειμένου να υπάρξει οριστικό αισθητικό αποτέλεσμα</a:t>
            </a:r>
          </a:p>
          <a:p>
            <a:r>
              <a:rPr lang="el-GR" dirty="0" smtClean="0"/>
              <a:t>Η ριζική εξαίρεση τριχών καλό είναι να αρχίσει 6 μήνες μετά την έναρξη της ορμονικής υποστήριξης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056768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Ορμονική θεραπεία </a:t>
            </a:r>
            <a:r>
              <a:rPr lang="el-GR" sz="3200" b="0" dirty="0" smtClean="0"/>
              <a:t>2/2</a:t>
            </a:r>
            <a:endParaRPr lang="el-GR" sz="3200" b="0" dirty="0"/>
          </a:p>
        </p:txBody>
      </p:sp>
      <p:sp>
        <p:nvSpPr>
          <p:cNvPr id="3" name="Θέση περιεχομένου 2"/>
          <p:cNvSpPr>
            <a:spLocks noGrp="1"/>
          </p:cNvSpPr>
          <p:nvPr>
            <p:ph idx="1"/>
          </p:nvPr>
        </p:nvSpPr>
        <p:spPr/>
        <p:txBody>
          <a:bodyPr/>
          <a:lstStyle/>
          <a:p>
            <a:r>
              <a:rPr lang="el-GR" dirty="0" smtClean="0"/>
              <a:t>Συστηματική αγωγή (σε μορφή μέτρια ή σοβαρή)</a:t>
            </a:r>
          </a:p>
          <a:p>
            <a:pPr lvl="1"/>
            <a:r>
              <a:rPr lang="el-GR" dirty="0" smtClean="0"/>
              <a:t>Αναστολή </a:t>
            </a:r>
            <a:r>
              <a:rPr lang="el-GR" smtClean="0"/>
              <a:t>παραγωγής επινεφριδιακών </a:t>
            </a:r>
            <a:r>
              <a:rPr lang="el-GR" dirty="0" smtClean="0"/>
              <a:t>ανδρογόνων</a:t>
            </a:r>
          </a:p>
          <a:p>
            <a:pPr lvl="1"/>
            <a:r>
              <a:rPr lang="el-GR" dirty="0" smtClean="0"/>
              <a:t>Αναστολή έκκρισης ωοθηκικών ανδρογόνων</a:t>
            </a:r>
          </a:p>
          <a:p>
            <a:pPr lvl="1"/>
            <a:r>
              <a:rPr lang="el-GR" dirty="0" smtClean="0"/>
              <a:t>Αναστολή περιφερικής δράσης ανδρογόνων</a:t>
            </a:r>
          </a:p>
          <a:p>
            <a:r>
              <a:rPr lang="el-GR" dirty="0" smtClean="0"/>
              <a:t>Αισθητική αποκατάσταση ( ήπια ή εντοπισμένη μορφή)</a:t>
            </a:r>
          </a:p>
          <a:p>
            <a:pPr lvl="1"/>
            <a:r>
              <a:rPr lang="el-GR" dirty="0" smtClean="0"/>
              <a:t>Αλοιφές με αναστολείς περιφερικής δράσης</a:t>
            </a:r>
          </a:p>
          <a:p>
            <a:pPr lvl="1"/>
            <a:r>
              <a:rPr lang="el-GR" dirty="0" smtClean="0"/>
              <a:t>Μέθοδοι απομάκρυνσης του αισθητικού προβλήματος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08095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Ιωάννα Γκρεκ 2014. Ιωάννα Γκρεκ. «Μέθοδοι προσωρινής αποτρίχωσης. Ενότητα 2</a:t>
            </a:r>
            <a:r>
              <a:rPr lang="en-US" sz="2000" dirty="0" smtClean="0"/>
              <a:t>:</a:t>
            </a:r>
            <a:r>
              <a:rPr lang="el-GR" sz="2000"/>
              <a:t> </a:t>
            </a:r>
            <a:r>
              <a:rPr lang="el-GR" sz="2000" smtClean="0"/>
              <a:t>Δασυτριχισμός».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411596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Πρωτοπαθής ή ιδιοπαθής δασυτριχισμός</a:t>
            </a:r>
            <a:endParaRPr lang="el-GR" dirty="0"/>
          </a:p>
        </p:txBody>
      </p:sp>
      <p:sp>
        <p:nvSpPr>
          <p:cNvPr id="3" name="Θέση περιεχομένου 2"/>
          <p:cNvSpPr>
            <a:spLocks noGrp="1"/>
          </p:cNvSpPr>
          <p:nvPr>
            <p:ph idx="1"/>
          </p:nvPr>
        </p:nvSpPr>
        <p:spPr/>
        <p:txBody>
          <a:bodyPr/>
          <a:lstStyle/>
          <a:p>
            <a:r>
              <a:rPr lang="el-GR" dirty="0" smtClean="0"/>
              <a:t>Αυξημένη ευαισθησία του βολβού των τριχών στα ανδρογόνα.</a:t>
            </a:r>
          </a:p>
          <a:p>
            <a:r>
              <a:rPr lang="el-GR" dirty="0" smtClean="0"/>
              <a:t>Ανδρογόνα σε φυσιολογικές τιμές στο αίμα</a:t>
            </a:r>
          </a:p>
          <a:p>
            <a:r>
              <a:rPr lang="el-GR" dirty="0" smtClean="0"/>
              <a:t>Αρχίζει κατά την ήβη και αύξηση της ανάπτυξης τριχών συνεχίζεται μέχρι και την </a:t>
            </a:r>
            <a:r>
              <a:rPr lang="el-GR" dirty="0"/>
              <a:t>τ</a:t>
            </a:r>
            <a:r>
              <a:rPr lang="el-GR" dirty="0" smtClean="0"/>
              <a:t>ρίτη δεκαετία, οπότε και σταθεροποιείται.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82699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Δευτεροπαθής ή αληθής δασυτριχισμός</a:t>
            </a:r>
            <a:endParaRPr lang="el-GR" dirty="0"/>
          </a:p>
        </p:txBody>
      </p:sp>
      <p:sp>
        <p:nvSpPr>
          <p:cNvPr id="3" name="Θέση περιεχομένου 2"/>
          <p:cNvSpPr>
            <a:spLocks noGrp="1"/>
          </p:cNvSpPr>
          <p:nvPr>
            <p:ph idx="1"/>
          </p:nvPr>
        </p:nvSpPr>
        <p:spPr/>
        <p:txBody>
          <a:bodyPr/>
          <a:lstStyle/>
          <a:p>
            <a:r>
              <a:rPr lang="el-GR" dirty="0" smtClean="0"/>
              <a:t>Οφείλεται σε αυξημένη παραγωγή ανδρογόνων από τους ενδοκρινείς αδένες (επινεφρίδια και ωοθήκες)</a:t>
            </a:r>
          </a:p>
          <a:p>
            <a:r>
              <a:rPr lang="el-GR" dirty="0" smtClean="0"/>
              <a:t>Αρχίζει μετά την ήβη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73230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Παράγοντες που ελέγχουν την τριχοφυΐα της γυναίκας</a:t>
            </a:r>
            <a:endParaRPr lang="el-GR" sz="3200" dirty="0"/>
          </a:p>
        </p:txBody>
      </p:sp>
      <p:sp>
        <p:nvSpPr>
          <p:cNvPr id="3" name="Θέση περιεχομένου 2"/>
          <p:cNvSpPr>
            <a:spLocks noGrp="1"/>
          </p:cNvSpPr>
          <p:nvPr>
            <p:ph idx="1"/>
          </p:nvPr>
        </p:nvSpPr>
        <p:spPr/>
        <p:txBody>
          <a:bodyPr/>
          <a:lstStyle/>
          <a:p>
            <a:r>
              <a:rPr lang="el-GR" dirty="0" smtClean="0"/>
              <a:t>Γενετικοί</a:t>
            </a:r>
          </a:p>
          <a:p>
            <a:r>
              <a:rPr lang="el-GR" dirty="0" smtClean="0"/>
              <a:t>Ενδοκρινικοί</a:t>
            </a:r>
          </a:p>
          <a:p>
            <a:r>
              <a:rPr lang="el-GR" dirty="0" smtClean="0"/>
              <a:t>Φυλετικοί</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28509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Κατηγορίες τριχώματος σώματος </a:t>
            </a:r>
            <a:r>
              <a:rPr lang="el-GR" sz="3200" b="0" dirty="0" smtClean="0"/>
              <a:t>1/2</a:t>
            </a:r>
            <a:endParaRPr lang="el-GR" sz="3200" b="0" dirty="0"/>
          </a:p>
        </p:txBody>
      </p:sp>
      <p:sp>
        <p:nvSpPr>
          <p:cNvPr id="3" name="Θέση περιεχομένου 2"/>
          <p:cNvSpPr>
            <a:spLocks noGrp="1"/>
          </p:cNvSpPr>
          <p:nvPr>
            <p:ph idx="1"/>
          </p:nvPr>
        </p:nvSpPr>
        <p:spPr/>
        <p:txBody>
          <a:bodyPr>
            <a:normAutofit fontScale="92500" lnSpcReduction="20000"/>
          </a:bodyPr>
          <a:lstStyle/>
          <a:p>
            <a:pPr marL="457200" indent="-457200">
              <a:buFont typeface="+mj-lt"/>
              <a:buAutoNum type="arabicPeriod"/>
            </a:pPr>
            <a:r>
              <a:rPr lang="el-GR" dirty="0" smtClean="0"/>
              <a:t>Τρίχωμα που δεν σχετίζεται με το φύλο</a:t>
            </a:r>
          </a:p>
          <a:p>
            <a:pPr lvl="1"/>
            <a:r>
              <a:rPr lang="el-GR" dirty="0" smtClean="0"/>
              <a:t>Τρίχωμα κεφαλής</a:t>
            </a:r>
          </a:p>
          <a:p>
            <a:pPr lvl="1"/>
            <a:r>
              <a:rPr lang="el-GR" dirty="0" smtClean="0"/>
              <a:t>Φρύδια</a:t>
            </a:r>
          </a:p>
          <a:p>
            <a:pPr lvl="1"/>
            <a:r>
              <a:rPr lang="el-GR" dirty="0" smtClean="0"/>
              <a:t>Βλέφαρα</a:t>
            </a:r>
          </a:p>
          <a:p>
            <a:pPr lvl="1"/>
            <a:r>
              <a:rPr lang="el-GR" dirty="0" smtClean="0"/>
              <a:t>Τρίχωμα άνω και κάτω άκρων</a:t>
            </a:r>
          </a:p>
          <a:p>
            <a:pPr marL="457200" indent="-457200">
              <a:buFont typeface="+mj-lt"/>
              <a:buAutoNum type="arabicPeriod"/>
            </a:pPr>
            <a:r>
              <a:rPr lang="el-GR" dirty="0" smtClean="0"/>
              <a:t>Τρίχωμα το οποίο αναπτύσσεται στην ήβη (σε άντρες και γυναίκες)</a:t>
            </a:r>
          </a:p>
          <a:p>
            <a:pPr lvl="1"/>
            <a:r>
              <a:rPr lang="el-GR" dirty="0" smtClean="0"/>
              <a:t>Εφηβαίο</a:t>
            </a:r>
          </a:p>
          <a:p>
            <a:pPr lvl="1"/>
            <a:r>
              <a:rPr lang="el-GR" dirty="0" smtClean="0"/>
              <a:t>Μασχάλη</a:t>
            </a:r>
          </a:p>
          <a:p>
            <a:pPr lvl="1"/>
            <a:r>
              <a:rPr lang="el-GR" dirty="0" smtClean="0"/>
              <a:t>Άκρα χείρα και άκρος πους</a:t>
            </a:r>
          </a:p>
          <a:p>
            <a:pPr lvl="1"/>
            <a:r>
              <a:rPr lang="el-GR" dirty="0" smtClean="0"/>
              <a:t>Υπογάστριο</a:t>
            </a:r>
          </a:p>
          <a:p>
            <a:pPr lvl="1"/>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04207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Κατηγορίες τριχώματος σώματος </a:t>
            </a:r>
            <a:r>
              <a:rPr lang="el-GR" sz="3200" b="0" dirty="0" smtClean="0">
                <a:solidFill>
                  <a:prstClr val="white"/>
                </a:solidFill>
              </a:rPr>
              <a:t>2/2</a:t>
            </a:r>
            <a:endParaRPr lang="el-GR" dirty="0"/>
          </a:p>
        </p:txBody>
      </p:sp>
      <p:sp>
        <p:nvSpPr>
          <p:cNvPr id="3" name="Θέση περιεχομένου 2"/>
          <p:cNvSpPr>
            <a:spLocks noGrp="1"/>
          </p:cNvSpPr>
          <p:nvPr>
            <p:ph idx="1"/>
          </p:nvPr>
        </p:nvSpPr>
        <p:spPr/>
        <p:txBody>
          <a:bodyPr>
            <a:normAutofit/>
          </a:bodyPr>
          <a:lstStyle/>
          <a:p>
            <a:pPr marL="417512" indent="-457200">
              <a:buFont typeface="+mj-lt"/>
              <a:buAutoNum type="arabicPeriod" startAt="3"/>
            </a:pPr>
            <a:r>
              <a:rPr lang="el-GR" dirty="0" smtClean="0"/>
              <a:t>Αληθές τρίχωμα ανδρικού τύπου</a:t>
            </a:r>
          </a:p>
          <a:p>
            <a:pPr lvl="1"/>
            <a:r>
              <a:rPr lang="el-GR" dirty="0" smtClean="0"/>
              <a:t>Γενειάδα</a:t>
            </a:r>
          </a:p>
          <a:p>
            <a:pPr lvl="1"/>
            <a:r>
              <a:rPr lang="el-GR" dirty="0" smtClean="0"/>
              <a:t>Μουστάκια</a:t>
            </a:r>
          </a:p>
          <a:p>
            <a:pPr lvl="1"/>
            <a:r>
              <a:rPr lang="el-GR" dirty="0" smtClean="0"/>
              <a:t>Ρουθούνια</a:t>
            </a:r>
          </a:p>
          <a:p>
            <a:pPr lvl="1"/>
            <a:r>
              <a:rPr lang="el-GR" dirty="0" smtClean="0"/>
              <a:t>Αυτιά</a:t>
            </a:r>
          </a:p>
          <a:p>
            <a:pPr lvl="1"/>
            <a:r>
              <a:rPr lang="el-GR" dirty="0" smtClean="0"/>
              <a:t>Τρίχωμα σώματος στο στήθος, ανάμεσα στους μηρούς και στην πλάτη</a:t>
            </a:r>
          </a:p>
          <a:p>
            <a:pPr marL="1217612" lvl="2" indent="-457200"/>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71194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Εμβρυολογία τρίχας</a:t>
            </a:r>
            <a:endParaRPr lang="el-GR" dirty="0"/>
          </a:p>
        </p:txBody>
      </p:sp>
      <p:sp>
        <p:nvSpPr>
          <p:cNvPr id="3" name="Θέση περιεχομένου 2"/>
          <p:cNvSpPr>
            <a:spLocks noGrp="1"/>
          </p:cNvSpPr>
          <p:nvPr>
            <p:ph idx="1"/>
          </p:nvPr>
        </p:nvSpPr>
        <p:spPr/>
        <p:txBody>
          <a:bodyPr/>
          <a:lstStyle/>
          <a:p>
            <a:r>
              <a:rPr lang="el-GR" dirty="0" smtClean="0"/>
              <a:t>Η εμβρυική καταβολή τριχών συμβαίνει περί την 8</a:t>
            </a:r>
            <a:r>
              <a:rPr lang="el-GR" baseline="30000" dirty="0" smtClean="0"/>
              <a:t>η</a:t>
            </a:r>
            <a:r>
              <a:rPr lang="el-GR" dirty="0" smtClean="0"/>
              <a:t> εβδομάδα της ενδομητρίου ζωής</a:t>
            </a:r>
          </a:p>
          <a:p>
            <a:r>
              <a:rPr lang="el-GR" dirty="0" smtClean="0"/>
              <a:t>Από το εξώδερμα σχηματίζεται ο βολβός της τρίχας</a:t>
            </a:r>
          </a:p>
          <a:p>
            <a:r>
              <a:rPr lang="el-GR" dirty="0" smtClean="0"/>
              <a:t>Η ανάπτυξη αρχίζει με τον πολλαπλασιασμό των επιθηλιακών κυττάρων του βολβού</a:t>
            </a:r>
          </a:p>
          <a:p>
            <a:r>
              <a:rPr lang="el-GR" dirty="0" smtClean="0"/>
              <a:t>Η τρίχα και ο σμηγματογόνος αδένας έχουν σχηματιστεί πλήρως περί το τέλος του 7</a:t>
            </a:r>
            <a:r>
              <a:rPr lang="el-GR" baseline="30000" dirty="0" smtClean="0"/>
              <a:t>ου</a:t>
            </a:r>
            <a:r>
              <a:rPr lang="el-GR" dirty="0" smtClean="0"/>
              <a:t> μήνα της κυήσεως.</a:t>
            </a:r>
          </a:p>
          <a:p>
            <a:r>
              <a:rPr lang="el-GR" dirty="0" smtClean="0"/>
              <a:t>Το σύνολο της καταβολής των βολβών και θυλακίων των τριχών ολοκληρώνεται σε αυτό το στάδιο της εμβρυικής ζωής.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528215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180</TotalTime>
  <Words>2081</Words>
  <Application>Microsoft Office PowerPoint</Application>
  <PresentationFormat>Προβολή στην οθόνη (4:3)</PresentationFormat>
  <Paragraphs>290</Paragraphs>
  <Slides>40</Slides>
  <Notes>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40</vt:i4>
      </vt:variant>
    </vt:vector>
  </HeadingPairs>
  <TitlesOfParts>
    <vt:vector size="48" baseType="lpstr">
      <vt:lpstr>Arial</vt:lpstr>
      <vt:lpstr>Calibri</vt:lpstr>
      <vt:lpstr>Courier New</vt:lpstr>
      <vt:lpstr>Times New Roman</vt:lpstr>
      <vt:lpstr>Wingdings</vt:lpstr>
      <vt:lpstr>template</vt:lpstr>
      <vt:lpstr>OC_template_updated</vt:lpstr>
      <vt:lpstr>2_OC_template_updated</vt:lpstr>
      <vt:lpstr>Μέθοδοι προσωρινής αποτρίχωσης</vt:lpstr>
      <vt:lpstr>Δασυτριχισμός</vt:lpstr>
      <vt:lpstr>Υπετρίχωση- δασυτριχισμός</vt:lpstr>
      <vt:lpstr>Πρωτοπαθής ή ιδιοπαθής δασυτριχισμός</vt:lpstr>
      <vt:lpstr>Δευτεροπαθής ή αληθής δασυτριχισμός</vt:lpstr>
      <vt:lpstr>Παράγοντες που ελέγχουν την τριχοφυΐα της γυναίκας</vt:lpstr>
      <vt:lpstr>Κατηγορίες τριχώματος σώματος 1/2</vt:lpstr>
      <vt:lpstr>Κατηγορίες τριχώματος σώματος 2/2</vt:lpstr>
      <vt:lpstr>Εμβρυολογία τρίχας</vt:lpstr>
      <vt:lpstr>Βιολογικός κύκλος τριχών</vt:lpstr>
      <vt:lpstr>Μηχανισμός δράσης ανδρογόνων  σε κυτταρικό επίπεδο 1/2</vt:lpstr>
      <vt:lpstr>Μηχανισμός δράσης ανδρογόνων  σε κυτταρικό επίπεδο 2/2</vt:lpstr>
      <vt:lpstr>Φυσιολογία παραγωγής ανδρογόνων  από τα επινεφρίδια</vt:lpstr>
      <vt:lpstr>Φυσιολογία παραγωγής ανδρογόνων  από τις ωοθήκες</vt:lpstr>
      <vt:lpstr>‘Εκκριση ανδρογόνων στη γυναίκα 1/2</vt:lpstr>
      <vt:lpstr>‘Εκκριση ανδρογόνων στη γυναίκα 2/2</vt:lpstr>
      <vt:lpstr>Παράγοντες εκδήλωσης ανδρογονικής δράσης</vt:lpstr>
      <vt:lpstr>Κλινικές εκδηλώσεις υπερανδρογοναιμίας</vt:lpstr>
      <vt:lpstr>SHBG- ο ρόλος της στην υπερανδρογοναιμία</vt:lpstr>
      <vt:lpstr>Ανδρικού τύπου ανάπτυξη μυϊκού συστήματος σε γυναίκα</vt:lpstr>
      <vt:lpstr>Δέρμα και ανδρογόνα 1/2</vt:lpstr>
      <vt:lpstr>Δέρμα και ανδρογόνα 2/2</vt:lpstr>
      <vt:lpstr>Δασυτριχισμός και εμμηνόπαυση</vt:lpstr>
      <vt:lpstr>Διαγνωστική εκτίμηση δασυτριχισμού 1/2</vt:lpstr>
      <vt:lpstr>Διαγνωστική εκτίμηση δασυτριχισμού 2/2</vt:lpstr>
      <vt:lpstr>Κλινικές διαταραχές υπερανδρογοναιμίας</vt:lpstr>
      <vt:lpstr>Ειδή διαταραχών</vt:lpstr>
      <vt:lpstr>Μηχανισμός βιολογικής δράσης</vt:lpstr>
      <vt:lpstr>Διερεύνηση δασυτριχισμού</vt:lpstr>
      <vt:lpstr>Φάρμακα που προκαλούν υπερτρίχωση</vt:lpstr>
      <vt:lpstr>Θεραπευτική αντιμετώπιση δασυτριχισμού</vt:lpstr>
      <vt:lpstr>Ορμονική θεραπεία 1/2</vt:lpstr>
      <vt:lpstr>Ορμονική θεραπεία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Natassa Karap</cp:lastModifiedBy>
  <cp:revision>46</cp:revision>
  <dcterms:created xsi:type="dcterms:W3CDTF">2015-05-12T06:58:27Z</dcterms:created>
  <dcterms:modified xsi:type="dcterms:W3CDTF">2015-12-20T07:34:20Z</dcterms:modified>
</cp:coreProperties>
</file>