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01" r:id="rId2"/>
    <p:sldMasterId id="2147483712" r:id="rId3"/>
  </p:sldMasterIdLst>
  <p:notesMasterIdLst>
    <p:notesMasterId r:id="rId15"/>
  </p:notesMasterIdLst>
  <p:sldIdLst>
    <p:sldId id="348" r:id="rId4"/>
    <p:sldId id="347" r:id="rId5"/>
    <p:sldId id="356" r:id="rId6"/>
    <p:sldId id="325" r:id="rId7"/>
    <p:sldId id="349" r:id="rId8"/>
    <p:sldId id="350" r:id="rId9"/>
    <p:sldId id="351" r:id="rId10"/>
    <p:sldId id="352" r:id="rId11"/>
    <p:sldId id="353" r:id="rId12"/>
    <p:sldId id="354" r:id="rId13"/>
    <p:sldId id="355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2A90-689B-48F8-AA1D-42DA745136AF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AD5E-6BFB-4938-845A-27FBF52657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63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A383-B7AF-4D74-AD0A-617BDD399E6F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B555-39FD-49B4-84AC-C2F1192B0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DF02-BE7C-4815-BE58-B677E588DF7A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F04-EF69-467A-B96A-FAB70A3CA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670E-9985-4BB9-BE96-8DD61115EC21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C43-D196-45E4-AB8F-2164E9599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B6EBB-6FA0-433A-9BA3-A1604F2820F1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42-16DC-454E-931A-829CEF8F10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04FD-AEB4-423E-B45D-C47DF7F0808A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FBF0-3F23-480D-ACBD-E7FB65B7E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D6A6-AAAD-46BD-8C37-E945738B5D29}" type="datetime1">
              <a:rPr lang="el-GR" smtClean="0"/>
              <a:t>1/12/2015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C40-8FEA-444F-99CE-AC647AF31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8DC4-BE01-4C17-914E-B313FD3F1925}" type="datetime1">
              <a:rPr lang="el-GR" smtClean="0"/>
              <a:t>1/12/2015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4EE-D31D-49A0-AA2A-EAF74D152B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D754-CE88-429E-A537-E103EE993D3B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EEA-BF52-4C31-BA56-18990B98D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3396-7E36-4B70-B8E7-8FC0BB28CB4A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41E-1889-488A-A699-523E4A7C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4188" y="452438"/>
            <a:ext cx="7056437" cy="579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3F4C-C66C-4397-A3A6-B91DDE4D6097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5BA-0042-4EB2-AA5A-0DE10A915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8EBC-4DE9-420B-B514-E4735C51480C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BE-3EA4-43EC-97F2-F69E9B26B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416824" cy="122413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51DD-B7FB-4B65-BC7B-F86545DAA264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88D-275D-42E7-B722-B0EEC0805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A78F4-9981-42A9-AD6D-55D3A85841C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29D65-32FB-4E2E-88C8-5D848DF359A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4BCD9-457E-46F5-A16E-3CC1453AC75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9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93AF2-3D91-4D90-82C3-1907D52C6F7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2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7595C-63E9-4120-8070-1C25D6E07D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8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0C02B-559E-48ED-ABF5-0EAC92456F9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7DEEA-2026-4F3E-9480-14D15588ACA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5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4AF23C-0623-404C-9139-AE52D25D3E8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7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951C9-982F-4C1E-B5F1-9648CDC97FE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7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3D8479-7852-430F-973E-41171BBEF50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0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6ED46-4DE2-4590-B454-8A5600B4C3CE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B94D-FA16-4104-8DF9-03770B86B4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1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9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0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1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2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6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6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0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9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2815-D9AD-4167-A9C3-E007BF2CCA64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802-59E0-4A01-AA4F-4DB6E5CA4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0F53-A95C-4664-9A40-5F6DE4B0F242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AB3-760F-4B96-A760-F76C6F6BC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97E7-4133-4E81-82F7-82A55F2F8077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EFC9-B4D2-4DDA-A044-7B52DE27C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9DB7-16D5-4470-A07F-196C40084706}" type="datetime1">
              <a:rPr lang="el-GR" smtClean="0"/>
              <a:t>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D4C-27EE-43C9-AC2C-21941E5D4E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C7FD-669B-4C95-BAF3-FA49A093B2E9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5D24-55AC-4730-A772-A0C1ED596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38E2-75E5-44C3-A5E4-266C9BA79B08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70C-14E0-4602-8344-7C6BE6C47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23C564-CE78-4BC6-88F6-597C62A71D42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DC7D-0D30-4CDF-9725-44CDADFBC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684" r:id="rId13"/>
    <p:sldLayoutId id="2147483699" r:id="rId14"/>
    <p:sldLayoutId id="2147483700" r:id="rId15"/>
    <p:sldLayoutId id="2147483683" r:id="rId16"/>
    <p:sldLayoutId id="2147483682" r:id="rId17"/>
    <p:sldLayoutId id="2147483696" r:id="rId18"/>
    <p:sldLayoutId id="2147483697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363948-6D2A-416D-A628-2F49F317CDD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2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0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Σύσταση και Ανάλυση Γλευκών και Οίνων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l-G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l-G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Μέτρηση Αιθανόλης στο κρασί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5269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764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Αιθανόλης στο </a:t>
            </a:r>
            <a:r>
              <a:rPr lang="el-GR" dirty="0" smtClean="0"/>
              <a:t>κρασί </a:t>
            </a:r>
            <a:r>
              <a:rPr lang="el-GR" sz="2800" dirty="0" smtClean="0"/>
              <a:t>1/2</a:t>
            </a:r>
            <a:endParaRPr lang="el-GR" sz="28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μέθοδος βασίζεται στην απόσταξη και τη συλλογή όλης των αλκοόλης που περιέχεται </a:t>
            </a:r>
            <a:r>
              <a:rPr lang="el-GR" dirty="0" smtClean="0"/>
              <a:t>ακριβώς σε </a:t>
            </a:r>
            <a:r>
              <a:rPr lang="el-GR" dirty="0"/>
              <a:t>250ml κρασί, . Στην συνεχεία το απόσταγμα αραιώνεται </a:t>
            </a:r>
            <a:r>
              <a:rPr lang="el-GR" dirty="0" smtClean="0"/>
              <a:t>ξανά </a:t>
            </a:r>
            <a:r>
              <a:rPr lang="el-GR" dirty="0"/>
              <a:t>ακριβώς στα  250 ml., </a:t>
            </a:r>
            <a:r>
              <a:rPr lang="el-GR" dirty="0" smtClean="0"/>
              <a:t>χρησιμοποιώντας </a:t>
            </a:r>
            <a:r>
              <a:rPr lang="el-GR" dirty="0"/>
              <a:t>αποσταγμένο νερό. Η συγκέντρωση αλκοόλης αυτής της λύσης είναι από προσδιορίστηκε με μέτρηση της πυκνότητας του χρησιμοποιώντας ένα ειδικό πυκνόμετρο αλκοόλης, συνήθως βαθμονομημένο στους </a:t>
            </a:r>
            <a:r>
              <a:rPr lang="el-GR" dirty="0" smtClean="0"/>
              <a:t>20</a:t>
            </a:r>
            <a:r>
              <a:rPr lang="el-GR" baseline="30000" dirty="0" smtClean="0"/>
              <a:t>o</a:t>
            </a:r>
            <a:r>
              <a:rPr lang="el-GR" dirty="0" smtClean="0"/>
              <a:t>C</a:t>
            </a:r>
            <a:r>
              <a:rPr lang="el-GR" dirty="0"/>
              <a:t>. και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% </a:t>
            </a:r>
            <a:r>
              <a:rPr lang="el-GR" dirty="0"/>
              <a:t>ν / ν.</a:t>
            </a:r>
          </a:p>
          <a:p>
            <a:r>
              <a:rPr lang="el-GR" dirty="0"/>
              <a:t>Η αλκοόλη είναι λιγότερο πυκνή από το νερό σημαίνει ότι η μείωση στην πυκνότητα, σε σχέση με το νερό, θα συσχετίζονται άμεσα με τον όγκο της αλκοόλης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29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Αιθανόλης στο </a:t>
            </a:r>
            <a:r>
              <a:rPr lang="el-GR" dirty="0" smtClean="0"/>
              <a:t>κρασί </a:t>
            </a:r>
            <a:r>
              <a:rPr lang="el-GR" sz="2800" dirty="0" smtClean="0">
                <a:solidFill>
                  <a:srgbClr val="EBEBEB"/>
                </a:solidFill>
              </a:rPr>
              <a:t>2/2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Εάν </a:t>
            </a:r>
            <a:r>
              <a:rPr lang="el-GR" dirty="0"/>
              <a:t>το διάλυμα αλκοόλης είναι  σε θερμοκρασία μεγαλύτερη ή μικρότερη από 20 ° C., </a:t>
            </a:r>
            <a:r>
              <a:rPr lang="el-GR" dirty="0" smtClean="0"/>
              <a:t>η </a:t>
            </a:r>
            <a:r>
              <a:rPr lang="el-GR" dirty="0"/>
              <a:t>πυκνότητα θα είναι μικρότερη ή μεγαλύτερη από την πραγματική τιμή.</a:t>
            </a:r>
          </a:p>
          <a:p>
            <a:r>
              <a:rPr lang="el-GR" dirty="0"/>
              <a:t>Η πραγματική συγκέντρωση αλκοόλης σε θερμοκρασίες από 20 ° C. Μπορεί να διαβαστεί από έναν πίνακα διόρθωσης, χρησιμοποιώντας το εύρος θερμοκρασίας και συγκέντρωσης </a:t>
            </a:r>
            <a:r>
              <a:rPr lang="el-GR" dirty="0" smtClean="0"/>
              <a:t>αλκοόλης.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ΣΗΜΕΙΩΣΗ: ακόμη και αν η αλκοόλη στο κρασί 750ml δείγμα θα είναι η ίδια όπως στο 750ml αραιωμένο απόσταγμα αλκοόλης, ο λόγος το δείγμα οίνου δεν μπορεί να μετρηθεί άμεσα συμβαίνει επειδή η παρουσία άλλων συστατικών κρασί θα παρεμβαίνουν με τις μετρήσεις πυκνότητας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46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84" y="461915"/>
            <a:ext cx="5400600" cy="570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παραλληλόγραμμο 2"/>
          <p:cNvSpPr/>
          <p:nvPr/>
        </p:nvSpPr>
        <p:spPr>
          <a:xfrm>
            <a:off x="6300192" y="3573016"/>
            <a:ext cx="1872208" cy="576064"/>
          </a:xfrm>
          <a:prstGeom prst="wedgeRectCallout">
            <a:avLst>
              <a:gd name="adj1" fmla="val -82994"/>
              <a:gd name="adj2" fmla="val -14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κρασί</a:t>
            </a:r>
            <a:endParaRPr lang="el-GR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251520" y="2780928"/>
            <a:ext cx="2232248" cy="533954"/>
          </a:xfrm>
          <a:prstGeom prst="wedgeRectCallout">
            <a:avLst>
              <a:gd name="adj1" fmla="val 75795"/>
              <a:gd name="adj2" fmla="val 15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ψυκτήρας</a:t>
            </a:r>
            <a:endParaRPr lang="el-GR" dirty="0"/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1799693" y="5373216"/>
            <a:ext cx="828091" cy="288032"/>
          </a:xfrm>
          <a:prstGeom prst="wedgeRectCallout">
            <a:avLst>
              <a:gd name="adj1" fmla="val 128070"/>
              <a:gd name="adj2" fmla="val 33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/>
              <a:t>απόσταγμα</a:t>
            </a:r>
            <a:endParaRPr lang="el-GR" sz="800" dirty="0"/>
          </a:p>
        </p:txBody>
      </p:sp>
      <p:sp>
        <p:nvSpPr>
          <p:cNvPr id="6" name="Κύλινδρος 5"/>
          <p:cNvSpPr/>
          <p:nvPr/>
        </p:nvSpPr>
        <p:spPr>
          <a:xfrm>
            <a:off x="5292080" y="1412776"/>
            <a:ext cx="792088" cy="190210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7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69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8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</a:t>
            </a:r>
            <a:r>
              <a:rPr lang="el-GR" sz="2000" dirty="0"/>
              <a:t>«Σύσταση και </a:t>
            </a:r>
            <a:r>
              <a:rPr lang="el-GR" sz="2000"/>
              <a:t>Ανάλυση </a:t>
            </a:r>
            <a:r>
              <a:rPr lang="el-GR" sz="2000" smtClean="0"/>
              <a:t>Γλευκών </a:t>
            </a:r>
            <a:r>
              <a:rPr lang="el-GR" sz="2000" dirty="0"/>
              <a:t>και Οίνων (Θ). Ενότητα </a:t>
            </a:r>
            <a:r>
              <a:rPr lang="el-GR" sz="2000" dirty="0" smtClean="0"/>
              <a:t>6:</a:t>
            </a:r>
            <a:r>
              <a:rPr lang="en-US" sz="2000" dirty="0" smtClean="0"/>
              <a:t> </a:t>
            </a:r>
            <a:r>
              <a:rPr lang="el-GR" sz="2000" dirty="0"/>
              <a:t>Μέτρηση Αιθανόλης στο κρασί».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687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3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1287</TotalTime>
  <Words>816</Words>
  <Application>Microsoft Office PowerPoint</Application>
  <PresentationFormat>Προβολή στην οθόνη (4:3)</PresentationFormat>
  <Paragraphs>79</Paragraphs>
  <Slides>11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Ιόν</vt:lpstr>
      <vt:lpstr>OC_template_final</vt:lpstr>
      <vt:lpstr>1_OC_template_final</vt:lpstr>
      <vt:lpstr>Σύσταση και Ανάλυση Γλευκών και Οίνων (Θ)</vt:lpstr>
      <vt:lpstr>Μέτρηση Αιθανόλης στο κρασί 1/2</vt:lpstr>
      <vt:lpstr>Μέτρηση Αιθανόλης στο κρασί 2/2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</dc:creator>
  <cp:lastModifiedBy>fkaram2</cp:lastModifiedBy>
  <cp:revision>108</cp:revision>
  <dcterms:created xsi:type="dcterms:W3CDTF">2015-03-16T14:31:07Z</dcterms:created>
  <dcterms:modified xsi:type="dcterms:W3CDTF">2015-12-01T07:31:06Z</dcterms:modified>
</cp:coreProperties>
</file>