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6"/>
  </p:notesMasterIdLst>
  <p:handoutMasterIdLst>
    <p:handoutMasterId r:id="rId67"/>
  </p:handoutMasterIdLst>
  <p:sldIdLst>
    <p:sldId id="256" r:id="rId2"/>
    <p:sldId id="268" r:id="rId3"/>
    <p:sldId id="313" r:id="rId4"/>
    <p:sldId id="269" r:id="rId5"/>
    <p:sldId id="270" r:id="rId6"/>
    <p:sldId id="271" r:id="rId7"/>
    <p:sldId id="272" r:id="rId8"/>
    <p:sldId id="273" r:id="rId9"/>
    <p:sldId id="274" r:id="rId10"/>
    <p:sldId id="275" r:id="rId11"/>
    <p:sldId id="276" r:id="rId12"/>
    <p:sldId id="277" r:id="rId13"/>
    <p:sldId id="278" r:id="rId14"/>
    <p:sldId id="279" r:id="rId15"/>
    <p:sldId id="280" r:id="rId16"/>
    <p:sldId id="314" r:id="rId17"/>
    <p:sldId id="281" r:id="rId18"/>
    <p:sldId id="282" r:id="rId19"/>
    <p:sldId id="283" r:id="rId20"/>
    <p:sldId id="284" r:id="rId21"/>
    <p:sldId id="285" r:id="rId22"/>
    <p:sldId id="286" r:id="rId23"/>
    <p:sldId id="315" r:id="rId24"/>
    <p:sldId id="287" r:id="rId25"/>
    <p:sldId id="288" r:id="rId26"/>
    <p:sldId id="317" r:id="rId27"/>
    <p:sldId id="289" r:id="rId28"/>
    <p:sldId id="290" r:id="rId29"/>
    <p:sldId id="318" r:id="rId30"/>
    <p:sldId id="319" r:id="rId31"/>
    <p:sldId id="291" r:id="rId32"/>
    <p:sldId id="294" r:id="rId33"/>
    <p:sldId id="292" r:id="rId34"/>
    <p:sldId id="320" r:id="rId35"/>
    <p:sldId id="293" r:id="rId36"/>
    <p:sldId id="321" r:id="rId37"/>
    <p:sldId id="295" r:id="rId38"/>
    <p:sldId id="296" r:id="rId39"/>
    <p:sldId id="322" r:id="rId40"/>
    <p:sldId id="297" r:id="rId41"/>
    <p:sldId id="298" r:id="rId42"/>
    <p:sldId id="299" r:id="rId43"/>
    <p:sldId id="300" r:id="rId44"/>
    <p:sldId id="301" r:id="rId45"/>
    <p:sldId id="302" r:id="rId46"/>
    <p:sldId id="303" r:id="rId47"/>
    <p:sldId id="304" r:id="rId48"/>
    <p:sldId id="305" r:id="rId49"/>
    <p:sldId id="306" r:id="rId50"/>
    <p:sldId id="307" r:id="rId51"/>
    <p:sldId id="323" r:id="rId52"/>
    <p:sldId id="308" r:id="rId53"/>
    <p:sldId id="309" r:id="rId54"/>
    <p:sldId id="310" r:id="rId55"/>
    <p:sldId id="311" r:id="rId56"/>
    <p:sldId id="312" r:id="rId57"/>
    <p:sldId id="257" r:id="rId58"/>
    <p:sldId id="262" r:id="rId59"/>
    <p:sldId id="264" r:id="rId60"/>
    <p:sldId id="324" r:id="rId61"/>
    <p:sldId id="325" r:id="rId62"/>
    <p:sldId id="266" r:id="rId63"/>
    <p:sldId id="267" r:id="rId64"/>
    <p:sldId id="261" r:id="rId65"/>
  </p:sldIdLst>
  <p:sldSz cx="9144000" cy="6858000" type="screen4x3"/>
  <p:notesSz cx="7104063" cy="10234613"/>
  <p:custDataLst>
    <p:tags r:id="rId6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27</a:t>
            </a:fld>
            <a:endParaRPr lang="el-GR" dirty="0"/>
          </a:p>
        </p:txBody>
      </p:sp>
    </p:spTree>
    <p:extLst>
      <p:ext uri="{BB962C8B-B14F-4D97-AF65-F5344CB8AC3E}">
        <p14:creationId xmlns:p14="http://schemas.microsoft.com/office/powerpoint/2010/main" val="2757433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31</a:t>
            </a:fld>
            <a:endParaRPr lang="el-GR" dirty="0"/>
          </a:p>
        </p:txBody>
      </p:sp>
    </p:spTree>
    <p:extLst>
      <p:ext uri="{BB962C8B-B14F-4D97-AF65-F5344CB8AC3E}">
        <p14:creationId xmlns:p14="http://schemas.microsoft.com/office/powerpoint/2010/main" val="534367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33</a:t>
            </a:fld>
            <a:endParaRPr lang="el-GR" dirty="0"/>
          </a:p>
        </p:txBody>
      </p:sp>
    </p:spTree>
    <p:extLst>
      <p:ext uri="{BB962C8B-B14F-4D97-AF65-F5344CB8AC3E}">
        <p14:creationId xmlns:p14="http://schemas.microsoft.com/office/powerpoint/2010/main" val="262674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34</a:t>
            </a:fld>
            <a:endParaRPr lang="el-GR" dirty="0"/>
          </a:p>
        </p:txBody>
      </p:sp>
    </p:spTree>
    <p:extLst>
      <p:ext uri="{BB962C8B-B14F-4D97-AF65-F5344CB8AC3E}">
        <p14:creationId xmlns:p14="http://schemas.microsoft.com/office/powerpoint/2010/main" val="2590291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39</a:t>
            </a:fld>
            <a:endParaRPr lang="el-GR" dirty="0"/>
          </a:p>
        </p:txBody>
      </p:sp>
    </p:spTree>
    <p:extLst>
      <p:ext uri="{BB962C8B-B14F-4D97-AF65-F5344CB8AC3E}">
        <p14:creationId xmlns:p14="http://schemas.microsoft.com/office/powerpoint/2010/main" val="296672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47</a:t>
            </a:fld>
            <a:endParaRPr lang="el-GR" dirty="0"/>
          </a:p>
        </p:txBody>
      </p:sp>
    </p:spTree>
    <p:extLst>
      <p:ext uri="{BB962C8B-B14F-4D97-AF65-F5344CB8AC3E}">
        <p14:creationId xmlns:p14="http://schemas.microsoft.com/office/powerpoint/2010/main" val="1163827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48</a:t>
            </a:fld>
            <a:endParaRPr lang="el-GR" dirty="0"/>
          </a:p>
        </p:txBody>
      </p:sp>
    </p:spTree>
    <p:extLst>
      <p:ext uri="{BB962C8B-B14F-4D97-AF65-F5344CB8AC3E}">
        <p14:creationId xmlns:p14="http://schemas.microsoft.com/office/powerpoint/2010/main" val="1970504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49</a:t>
            </a:fld>
            <a:endParaRPr lang="el-GR" dirty="0"/>
          </a:p>
        </p:txBody>
      </p:sp>
    </p:spTree>
    <p:extLst>
      <p:ext uri="{BB962C8B-B14F-4D97-AF65-F5344CB8AC3E}">
        <p14:creationId xmlns:p14="http://schemas.microsoft.com/office/powerpoint/2010/main" val="3684232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50</a:t>
            </a:fld>
            <a:endParaRPr lang="el-GR" dirty="0"/>
          </a:p>
        </p:txBody>
      </p:sp>
    </p:spTree>
    <p:extLst>
      <p:ext uri="{BB962C8B-B14F-4D97-AF65-F5344CB8AC3E}">
        <p14:creationId xmlns:p14="http://schemas.microsoft.com/office/powerpoint/2010/main" val="107067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51</a:t>
            </a:fld>
            <a:endParaRPr lang="el-GR" dirty="0"/>
          </a:p>
        </p:txBody>
      </p:sp>
    </p:spTree>
    <p:extLst>
      <p:ext uri="{BB962C8B-B14F-4D97-AF65-F5344CB8AC3E}">
        <p14:creationId xmlns:p14="http://schemas.microsoft.com/office/powerpoint/2010/main" val="354307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l-GR" altLang="el-GR" sz="1200" b="1"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158651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62</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16</a:t>
            </a:fld>
            <a:endParaRPr lang="el-GR" dirty="0"/>
          </a:p>
        </p:txBody>
      </p:sp>
    </p:spTree>
    <p:extLst>
      <p:ext uri="{BB962C8B-B14F-4D97-AF65-F5344CB8AC3E}">
        <p14:creationId xmlns:p14="http://schemas.microsoft.com/office/powerpoint/2010/main" val="406678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17</a:t>
            </a:fld>
            <a:endParaRPr lang="el-GR" dirty="0"/>
          </a:p>
        </p:txBody>
      </p:sp>
    </p:spTree>
    <p:extLst>
      <p:ext uri="{BB962C8B-B14F-4D97-AF65-F5344CB8AC3E}">
        <p14:creationId xmlns:p14="http://schemas.microsoft.com/office/powerpoint/2010/main" val="222117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1329251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19</a:t>
            </a:fld>
            <a:endParaRPr lang="el-GR" dirty="0"/>
          </a:p>
        </p:txBody>
      </p:sp>
    </p:spTree>
    <p:extLst>
      <p:ext uri="{BB962C8B-B14F-4D97-AF65-F5344CB8AC3E}">
        <p14:creationId xmlns:p14="http://schemas.microsoft.com/office/powerpoint/2010/main" val="208069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20</a:t>
            </a:fld>
            <a:endParaRPr lang="el-GR" dirty="0"/>
          </a:p>
        </p:txBody>
      </p:sp>
    </p:spTree>
    <p:extLst>
      <p:ext uri="{BB962C8B-B14F-4D97-AF65-F5344CB8AC3E}">
        <p14:creationId xmlns:p14="http://schemas.microsoft.com/office/powerpoint/2010/main" val="211852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21</a:t>
            </a:fld>
            <a:endParaRPr lang="el-GR" dirty="0"/>
          </a:p>
        </p:txBody>
      </p:sp>
    </p:spTree>
    <p:extLst>
      <p:ext uri="{BB962C8B-B14F-4D97-AF65-F5344CB8AC3E}">
        <p14:creationId xmlns:p14="http://schemas.microsoft.com/office/powerpoint/2010/main" val="3988214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24</a:t>
            </a:fld>
            <a:endParaRPr lang="el-GR" dirty="0"/>
          </a:p>
        </p:txBody>
      </p:sp>
    </p:spTree>
    <p:extLst>
      <p:ext uri="{BB962C8B-B14F-4D97-AF65-F5344CB8AC3E}">
        <p14:creationId xmlns:p14="http://schemas.microsoft.com/office/powerpoint/2010/main" val="412784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ΙΙ – Κυτταρολογία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2</a:t>
            </a:r>
            <a:r>
              <a:rPr lang="el-GR" sz="2800" dirty="0" smtClean="0"/>
              <a:t>:</a:t>
            </a:r>
            <a:r>
              <a:rPr lang="en-US" sz="2800" dirty="0" smtClean="0"/>
              <a:t> </a:t>
            </a:r>
            <a:r>
              <a:rPr lang="el-GR" sz="2800" dirty="0" smtClean="0"/>
              <a:t>Ανώτερο Πεπτικό Σύστημα</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Autofit/>
          </a:bodyPr>
          <a:lstStyle/>
          <a:p>
            <a:r>
              <a:rPr lang="el-GR" altLang="el-GR" sz="3200" dirty="0"/>
              <a:t>Ιστολογική εικόνα γλώσσας </a:t>
            </a:r>
            <a:r>
              <a:rPr lang="el-GR" altLang="el-GR" sz="3200" dirty="0" smtClean="0"/>
              <a:t>λαγού σε </a:t>
            </a:r>
            <a:r>
              <a:rPr lang="el-GR" altLang="el-GR" sz="3200" dirty="0"/>
              <a:t>μικρή </a:t>
            </a:r>
            <a:r>
              <a:rPr lang="el-GR" altLang="el-GR" sz="3200" dirty="0" smtClean="0"/>
              <a:t>μεγέθυνση</a:t>
            </a:r>
            <a:endParaRPr lang="el-GR" altLang="el-GR" sz="3200" dirty="0">
              <a:solidFill>
                <a:srgbClr val="FF9900"/>
              </a:solidFill>
            </a:endParaRPr>
          </a:p>
        </p:txBody>
      </p:sp>
      <p:sp>
        <p:nvSpPr>
          <p:cNvPr id="189443" name="Rectangle 3"/>
          <p:cNvSpPr>
            <a:spLocks noGrp="1" noChangeArrowheads="1"/>
          </p:cNvSpPr>
          <p:nvPr>
            <p:ph idx="1"/>
          </p:nvPr>
        </p:nvSpPr>
        <p:spPr>
          <a:xfrm>
            <a:off x="457200" y="1196752"/>
            <a:ext cx="8229600" cy="1800200"/>
          </a:xfrm>
        </p:spPr>
        <p:txBody>
          <a:bodyPr/>
          <a:lstStyle/>
          <a:p>
            <a:pPr marL="0" indent="0">
              <a:buNone/>
            </a:pPr>
            <a:r>
              <a:rPr lang="el-GR" altLang="el-GR" sz="2000" dirty="0" smtClean="0"/>
              <a:t>Παρατηρούνται </a:t>
            </a:r>
            <a:r>
              <a:rPr lang="el-GR" altLang="el-GR" sz="2000" dirty="0"/>
              <a:t>φυλλοειδείς θηλές (αναπτυγμένες κυρίως τα ζώα-στον άνθρωπο δεν είναι ιδιαίτερα αναπτυγμένες και βρίσκονται στα πλάγια της γλώσσας), που αποτελούνται από ένα πυρήνα συνδετικού ιστού (θηλές του χορίου) καλυπτόμενο από μη κερατινοποιημένο πολύστιβο πλακώδες επιθήλιο. </a:t>
            </a:r>
            <a:endParaRPr lang="el-GR" altLang="el-GR" sz="2000" dirty="0" smtClean="0"/>
          </a:p>
        </p:txBody>
      </p:sp>
      <p:pic>
        <p:nvPicPr>
          <p:cNvPr id="18944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7865" y="2571384"/>
            <a:ext cx="4680520" cy="36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852936"/>
            <a:ext cx="2808312" cy="1938992"/>
          </a:xfrm>
          <a:prstGeom prst="rect">
            <a:avLst/>
          </a:prstGeom>
        </p:spPr>
        <p:txBody>
          <a:bodyPr wrap="square">
            <a:spAutoFit/>
          </a:bodyPr>
          <a:lstStyle/>
          <a:p>
            <a:pPr marL="0" indent="0">
              <a:buNone/>
            </a:pPr>
            <a:r>
              <a:rPr lang="el-GR" altLang="el-GR" sz="2000" dirty="0">
                <a:latin typeface="+mj-lt"/>
              </a:rPr>
              <a:t>Στον βαθύτερο συνδετικό ιστό βρίσκεται η εκκριτική μοίρα και οι εκφορητικοί πόροι των υπογλώσσιων αδένων. Χρώση= H&amp;E.</a:t>
            </a:r>
          </a:p>
        </p:txBody>
      </p:sp>
      <p:sp>
        <p:nvSpPr>
          <p:cNvPr id="7" name="Rectangle 6"/>
          <p:cNvSpPr/>
          <p:nvPr/>
        </p:nvSpPr>
        <p:spPr>
          <a:xfrm>
            <a:off x="3265512" y="6177857"/>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954861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Autofit/>
          </a:bodyPr>
          <a:lstStyle/>
          <a:p>
            <a:r>
              <a:rPr lang="el-GR" altLang="el-GR" sz="3200" dirty="0"/>
              <a:t>Ιστολογική </a:t>
            </a:r>
            <a:r>
              <a:rPr lang="el-GR" altLang="el-GR" sz="3200" dirty="0" smtClean="0"/>
              <a:t>εικόνα </a:t>
            </a:r>
            <a:r>
              <a:rPr lang="el-GR" altLang="el-GR" sz="3200" dirty="0"/>
              <a:t>γλώσσας λαγού</a:t>
            </a:r>
            <a:r>
              <a:rPr lang="el-GR" altLang="el-GR" sz="3200" dirty="0" smtClean="0"/>
              <a:t> </a:t>
            </a:r>
            <a:r>
              <a:rPr lang="el-GR" altLang="el-GR" sz="3200" dirty="0"/>
              <a:t>σε </a:t>
            </a:r>
            <a:r>
              <a:rPr lang="el-GR" altLang="el-GR" sz="3200" dirty="0" smtClean="0"/>
              <a:t>μεσαία μεγέθυνση</a:t>
            </a:r>
            <a:endParaRPr lang="el-GR" altLang="el-GR" sz="3200" dirty="0">
              <a:solidFill>
                <a:srgbClr val="FF9900"/>
              </a:solidFill>
            </a:endParaRPr>
          </a:p>
        </p:txBody>
      </p:sp>
      <p:sp>
        <p:nvSpPr>
          <p:cNvPr id="190467" name="Rectangle 3"/>
          <p:cNvSpPr>
            <a:spLocks noGrp="1" noChangeArrowheads="1"/>
          </p:cNvSpPr>
          <p:nvPr>
            <p:ph idx="1"/>
          </p:nvPr>
        </p:nvSpPr>
        <p:spPr>
          <a:xfrm>
            <a:off x="457200" y="1196752"/>
            <a:ext cx="3746635" cy="5040560"/>
          </a:xfrm>
        </p:spPr>
        <p:txBody>
          <a:bodyPr/>
          <a:lstStyle/>
          <a:p>
            <a:pPr marL="0" indent="0">
              <a:buNone/>
            </a:pPr>
            <a:r>
              <a:rPr lang="el-GR" altLang="el-GR" sz="2000" dirty="0" smtClean="0"/>
              <a:t>Παρουσία </a:t>
            </a:r>
            <a:r>
              <a:rPr lang="el-GR" altLang="el-GR" sz="2000" dirty="0"/>
              <a:t>φυλλοειδών θηλών με τους γευστικούς κάλυκες. </a:t>
            </a:r>
            <a:endParaRPr lang="el-GR" altLang="el-GR" sz="2000" dirty="0" smtClean="0"/>
          </a:p>
          <a:p>
            <a:pPr marL="0" indent="0">
              <a:buNone/>
            </a:pPr>
            <a:r>
              <a:rPr lang="el-GR" altLang="el-GR" sz="2000" dirty="0" smtClean="0"/>
              <a:t>Διακρίνονται </a:t>
            </a:r>
            <a:r>
              <a:rPr lang="el-GR" altLang="el-GR" sz="2000" dirty="0"/>
              <a:t>οι πρωτογενείς και δευτερογενείς θηλές του συνδετικού ιστού που είναι προσεκβολές του χορίου, και του μη κερατινοποιημένου πολύστιβου πλακώδους επιθηλίου. </a:t>
            </a:r>
            <a:endParaRPr lang="el-GR" altLang="el-GR" sz="2000" dirty="0" smtClean="0"/>
          </a:p>
          <a:p>
            <a:pPr marL="0" indent="0">
              <a:buNone/>
            </a:pPr>
            <a:r>
              <a:rPr lang="el-GR" altLang="el-GR" sz="2000" dirty="0" smtClean="0"/>
              <a:t>Οι </a:t>
            </a:r>
            <a:r>
              <a:rPr lang="el-GR" altLang="el-GR" sz="2000" dirty="0"/>
              <a:t>γευστικοί κάλυκες βρίσκονται στα πλάγια των θηλών, μεταξύ των επιθηλιακών κυττάρων.</a:t>
            </a:r>
          </a:p>
        </p:txBody>
      </p:sp>
      <p:pic>
        <p:nvPicPr>
          <p:cNvPr id="19046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35383" y="1268760"/>
            <a:ext cx="4303577"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11960" y="4941167"/>
            <a:ext cx="432048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471384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Autofit/>
          </a:bodyPr>
          <a:lstStyle/>
          <a:p>
            <a:r>
              <a:rPr lang="el-GR" altLang="el-GR" sz="3200" dirty="0"/>
              <a:t>Ιστολογική εικόνα περιχαρακωμένης θηλής γλώσσας σε μικρή μεγέθυνση</a:t>
            </a:r>
            <a:endParaRPr lang="el-GR" altLang="el-GR" sz="3200" dirty="0">
              <a:solidFill>
                <a:srgbClr val="FF9900"/>
              </a:solidFill>
            </a:endParaRPr>
          </a:p>
        </p:txBody>
      </p:sp>
      <p:sp>
        <p:nvSpPr>
          <p:cNvPr id="191491" name="Rectangle 3"/>
          <p:cNvSpPr>
            <a:spLocks noGrp="1" noChangeArrowheads="1"/>
          </p:cNvSpPr>
          <p:nvPr>
            <p:ph idx="1"/>
          </p:nvPr>
        </p:nvSpPr>
        <p:spPr>
          <a:xfrm>
            <a:off x="457200" y="1196752"/>
            <a:ext cx="8229600" cy="1152128"/>
          </a:xfrm>
        </p:spPr>
        <p:txBody>
          <a:bodyPr>
            <a:normAutofit/>
          </a:bodyPr>
          <a:lstStyle/>
          <a:p>
            <a:pPr marL="0" indent="0">
              <a:buNone/>
            </a:pPr>
            <a:r>
              <a:rPr lang="el-GR" altLang="el-GR" sz="2000" dirty="0" smtClean="0"/>
              <a:t>Η </a:t>
            </a:r>
            <a:r>
              <a:rPr lang="el-GR" altLang="el-GR" sz="2000" dirty="0"/>
              <a:t>θηλή αποτελείται από μία πρωτογενή θηλή συνδετικού ιστού επικαλυπτόμενη από μη κερατινοποιημένο πολύστιβο πλακώδες επιθήλιο, και περιβαλλόμενη από βαθιά σχισμή ομοιάζουσα με τάφρο κάστρου. </a:t>
            </a:r>
            <a:endParaRPr lang="el-GR" altLang="el-GR" sz="2000" dirty="0" smtClean="0"/>
          </a:p>
        </p:txBody>
      </p:sp>
      <p:pic>
        <p:nvPicPr>
          <p:cNvPr id="19149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43644" y="2250075"/>
            <a:ext cx="3728166" cy="290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393836"/>
            <a:ext cx="3816424" cy="3016210"/>
          </a:xfrm>
          <a:prstGeom prst="rect">
            <a:avLst/>
          </a:prstGeom>
        </p:spPr>
        <p:txBody>
          <a:bodyPr wrap="square">
            <a:spAutoFit/>
          </a:bodyPr>
          <a:lstStyle/>
          <a:p>
            <a:pPr marL="0" indent="0">
              <a:buNone/>
            </a:pPr>
            <a:r>
              <a:rPr lang="el-GR" altLang="el-GR" sz="2000" dirty="0">
                <a:latin typeface="+mj-lt"/>
              </a:rPr>
              <a:t>Πολυάριθμες θηλές δευτερογενούς συνδετικού ιστού με αγγεία επεκτείνονται μέχρι την επιθηλιακή στιβάδα. </a:t>
            </a:r>
            <a:endParaRPr lang="el-GR" altLang="el-GR" sz="2000" dirty="0" smtClean="0">
              <a:latin typeface="+mj-lt"/>
            </a:endParaRPr>
          </a:p>
          <a:p>
            <a:pPr marL="0" indent="0">
              <a:buNone/>
            </a:pPr>
            <a:endParaRPr lang="el-GR" altLang="el-GR" sz="2000" dirty="0">
              <a:latin typeface="+mj-lt"/>
            </a:endParaRPr>
          </a:p>
          <a:p>
            <a:pPr marL="0" indent="0">
              <a:spcBef>
                <a:spcPts val="1200"/>
              </a:spcBef>
              <a:buNone/>
            </a:pPr>
            <a:r>
              <a:rPr lang="el-GR" altLang="el-GR" sz="2000" dirty="0" smtClean="0">
                <a:latin typeface="+mj-lt"/>
              </a:rPr>
              <a:t>Γευστικοί </a:t>
            </a:r>
            <a:r>
              <a:rPr lang="el-GR" altLang="el-GR" sz="2000" dirty="0">
                <a:latin typeface="+mj-lt"/>
              </a:rPr>
              <a:t>κάλυκες βρίσκονται κατά μήκος των πλευρών των θηλών, έμπροσθεν της «τάφρου» που τις περιβάλλει. </a:t>
            </a:r>
          </a:p>
        </p:txBody>
      </p:sp>
      <p:sp>
        <p:nvSpPr>
          <p:cNvPr id="3" name="Rectangle 2"/>
          <p:cNvSpPr/>
          <p:nvPr/>
        </p:nvSpPr>
        <p:spPr>
          <a:xfrm>
            <a:off x="467544" y="5589240"/>
            <a:ext cx="8152200" cy="1015663"/>
          </a:xfrm>
          <a:prstGeom prst="rect">
            <a:avLst/>
          </a:prstGeom>
        </p:spPr>
        <p:txBody>
          <a:bodyPr wrap="square">
            <a:spAutoFit/>
          </a:bodyPr>
          <a:lstStyle/>
          <a:p>
            <a:pPr marL="0" indent="0">
              <a:buNone/>
            </a:pPr>
            <a:r>
              <a:rPr lang="el-GR" altLang="el-GR" sz="2000" dirty="0">
                <a:latin typeface="+mj-lt"/>
              </a:rPr>
              <a:t>Στη βάση της σχισμής (τάφρος) μεταξύ των θηλών βρίσκονται οι εκφορητικοί πόροι και η εκκριτική μοίρα των ορωδών αδένων του </a:t>
            </a:r>
            <a:r>
              <a:rPr lang="en-GB" altLang="el-GR" sz="2000" dirty="0">
                <a:latin typeface="+mj-lt"/>
              </a:rPr>
              <a:t>Ebner</a:t>
            </a:r>
            <a:r>
              <a:rPr lang="el-GR" altLang="el-GR" sz="2000" dirty="0">
                <a:latin typeface="+mj-lt"/>
              </a:rPr>
              <a:t> (μόνο στις περιχαρακωμένες θηλές που αποτελούν τα 4/5 του γευστικού Λ). </a:t>
            </a:r>
          </a:p>
        </p:txBody>
      </p:sp>
      <p:sp>
        <p:nvSpPr>
          <p:cNvPr id="7" name="Rectangle 6"/>
          <p:cNvSpPr/>
          <p:nvPr/>
        </p:nvSpPr>
        <p:spPr>
          <a:xfrm>
            <a:off x="4405952" y="5162368"/>
            <a:ext cx="412648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774906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Autofit/>
          </a:bodyPr>
          <a:lstStyle/>
          <a:p>
            <a:r>
              <a:rPr lang="el-GR" altLang="el-GR" sz="3200" dirty="0"/>
              <a:t>Ιστολογική εικόνα περιχαρακωμένης θηλής γλώσσας σε </a:t>
            </a:r>
            <a:r>
              <a:rPr lang="el-GR" altLang="el-GR" sz="3200" dirty="0" smtClean="0"/>
              <a:t>μεγαλύτερη </a:t>
            </a:r>
            <a:r>
              <a:rPr lang="el-GR" altLang="el-GR" sz="3200" dirty="0"/>
              <a:t>μεγέθυνση</a:t>
            </a:r>
            <a:endParaRPr lang="el-GR" altLang="el-GR" sz="3200" dirty="0">
              <a:solidFill>
                <a:srgbClr val="FF9900"/>
              </a:solidFill>
            </a:endParaRPr>
          </a:p>
        </p:txBody>
      </p:sp>
      <p:sp>
        <p:nvSpPr>
          <p:cNvPr id="192515" name="Rectangle 3"/>
          <p:cNvSpPr>
            <a:spLocks noGrp="1" noChangeArrowheads="1"/>
          </p:cNvSpPr>
          <p:nvPr>
            <p:ph idx="1"/>
          </p:nvPr>
        </p:nvSpPr>
        <p:spPr/>
        <p:txBody>
          <a:bodyPr/>
          <a:lstStyle/>
          <a:p>
            <a:pPr marL="0" indent="0">
              <a:buNone/>
            </a:pPr>
            <a:r>
              <a:rPr lang="el-GR" altLang="el-GR" sz="2000" dirty="0" smtClean="0"/>
              <a:t>Παρατηρείται </a:t>
            </a:r>
            <a:r>
              <a:rPr lang="el-GR" altLang="el-GR" sz="2000" dirty="0"/>
              <a:t>η βάση της περιχαρακωμένης θηλής περιβαλλόμενης από την τάφρο. </a:t>
            </a:r>
            <a:endParaRPr lang="el-GR" altLang="el-GR" sz="2000" dirty="0" smtClean="0"/>
          </a:p>
        </p:txBody>
      </p:sp>
      <p:pic>
        <p:nvPicPr>
          <p:cNvPr id="19251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29859" y="1916832"/>
            <a:ext cx="4436862" cy="344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1916832"/>
            <a:ext cx="3508256" cy="3939540"/>
          </a:xfrm>
          <a:prstGeom prst="rect">
            <a:avLst/>
          </a:prstGeom>
        </p:spPr>
        <p:txBody>
          <a:bodyPr wrap="square">
            <a:spAutoFit/>
          </a:bodyPr>
          <a:lstStyle/>
          <a:p>
            <a:pPr marL="0" indent="0">
              <a:buNone/>
            </a:pPr>
            <a:r>
              <a:rPr lang="el-GR" altLang="el-GR" sz="2000" dirty="0">
                <a:latin typeface="+mj-lt"/>
              </a:rPr>
              <a:t>Αριστερά της τάφρου βρίσκεται  ένας εκφορητικός πόρος και πολλοί αδενικοί σχηματισμοί των ορωδών αδένων </a:t>
            </a:r>
            <a:r>
              <a:rPr lang="en-GB" altLang="el-GR" sz="2000" dirty="0">
                <a:latin typeface="+mj-lt"/>
              </a:rPr>
              <a:t>von Ebner</a:t>
            </a:r>
            <a:r>
              <a:rPr lang="el-GR" altLang="el-GR" sz="2000" dirty="0">
                <a:latin typeface="+mj-lt"/>
              </a:rPr>
              <a:t>. </a:t>
            </a:r>
          </a:p>
          <a:p>
            <a:pPr marL="0" indent="0">
              <a:spcBef>
                <a:spcPts val="1200"/>
              </a:spcBef>
              <a:buNone/>
            </a:pPr>
            <a:r>
              <a:rPr lang="el-GR" altLang="el-GR" sz="2000" dirty="0" smtClean="0">
                <a:latin typeface="+mj-lt"/>
              </a:rPr>
              <a:t>Δεξιά</a:t>
            </a:r>
            <a:r>
              <a:rPr lang="el-GR" altLang="el-GR" sz="2000" dirty="0">
                <a:latin typeface="+mj-lt"/>
              </a:rPr>
              <a:t>, παρατάσσονται κατά μήκος της πλευράς της θηλής οι γευστικοί κάλυκες, οι οποίοι χρωματίζονται ελαφρότερα από το μη κερατινοποιημένο πολύστιβο πλακώδες επιθήλιο (μαλακό επιθήλιο). </a:t>
            </a:r>
            <a:endParaRPr lang="el-GR" altLang="el-GR" sz="2000" dirty="0" smtClean="0">
              <a:latin typeface="+mj-lt"/>
            </a:endParaRPr>
          </a:p>
          <a:p>
            <a:pPr marL="0" indent="0">
              <a:buNone/>
            </a:pPr>
            <a:r>
              <a:rPr lang="el-GR" altLang="el-GR" sz="2000" dirty="0" smtClean="0">
                <a:latin typeface="+mj-lt"/>
              </a:rPr>
              <a:t>Χρώση</a:t>
            </a:r>
            <a:r>
              <a:rPr lang="en-GB" altLang="el-GR" sz="2000" dirty="0" smtClean="0">
                <a:latin typeface="+mj-lt"/>
              </a:rPr>
              <a:t> </a:t>
            </a:r>
            <a:r>
              <a:rPr lang="en-GB" altLang="el-GR" sz="2000" dirty="0">
                <a:latin typeface="+mj-lt"/>
              </a:rPr>
              <a:t>= H&amp;E.</a:t>
            </a:r>
            <a:endParaRPr lang="el-GR" altLang="el-GR" sz="2000" dirty="0">
              <a:latin typeface="+mj-lt"/>
            </a:endParaRPr>
          </a:p>
        </p:txBody>
      </p:sp>
      <p:sp>
        <p:nvSpPr>
          <p:cNvPr id="6" name="Rectangle 5"/>
          <p:cNvSpPr/>
          <p:nvPr/>
        </p:nvSpPr>
        <p:spPr>
          <a:xfrm>
            <a:off x="4008520" y="5388913"/>
            <a:ext cx="4558201"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476986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noAutofit/>
          </a:bodyPr>
          <a:lstStyle/>
          <a:p>
            <a:r>
              <a:rPr lang="el-GR" altLang="el-GR" sz="3200" dirty="0"/>
              <a:t>Ιστολογική εικόνα παρίσθμιας αμυγδαλής του </a:t>
            </a:r>
            <a:r>
              <a:rPr lang="el-GR" altLang="el-GR" sz="3200" dirty="0" smtClean="0"/>
              <a:t>στοματοφάρυγγα</a:t>
            </a:r>
            <a:endParaRPr lang="el-GR" altLang="el-GR" sz="3200" dirty="0">
              <a:solidFill>
                <a:srgbClr val="FF9900"/>
              </a:solidFill>
            </a:endParaRPr>
          </a:p>
        </p:txBody>
      </p:sp>
      <p:sp>
        <p:nvSpPr>
          <p:cNvPr id="193539" name="Rectangle 3"/>
          <p:cNvSpPr>
            <a:spLocks noGrp="1" noChangeArrowheads="1"/>
          </p:cNvSpPr>
          <p:nvPr>
            <p:ph idx="1"/>
          </p:nvPr>
        </p:nvSpPr>
        <p:spPr/>
        <p:txBody>
          <a:bodyPr/>
          <a:lstStyle/>
          <a:p>
            <a:pPr marL="0" indent="0">
              <a:buNone/>
            </a:pPr>
            <a:r>
              <a:rPr lang="el-GR" altLang="el-GR" sz="2000" dirty="0" smtClean="0"/>
              <a:t>Καλύπτεται </a:t>
            </a:r>
            <a:r>
              <a:rPr lang="el-GR" altLang="el-GR" sz="2000" dirty="0"/>
              <a:t>όπως ο υπόλοιπος στοματοφάρυγγας από μη κερατινοποιημένο πολύστιβο πλακώδες επιθήλιο (μαλακό). Κάτωθεν αυτού υπάρχει το χόριο (</a:t>
            </a:r>
            <a:r>
              <a:rPr lang="en-GB" altLang="el-GR" sz="2000" dirty="0"/>
              <a:t>lamina propria</a:t>
            </a:r>
            <a:r>
              <a:rPr lang="el-GR" altLang="el-GR" sz="2000" dirty="0"/>
              <a:t>), αποτελούμενο από πυκνό ανώμαλο κολλαγόνο ιστό περιέχοντα αιμοφόρα και λεμφικά αγγεία και βλεννώδεις αδένες. </a:t>
            </a:r>
            <a:endParaRPr lang="el-GR" altLang="el-GR" sz="2000" dirty="0" smtClean="0"/>
          </a:p>
          <a:p>
            <a:pPr marL="0" indent="0">
              <a:buNone/>
            </a:pPr>
            <a:r>
              <a:rPr lang="el-GR" altLang="el-GR" sz="2000" dirty="0" smtClean="0"/>
              <a:t>Χρώση </a:t>
            </a:r>
            <a:r>
              <a:rPr lang="el-GR" altLang="el-GR" sz="2000" dirty="0"/>
              <a:t>= </a:t>
            </a:r>
            <a:r>
              <a:rPr lang="en-GB" altLang="el-GR" sz="2000" dirty="0"/>
              <a:t>H</a:t>
            </a:r>
            <a:r>
              <a:rPr lang="el-GR" altLang="el-GR" sz="2000" dirty="0"/>
              <a:t>&amp;</a:t>
            </a:r>
            <a:r>
              <a:rPr lang="en-GB" altLang="el-GR" sz="2000" dirty="0"/>
              <a:t>E</a:t>
            </a:r>
            <a:r>
              <a:rPr lang="el-GR" altLang="el-GR" sz="2000" dirty="0"/>
              <a:t>.</a:t>
            </a:r>
          </a:p>
        </p:txBody>
      </p:sp>
      <p:pic>
        <p:nvPicPr>
          <p:cNvPr id="19354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5735" y="2636912"/>
            <a:ext cx="4896545" cy="374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51720" y="6350289"/>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954782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Autofit/>
          </a:bodyPr>
          <a:lstStyle/>
          <a:p>
            <a:r>
              <a:rPr lang="el-GR" altLang="el-GR" sz="3200" dirty="0"/>
              <a:t>Εμβρυολογική ανάπτυξη οδόντα σιαγώνος εμβρύου τρωκτικού σε μέτρια </a:t>
            </a:r>
            <a:r>
              <a:rPr lang="el-GR" altLang="el-GR" sz="3200" dirty="0" smtClean="0"/>
              <a:t>μεγέθυνση </a:t>
            </a:r>
            <a:r>
              <a:rPr lang="el-GR" altLang="el-GR" sz="2400" b="0" dirty="0">
                <a:solidFill>
                  <a:prstClr val="black"/>
                </a:solidFill>
              </a:rPr>
              <a:t>(1/2)</a:t>
            </a:r>
            <a:endParaRPr lang="el-GR" altLang="el-GR" sz="3200" dirty="0">
              <a:solidFill>
                <a:srgbClr val="FF9900"/>
              </a:solidFill>
            </a:endParaRPr>
          </a:p>
        </p:txBody>
      </p:sp>
      <p:sp>
        <p:nvSpPr>
          <p:cNvPr id="194563" name="Rectangle 3"/>
          <p:cNvSpPr>
            <a:spLocks noGrp="1" noChangeArrowheads="1"/>
          </p:cNvSpPr>
          <p:nvPr>
            <p:ph idx="1"/>
          </p:nvPr>
        </p:nvSpPr>
        <p:spPr>
          <a:xfrm>
            <a:off x="457200" y="1196752"/>
            <a:ext cx="8229600" cy="1671424"/>
          </a:xfrm>
        </p:spPr>
        <p:txBody>
          <a:bodyPr>
            <a:normAutofit/>
          </a:bodyPr>
          <a:lstStyle/>
          <a:p>
            <a:pPr marL="0" indent="0">
              <a:buNone/>
            </a:pPr>
            <a:r>
              <a:rPr lang="el-GR" altLang="el-GR" sz="2000" dirty="0" smtClean="0"/>
              <a:t>Παρατηρούνται </a:t>
            </a:r>
            <a:r>
              <a:rPr lang="el-GR" altLang="el-GR" sz="2000" dirty="0"/>
              <a:t>στο κάτω τμήμα του οδόντα οι αδαμαντινοβλάστες που παράγουν την αδαμαντίνη (ερυθρά περιοχή), ιδιαίτερα σκληρή ουσία αποτελούμενη από 95% κρυστάλλους υδροξυαπατίτη και πρωτεϊνικό υλικό (αδαμαντογενίνη και εναμελίνη) που μειώνεται κατά τη διάρκεια της αποτιτάνωσης. </a:t>
            </a:r>
            <a:endParaRPr lang="el-GR" altLang="el-GR" sz="2000" dirty="0" smtClean="0"/>
          </a:p>
        </p:txBody>
      </p:sp>
      <p:pic>
        <p:nvPicPr>
          <p:cNvPr id="19456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868176"/>
            <a:ext cx="4392488" cy="340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76056" y="2800162"/>
            <a:ext cx="3135992" cy="2554545"/>
          </a:xfrm>
          <a:prstGeom prst="rect">
            <a:avLst/>
          </a:prstGeom>
        </p:spPr>
        <p:txBody>
          <a:bodyPr wrap="square">
            <a:spAutoFit/>
          </a:bodyPr>
          <a:lstStyle/>
          <a:p>
            <a:pPr marL="0" indent="0">
              <a:buNone/>
            </a:pPr>
            <a:r>
              <a:rPr lang="el-GR" altLang="el-GR" sz="2000" dirty="0">
                <a:latin typeface="+mj-lt"/>
              </a:rPr>
              <a:t>Στο κέντρο βρίσκεται ο πολφός περιέχων χαλαρό συνδετικό ιστό με αγγεία και νεύρα και στην περιφέρεια αυτού διακρίνονται οι κορυφαίες αποφυάδες των οδοντοβλαστών. </a:t>
            </a:r>
          </a:p>
        </p:txBody>
      </p:sp>
      <p:sp>
        <p:nvSpPr>
          <p:cNvPr id="6" name="Rectangle 5"/>
          <p:cNvSpPr/>
          <p:nvPr/>
        </p:nvSpPr>
        <p:spPr>
          <a:xfrm>
            <a:off x="380304" y="6275033"/>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3289293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Autofit/>
          </a:bodyPr>
          <a:lstStyle/>
          <a:p>
            <a:r>
              <a:rPr lang="el-GR" altLang="el-GR" sz="3200" dirty="0"/>
              <a:t>Εμβρυολογική ανάπτυξη οδόντα σιαγώνος εμβρύου τρωκτικού σε μέτρια </a:t>
            </a:r>
            <a:r>
              <a:rPr lang="el-GR" altLang="el-GR" sz="3200" dirty="0" smtClean="0"/>
              <a:t>μεγέθυνση </a:t>
            </a:r>
            <a:r>
              <a:rPr lang="el-GR" altLang="el-GR" sz="2400" b="0" dirty="0" smtClean="0">
                <a:solidFill>
                  <a:prstClr val="black"/>
                </a:solidFill>
              </a:rPr>
              <a:t>(2/2</a:t>
            </a:r>
            <a:r>
              <a:rPr lang="el-GR" altLang="el-GR" sz="2400" b="0" dirty="0">
                <a:solidFill>
                  <a:prstClr val="black"/>
                </a:solidFill>
              </a:rPr>
              <a:t>)</a:t>
            </a:r>
            <a:endParaRPr lang="el-GR" altLang="el-GR" sz="3200" dirty="0">
              <a:solidFill>
                <a:srgbClr val="FF9900"/>
              </a:solidFill>
            </a:endParaRPr>
          </a:p>
        </p:txBody>
      </p:sp>
      <p:sp>
        <p:nvSpPr>
          <p:cNvPr id="194563" name="Rectangle 3"/>
          <p:cNvSpPr>
            <a:spLocks noGrp="1" noChangeArrowheads="1"/>
          </p:cNvSpPr>
          <p:nvPr>
            <p:ph idx="1"/>
          </p:nvPr>
        </p:nvSpPr>
        <p:spPr>
          <a:xfrm>
            <a:off x="457200" y="1196752"/>
            <a:ext cx="8229600" cy="1632084"/>
          </a:xfrm>
        </p:spPr>
        <p:txBody>
          <a:bodyPr>
            <a:normAutofit/>
          </a:bodyPr>
          <a:lstStyle/>
          <a:p>
            <a:pPr marL="0" indent="0">
              <a:buNone/>
            </a:pPr>
            <a:r>
              <a:rPr lang="el-GR" altLang="el-GR" sz="2000" dirty="0" smtClean="0"/>
              <a:t>Παράγουν </a:t>
            </a:r>
            <a:r>
              <a:rPr lang="el-GR" altLang="el-GR" sz="2000" dirty="0"/>
              <a:t>προοδοντίνη (μη αποτιτανωμένη ουσία) και οδοντίνη (70% αποτιτανωμένη ουσία, 20% οργανική και 10% νερό). Η αποτιτανωμένη οδοντίνη (κρύσταλλοι υδροξυαπατίτη και φθοροαπατίτη)  σχηματίζει τα οδοντικά σωληνάρια που περιέχουν τις κορυφαίες αποφυάδες των οδοντινοβλαστών. </a:t>
            </a:r>
          </a:p>
        </p:txBody>
      </p:sp>
      <p:pic>
        <p:nvPicPr>
          <p:cNvPr id="19456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19872" y="2564904"/>
            <a:ext cx="4560378" cy="35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924944"/>
            <a:ext cx="2592288" cy="2554545"/>
          </a:xfrm>
          <a:prstGeom prst="rect">
            <a:avLst/>
          </a:prstGeom>
        </p:spPr>
        <p:txBody>
          <a:bodyPr wrap="square">
            <a:spAutoFit/>
          </a:bodyPr>
          <a:lstStyle/>
          <a:p>
            <a:pPr marL="0" indent="0">
              <a:buNone/>
            </a:pPr>
            <a:r>
              <a:rPr lang="el-GR" altLang="el-GR" sz="2000" dirty="0">
                <a:latin typeface="+mj-lt"/>
              </a:rPr>
              <a:t>Οι αδαμαντινοβλάστες προέρχονται  από το εξώδερμα και οι οδοντινοβλάστες από την κρανιακή νευρική ακρολοφία. </a:t>
            </a:r>
            <a:endParaRPr lang="el-GR" altLang="el-GR" sz="2000" dirty="0" smtClean="0">
              <a:latin typeface="+mj-lt"/>
            </a:endParaRPr>
          </a:p>
          <a:p>
            <a:pPr marL="0" indent="0">
              <a:buNone/>
            </a:pPr>
            <a:r>
              <a:rPr lang="el-GR" altLang="el-GR" sz="2000" dirty="0" smtClean="0">
                <a:latin typeface="+mj-lt"/>
              </a:rPr>
              <a:t>Χρώση </a:t>
            </a:r>
            <a:r>
              <a:rPr lang="el-GR" altLang="el-GR" sz="2000" dirty="0">
                <a:latin typeface="+mj-lt"/>
              </a:rPr>
              <a:t>= Mallory's Triple Stain</a:t>
            </a:r>
          </a:p>
        </p:txBody>
      </p:sp>
      <p:sp>
        <p:nvSpPr>
          <p:cNvPr id="6" name="Rectangle 5"/>
          <p:cNvSpPr/>
          <p:nvPr/>
        </p:nvSpPr>
        <p:spPr>
          <a:xfrm>
            <a:off x="3323797" y="6096759"/>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498289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r>
              <a:rPr lang="el-GR" altLang="el-GR" sz="3200" dirty="0" smtClean="0"/>
              <a:t>Δόντι </a:t>
            </a:r>
            <a:r>
              <a:rPr lang="el-GR" altLang="el-GR" sz="2400" b="0" dirty="0">
                <a:solidFill>
                  <a:prstClr val="black"/>
                </a:solidFill>
              </a:rPr>
              <a:t>(</a:t>
            </a:r>
            <a:r>
              <a:rPr lang="el-GR" altLang="el-GR" sz="2400" b="0" dirty="0" smtClean="0">
                <a:solidFill>
                  <a:prstClr val="black"/>
                </a:solidFill>
              </a:rPr>
              <a:t>1/3)</a:t>
            </a:r>
            <a:endParaRPr lang="el-GR" altLang="el-GR" sz="3200" dirty="0"/>
          </a:p>
        </p:txBody>
      </p:sp>
      <p:sp>
        <p:nvSpPr>
          <p:cNvPr id="195587" name="Rectangle 3"/>
          <p:cNvSpPr>
            <a:spLocks noGrp="1" noChangeArrowheads="1"/>
          </p:cNvSpPr>
          <p:nvPr>
            <p:ph idx="1"/>
          </p:nvPr>
        </p:nvSpPr>
        <p:spPr>
          <a:xfrm>
            <a:off x="457200" y="1196752"/>
            <a:ext cx="3394720" cy="5040560"/>
          </a:xfrm>
        </p:spPr>
        <p:txBody>
          <a:bodyPr/>
          <a:lstStyle/>
          <a:p>
            <a:pPr marL="0" indent="0">
              <a:buNone/>
            </a:pPr>
            <a:r>
              <a:rPr lang="el-GR" altLang="el-GR" sz="2000" dirty="0" smtClean="0"/>
              <a:t>Στο </a:t>
            </a:r>
            <a:r>
              <a:rPr lang="el-GR" altLang="el-GR" sz="2000" dirty="0"/>
              <a:t>κέντρο του δοντιού υπάρχει η πολφική κοιλότητα (1) η οποία εν ζωή αποτελείται από χαλαρό συνδετικό ιστό με αγγεία και νεύρα. </a:t>
            </a:r>
            <a:endParaRPr lang="el-GR" altLang="el-GR" sz="2000" dirty="0" smtClean="0"/>
          </a:p>
          <a:p>
            <a:pPr marL="0" indent="0">
              <a:buNone/>
            </a:pPr>
            <a:r>
              <a:rPr lang="el-GR" altLang="el-GR" sz="2000" dirty="0" smtClean="0"/>
              <a:t>Ο </a:t>
            </a:r>
            <a:r>
              <a:rPr lang="el-GR" altLang="el-GR" sz="2000" dirty="0"/>
              <a:t>πολφός περιβάλλεται από την οδοντίνη ουσία. (χρώση αργύρου Glees, μεγέθυνση Χ50)</a:t>
            </a:r>
          </a:p>
        </p:txBody>
      </p:sp>
      <p:pic>
        <p:nvPicPr>
          <p:cNvPr id="19558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4442" y="1268760"/>
            <a:ext cx="4800533"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79912" y="4869160"/>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2616902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a:bodyPr>
          <a:lstStyle/>
          <a:p>
            <a:r>
              <a:rPr lang="el-GR" altLang="el-GR" sz="3200" dirty="0" smtClean="0"/>
              <a:t>Δόντι </a:t>
            </a:r>
            <a:r>
              <a:rPr lang="el-GR" altLang="el-GR" sz="2400" b="0" dirty="0" smtClean="0">
                <a:solidFill>
                  <a:prstClr val="black"/>
                </a:solidFill>
              </a:rPr>
              <a:t>(2/3)</a:t>
            </a:r>
            <a:endParaRPr lang="el-GR" altLang="el-GR" sz="3200" dirty="0">
              <a:solidFill>
                <a:srgbClr val="FF9900"/>
              </a:solidFill>
            </a:endParaRPr>
          </a:p>
        </p:txBody>
      </p:sp>
      <p:sp>
        <p:nvSpPr>
          <p:cNvPr id="196611" name="Rectangle 3"/>
          <p:cNvSpPr>
            <a:spLocks noGrp="1" noChangeArrowheads="1"/>
          </p:cNvSpPr>
          <p:nvPr>
            <p:ph idx="1"/>
          </p:nvPr>
        </p:nvSpPr>
        <p:spPr>
          <a:xfrm>
            <a:off x="5955284" y="1196752"/>
            <a:ext cx="2731516" cy="5040560"/>
          </a:xfrm>
        </p:spPr>
        <p:txBody>
          <a:bodyPr/>
          <a:lstStyle/>
          <a:p>
            <a:pPr marL="0" indent="0">
              <a:buNone/>
            </a:pPr>
            <a:r>
              <a:rPr lang="el-GR" altLang="el-GR" sz="2000" dirty="0" smtClean="0"/>
              <a:t>Η </a:t>
            </a:r>
            <a:r>
              <a:rPr lang="el-GR" altLang="el-GR" sz="2000" dirty="0"/>
              <a:t>ίδια ιστολογική εικόνα σε μεγάλη μεγέθυνση. </a:t>
            </a:r>
            <a:endParaRPr lang="el-GR" altLang="el-GR" sz="2000" dirty="0" smtClean="0"/>
          </a:p>
          <a:p>
            <a:pPr marL="0" indent="0">
              <a:buNone/>
            </a:pPr>
            <a:r>
              <a:rPr lang="el-GR" altLang="el-GR" sz="2000" dirty="0" smtClean="0"/>
              <a:t>Στην οδοντίνη </a:t>
            </a:r>
            <a:r>
              <a:rPr lang="el-GR" altLang="el-GR" sz="2000" dirty="0"/>
              <a:t>διακρίνονται τα οδοντικά σωληνάρια που εκπορεύονται ακτινοειδώς από την πολφική κοιλότητα (1) (εδώ είναι κενή, ενώ εν ζωή είναι πλήρης συνδετικού ιστού). (χρώση αργύρου Glees, μεγέθυνση Χ100)</a:t>
            </a:r>
          </a:p>
        </p:txBody>
      </p:sp>
      <p:pic>
        <p:nvPicPr>
          <p:cNvPr id="19661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560" y="1268760"/>
            <a:ext cx="5343724"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5517232"/>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421453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rmAutofit/>
          </a:bodyPr>
          <a:lstStyle/>
          <a:p>
            <a:r>
              <a:rPr lang="el-GR" altLang="el-GR" sz="3200" dirty="0" smtClean="0"/>
              <a:t>Δόντι </a:t>
            </a:r>
            <a:r>
              <a:rPr lang="el-GR" altLang="el-GR" sz="2400" b="0" dirty="0" smtClean="0">
                <a:solidFill>
                  <a:prstClr val="black"/>
                </a:solidFill>
              </a:rPr>
              <a:t>(3/3)</a:t>
            </a:r>
            <a:endParaRPr lang="el-GR" altLang="el-GR" sz="3200" dirty="0">
              <a:solidFill>
                <a:srgbClr val="FF9900"/>
              </a:solidFill>
            </a:endParaRPr>
          </a:p>
        </p:txBody>
      </p:sp>
      <p:sp>
        <p:nvSpPr>
          <p:cNvPr id="197635" name="Rectangle 3"/>
          <p:cNvSpPr>
            <a:spLocks noGrp="1" noChangeArrowheads="1"/>
          </p:cNvSpPr>
          <p:nvPr>
            <p:ph idx="1"/>
          </p:nvPr>
        </p:nvSpPr>
        <p:spPr/>
        <p:txBody>
          <a:bodyPr/>
          <a:lstStyle/>
          <a:p>
            <a:pPr marL="0" indent="0">
              <a:buNone/>
            </a:pPr>
            <a:r>
              <a:rPr lang="el-GR" altLang="el-GR" sz="2000" dirty="0" smtClean="0"/>
              <a:t>Η </a:t>
            </a:r>
            <a:r>
              <a:rPr lang="el-GR" altLang="el-GR" sz="2000" dirty="0"/>
              <a:t>ίδια ιστολογική εικόνα σε μεγαλύτερη μεγέθυνση εστιαζομένη στα οδοντικά σωληνάρια</a:t>
            </a:r>
            <a:r>
              <a:rPr lang="el-GR" altLang="el-GR" sz="2000" dirty="0" smtClean="0"/>
              <a:t>.</a:t>
            </a:r>
          </a:p>
          <a:p>
            <a:pPr marL="0" indent="0">
              <a:buNone/>
            </a:pPr>
            <a:r>
              <a:rPr lang="el-GR" altLang="el-GR" sz="2000" dirty="0" smtClean="0"/>
              <a:t>Τα </a:t>
            </a:r>
            <a:r>
              <a:rPr lang="el-GR" altLang="el-GR" sz="2000" dirty="0"/>
              <a:t>οδοντικά σωληνάρια περιέχουν τις αποφυάδες των οδοντοβλαστών που βρίσκονται στην παρυφή της πολφικής κοιλότητας. (χρώση αργύρου Glees, μεγέθυνση Χ400)</a:t>
            </a:r>
          </a:p>
        </p:txBody>
      </p:sp>
      <p:pic>
        <p:nvPicPr>
          <p:cNvPr id="19763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2996952"/>
            <a:ext cx="4464496" cy="334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316083"/>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272615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Autofit/>
          </a:bodyPr>
          <a:lstStyle/>
          <a:p>
            <a:r>
              <a:rPr lang="el-GR" altLang="el-GR" sz="3200" dirty="0"/>
              <a:t>Ιστολογική εικόνα χείλους σε μικρή μεγέθυνση (x10</a:t>
            </a:r>
            <a:r>
              <a:rPr lang="el-GR" altLang="el-GR" sz="3200" dirty="0" smtClean="0"/>
              <a:t>) </a:t>
            </a:r>
            <a:r>
              <a:rPr lang="el-GR" altLang="el-GR" sz="2400" b="0" dirty="0" smtClean="0"/>
              <a:t>(1/2)</a:t>
            </a:r>
            <a:endParaRPr lang="el-GR" altLang="el-GR" sz="3200" b="0" dirty="0">
              <a:solidFill>
                <a:srgbClr val="FF9900"/>
              </a:solidFill>
            </a:endParaRPr>
          </a:p>
        </p:txBody>
      </p:sp>
      <p:sp>
        <p:nvSpPr>
          <p:cNvPr id="62475" name="Rectangle 11"/>
          <p:cNvSpPr>
            <a:spLocks noGrp="1" noChangeArrowheads="1"/>
          </p:cNvSpPr>
          <p:nvPr>
            <p:ph idx="1"/>
          </p:nvPr>
        </p:nvSpPr>
        <p:spPr>
          <a:xfrm>
            <a:off x="457200" y="1196752"/>
            <a:ext cx="8036942" cy="1800200"/>
          </a:xfrm>
        </p:spPr>
        <p:txBody>
          <a:bodyPr>
            <a:normAutofit/>
          </a:bodyPr>
          <a:lstStyle/>
          <a:p>
            <a:pPr marL="0" indent="0">
              <a:buNone/>
            </a:pPr>
            <a:r>
              <a:rPr lang="el-GR" altLang="el-GR" sz="2000" dirty="0" smtClean="0"/>
              <a:t>Χρώση </a:t>
            </a:r>
            <a:r>
              <a:rPr lang="en-GB" altLang="el-GR" sz="2000" dirty="0"/>
              <a:t>H</a:t>
            </a:r>
            <a:r>
              <a:rPr lang="el-GR" altLang="el-GR" sz="2000" dirty="0"/>
              <a:t>&amp;</a:t>
            </a:r>
            <a:r>
              <a:rPr lang="en-GB" altLang="el-GR" sz="2000" dirty="0"/>
              <a:t>E</a:t>
            </a:r>
            <a:r>
              <a:rPr lang="el-GR" altLang="el-GR" sz="2000" dirty="0"/>
              <a:t>. Τα χείλη αποτελούνται από γραμμωτό μυϊκό ιστό καλυπτόμενο εξωτερικά από λεπτό δέρμα (πολύστιβο πλακώδες κερατινοποιημένο επιθήλιο και χόριο με τριχοθυλάκια, σμηγματογόνους αδένες, και ιδρωτοποιούς αδένες) και εσωτερικά καλύπτονται από τον βλεννογόννο της στοματικής κοιλότητας. </a:t>
            </a:r>
            <a:endParaRPr lang="el-GR" altLang="el-GR" sz="2000" dirty="0" smtClean="0"/>
          </a:p>
        </p:txBody>
      </p:sp>
      <p:pic>
        <p:nvPicPr>
          <p:cNvPr id="62480"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1920" y="2852184"/>
            <a:ext cx="4570214" cy="342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26488" y="2828576"/>
            <a:ext cx="3281416" cy="2862322"/>
          </a:xfrm>
          <a:prstGeom prst="rect">
            <a:avLst/>
          </a:prstGeom>
        </p:spPr>
        <p:txBody>
          <a:bodyPr wrap="square">
            <a:spAutoFit/>
          </a:bodyPr>
          <a:lstStyle/>
          <a:p>
            <a:pPr marL="0" indent="0">
              <a:buNone/>
            </a:pPr>
            <a:r>
              <a:rPr lang="el-GR" altLang="el-GR" sz="2000" dirty="0">
                <a:latin typeface="+mj-lt"/>
              </a:rPr>
              <a:t>Στην μεταβατική ζώνη μεταξύ του δέρματος και του βλεννογόνου της στοματικής κοιλότητας τα τριχοθυλάκια και οι αδένες εξαφανίζονται και το επιθήλιο διατιτραίνεται από υψηλές θηλές κολλαγόνου συνδετικού ιστού. </a:t>
            </a:r>
          </a:p>
        </p:txBody>
      </p:sp>
      <p:sp>
        <p:nvSpPr>
          <p:cNvPr id="7" name="Rectangle 6"/>
          <p:cNvSpPr/>
          <p:nvPr/>
        </p:nvSpPr>
        <p:spPr>
          <a:xfrm>
            <a:off x="3760763" y="628408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148594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rmAutofit/>
          </a:bodyPr>
          <a:lstStyle/>
          <a:p>
            <a:r>
              <a:rPr lang="el-GR" altLang="el-GR" sz="3200" dirty="0" smtClean="0"/>
              <a:t>Βλεννογόνος </a:t>
            </a:r>
            <a:r>
              <a:rPr lang="el-GR" altLang="el-GR" sz="3200" dirty="0"/>
              <a:t>του οισοφάγου</a:t>
            </a:r>
            <a:endParaRPr lang="el-GR" altLang="el-GR" sz="3200" dirty="0">
              <a:solidFill>
                <a:srgbClr val="FF9900"/>
              </a:solidFill>
            </a:endParaRPr>
          </a:p>
        </p:txBody>
      </p:sp>
      <p:sp>
        <p:nvSpPr>
          <p:cNvPr id="198659" name="Rectangle 3"/>
          <p:cNvSpPr>
            <a:spLocks noGrp="1" noChangeArrowheads="1"/>
          </p:cNvSpPr>
          <p:nvPr>
            <p:ph idx="1"/>
          </p:nvPr>
        </p:nvSpPr>
        <p:spPr>
          <a:xfrm>
            <a:off x="457200" y="1196752"/>
            <a:ext cx="2674640" cy="5040560"/>
          </a:xfrm>
        </p:spPr>
        <p:txBody>
          <a:bodyPr/>
          <a:lstStyle/>
          <a:p>
            <a:pPr marL="0" indent="0">
              <a:buNone/>
            </a:pPr>
            <a:r>
              <a:rPr lang="el-GR" altLang="el-GR" sz="2000" dirty="0" smtClean="0"/>
              <a:t>Ο </a:t>
            </a:r>
            <a:r>
              <a:rPr lang="el-GR" altLang="el-GR" sz="2000" dirty="0"/>
              <a:t>βλεννογόνος του οισοφάγου επαλείφεται από μη-κετατινοποιημένο, πολύστιβο πλακώδες επιθήλιο (1). </a:t>
            </a:r>
            <a:endParaRPr lang="el-GR" altLang="el-GR" sz="2000" dirty="0" smtClean="0"/>
          </a:p>
          <a:p>
            <a:pPr marL="0" indent="0">
              <a:buNone/>
            </a:pPr>
            <a:r>
              <a:rPr lang="el-GR" altLang="el-GR" sz="2000" dirty="0" smtClean="0"/>
              <a:t>Ακόμη </a:t>
            </a:r>
            <a:r>
              <a:rPr lang="el-GR" altLang="el-GR" sz="2000" dirty="0"/>
              <a:t>διακρίνονται το χόριο και ο μυϊκός χιτώνας (2). </a:t>
            </a:r>
            <a:endParaRPr lang="el-GR" altLang="el-GR" sz="2000" dirty="0" smtClean="0"/>
          </a:p>
          <a:p>
            <a:pPr marL="0" indent="0">
              <a:buNone/>
            </a:pPr>
            <a:r>
              <a:rPr lang="el-GR" altLang="el-GR" sz="2000" dirty="0" smtClean="0"/>
              <a:t>(</a:t>
            </a:r>
            <a:r>
              <a:rPr lang="el-GR" altLang="el-GR" sz="2000" dirty="0"/>
              <a:t>χρώση Mallory, μεγέθυνση Χ50)</a:t>
            </a:r>
          </a:p>
        </p:txBody>
      </p:sp>
      <p:pic>
        <p:nvPicPr>
          <p:cNvPr id="19866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31840" y="1196752"/>
            <a:ext cx="5391770" cy="404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59832" y="5240580"/>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447177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Autofit/>
          </a:bodyPr>
          <a:lstStyle/>
          <a:p>
            <a:r>
              <a:rPr lang="el-GR" altLang="el-GR" sz="3200" dirty="0"/>
              <a:t>Ιστολογική εικόνα βλεννογόνου οισοφάγου σε μεγάλη μεγέθυνση</a:t>
            </a:r>
            <a:endParaRPr lang="el-GR" altLang="el-GR" sz="3200" dirty="0">
              <a:solidFill>
                <a:srgbClr val="FF9900"/>
              </a:solidFill>
            </a:endParaRPr>
          </a:p>
        </p:txBody>
      </p:sp>
      <p:sp>
        <p:nvSpPr>
          <p:cNvPr id="199683" name="Rectangle 3"/>
          <p:cNvSpPr>
            <a:spLocks noGrp="1" noChangeArrowheads="1"/>
          </p:cNvSpPr>
          <p:nvPr>
            <p:ph idx="1"/>
          </p:nvPr>
        </p:nvSpPr>
        <p:spPr>
          <a:xfrm>
            <a:off x="457200" y="1196752"/>
            <a:ext cx="4682034" cy="5040560"/>
          </a:xfrm>
        </p:spPr>
        <p:txBody>
          <a:bodyPr/>
          <a:lstStyle/>
          <a:p>
            <a:pPr marL="0" indent="0">
              <a:buNone/>
            </a:pPr>
            <a:r>
              <a:rPr lang="el-GR" altLang="el-GR" sz="2000" dirty="0" smtClean="0"/>
              <a:t>Το </a:t>
            </a:r>
            <a:r>
              <a:rPr lang="el-GR" altLang="el-GR" sz="2000" dirty="0"/>
              <a:t>καλυπτήριο πλακώδες επιθήλιο έχει πολλές στιβάδες κυττάρων και σχηματίζει καταδύσεις προς το χόριο. (χρώση Mallory, μεγέθυνση Χ100)</a:t>
            </a:r>
          </a:p>
        </p:txBody>
      </p:sp>
      <p:pic>
        <p:nvPicPr>
          <p:cNvPr id="19968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560" y="2716152"/>
            <a:ext cx="4455666" cy="33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0360" y="6076539"/>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493539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pPr>
              <a:lnSpc>
                <a:spcPct val="80000"/>
              </a:lnSpc>
            </a:pPr>
            <a:r>
              <a:rPr lang="el-GR" altLang="el-GR" sz="3200" dirty="0"/>
              <a:t>Οισοφάγος </a:t>
            </a:r>
            <a:r>
              <a:rPr lang="el-GR" altLang="el-GR" sz="3200" dirty="0" smtClean="0"/>
              <a:t>- </a:t>
            </a:r>
            <a:r>
              <a:rPr lang="el-GR" altLang="el-GR" sz="3200" dirty="0"/>
              <a:t>Άνω μοίρα</a:t>
            </a:r>
            <a:r>
              <a:rPr lang="en-GB" altLang="el-GR" sz="3200" dirty="0"/>
              <a:t> </a:t>
            </a:r>
            <a:r>
              <a:rPr lang="el-GR" altLang="el-GR" sz="3200" dirty="0"/>
              <a:t>(4</a:t>
            </a:r>
            <a:r>
              <a:rPr lang="en-GB" altLang="el-GR" sz="3200" dirty="0"/>
              <a:t>x</a:t>
            </a:r>
            <a:r>
              <a:rPr lang="el-GR" altLang="el-GR" sz="3200" dirty="0"/>
              <a:t> μεγέθυνση</a:t>
            </a:r>
            <a:r>
              <a:rPr lang="el-GR" altLang="el-GR" sz="3200" dirty="0" smtClean="0"/>
              <a:t>) </a:t>
            </a:r>
            <a:r>
              <a:rPr lang="el-GR" altLang="el-GR" sz="2400" b="0" dirty="0">
                <a:solidFill>
                  <a:prstClr val="black"/>
                </a:solidFill>
              </a:rPr>
              <a:t>(1/2)</a:t>
            </a:r>
            <a:endParaRPr lang="el-GR" altLang="el-GR" sz="3200" dirty="0"/>
          </a:p>
        </p:txBody>
      </p:sp>
      <p:sp>
        <p:nvSpPr>
          <p:cNvPr id="200707" name="Rectangle 3"/>
          <p:cNvSpPr>
            <a:spLocks noGrp="1" noChangeArrowheads="1"/>
          </p:cNvSpPr>
          <p:nvPr>
            <p:ph idx="1"/>
          </p:nvPr>
        </p:nvSpPr>
        <p:spPr>
          <a:xfrm>
            <a:off x="457200" y="1196752"/>
            <a:ext cx="3610744" cy="5040560"/>
          </a:xfrm>
        </p:spPr>
        <p:txBody>
          <a:bodyPr>
            <a:normAutofit/>
          </a:bodyPr>
          <a:lstStyle/>
          <a:p>
            <a:pPr marL="0" indent="0">
              <a:buNone/>
            </a:pPr>
            <a:r>
              <a:rPr lang="el-GR" altLang="el-GR" sz="2000" dirty="0" smtClean="0"/>
              <a:t>Ιστολογική </a:t>
            </a:r>
            <a:r>
              <a:rPr lang="el-GR" altLang="el-GR" sz="2000" dirty="0"/>
              <a:t>εικόνα οισοφάγου σε μικρή μεγέθυνση. </a:t>
            </a:r>
            <a:endParaRPr lang="el-GR" altLang="el-GR" sz="2000" dirty="0" smtClean="0"/>
          </a:p>
          <a:p>
            <a:pPr marL="0" indent="0">
              <a:buNone/>
            </a:pPr>
            <a:r>
              <a:rPr lang="el-GR" altLang="el-GR" sz="2000" dirty="0" smtClean="0"/>
              <a:t>Παρατηρούνται </a:t>
            </a:r>
            <a:r>
              <a:rPr lang="el-GR" altLang="el-GR" sz="2000" dirty="0"/>
              <a:t>από μέσα προς τα έξω: </a:t>
            </a:r>
            <a:endParaRPr lang="el-GR" altLang="el-GR" sz="2000" dirty="0" smtClean="0"/>
          </a:p>
          <a:p>
            <a:pPr marL="457200" indent="-457200">
              <a:buAutoNum type="arabicParenBoth"/>
            </a:pPr>
            <a:r>
              <a:rPr lang="el-GR" altLang="el-GR" sz="2000" dirty="0" smtClean="0"/>
              <a:t>ο </a:t>
            </a:r>
            <a:r>
              <a:rPr lang="el-GR" altLang="el-GR" sz="2000" dirty="0"/>
              <a:t>αυλός του; </a:t>
            </a:r>
            <a:endParaRPr lang="el-GR" altLang="el-GR" sz="2000" dirty="0" smtClean="0"/>
          </a:p>
          <a:p>
            <a:pPr marL="457200" indent="-457200">
              <a:buAutoNum type="arabicParenBoth"/>
            </a:pPr>
            <a:r>
              <a:rPr lang="el-GR" altLang="el-GR" sz="2000" dirty="0" smtClean="0"/>
              <a:t>ο </a:t>
            </a:r>
            <a:r>
              <a:rPr lang="el-GR" altLang="el-GR" sz="2000" dirty="0"/>
              <a:t>βλεννογόνος αποτελούμενος από μη κερατινοποιημένο πολύστιβο πλακώδες επιθήλιο ; </a:t>
            </a:r>
            <a:endParaRPr lang="el-GR" altLang="el-GR" sz="2000" dirty="0" smtClean="0"/>
          </a:p>
          <a:p>
            <a:pPr marL="457200" indent="-457200">
              <a:buAutoNum type="arabicParenBoth"/>
            </a:pPr>
            <a:r>
              <a:rPr lang="el-GR" altLang="el-GR" sz="2000" dirty="0" smtClean="0"/>
              <a:t>το </a:t>
            </a:r>
            <a:r>
              <a:rPr lang="el-GR" altLang="el-GR" sz="2000" dirty="0"/>
              <a:t>υποκείμενο χόριο αποτελούμενο από πυκνό ανώμαλο συνδετικό ιστό; </a:t>
            </a:r>
            <a:endParaRPr lang="el-GR" altLang="el-GR" sz="2000" dirty="0" smtClean="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82032" y="1340768"/>
            <a:ext cx="4845546"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62944" y="5301208"/>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575435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pPr>
              <a:lnSpc>
                <a:spcPct val="80000"/>
              </a:lnSpc>
            </a:pPr>
            <a:r>
              <a:rPr lang="el-GR" altLang="el-GR" sz="3200" dirty="0"/>
              <a:t>Οισοφάγος </a:t>
            </a:r>
            <a:r>
              <a:rPr lang="el-GR" altLang="el-GR" sz="3200" dirty="0" smtClean="0"/>
              <a:t>- </a:t>
            </a:r>
            <a:r>
              <a:rPr lang="el-GR" altLang="el-GR" sz="3200" dirty="0"/>
              <a:t>Άνω μοίρα</a:t>
            </a:r>
            <a:r>
              <a:rPr lang="en-GB" altLang="el-GR" sz="3200" dirty="0"/>
              <a:t> </a:t>
            </a:r>
            <a:r>
              <a:rPr lang="el-GR" altLang="el-GR" sz="3200" dirty="0"/>
              <a:t>(4</a:t>
            </a:r>
            <a:r>
              <a:rPr lang="en-GB" altLang="el-GR" sz="3200" dirty="0"/>
              <a:t>x</a:t>
            </a:r>
            <a:r>
              <a:rPr lang="el-GR" altLang="el-GR" sz="3200" dirty="0"/>
              <a:t> μεγέθυνση</a:t>
            </a:r>
            <a:r>
              <a:rPr lang="el-GR" altLang="el-GR" sz="3200" dirty="0" smtClean="0"/>
              <a:t>) </a:t>
            </a:r>
            <a:r>
              <a:rPr lang="el-GR" altLang="el-GR" sz="2400" b="0" dirty="0" smtClean="0">
                <a:solidFill>
                  <a:prstClr val="black"/>
                </a:solidFill>
              </a:rPr>
              <a:t>(2/2</a:t>
            </a:r>
            <a:r>
              <a:rPr lang="el-GR" altLang="el-GR" sz="2400" b="0" dirty="0">
                <a:solidFill>
                  <a:prstClr val="black"/>
                </a:solidFill>
              </a:rPr>
              <a:t>)</a:t>
            </a:r>
            <a:endParaRPr lang="el-GR" altLang="el-GR" sz="3200" dirty="0"/>
          </a:p>
        </p:txBody>
      </p:sp>
      <p:sp>
        <p:nvSpPr>
          <p:cNvPr id="200707" name="Rectangle 3"/>
          <p:cNvSpPr>
            <a:spLocks noGrp="1" noChangeArrowheads="1"/>
          </p:cNvSpPr>
          <p:nvPr>
            <p:ph idx="1"/>
          </p:nvPr>
        </p:nvSpPr>
        <p:spPr>
          <a:xfrm>
            <a:off x="457200" y="1196752"/>
            <a:ext cx="3624832" cy="5040560"/>
          </a:xfrm>
        </p:spPr>
        <p:txBody>
          <a:bodyPr>
            <a:normAutofit lnSpcReduction="10000"/>
          </a:bodyPr>
          <a:lstStyle/>
          <a:p>
            <a:pPr marL="457200" indent="-457200">
              <a:buFont typeface="Wingdings" panose="05000000000000000000" pitchFamily="2" charset="2"/>
              <a:buAutoNum type="arabicParenBoth" startAt="4"/>
            </a:pPr>
            <a:r>
              <a:rPr lang="el-GR" altLang="el-GR" sz="2000" dirty="0"/>
              <a:t>η μυϊκή βλεννογόνιος στιβάδα αποτελούμενη από λείο μυϊκό ιστό; </a:t>
            </a:r>
          </a:p>
          <a:p>
            <a:pPr marL="457200" indent="-457200">
              <a:buFont typeface="Wingdings" panose="05000000000000000000" pitchFamily="2" charset="2"/>
              <a:buAutoNum type="arabicParenBoth" startAt="4"/>
            </a:pPr>
            <a:r>
              <a:rPr lang="el-GR" altLang="el-GR" sz="2000" dirty="0"/>
              <a:t>ο υποβλεννογόνιος χιτώνας αποτελούμενος από χαλαρό συνδετικό ιστό; </a:t>
            </a:r>
          </a:p>
          <a:p>
            <a:pPr marL="457200" indent="-457200">
              <a:buFont typeface="Wingdings" panose="05000000000000000000" pitchFamily="2" charset="2"/>
              <a:buAutoNum type="arabicParenBoth" startAt="4"/>
            </a:pPr>
            <a:r>
              <a:rPr lang="el-GR" altLang="el-GR" sz="2000" dirty="0"/>
              <a:t>ο παχύς, διπλός μυϊκός χιτώνας (</a:t>
            </a:r>
            <a:r>
              <a:rPr lang="en-GB" altLang="el-GR" sz="2000" dirty="0"/>
              <a:t>muscularis externa</a:t>
            </a:r>
            <a:r>
              <a:rPr lang="el-GR" altLang="el-GR" sz="2000" dirty="0"/>
              <a:t>), αποτελούμενος από σκελετικό μυϊκό ιστό; και </a:t>
            </a:r>
          </a:p>
          <a:p>
            <a:pPr marL="457200" indent="-457200">
              <a:buFont typeface="Wingdings" panose="05000000000000000000" pitchFamily="2" charset="2"/>
              <a:buAutoNum type="arabicParenBoth" startAt="4"/>
            </a:pPr>
            <a:r>
              <a:rPr lang="el-GR" altLang="el-GR" sz="2000" dirty="0"/>
              <a:t>ο έξω χιτώνας (</a:t>
            </a:r>
            <a:r>
              <a:rPr lang="en-GB" altLang="el-GR" sz="2000" dirty="0"/>
              <a:t>adventitia</a:t>
            </a:r>
            <a:r>
              <a:rPr lang="el-GR" altLang="el-GR" sz="2000" dirty="0"/>
              <a:t>) ο οποίος συνέχεται με τον περιβάλλοντα τον οισοφάγο συνδετικό ιστό.  </a:t>
            </a:r>
          </a:p>
          <a:p>
            <a:pPr marL="0" indent="0">
              <a:buNone/>
            </a:pPr>
            <a:r>
              <a:rPr lang="el-GR" altLang="el-GR" sz="2000" dirty="0"/>
              <a:t>Χρώση = </a:t>
            </a:r>
            <a:r>
              <a:rPr lang="en-GB" altLang="el-GR" sz="2000" dirty="0"/>
              <a:t>H</a:t>
            </a:r>
            <a:r>
              <a:rPr lang="el-GR" altLang="el-GR" sz="2000" dirty="0"/>
              <a:t>&amp;</a:t>
            </a:r>
            <a:r>
              <a:rPr lang="en-GB" altLang="el-GR" sz="2000" dirty="0"/>
              <a:t>E</a:t>
            </a:r>
            <a:r>
              <a:rPr lang="el-GR" altLang="el-GR" sz="2000" dirty="0"/>
              <a:t>.</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82032" y="1340768"/>
            <a:ext cx="4845546"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95936" y="5271346"/>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511857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a:bodyPr>
          <a:lstStyle/>
          <a:p>
            <a:pPr>
              <a:lnSpc>
                <a:spcPct val="80000"/>
              </a:lnSpc>
            </a:pPr>
            <a:r>
              <a:rPr lang="el-GR" altLang="el-GR" sz="3200" dirty="0" smtClean="0"/>
              <a:t>Οισοφάγος </a:t>
            </a:r>
            <a:r>
              <a:rPr lang="el-GR" altLang="el-GR" sz="3200" dirty="0"/>
              <a:t>- Άνω μοίρα</a:t>
            </a:r>
            <a:r>
              <a:rPr lang="en-GB" altLang="el-GR" sz="3200" dirty="0"/>
              <a:t> </a:t>
            </a:r>
            <a:r>
              <a:rPr lang="el-GR" altLang="el-GR" sz="3200" dirty="0"/>
              <a:t>(10</a:t>
            </a:r>
            <a:r>
              <a:rPr lang="en-GB" altLang="el-GR" sz="3200" dirty="0"/>
              <a:t>x </a:t>
            </a:r>
            <a:r>
              <a:rPr lang="el-GR" altLang="el-GR" sz="3200" dirty="0"/>
              <a:t>μεγέθυνση)</a:t>
            </a:r>
          </a:p>
        </p:txBody>
      </p:sp>
      <p:sp>
        <p:nvSpPr>
          <p:cNvPr id="201731" name="Rectangle 3"/>
          <p:cNvSpPr>
            <a:spLocks noGrp="1" noChangeArrowheads="1"/>
          </p:cNvSpPr>
          <p:nvPr>
            <p:ph idx="1"/>
          </p:nvPr>
        </p:nvSpPr>
        <p:spPr>
          <a:xfrm>
            <a:off x="457200" y="1196752"/>
            <a:ext cx="8229600" cy="1080121"/>
          </a:xfrm>
        </p:spPr>
        <p:txBody>
          <a:bodyPr>
            <a:normAutofit/>
          </a:bodyPr>
          <a:lstStyle/>
          <a:p>
            <a:pPr marL="0" indent="0">
              <a:buNone/>
            </a:pPr>
            <a:r>
              <a:rPr lang="el-GR" altLang="el-GR" sz="2000" dirty="0" smtClean="0"/>
              <a:t>Η </a:t>
            </a:r>
            <a:r>
              <a:rPr lang="el-GR" altLang="el-GR" sz="2000" dirty="0"/>
              <a:t>ίδια ιστολογική εικόνα σε μεγαλύτερη μεγέθυνση. Παρουσία επιμήκων πτυχών σχηματιζομένων από τον βλεννογόνο και υποβλεννογόνιο χιτώνα. Χρώση</a:t>
            </a:r>
            <a:r>
              <a:rPr lang="en-GB" altLang="el-GR" sz="2000" dirty="0"/>
              <a:t> = H&amp;E.</a:t>
            </a:r>
            <a:endParaRPr lang="el-GR" altLang="el-GR" sz="2000" dirty="0"/>
          </a:p>
        </p:txBody>
      </p:sp>
      <p:pic>
        <p:nvPicPr>
          <p:cNvPr id="20173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276873"/>
            <a:ext cx="5011034" cy="388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2208" y="6227498"/>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72570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pPr>
              <a:lnSpc>
                <a:spcPct val="80000"/>
              </a:lnSpc>
            </a:pPr>
            <a:r>
              <a:rPr lang="el-GR" altLang="el-GR" sz="3200" dirty="0"/>
              <a:t>Βλεννογόνος άνω μοίρας οισοφάγου</a:t>
            </a:r>
            <a:r>
              <a:rPr lang="en-GB" altLang="el-GR" sz="3200" dirty="0"/>
              <a:t> </a:t>
            </a:r>
            <a:r>
              <a:rPr lang="el-GR" altLang="el-GR" sz="3200" dirty="0" smtClean="0"/>
              <a:t/>
            </a:r>
            <a:br>
              <a:rPr lang="el-GR" altLang="el-GR" sz="3200" dirty="0" smtClean="0"/>
            </a:br>
            <a:r>
              <a:rPr lang="el-GR" altLang="el-GR" sz="3200" dirty="0" smtClean="0"/>
              <a:t>(</a:t>
            </a:r>
            <a:r>
              <a:rPr lang="el-GR" altLang="el-GR" sz="3200" dirty="0"/>
              <a:t>40</a:t>
            </a:r>
            <a:r>
              <a:rPr lang="en-GB" altLang="el-GR" sz="3200" dirty="0"/>
              <a:t>x</a:t>
            </a:r>
            <a:r>
              <a:rPr lang="el-GR" altLang="el-GR" sz="3200" dirty="0"/>
              <a:t> μεγέθυνση</a:t>
            </a:r>
            <a:r>
              <a:rPr lang="el-GR" altLang="el-GR" sz="3200" dirty="0" smtClean="0"/>
              <a:t>) </a:t>
            </a:r>
            <a:r>
              <a:rPr lang="el-GR" altLang="el-GR" sz="2400" b="0" dirty="0">
                <a:solidFill>
                  <a:prstClr val="black"/>
                </a:solidFill>
              </a:rPr>
              <a:t>(1/2)</a:t>
            </a:r>
            <a:endParaRPr lang="el-GR" altLang="el-GR" sz="3200" dirty="0"/>
          </a:p>
        </p:txBody>
      </p:sp>
      <p:sp>
        <p:nvSpPr>
          <p:cNvPr id="202755" name="Rectangle 3"/>
          <p:cNvSpPr>
            <a:spLocks noGrp="1" noChangeArrowheads="1"/>
          </p:cNvSpPr>
          <p:nvPr>
            <p:ph idx="1"/>
          </p:nvPr>
        </p:nvSpPr>
        <p:spPr>
          <a:xfrm>
            <a:off x="457200" y="1196752"/>
            <a:ext cx="8229600" cy="792088"/>
          </a:xfrm>
        </p:spPr>
        <p:txBody>
          <a:bodyPr>
            <a:normAutofit/>
          </a:bodyPr>
          <a:lstStyle/>
          <a:p>
            <a:pPr marL="0" indent="0">
              <a:buNone/>
            </a:pPr>
            <a:r>
              <a:rPr lang="el-GR" altLang="el-GR" sz="2000" dirty="0" smtClean="0"/>
              <a:t>Η </a:t>
            </a:r>
            <a:r>
              <a:rPr lang="el-GR" altLang="el-GR" sz="2000" dirty="0"/>
              <a:t>ίδια ιστολογική εικόνα σε μεγαλύτερη μεγέθυνση με επικέντρωση στον οισοφαγικό βλεννογόνο. </a:t>
            </a:r>
            <a:endParaRPr lang="el-GR" altLang="el-GR" sz="2000" dirty="0" smtClean="0"/>
          </a:p>
        </p:txBody>
      </p:sp>
      <p:pic>
        <p:nvPicPr>
          <p:cNvPr id="20275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16832" y="2060848"/>
            <a:ext cx="5218733" cy="405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1916832"/>
            <a:ext cx="2877280" cy="3477875"/>
          </a:xfrm>
          <a:prstGeom prst="rect">
            <a:avLst/>
          </a:prstGeom>
        </p:spPr>
        <p:txBody>
          <a:bodyPr wrap="square">
            <a:spAutoFit/>
          </a:bodyPr>
          <a:lstStyle/>
          <a:p>
            <a:pPr marL="0" indent="0">
              <a:buNone/>
            </a:pPr>
            <a:r>
              <a:rPr lang="el-GR" altLang="el-GR" sz="2000" dirty="0">
                <a:latin typeface="+mj-lt"/>
              </a:rPr>
              <a:t>Παρατηρούνται από έσω προς τα έξω: </a:t>
            </a:r>
          </a:p>
          <a:p>
            <a:pPr marL="457200" indent="-457200">
              <a:buAutoNum type="arabicParenBoth"/>
            </a:pPr>
            <a:r>
              <a:rPr lang="el-GR" altLang="el-GR" sz="2000" dirty="0">
                <a:latin typeface="+mj-lt"/>
              </a:rPr>
              <a:t>το μη κερετινοποιημένο πολύστιβο πλακώδες επιθήλιο; </a:t>
            </a:r>
          </a:p>
          <a:p>
            <a:pPr marL="457200" indent="-457200">
              <a:buAutoNum type="arabicParenBoth"/>
            </a:pPr>
            <a:r>
              <a:rPr lang="el-GR" altLang="el-GR" sz="2000" dirty="0">
                <a:latin typeface="+mj-lt"/>
              </a:rPr>
              <a:t>το υποκείμενο χόριο αποτελούμενο από χαλαρό έως πυκνό ανώμαλο συνδετικό ιστό; </a:t>
            </a:r>
          </a:p>
        </p:txBody>
      </p:sp>
      <p:sp>
        <p:nvSpPr>
          <p:cNvPr id="6" name="Rectangle 5"/>
          <p:cNvSpPr/>
          <p:nvPr/>
        </p:nvSpPr>
        <p:spPr>
          <a:xfrm>
            <a:off x="3306648" y="6137673"/>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975480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pPr>
              <a:lnSpc>
                <a:spcPct val="80000"/>
              </a:lnSpc>
            </a:pPr>
            <a:r>
              <a:rPr lang="el-GR" altLang="el-GR" sz="3200" dirty="0"/>
              <a:t>Βλεννογόνος άνω μοίρας οισοφάγου</a:t>
            </a:r>
            <a:r>
              <a:rPr lang="en-GB" altLang="el-GR" sz="3200" dirty="0"/>
              <a:t> </a:t>
            </a:r>
            <a:r>
              <a:rPr lang="el-GR" altLang="el-GR" sz="3200" dirty="0" smtClean="0"/>
              <a:t/>
            </a:r>
            <a:br>
              <a:rPr lang="el-GR" altLang="el-GR" sz="3200" dirty="0" smtClean="0"/>
            </a:br>
            <a:r>
              <a:rPr lang="el-GR" altLang="el-GR" sz="3200" dirty="0" smtClean="0"/>
              <a:t>(</a:t>
            </a:r>
            <a:r>
              <a:rPr lang="el-GR" altLang="el-GR" sz="3200" dirty="0"/>
              <a:t>40</a:t>
            </a:r>
            <a:r>
              <a:rPr lang="en-GB" altLang="el-GR" sz="3200" dirty="0"/>
              <a:t>x</a:t>
            </a:r>
            <a:r>
              <a:rPr lang="el-GR" altLang="el-GR" sz="3200" dirty="0"/>
              <a:t> μεγέθυνση</a:t>
            </a:r>
            <a:r>
              <a:rPr lang="el-GR" altLang="el-GR" sz="3200" dirty="0" smtClean="0"/>
              <a:t>) </a:t>
            </a:r>
            <a:r>
              <a:rPr lang="el-GR" altLang="el-GR" sz="2400" b="0" dirty="0" smtClean="0">
                <a:solidFill>
                  <a:prstClr val="black"/>
                </a:solidFill>
              </a:rPr>
              <a:t>(2/2</a:t>
            </a:r>
            <a:r>
              <a:rPr lang="el-GR" altLang="el-GR" sz="2400" b="0" dirty="0">
                <a:solidFill>
                  <a:prstClr val="black"/>
                </a:solidFill>
              </a:rPr>
              <a:t>)</a:t>
            </a:r>
            <a:endParaRPr lang="el-GR" altLang="el-GR" sz="3200" dirty="0"/>
          </a:p>
        </p:txBody>
      </p:sp>
      <p:sp>
        <p:nvSpPr>
          <p:cNvPr id="202755" name="Rectangle 3"/>
          <p:cNvSpPr>
            <a:spLocks noGrp="1" noChangeArrowheads="1"/>
          </p:cNvSpPr>
          <p:nvPr>
            <p:ph idx="1"/>
          </p:nvPr>
        </p:nvSpPr>
        <p:spPr>
          <a:xfrm>
            <a:off x="457200" y="1196752"/>
            <a:ext cx="8229600" cy="792088"/>
          </a:xfrm>
        </p:spPr>
        <p:txBody>
          <a:bodyPr>
            <a:normAutofit/>
          </a:bodyPr>
          <a:lstStyle/>
          <a:p>
            <a:pPr marL="0" indent="0">
              <a:buNone/>
            </a:pPr>
            <a:r>
              <a:rPr lang="el-GR" altLang="el-GR" sz="2000" dirty="0" smtClean="0"/>
              <a:t>Η </a:t>
            </a:r>
            <a:r>
              <a:rPr lang="el-GR" altLang="el-GR" sz="2000" dirty="0"/>
              <a:t>ίδια ιστολογική εικόνα σε μεγαλύτερη μεγέθυνση με επικέντρωση στον οισοφαγικό βλεννογόνο. </a:t>
            </a:r>
            <a:endParaRPr lang="el-GR" altLang="el-GR" sz="2000" dirty="0" smtClean="0"/>
          </a:p>
        </p:txBody>
      </p:sp>
      <p:pic>
        <p:nvPicPr>
          <p:cNvPr id="20275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11960" y="2060848"/>
            <a:ext cx="4423605" cy="343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1916832"/>
            <a:ext cx="3528392" cy="4708981"/>
          </a:xfrm>
          <a:prstGeom prst="rect">
            <a:avLst/>
          </a:prstGeom>
        </p:spPr>
        <p:txBody>
          <a:bodyPr wrap="square">
            <a:spAutoFit/>
          </a:bodyPr>
          <a:lstStyle/>
          <a:p>
            <a:pPr marL="0" indent="0">
              <a:buNone/>
            </a:pPr>
            <a:r>
              <a:rPr lang="el-GR" altLang="el-GR" sz="2000" dirty="0">
                <a:latin typeface="+mj-lt"/>
              </a:rPr>
              <a:t>Παρατηρούνται από έσω προς τα έξω: </a:t>
            </a:r>
          </a:p>
          <a:p>
            <a:pPr marL="457200" indent="-457200">
              <a:buFont typeface="Wingdings" panose="05000000000000000000" pitchFamily="2" charset="2"/>
              <a:buAutoNum type="arabicParenBoth" startAt="3"/>
            </a:pPr>
            <a:r>
              <a:rPr lang="el-GR" altLang="el-GR" sz="2000" dirty="0">
                <a:latin typeface="+mj-lt"/>
              </a:rPr>
              <a:t>ο βλεννογόνιος μυϊκός χιτώνας (</a:t>
            </a:r>
            <a:r>
              <a:rPr lang="en-GB" altLang="el-GR" sz="2000" dirty="0">
                <a:latin typeface="+mj-lt"/>
              </a:rPr>
              <a:t>muscularis mucosae</a:t>
            </a:r>
            <a:r>
              <a:rPr lang="el-GR" altLang="el-GR" sz="2000" dirty="0">
                <a:latin typeface="+mj-lt"/>
              </a:rPr>
              <a:t>), αποτελούμενος από λείο μυϊκό ιστό σε εγκάρσια διατομή και διαχωρίζων το χόριο από τον υποβλεννογόνιο χιτώνα; και </a:t>
            </a:r>
          </a:p>
          <a:p>
            <a:pPr marL="457200" indent="-457200">
              <a:buFont typeface="Wingdings" panose="05000000000000000000" pitchFamily="2" charset="2"/>
              <a:buAutoNum type="arabicParenBoth" startAt="3"/>
            </a:pPr>
            <a:r>
              <a:rPr lang="el-GR" altLang="el-GR" sz="2000" dirty="0">
                <a:latin typeface="+mj-lt"/>
              </a:rPr>
              <a:t>το άνω τμήμα του υποβλεννογονίου χιτώνα αποτελούμενο από χαλαρό συνδετικό ιστό.  Χρώση</a:t>
            </a:r>
            <a:r>
              <a:rPr lang="en-GB" altLang="el-GR" sz="2000" dirty="0">
                <a:latin typeface="+mj-lt"/>
              </a:rPr>
              <a:t>= H&amp;E.</a:t>
            </a:r>
            <a:endParaRPr lang="el-GR" altLang="el-GR" sz="2000" dirty="0">
              <a:latin typeface="+mj-lt"/>
            </a:endParaRPr>
          </a:p>
        </p:txBody>
      </p:sp>
      <p:sp>
        <p:nvSpPr>
          <p:cNvPr id="6" name="Rectangle 5"/>
          <p:cNvSpPr/>
          <p:nvPr/>
        </p:nvSpPr>
        <p:spPr>
          <a:xfrm>
            <a:off x="4147894" y="5499032"/>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468195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rmAutofit/>
          </a:bodyPr>
          <a:lstStyle/>
          <a:p>
            <a:pPr>
              <a:lnSpc>
                <a:spcPct val="80000"/>
              </a:lnSpc>
            </a:pPr>
            <a:r>
              <a:rPr lang="el-GR" altLang="el-GR" sz="3200" dirty="0"/>
              <a:t>Μυϊκός χιτώνας άνω μοίρας οισοφάγου </a:t>
            </a:r>
            <a:br>
              <a:rPr lang="el-GR" altLang="el-GR" sz="3200" dirty="0"/>
            </a:br>
            <a:r>
              <a:rPr lang="el-GR" altLang="el-GR" sz="3200" dirty="0" smtClean="0"/>
              <a:t>(</a:t>
            </a:r>
            <a:r>
              <a:rPr lang="el-GR" altLang="el-GR" sz="3200" dirty="0"/>
              <a:t>40</a:t>
            </a:r>
            <a:r>
              <a:rPr lang="en-GB" altLang="el-GR" sz="3200" dirty="0"/>
              <a:t>x</a:t>
            </a:r>
            <a:r>
              <a:rPr lang="el-GR" altLang="el-GR" sz="3200" dirty="0"/>
              <a:t> μεγέθυνση)</a:t>
            </a:r>
          </a:p>
        </p:txBody>
      </p:sp>
      <p:sp>
        <p:nvSpPr>
          <p:cNvPr id="203779"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μυϊκού χιτώνα σε μεγάλη μεγέθυνση. </a:t>
            </a:r>
            <a:endParaRPr lang="el-GR" altLang="el-GR" sz="2000" dirty="0" smtClean="0"/>
          </a:p>
          <a:p>
            <a:pPr marL="0" indent="0">
              <a:buNone/>
            </a:pPr>
            <a:r>
              <a:rPr lang="el-GR" altLang="el-GR" sz="2000" dirty="0" smtClean="0"/>
              <a:t>Παρατηρούνται </a:t>
            </a:r>
            <a:r>
              <a:rPr lang="el-GR" altLang="el-GR" sz="2000" dirty="0"/>
              <a:t>οι 2 μυϊκές στιβάδες αποτελούμενες από σκελετικό μυϊκό ιστό</a:t>
            </a:r>
            <a:r>
              <a:rPr lang="el-GR" altLang="el-GR" sz="2000" dirty="0" smtClean="0"/>
              <a:t>:</a:t>
            </a:r>
          </a:p>
          <a:p>
            <a:pPr marL="268288" indent="-268288">
              <a:buAutoNum type="arabicParenR"/>
              <a:tabLst>
                <a:tab pos="268288" algn="l"/>
              </a:tabLst>
            </a:pPr>
            <a:r>
              <a:rPr lang="el-GR" altLang="el-GR" sz="2000" dirty="0" smtClean="0"/>
              <a:t>η </a:t>
            </a:r>
            <a:r>
              <a:rPr lang="el-GR" altLang="el-GR" sz="2000" dirty="0"/>
              <a:t>έσω ή κυκλοτερής (άνω) </a:t>
            </a:r>
            <a:endParaRPr lang="el-GR" altLang="el-GR" sz="2000" dirty="0" smtClean="0"/>
          </a:p>
          <a:p>
            <a:pPr marL="0" indent="0">
              <a:buNone/>
            </a:pPr>
            <a:r>
              <a:rPr lang="el-GR" altLang="el-GR" sz="2000" dirty="0" smtClean="0"/>
              <a:t>και </a:t>
            </a:r>
          </a:p>
          <a:p>
            <a:pPr marL="0" indent="0">
              <a:buNone/>
            </a:pPr>
            <a:r>
              <a:rPr lang="el-GR" altLang="el-GR" sz="2000" dirty="0" smtClean="0"/>
              <a:t>2) η </a:t>
            </a:r>
            <a:r>
              <a:rPr lang="el-GR" altLang="el-GR" sz="2000" dirty="0"/>
              <a:t>έξω ή επιμήκης (κάτω). </a:t>
            </a:r>
            <a:endParaRPr lang="el-GR" altLang="el-GR" sz="2000" dirty="0" smtClean="0"/>
          </a:p>
          <a:p>
            <a:pPr marL="0" indent="0">
              <a:buNone/>
            </a:pPr>
            <a:r>
              <a:rPr lang="el-GR" altLang="el-GR" sz="2000" dirty="0" smtClean="0"/>
              <a:t>Χρώση</a:t>
            </a:r>
            <a:r>
              <a:rPr lang="en-GB" altLang="el-GR" sz="2000" dirty="0" smtClean="0"/>
              <a:t> </a:t>
            </a:r>
            <a:r>
              <a:rPr lang="en-GB" altLang="el-GR" sz="2000" dirty="0"/>
              <a:t>= H&amp;E.</a:t>
            </a:r>
            <a:endParaRPr lang="el-GR" altLang="el-GR" sz="2000" dirty="0"/>
          </a:p>
        </p:txBody>
      </p:sp>
      <p:pic>
        <p:nvPicPr>
          <p:cNvPr id="20378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07904" y="2163720"/>
            <a:ext cx="5074270" cy="393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635896" y="6099373"/>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3963581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a:bodyPr>
          <a:lstStyle/>
          <a:p>
            <a:pPr>
              <a:lnSpc>
                <a:spcPct val="80000"/>
              </a:lnSpc>
            </a:pPr>
            <a:r>
              <a:rPr lang="el-GR" altLang="el-GR" sz="3200" dirty="0"/>
              <a:t>Οισοφάγος - Άνω μοίρα -</a:t>
            </a:r>
            <a:r>
              <a:rPr lang="en-GB" altLang="el-GR" sz="3200" dirty="0"/>
              <a:t> </a:t>
            </a:r>
            <a:r>
              <a:rPr lang="el-GR" altLang="el-GR" sz="3200" dirty="0"/>
              <a:t>(4</a:t>
            </a:r>
            <a:r>
              <a:rPr lang="en-GB" altLang="el-GR" sz="3200" dirty="0"/>
              <a:t>x </a:t>
            </a:r>
            <a:r>
              <a:rPr lang="el-GR" altLang="el-GR" sz="3200" dirty="0"/>
              <a:t>μεγέθυνση)</a:t>
            </a:r>
            <a:r>
              <a:rPr lang="el-GR" altLang="el-GR" sz="2400" b="0" dirty="0" smtClean="0">
                <a:solidFill>
                  <a:prstClr val="black"/>
                </a:solidFill>
              </a:rPr>
              <a:t>(1/4)</a:t>
            </a:r>
            <a:endParaRPr lang="el-GR" altLang="el-GR" sz="3200" dirty="0"/>
          </a:p>
        </p:txBody>
      </p:sp>
      <p:sp>
        <p:nvSpPr>
          <p:cNvPr id="204803" name="Rectangle 3"/>
          <p:cNvSpPr>
            <a:spLocks noGrp="1" noChangeArrowheads="1"/>
          </p:cNvSpPr>
          <p:nvPr>
            <p:ph idx="1"/>
          </p:nvPr>
        </p:nvSpPr>
        <p:spPr>
          <a:xfrm>
            <a:off x="457200" y="1196752"/>
            <a:ext cx="8229600" cy="1080120"/>
          </a:xfrm>
        </p:spPr>
        <p:txBody>
          <a:bodyPr>
            <a:noAutofit/>
          </a:bodyPr>
          <a:lstStyle/>
          <a:p>
            <a:pPr marL="0" indent="0">
              <a:buNone/>
            </a:pPr>
            <a:r>
              <a:rPr lang="el-GR" altLang="el-GR" sz="2000" dirty="0" smtClean="0"/>
              <a:t>Επιμήκης </a:t>
            </a:r>
            <a:r>
              <a:rPr lang="el-GR" altLang="el-GR" sz="2000" dirty="0"/>
              <a:t>διατομή διαμέσου της άνω μοίρας του οισοφάγου σε μικρή μεγέθυνση εμφανίζουσα τις 4 στιβάδες που σχηματίζουν τον οισοφαγικό σωλήνα. </a:t>
            </a:r>
            <a:endParaRPr lang="el-GR" altLang="el-GR" sz="2000" dirty="0" smtClean="0"/>
          </a:p>
        </p:txBody>
      </p:sp>
      <p:pic>
        <p:nvPicPr>
          <p:cNvPr id="20480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11162" y="2348880"/>
            <a:ext cx="4069206" cy="321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00928" y="2156104"/>
            <a:ext cx="4248472" cy="4093428"/>
          </a:xfrm>
          <a:prstGeom prst="rect">
            <a:avLst/>
          </a:prstGeom>
        </p:spPr>
        <p:txBody>
          <a:bodyPr wrap="square">
            <a:spAutoFit/>
          </a:bodyPr>
          <a:lstStyle/>
          <a:p>
            <a:pPr marL="457200" indent="-457200">
              <a:buAutoNum type="arabicParenBoth"/>
            </a:pPr>
            <a:r>
              <a:rPr lang="el-GR" altLang="el-GR" sz="2000" dirty="0">
                <a:latin typeface="+mj-lt"/>
              </a:rPr>
              <a:t>Εγγύς του αυλού είναι ο βλεννογόνος (</a:t>
            </a:r>
            <a:r>
              <a:rPr lang="en-GB" altLang="el-GR" sz="2000" dirty="0">
                <a:latin typeface="+mj-lt"/>
              </a:rPr>
              <a:t>Mu</a:t>
            </a:r>
            <a:r>
              <a:rPr lang="el-GR" altLang="el-GR" sz="2000" dirty="0">
                <a:latin typeface="+mj-lt"/>
              </a:rPr>
              <a:t>), αποτελούμενος από 3 επιμέρους στοιχεία: ένα παχύ μη κερατινοποιημένο πολύστιβο πλακώδες επιθήλιο</a:t>
            </a:r>
            <a:r>
              <a:rPr lang="en-GB" altLang="el-GR" sz="2000" dirty="0">
                <a:latin typeface="+mj-lt"/>
              </a:rPr>
              <a:t> </a:t>
            </a:r>
            <a:r>
              <a:rPr lang="el-GR" altLang="el-GR" sz="2000" dirty="0">
                <a:latin typeface="+mj-lt"/>
              </a:rPr>
              <a:t>(</a:t>
            </a:r>
            <a:r>
              <a:rPr lang="en-GB" altLang="el-GR" sz="2000" dirty="0">
                <a:latin typeface="+mj-lt"/>
              </a:rPr>
              <a:t>Ep</a:t>
            </a:r>
            <a:r>
              <a:rPr lang="el-GR" altLang="el-GR" sz="2000" dirty="0">
                <a:latin typeface="+mj-lt"/>
              </a:rPr>
              <a:t>), πάνω στο χόριο (</a:t>
            </a:r>
            <a:r>
              <a:rPr lang="en-GB" altLang="el-GR" sz="2000" dirty="0">
                <a:latin typeface="+mj-lt"/>
              </a:rPr>
              <a:t>LP</a:t>
            </a:r>
            <a:r>
              <a:rPr lang="el-GR" altLang="el-GR" sz="2000" dirty="0">
                <a:latin typeface="+mj-lt"/>
              </a:rPr>
              <a:t>) αποτελούμενο από χαλαρό συνδετικό ιστό, οριοθετούμενο από την βλεννογόνια μυϊκή στιβάδα  (</a:t>
            </a:r>
            <a:r>
              <a:rPr lang="en-GB" altLang="el-GR" sz="2000" dirty="0">
                <a:latin typeface="+mj-lt"/>
              </a:rPr>
              <a:t>MM</a:t>
            </a:r>
            <a:r>
              <a:rPr lang="el-GR" altLang="el-GR" sz="2000" dirty="0">
                <a:latin typeface="+mj-lt"/>
              </a:rPr>
              <a:t>), στιβάδα από λείο μυϊκό ιστό, η οποία εμφανίζεται ασυνεχής σε αυτή την τομή. </a:t>
            </a:r>
          </a:p>
        </p:txBody>
      </p:sp>
      <p:sp>
        <p:nvSpPr>
          <p:cNvPr id="3" name="Rectangle 2"/>
          <p:cNvSpPr/>
          <p:nvPr/>
        </p:nvSpPr>
        <p:spPr>
          <a:xfrm>
            <a:off x="395536" y="6113874"/>
            <a:ext cx="8277208" cy="707886"/>
          </a:xfrm>
          <a:prstGeom prst="rect">
            <a:avLst/>
          </a:prstGeom>
        </p:spPr>
        <p:txBody>
          <a:bodyPr wrap="square">
            <a:spAutoFit/>
          </a:bodyPr>
          <a:lstStyle/>
          <a:p>
            <a:pPr marL="457200" indent="-457200">
              <a:buFont typeface="Wingdings" panose="05000000000000000000" pitchFamily="2" charset="2"/>
              <a:buAutoNum type="arabicParenBoth" startAt="2"/>
            </a:pPr>
            <a:r>
              <a:rPr lang="el-GR" altLang="el-GR" sz="2000" dirty="0">
                <a:latin typeface="+mj-lt"/>
              </a:rPr>
              <a:t>Μετά είναι ο υποβλεννογόνιος χιτώνας (</a:t>
            </a:r>
            <a:r>
              <a:rPr lang="en-GB" altLang="el-GR" sz="2000" dirty="0">
                <a:latin typeface="+mj-lt"/>
              </a:rPr>
              <a:t>SM</a:t>
            </a:r>
            <a:r>
              <a:rPr lang="el-GR" altLang="el-GR" sz="2000" dirty="0">
                <a:latin typeface="+mj-lt"/>
              </a:rPr>
              <a:t>), ένας παχύς χιτώνας από χαλαρό συνδετικό ιστό. </a:t>
            </a:r>
          </a:p>
        </p:txBody>
      </p:sp>
      <p:sp>
        <p:nvSpPr>
          <p:cNvPr id="7" name="Rectangle 6"/>
          <p:cNvSpPr/>
          <p:nvPr/>
        </p:nvSpPr>
        <p:spPr>
          <a:xfrm>
            <a:off x="4724168" y="5567770"/>
            <a:ext cx="4156200"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185584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a:bodyPr>
          <a:lstStyle/>
          <a:p>
            <a:pPr>
              <a:lnSpc>
                <a:spcPct val="80000"/>
              </a:lnSpc>
            </a:pPr>
            <a:r>
              <a:rPr lang="el-GR" altLang="el-GR" sz="3200" dirty="0"/>
              <a:t>Οισοφάγος - Άνω μοίρα -</a:t>
            </a:r>
            <a:r>
              <a:rPr lang="en-GB" altLang="el-GR" sz="3200" dirty="0"/>
              <a:t> </a:t>
            </a:r>
            <a:r>
              <a:rPr lang="el-GR" altLang="el-GR" sz="3200" dirty="0"/>
              <a:t>(4</a:t>
            </a:r>
            <a:r>
              <a:rPr lang="en-GB" altLang="el-GR" sz="3200" dirty="0"/>
              <a:t>x </a:t>
            </a:r>
            <a:r>
              <a:rPr lang="el-GR" altLang="el-GR" sz="3200" dirty="0"/>
              <a:t>μεγέθυνση)</a:t>
            </a:r>
            <a:r>
              <a:rPr lang="el-GR" altLang="el-GR" sz="2400" b="0" dirty="0" smtClean="0">
                <a:solidFill>
                  <a:prstClr val="black"/>
                </a:solidFill>
              </a:rPr>
              <a:t>(2/4)</a:t>
            </a:r>
            <a:endParaRPr lang="el-GR" altLang="el-GR" sz="3200" dirty="0"/>
          </a:p>
        </p:txBody>
      </p:sp>
      <p:sp>
        <p:nvSpPr>
          <p:cNvPr id="204803" name="Rectangle 3"/>
          <p:cNvSpPr>
            <a:spLocks noGrp="1" noChangeArrowheads="1"/>
          </p:cNvSpPr>
          <p:nvPr>
            <p:ph idx="1"/>
          </p:nvPr>
        </p:nvSpPr>
        <p:spPr>
          <a:xfrm>
            <a:off x="457200" y="1196752"/>
            <a:ext cx="3466728" cy="5040560"/>
          </a:xfrm>
        </p:spPr>
        <p:txBody>
          <a:bodyPr>
            <a:noAutofit/>
          </a:bodyPr>
          <a:lstStyle/>
          <a:p>
            <a:pPr marL="457200" indent="-457200">
              <a:buFont typeface="Wingdings" panose="05000000000000000000" pitchFamily="2" charset="2"/>
              <a:buAutoNum type="arabicParenBoth" startAt="3"/>
            </a:pPr>
            <a:r>
              <a:rPr lang="el-GR" altLang="el-GR" sz="2000" dirty="0" smtClean="0"/>
              <a:t>Μετά </a:t>
            </a:r>
            <a:r>
              <a:rPr lang="el-GR" altLang="el-GR" sz="2000" dirty="0"/>
              <a:t>ακολουθεί ο μυϊκός χιτώνας (</a:t>
            </a:r>
            <a:r>
              <a:rPr lang="en-GB" altLang="el-GR" sz="2000" dirty="0"/>
              <a:t>ME</a:t>
            </a:r>
            <a:r>
              <a:rPr lang="el-GR" altLang="el-GR" sz="2000" dirty="0"/>
              <a:t>), αποτελούμενος από 2 στιβάδες μυϊκού ιστού διαχωριζόμενες από λεπτό στρώμα συνδετικού ιστού (</a:t>
            </a:r>
            <a:r>
              <a:rPr lang="en-GB" altLang="el-GR" sz="2000" dirty="0"/>
              <a:t>CTL</a:t>
            </a:r>
            <a:r>
              <a:rPr lang="el-GR" altLang="el-GR" sz="2000" dirty="0"/>
              <a:t>). Οι μυϊκές ίνες της έσω κυκλοτερούς στιβάδας (</a:t>
            </a:r>
            <a:r>
              <a:rPr lang="en-GB" altLang="el-GR" sz="2000" dirty="0"/>
              <a:t>IL</a:t>
            </a:r>
            <a:r>
              <a:rPr lang="el-GR" altLang="el-GR" sz="2000" dirty="0"/>
              <a:t>)</a:t>
            </a:r>
            <a:r>
              <a:rPr lang="en-GB" altLang="el-GR" sz="2000" dirty="0"/>
              <a:t> </a:t>
            </a:r>
            <a:r>
              <a:rPr lang="el-GR" altLang="el-GR" sz="2000" dirty="0"/>
              <a:t>διατάσσονται με τους επιμήκεις άξονές τους κάθετα στον επιμήκη άξονα του οισοφαγικού σωλήνα, ενώ εκείνες της έξω επιμήκους στιβάδας (</a:t>
            </a:r>
            <a:r>
              <a:rPr lang="en-GB" altLang="el-GR" sz="2000" dirty="0"/>
              <a:t>OL</a:t>
            </a:r>
            <a:r>
              <a:rPr lang="el-GR" altLang="el-GR" sz="2000" dirty="0"/>
              <a:t>)</a:t>
            </a:r>
            <a:r>
              <a:rPr lang="en-GB" altLang="el-GR" sz="2000" dirty="0"/>
              <a:t> </a:t>
            </a:r>
            <a:r>
              <a:rPr lang="el-GR" altLang="el-GR" sz="2000" dirty="0"/>
              <a:t>διατάσσονται παράλληλα με τον επιμήκη άξονα του σωλήνα.</a:t>
            </a:r>
            <a:r>
              <a:rPr lang="en-GB" altLang="el-GR" sz="2000" dirty="0"/>
              <a:t> </a:t>
            </a:r>
            <a:endParaRPr lang="el-GR" altLang="el-GR" sz="2000" dirty="0" smtClean="0"/>
          </a:p>
        </p:txBody>
      </p:sp>
      <p:pic>
        <p:nvPicPr>
          <p:cNvPr id="20480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92306" y="1363232"/>
            <a:ext cx="4897434" cy="386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95936" y="5229200"/>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905298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Autofit/>
          </a:bodyPr>
          <a:lstStyle/>
          <a:p>
            <a:r>
              <a:rPr lang="el-GR" altLang="el-GR" sz="3200" dirty="0"/>
              <a:t>Ιστολογική εικόνα χείλους σε μικρή μεγέθυνση (x10</a:t>
            </a:r>
            <a:r>
              <a:rPr lang="el-GR" altLang="el-GR" sz="3200" dirty="0" smtClean="0"/>
              <a:t>) </a:t>
            </a:r>
            <a:r>
              <a:rPr lang="el-GR" altLang="el-GR" sz="2400" b="0" dirty="0" smtClean="0">
                <a:solidFill>
                  <a:prstClr val="black"/>
                </a:solidFill>
              </a:rPr>
              <a:t>(2/2</a:t>
            </a:r>
            <a:r>
              <a:rPr lang="el-GR" altLang="el-GR" sz="2400" b="0" dirty="0">
                <a:solidFill>
                  <a:prstClr val="black"/>
                </a:solidFill>
              </a:rPr>
              <a:t>)</a:t>
            </a:r>
            <a:endParaRPr lang="el-GR" altLang="el-GR" sz="3200" dirty="0">
              <a:solidFill>
                <a:srgbClr val="FF9900"/>
              </a:solidFill>
            </a:endParaRPr>
          </a:p>
        </p:txBody>
      </p:sp>
      <p:sp>
        <p:nvSpPr>
          <p:cNvPr id="62475" name="Rectangle 11"/>
          <p:cNvSpPr>
            <a:spLocks noGrp="1" noChangeArrowheads="1"/>
          </p:cNvSpPr>
          <p:nvPr>
            <p:ph idx="1"/>
          </p:nvPr>
        </p:nvSpPr>
        <p:spPr>
          <a:xfrm>
            <a:off x="457200" y="1196752"/>
            <a:ext cx="8363272" cy="792088"/>
          </a:xfrm>
        </p:spPr>
        <p:txBody>
          <a:bodyPr>
            <a:normAutofit/>
          </a:bodyPr>
          <a:lstStyle/>
          <a:p>
            <a:pPr marL="0" indent="0">
              <a:buNone/>
            </a:pPr>
            <a:r>
              <a:rPr lang="el-GR" altLang="el-GR" sz="2000" dirty="0" smtClean="0"/>
              <a:t>Το </a:t>
            </a:r>
            <a:r>
              <a:rPr lang="el-GR" altLang="el-GR" sz="2000" dirty="0"/>
              <a:t>έντονο ερυθρό χρώμα των χειλιών οφείλεται στις θηλές του αγγειοβριθούς συνδετικού ιστού. </a:t>
            </a:r>
            <a:endParaRPr lang="el-GR" altLang="el-GR" sz="2000" dirty="0" smtClean="0"/>
          </a:p>
        </p:txBody>
      </p:sp>
      <p:pic>
        <p:nvPicPr>
          <p:cNvPr id="62480"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11960" y="1772816"/>
            <a:ext cx="4320480" cy="334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1999754"/>
            <a:ext cx="3240360" cy="3477875"/>
          </a:xfrm>
          <a:prstGeom prst="rect">
            <a:avLst/>
          </a:prstGeom>
        </p:spPr>
        <p:txBody>
          <a:bodyPr wrap="square">
            <a:spAutoFit/>
          </a:bodyPr>
          <a:lstStyle/>
          <a:p>
            <a:pPr marL="0" indent="0">
              <a:buNone/>
            </a:pPr>
            <a:r>
              <a:rPr lang="el-GR" altLang="el-GR" sz="2000" dirty="0">
                <a:latin typeface="+mj-lt"/>
              </a:rPr>
              <a:t>Στην στοματική κοιλότητα οι θηλές γίνονται κοντύτερες και το κερατινοποιημένο επιθήλιο μεταπίπτει σε πολύστιβο πλακώδες μη κερατινοποιημένο, κάτωθεν του οποίου βρίσκεται στιβάδα συνδετικού ιστού, το χόριο ή ίδιος χιτώνας (</a:t>
            </a:r>
            <a:r>
              <a:rPr lang="en-GB" altLang="el-GR" sz="2000" dirty="0">
                <a:latin typeface="+mj-lt"/>
              </a:rPr>
              <a:t>lamina propria</a:t>
            </a:r>
            <a:r>
              <a:rPr lang="el-GR" altLang="el-GR" sz="2000" dirty="0">
                <a:latin typeface="+mj-lt"/>
              </a:rPr>
              <a:t>). </a:t>
            </a:r>
          </a:p>
          <a:p>
            <a:pPr marL="0" indent="0">
              <a:buNone/>
            </a:pPr>
            <a:endParaRPr lang="el-GR" altLang="el-GR" sz="2000" dirty="0" smtClean="0">
              <a:latin typeface="+mj-lt"/>
            </a:endParaRPr>
          </a:p>
        </p:txBody>
      </p:sp>
      <p:sp>
        <p:nvSpPr>
          <p:cNvPr id="3" name="Rectangle 2"/>
          <p:cNvSpPr/>
          <p:nvPr/>
        </p:nvSpPr>
        <p:spPr>
          <a:xfrm>
            <a:off x="432112" y="5445224"/>
            <a:ext cx="8386638" cy="1015663"/>
          </a:xfrm>
          <a:prstGeom prst="rect">
            <a:avLst/>
          </a:prstGeom>
        </p:spPr>
        <p:txBody>
          <a:bodyPr wrap="square">
            <a:spAutoFit/>
          </a:bodyPr>
          <a:lstStyle/>
          <a:p>
            <a:pPr marL="0" indent="0">
              <a:buNone/>
            </a:pPr>
            <a:r>
              <a:rPr lang="el-GR" altLang="el-GR" sz="2000" dirty="0">
                <a:latin typeface="+mj-lt"/>
              </a:rPr>
              <a:t>Το χόριο συνενώνεται με τον υποκείμενο αραιό συνδετικό ιστό του υποβλεννογονίου χιτώνα, στον οποίο βρίσκονται οι οροβλεννώδεις αδένες των χειλιών. </a:t>
            </a:r>
          </a:p>
        </p:txBody>
      </p:sp>
      <p:sp>
        <p:nvSpPr>
          <p:cNvPr id="7" name="Rectangle 6"/>
          <p:cNvSpPr/>
          <p:nvPr/>
        </p:nvSpPr>
        <p:spPr>
          <a:xfrm>
            <a:off x="4101622" y="5088050"/>
            <a:ext cx="446621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955453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a:bodyPr>
          <a:lstStyle/>
          <a:p>
            <a:pPr>
              <a:lnSpc>
                <a:spcPct val="80000"/>
              </a:lnSpc>
            </a:pPr>
            <a:r>
              <a:rPr lang="el-GR" altLang="el-GR" sz="3200" dirty="0"/>
              <a:t>Οισοφάγος - Άνω μοίρα -</a:t>
            </a:r>
            <a:r>
              <a:rPr lang="en-GB" altLang="el-GR" sz="3200" dirty="0"/>
              <a:t> </a:t>
            </a:r>
            <a:r>
              <a:rPr lang="el-GR" altLang="el-GR" sz="3200" dirty="0"/>
              <a:t>(4</a:t>
            </a:r>
            <a:r>
              <a:rPr lang="en-GB" altLang="el-GR" sz="3200" dirty="0"/>
              <a:t>x </a:t>
            </a:r>
            <a:r>
              <a:rPr lang="el-GR" altLang="el-GR" sz="3200" dirty="0"/>
              <a:t>μεγέθυνση)</a:t>
            </a:r>
            <a:r>
              <a:rPr lang="el-GR" altLang="el-GR" sz="2400" b="0" dirty="0" smtClean="0">
                <a:solidFill>
                  <a:prstClr val="black"/>
                </a:solidFill>
              </a:rPr>
              <a:t>(3/4)</a:t>
            </a:r>
            <a:endParaRPr lang="el-GR" altLang="el-GR" sz="3200" dirty="0"/>
          </a:p>
        </p:txBody>
      </p:sp>
      <p:sp>
        <p:nvSpPr>
          <p:cNvPr id="204803" name="Rectangle 3"/>
          <p:cNvSpPr>
            <a:spLocks noGrp="1" noChangeArrowheads="1"/>
          </p:cNvSpPr>
          <p:nvPr>
            <p:ph idx="1"/>
          </p:nvPr>
        </p:nvSpPr>
        <p:spPr>
          <a:xfrm>
            <a:off x="457200" y="1196752"/>
            <a:ext cx="3635106" cy="5040560"/>
          </a:xfrm>
        </p:spPr>
        <p:txBody>
          <a:bodyPr>
            <a:noAutofit/>
          </a:bodyPr>
          <a:lstStyle/>
          <a:p>
            <a:pPr marL="457200" indent="-457200">
              <a:buFont typeface="Wingdings" panose="05000000000000000000" pitchFamily="2" charset="2"/>
              <a:buAutoNum type="arabicParenBoth" startAt="4"/>
            </a:pPr>
            <a:r>
              <a:rPr lang="el-GR" altLang="el-GR" sz="2000" dirty="0" smtClean="0"/>
              <a:t>Η </a:t>
            </a:r>
            <a:r>
              <a:rPr lang="el-GR" altLang="el-GR" sz="2000" dirty="0"/>
              <a:t>τελευταία στιβάδα αποτελείται από χαλαρό συνδετικό ιστό. </a:t>
            </a:r>
            <a:endParaRPr lang="el-GR" altLang="el-GR" sz="2000" dirty="0" smtClean="0"/>
          </a:p>
          <a:p>
            <a:pPr marL="450850" indent="0">
              <a:buNone/>
            </a:pPr>
            <a:r>
              <a:rPr lang="el-GR" altLang="el-GR" sz="2000" dirty="0" smtClean="0"/>
              <a:t>Για </a:t>
            </a:r>
            <a:r>
              <a:rPr lang="el-GR" altLang="el-GR" sz="2000" dirty="0"/>
              <a:t>τα 2/3 του οισοφάγου η στιβάδα αυτή ονομάζεται έξω χιτώνας (</a:t>
            </a:r>
            <a:r>
              <a:rPr lang="en-GB" altLang="el-GR" sz="2000" dirty="0"/>
              <a:t>A</a:t>
            </a:r>
            <a:r>
              <a:rPr lang="el-GR" altLang="el-GR" sz="2000" dirty="0"/>
              <a:t>)</a:t>
            </a:r>
            <a:r>
              <a:rPr lang="en-GB" altLang="el-GR" sz="2000" dirty="0"/>
              <a:t> </a:t>
            </a:r>
            <a:r>
              <a:rPr lang="el-GR" altLang="el-GR" sz="2000" dirty="0"/>
              <a:t>και συνέχεται με τον περιβάλλοντα συνδετικό ιστό του μεσοθωρακίου. </a:t>
            </a:r>
            <a:endParaRPr lang="el-GR" altLang="el-GR" sz="2000" dirty="0" smtClean="0"/>
          </a:p>
          <a:p>
            <a:pPr marL="450850" indent="0">
              <a:buNone/>
            </a:pPr>
            <a:r>
              <a:rPr lang="el-GR" altLang="el-GR" sz="2000" dirty="0" smtClean="0"/>
              <a:t>Στο </a:t>
            </a:r>
            <a:r>
              <a:rPr lang="el-GR" altLang="el-GR" sz="2000" dirty="0"/>
              <a:t>1/3 του οισοφάγου, μετά από τη δίοοδό του από το οισοφαγικό τρήμα του διαφράγματος και την είσοδό του στην περιτοναϊκή </a:t>
            </a:r>
            <a:r>
              <a:rPr lang="el-GR" altLang="el-GR" sz="2000" dirty="0" smtClean="0"/>
              <a:t>κοιλότητα</a:t>
            </a:r>
            <a:endParaRPr lang="el-GR" altLang="el-GR" sz="20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92306" y="1363232"/>
            <a:ext cx="4897434" cy="386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99592" y="5902761"/>
            <a:ext cx="7560840" cy="707886"/>
          </a:xfrm>
          <a:prstGeom prst="rect">
            <a:avLst/>
          </a:prstGeom>
        </p:spPr>
        <p:txBody>
          <a:bodyPr wrap="square">
            <a:spAutoFit/>
          </a:bodyPr>
          <a:lstStyle/>
          <a:p>
            <a:pPr>
              <a:buNone/>
            </a:pPr>
            <a:r>
              <a:rPr lang="el-GR" altLang="el-GR" sz="2000" dirty="0" smtClean="0">
                <a:latin typeface="+mj-lt"/>
              </a:rPr>
              <a:t>Ο </a:t>
            </a:r>
            <a:r>
              <a:rPr lang="el-GR" altLang="el-GR" sz="2000" dirty="0">
                <a:latin typeface="+mj-lt"/>
              </a:rPr>
              <a:t>έξω χιτώνας καλύπτεται από ένα στρώμα μεσοθηλιακών κυττάρων και ονομάζεται ορρογόνος. Χρώση</a:t>
            </a:r>
            <a:r>
              <a:rPr lang="en-GB" altLang="el-GR" sz="2000" dirty="0">
                <a:latin typeface="+mj-lt"/>
              </a:rPr>
              <a:t> = H&amp;E</a:t>
            </a:r>
            <a:endParaRPr lang="el-GR" altLang="el-GR" sz="2000" dirty="0">
              <a:latin typeface="+mj-lt"/>
            </a:endParaRPr>
          </a:p>
        </p:txBody>
      </p:sp>
      <p:sp>
        <p:nvSpPr>
          <p:cNvPr id="6" name="Rectangle 5"/>
          <p:cNvSpPr/>
          <p:nvPr/>
        </p:nvSpPr>
        <p:spPr>
          <a:xfrm>
            <a:off x="3977568" y="5214207"/>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361609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normAutofit/>
          </a:bodyPr>
          <a:lstStyle/>
          <a:p>
            <a:pPr>
              <a:lnSpc>
                <a:spcPct val="80000"/>
              </a:lnSpc>
            </a:pPr>
            <a:r>
              <a:rPr lang="el-GR" altLang="el-GR" sz="3200" dirty="0"/>
              <a:t>Οισοφάγος - Άνω μοίρα -</a:t>
            </a:r>
            <a:r>
              <a:rPr lang="en-GB" altLang="el-GR" sz="3200" dirty="0"/>
              <a:t> </a:t>
            </a:r>
            <a:r>
              <a:rPr lang="el-GR" altLang="el-GR" sz="3200" dirty="0"/>
              <a:t>(4</a:t>
            </a:r>
            <a:r>
              <a:rPr lang="en-GB" altLang="el-GR" sz="3200" dirty="0"/>
              <a:t>x </a:t>
            </a:r>
            <a:r>
              <a:rPr lang="el-GR" altLang="el-GR" sz="3200" dirty="0"/>
              <a:t>μεγέθυνση</a:t>
            </a:r>
            <a:r>
              <a:rPr lang="el-GR" altLang="el-GR" sz="3200" dirty="0" smtClean="0"/>
              <a:t>)</a:t>
            </a:r>
            <a:r>
              <a:rPr lang="el-GR" altLang="el-GR" sz="2400" b="0" dirty="0" smtClean="0">
                <a:solidFill>
                  <a:prstClr val="black"/>
                </a:solidFill>
              </a:rPr>
              <a:t>(4/4</a:t>
            </a:r>
            <a:r>
              <a:rPr lang="el-GR" altLang="el-GR" sz="2400" b="0" dirty="0">
                <a:solidFill>
                  <a:prstClr val="black"/>
                </a:solidFill>
              </a:rPr>
              <a:t>)</a:t>
            </a:r>
            <a:r>
              <a:rPr lang="el-GR" altLang="el-GR" sz="3200" dirty="0" smtClean="0"/>
              <a:t> </a:t>
            </a:r>
            <a:endParaRPr lang="el-GR" altLang="el-GR" sz="3200" dirty="0"/>
          </a:p>
        </p:txBody>
      </p:sp>
      <p:sp>
        <p:nvSpPr>
          <p:cNvPr id="205827" name="Rectangle 3"/>
          <p:cNvSpPr>
            <a:spLocks noGrp="1" noChangeArrowheads="1"/>
          </p:cNvSpPr>
          <p:nvPr>
            <p:ph idx="1"/>
          </p:nvPr>
        </p:nvSpPr>
        <p:spPr>
          <a:xfrm>
            <a:off x="457200" y="1196752"/>
            <a:ext cx="8229600" cy="1728192"/>
          </a:xfrm>
        </p:spPr>
        <p:txBody>
          <a:bodyPr>
            <a:normAutofit/>
          </a:bodyPr>
          <a:lstStyle/>
          <a:p>
            <a:pPr marL="0" indent="0">
              <a:buNone/>
            </a:pPr>
            <a:r>
              <a:rPr lang="el-GR" altLang="el-GR" sz="2000" dirty="0"/>
              <a:t>Η ίδια ιστολογική εικόνα εντοπισμένη στο άνω τμήμα του οισοφαγικού σωλήνα. Παρατηρούνται οι 4 στιβάδες: </a:t>
            </a:r>
            <a:endParaRPr lang="el-GR" altLang="el-GR" sz="2000" dirty="0" smtClean="0"/>
          </a:p>
          <a:p>
            <a:pPr marL="457200" indent="-457200">
              <a:buAutoNum type="arabicParenBoth"/>
            </a:pPr>
            <a:r>
              <a:rPr lang="el-GR" altLang="el-GR" sz="2000" dirty="0" smtClean="0"/>
              <a:t>Εγγύς </a:t>
            </a:r>
            <a:r>
              <a:rPr lang="el-GR" altLang="el-GR" sz="2000" dirty="0"/>
              <a:t>του αυλού (</a:t>
            </a:r>
            <a:r>
              <a:rPr lang="en-GB" altLang="el-GR" sz="2000" dirty="0"/>
              <a:t>Lu</a:t>
            </a:r>
            <a:r>
              <a:rPr lang="el-GR" altLang="el-GR" sz="2000" dirty="0"/>
              <a:t>)</a:t>
            </a:r>
            <a:r>
              <a:rPr lang="en-GB" altLang="el-GR" sz="2000" dirty="0"/>
              <a:t> </a:t>
            </a:r>
            <a:r>
              <a:rPr lang="el-GR" altLang="el-GR" sz="2000" dirty="0"/>
              <a:t>είναι ο βλεννογόνος (</a:t>
            </a:r>
            <a:r>
              <a:rPr lang="en-GB" altLang="el-GR" sz="2000" dirty="0"/>
              <a:t>Mu</a:t>
            </a:r>
            <a:r>
              <a:rPr lang="el-GR" altLang="el-GR" sz="2000" dirty="0"/>
              <a:t>)</a:t>
            </a:r>
            <a:r>
              <a:rPr lang="en-GB" altLang="el-GR" sz="2000" dirty="0"/>
              <a:t> </a:t>
            </a:r>
            <a:r>
              <a:rPr lang="el-GR" altLang="el-GR" sz="2000" dirty="0"/>
              <a:t>αποτελούμενος από ένα παχύ μη κερατινοποιημένο πολύστιβο πλακώδες επιθήλιο</a:t>
            </a:r>
            <a:r>
              <a:rPr lang="en-GB" altLang="el-GR" sz="2000" dirty="0"/>
              <a:t> </a:t>
            </a:r>
            <a:r>
              <a:rPr lang="el-GR" altLang="el-GR" sz="2000" dirty="0"/>
              <a:t>(</a:t>
            </a:r>
            <a:r>
              <a:rPr lang="en-GB" altLang="el-GR" sz="2000" dirty="0"/>
              <a:t>Ep</a:t>
            </a:r>
            <a:r>
              <a:rPr lang="el-GR" altLang="el-GR" sz="2000" dirty="0"/>
              <a:t>) πάνω </a:t>
            </a:r>
            <a:r>
              <a:rPr lang="en-GB" altLang="el-GR" sz="2000" dirty="0"/>
              <a:t> </a:t>
            </a:r>
            <a:r>
              <a:rPr lang="el-GR" altLang="el-GR" sz="2000" dirty="0"/>
              <a:t>στο χόριο. </a:t>
            </a:r>
            <a:endParaRPr lang="el-GR" altLang="el-GR" sz="2000" dirty="0" smtClean="0"/>
          </a:p>
        </p:txBody>
      </p:sp>
      <p:pic>
        <p:nvPicPr>
          <p:cNvPr id="20582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83928" y="2692127"/>
            <a:ext cx="4608512" cy="357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852936"/>
            <a:ext cx="3600400" cy="3785652"/>
          </a:xfrm>
          <a:prstGeom prst="rect">
            <a:avLst/>
          </a:prstGeom>
        </p:spPr>
        <p:txBody>
          <a:bodyPr wrap="square">
            <a:spAutoFit/>
          </a:bodyPr>
          <a:lstStyle/>
          <a:p>
            <a:pPr marL="457200" indent="-457200">
              <a:buFont typeface="Wingdings" panose="05000000000000000000" pitchFamily="2" charset="2"/>
              <a:buAutoNum type="arabicParenBoth" startAt="2"/>
            </a:pPr>
            <a:r>
              <a:rPr lang="el-GR" altLang="el-GR" sz="2000" dirty="0">
                <a:latin typeface="+mj-lt"/>
              </a:rPr>
              <a:t>Μετά είναι ο υποβλεννογόνιος χιτώνας</a:t>
            </a:r>
            <a:r>
              <a:rPr lang="en-GB" altLang="el-GR" sz="2000" dirty="0">
                <a:latin typeface="+mj-lt"/>
              </a:rPr>
              <a:t> </a:t>
            </a:r>
            <a:r>
              <a:rPr lang="el-GR" altLang="el-GR" sz="2000" dirty="0">
                <a:latin typeface="+mj-lt"/>
              </a:rPr>
              <a:t>(</a:t>
            </a:r>
            <a:r>
              <a:rPr lang="en-GB" altLang="el-GR" sz="2000" dirty="0">
                <a:latin typeface="+mj-lt"/>
              </a:rPr>
              <a:t>SM</a:t>
            </a:r>
            <a:r>
              <a:rPr lang="el-GR" altLang="el-GR" sz="2000" dirty="0">
                <a:latin typeface="+mj-lt"/>
              </a:rPr>
              <a:t>). </a:t>
            </a:r>
          </a:p>
          <a:p>
            <a:pPr marL="457200" indent="-457200">
              <a:buFont typeface="Wingdings" panose="05000000000000000000" pitchFamily="2" charset="2"/>
              <a:buAutoNum type="arabicParenBoth" startAt="2"/>
            </a:pPr>
            <a:r>
              <a:rPr lang="el-GR" altLang="el-GR" sz="2000" dirty="0">
                <a:latin typeface="+mj-lt"/>
              </a:rPr>
              <a:t>Μετά είναι ο παχύς μυϊκός χιτώνας (</a:t>
            </a:r>
            <a:r>
              <a:rPr lang="en-GB" altLang="el-GR" sz="2000" dirty="0">
                <a:latin typeface="+mj-lt"/>
              </a:rPr>
              <a:t>ME</a:t>
            </a:r>
            <a:r>
              <a:rPr lang="el-GR" altLang="el-GR" sz="2000" dirty="0">
                <a:latin typeface="+mj-lt"/>
              </a:rPr>
              <a:t>), αποτελούμενος από την έσω κυκλοτερή και την έξω επιμήκη στιβάδα του σκελετικού μυϊκού ιστού. </a:t>
            </a:r>
          </a:p>
          <a:p>
            <a:pPr marL="457200" indent="-457200">
              <a:buFont typeface="Wingdings" panose="05000000000000000000" pitchFamily="2" charset="2"/>
              <a:buAutoNum type="arabicParenBoth" startAt="2"/>
            </a:pPr>
            <a:r>
              <a:rPr lang="el-GR" altLang="el-GR" sz="2000" dirty="0">
                <a:latin typeface="+mj-lt"/>
              </a:rPr>
              <a:t>Η τελευταία στιβάδα είναι ο έξω χιτώνας (</a:t>
            </a:r>
            <a:r>
              <a:rPr lang="en-GB" altLang="el-GR" sz="2000" dirty="0">
                <a:latin typeface="+mj-lt"/>
              </a:rPr>
              <a:t>Ad</a:t>
            </a:r>
            <a:r>
              <a:rPr lang="el-GR" altLang="el-GR" sz="2000" dirty="0">
                <a:latin typeface="+mj-lt"/>
              </a:rPr>
              <a:t>).  Χρώση = </a:t>
            </a:r>
            <a:r>
              <a:rPr lang="en-GB" altLang="el-GR" sz="2000" dirty="0">
                <a:latin typeface="+mj-lt"/>
              </a:rPr>
              <a:t>H</a:t>
            </a:r>
            <a:r>
              <a:rPr lang="el-GR" altLang="el-GR" sz="2000" dirty="0">
                <a:latin typeface="+mj-lt"/>
              </a:rPr>
              <a:t>&amp;</a:t>
            </a:r>
            <a:r>
              <a:rPr lang="en-GB" altLang="el-GR" sz="2000" dirty="0">
                <a:latin typeface="+mj-lt"/>
              </a:rPr>
              <a:t>E</a:t>
            </a:r>
            <a:endParaRPr lang="el-GR" altLang="el-GR" sz="2000" dirty="0">
              <a:latin typeface="+mj-lt"/>
            </a:endParaRPr>
          </a:p>
        </p:txBody>
      </p:sp>
      <p:sp>
        <p:nvSpPr>
          <p:cNvPr id="6" name="Rectangle 5"/>
          <p:cNvSpPr/>
          <p:nvPr/>
        </p:nvSpPr>
        <p:spPr>
          <a:xfrm>
            <a:off x="3995936" y="6270678"/>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8251359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a:bodyPr>
          <a:lstStyle/>
          <a:p>
            <a:pPr>
              <a:lnSpc>
                <a:spcPct val="80000"/>
              </a:lnSpc>
            </a:pPr>
            <a:r>
              <a:rPr lang="el-GR" altLang="el-GR" sz="3200" dirty="0"/>
              <a:t>Οισοφάγος</a:t>
            </a:r>
            <a:r>
              <a:rPr lang="el-GR" altLang="el-GR" sz="3200" dirty="0" smtClean="0"/>
              <a:t>–</a:t>
            </a:r>
            <a:r>
              <a:rPr lang="en-US" altLang="el-GR" sz="3200" dirty="0" smtClean="0"/>
              <a:t> </a:t>
            </a:r>
            <a:r>
              <a:rPr lang="el-GR" altLang="el-GR" sz="3200" dirty="0" smtClean="0"/>
              <a:t>Μέση </a:t>
            </a:r>
            <a:r>
              <a:rPr lang="el-GR" altLang="el-GR" sz="3200" dirty="0"/>
              <a:t>μοίρα</a:t>
            </a:r>
          </a:p>
        </p:txBody>
      </p:sp>
      <p:sp>
        <p:nvSpPr>
          <p:cNvPr id="208899" name="Rectangle 3"/>
          <p:cNvSpPr>
            <a:spLocks noGrp="1" noChangeArrowheads="1"/>
          </p:cNvSpPr>
          <p:nvPr>
            <p:ph idx="1"/>
          </p:nvPr>
        </p:nvSpPr>
        <p:spPr>
          <a:xfrm>
            <a:off x="457200" y="1196752"/>
            <a:ext cx="4042792" cy="5040560"/>
          </a:xfrm>
        </p:spPr>
        <p:txBody>
          <a:bodyPr>
            <a:normAutofit/>
          </a:bodyPr>
          <a:lstStyle/>
          <a:p>
            <a:pPr marL="0" indent="0">
              <a:buNone/>
            </a:pPr>
            <a:r>
              <a:rPr lang="el-GR" altLang="el-GR" sz="2000" dirty="0" smtClean="0"/>
              <a:t>Ο </a:t>
            </a:r>
            <a:r>
              <a:rPr lang="el-GR" altLang="el-GR" sz="2000" dirty="0"/>
              <a:t>μυϊκός χιτώνας του οισοφάγου στο μέσο τριτημόριο περιλαμβάνει τόσο λείες (Λ), όσο και γραμμωτές μυϊκές ίνες (Γ). </a:t>
            </a:r>
            <a:endParaRPr lang="el-GR" altLang="el-GR" sz="2000" dirty="0" smtClean="0"/>
          </a:p>
          <a:p>
            <a:pPr marL="0" indent="0">
              <a:buNone/>
            </a:pPr>
            <a:r>
              <a:rPr lang="el-GR" altLang="el-GR" sz="2000" dirty="0" smtClean="0"/>
              <a:t>Διακρίνεται </a:t>
            </a:r>
            <a:r>
              <a:rPr lang="el-GR" altLang="el-GR" sz="2000" dirty="0"/>
              <a:t>το καλυπτήριο πολύστιβο πλακώδες επιθήλιο (1). (χρώση Mallory, μεγέθυνση Χ50)</a:t>
            </a:r>
          </a:p>
        </p:txBody>
      </p:sp>
      <p:pic>
        <p:nvPicPr>
          <p:cNvPr id="20890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6016" y="1340768"/>
            <a:ext cx="3665749" cy="48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89333" y="6228433"/>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789342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pPr>
              <a:lnSpc>
                <a:spcPct val="80000"/>
              </a:lnSpc>
            </a:pPr>
            <a:r>
              <a:rPr lang="el-GR" altLang="el-GR" sz="3200" dirty="0"/>
              <a:t> Οισοφάγος </a:t>
            </a:r>
            <a:r>
              <a:rPr lang="el-GR" altLang="el-GR" sz="3200" dirty="0" smtClean="0"/>
              <a:t>- Άνω </a:t>
            </a:r>
            <a:r>
              <a:rPr lang="el-GR" altLang="el-GR" sz="3200" dirty="0"/>
              <a:t>μοίρα -</a:t>
            </a:r>
            <a:r>
              <a:rPr lang="en-GB" altLang="el-GR" sz="3200" dirty="0"/>
              <a:t> </a:t>
            </a:r>
            <a:r>
              <a:rPr lang="el-GR" altLang="el-GR" sz="3200" dirty="0"/>
              <a:t>(10</a:t>
            </a:r>
            <a:r>
              <a:rPr lang="en-GB" altLang="el-GR" sz="3200" dirty="0"/>
              <a:t>x </a:t>
            </a:r>
            <a:r>
              <a:rPr lang="el-GR" altLang="el-GR" sz="3200" dirty="0"/>
              <a:t>μεγέθυνση</a:t>
            </a:r>
            <a:r>
              <a:rPr lang="el-GR" altLang="el-GR" sz="3200" dirty="0" smtClean="0"/>
              <a:t>) </a:t>
            </a:r>
            <a:r>
              <a:rPr lang="el-GR" altLang="el-GR" sz="2400" b="0" dirty="0" smtClean="0">
                <a:solidFill>
                  <a:prstClr val="black"/>
                </a:solidFill>
              </a:rPr>
              <a:t>(1/2)</a:t>
            </a:r>
            <a:endParaRPr lang="el-GR" altLang="el-GR" sz="3200" dirty="0"/>
          </a:p>
        </p:txBody>
      </p:sp>
      <p:sp>
        <p:nvSpPr>
          <p:cNvPr id="206851" name="Rectangle 3"/>
          <p:cNvSpPr>
            <a:spLocks noGrp="1" noChangeArrowheads="1"/>
          </p:cNvSpPr>
          <p:nvPr>
            <p:ph idx="1"/>
          </p:nvPr>
        </p:nvSpPr>
        <p:spPr>
          <a:xfrm>
            <a:off x="457200" y="1196752"/>
            <a:ext cx="5915000" cy="5040560"/>
          </a:xfrm>
        </p:spPr>
        <p:txBody>
          <a:bodyPr>
            <a:normAutofit lnSpcReduction="10000"/>
          </a:bodyPr>
          <a:lstStyle/>
          <a:p>
            <a:pPr marL="0" indent="0">
              <a:lnSpc>
                <a:spcPct val="110000"/>
              </a:lnSpc>
              <a:buNone/>
            </a:pPr>
            <a:r>
              <a:rPr lang="el-GR" altLang="el-GR" sz="2000" dirty="0" smtClean="0"/>
              <a:t>Η </a:t>
            </a:r>
            <a:r>
              <a:rPr lang="el-GR" altLang="el-GR" sz="2000" dirty="0"/>
              <a:t>ίδια ιστολογική εικόνα σε μεγαλύτερη μεγέθυνση εντοπισμένη στο άνω τμήμα  του οισοφαγικού σωλήνα. Διακρίνονται οι 4 στιβάδες από έσω προς τα έξω: </a:t>
            </a:r>
            <a:endParaRPr lang="el-GR" altLang="el-GR" sz="2000" dirty="0" smtClean="0"/>
          </a:p>
          <a:p>
            <a:pPr marL="457200" indent="-457200">
              <a:lnSpc>
                <a:spcPct val="110000"/>
              </a:lnSpc>
              <a:buAutoNum type="arabicParenBoth"/>
            </a:pPr>
            <a:r>
              <a:rPr lang="el-GR" altLang="el-GR" sz="2000" dirty="0" smtClean="0"/>
              <a:t>ο </a:t>
            </a:r>
            <a:r>
              <a:rPr lang="el-GR" altLang="el-GR" sz="2000" dirty="0"/>
              <a:t>βλεννογόνος, αποτελούμενος από 3 επιμέρους στοιχεία: ένα παχύ μη κερατινοποιημένο πολύστιβο πλακώδες επιθήλιο, πάνω στο χόριο αποτελούμενο από χαλαρό συνδετικό ιστό, οριοθετούμενο από την βλεννογόνια μυϊκή στιβάδα, στιβάδα από λείο μυϊκό ιστό, η οποία εμφανίζεται ασυνεχής σε αυτή την τομή.  </a:t>
            </a:r>
            <a:endParaRPr lang="el-GR" altLang="el-GR" sz="2000" dirty="0" smtClean="0"/>
          </a:p>
          <a:p>
            <a:pPr marL="457200" indent="-457200">
              <a:lnSpc>
                <a:spcPct val="110000"/>
              </a:lnSpc>
              <a:buAutoNum type="arabicParenBoth"/>
            </a:pPr>
            <a:r>
              <a:rPr lang="el-GR" altLang="el-GR" sz="2000" dirty="0" smtClean="0"/>
              <a:t>ο </a:t>
            </a:r>
            <a:r>
              <a:rPr lang="el-GR" altLang="el-GR" sz="2000" dirty="0"/>
              <a:t>υποβλεννογόνιος χιτώνας, ένας παχύς χιτώνας από χαλαρό συνδετικό ιστό, περιέχων αιμοφόρα αγγεία, νεύρα, γάγγλια (υποβλεννογόνιο πλέγμα του </a:t>
            </a:r>
            <a:r>
              <a:rPr lang="en-GB" altLang="el-GR" sz="2000" dirty="0"/>
              <a:t>Meissner</a:t>
            </a:r>
            <a:r>
              <a:rPr lang="el-GR" altLang="el-GR" sz="2000" dirty="0"/>
              <a:t>) και κατά τόπους </a:t>
            </a:r>
            <a:r>
              <a:rPr lang="el-GR" altLang="el-GR" sz="2000" dirty="0" smtClean="0"/>
              <a:t>αδένες</a:t>
            </a:r>
            <a:endParaRPr lang="el-GR" altLang="el-GR" sz="2000" dirty="0"/>
          </a:p>
        </p:txBody>
      </p:sp>
      <p:pic>
        <p:nvPicPr>
          <p:cNvPr id="20685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25792" y="1340768"/>
            <a:ext cx="2402393"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300192" y="6211669"/>
            <a:ext cx="2952328" cy="646331"/>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220236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pPr>
              <a:lnSpc>
                <a:spcPct val="80000"/>
              </a:lnSpc>
            </a:pPr>
            <a:r>
              <a:rPr lang="el-GR" altLang="el-GR" sz="3200" dirty="0"/>
              <a:t> Οισοφάγος </a:t>
            </a:r>
            <a:r>
              <a:rPr lang="el-GR" altLang="el-GR" sz="3200" dirty="0" smtClean="0"/>
              <a:t>- Άνω </a:t>
            </a:r>
            <a:r>
              <a:rPr lang="el-GR" altLang="el-GR" sz="3200" dirty="0"/>
              <a:t>μοίρα -</a:t>
            </a:r>
            <a:r>
              <a:rPr lang="en-GB" altLang="el-GR" sz="3200" dirty="0"/>
              <a:t> </a:t>
            </a:r>
            <a:r>
              <a:rPr lang="el-GR" altLang="el-GR" sz="3200" dirty="0"/>
              <a:t>(10</a:t>
            </a:r>
            <a:r>
              <a:rPr lang="en-GB" altLang="el-GR" sz="3200" dirty="0"/>
              <a:t>x </a:t>
            </a:r>
            <a:r>
              <a:rPr lang="el-GR" altLang="el-GR" sz="3200" dirty="0"/>
              <a:t>μεγέθυνση</a:t>
            </a:r>
            <a:r>
              <a:rPr lang="el-GR" altLang="el-GR" sz="3200" dirty="0" smtClean="0"/>
              <a:t>) </a:t>
            </a:r>
            <a:r>
              <a:rPr lang="el-GR" altLang="el-GR" sz="2400" b="0" dirty="0" smtClean="0">
                <a:solidFill>
                  <a:prstClr val="black"/>
                </a:solidFill>
              </a:rPr>
              <a:t>(2/2</a:t>
            </a:r>
            <a:r>
              <a:rPr lang="el-GR" altLang="el-GR" sz="2400" b="0" dirty="0">
                <a:solidFill>
                  <a:prstClr val="black"/>
                </a:solidFill>
              </a:rPr>
              <a:t>)</a:t>
            </a:r>
            <a:endParaRPr lang="el-GR" altLang="el-GR" sz="3200" dirty="0"/>
          </a:p>
        </p:txBody>
      </p:sp>
      <p:sp>
        <p:nvSpPr>
          <p:cNvPr id="206851" name="Rectangle 3"/>
          <p:cNvSpPr>
            <a:spLocks noGrp="1" noChangeArrowheads="1"/>
          </p:cNvSpPr>
          <p:nvPr>
            <p:ph idx="1"/>
          </p:nvPr>
        </p:nvSpPr>
        <p:spPr>
          <a:xfrm>
            <a:off x="457200" y="1196752"/>
            <a:ext cx="5842992" cy="5040560"/>
          </a:xfrm>
        </p:spPr>
        <p:txBody>
          <a:bodyPr>
            <a:normAutofit/>
          </a:bodyPr>
          <a:lstStyle/>
          <a:p>
            <a:pPr marL="354013" indent="-354013">
              <a:lnSpc>
                <a:spcPct val="110000"/>
              </a:lnSpc>
              <a:buNone/>
            </a:pPr>
            <a:r>
              <a:rPr lang="el-GR" altLang="el-GR" sz="2000" dirty="0" smtClean="0"/>
              <a:t>(</a:t>
            </a:r>
            <a:r>
              <a:rPr lang="el-GR" altLang="el-GR" sz="2000" dirty="0"/>
              <a:t>3) Το μεγαλύτερο μέρος του εξωτερικού τοιχώματος του οισοφάγου αποτελείται από τον μυϊκό χιτώνα, αποτελούμενο από 2 στιβάδες σκελετικού μυϊκού ιστού διαχωριζόμενες από λεπτό στρώμα συνδετικού ιστού. Οι μυϊκές ίνες της έσω κυκλοτερούς στιβάδας διατάσσονται με τους επιμήκεις άξονές τους κάθετα στον επιμήκη άξονα του οισοφαγικού σωλήνα, ενώ εκείνες της έξω επιμήκους στιβάδας διατάσσονται παράλληλα με τον επιμήκη άξονα του σωλήνα.</a:t>
            </a:r>
            <a:r>
              <a:rPr lang="en-GB" altLang="el-GR" sz="2000" dirty="0"/>
              <a:t> </a:t>
            </a:r>
            <a:endParaRPr lang="el-GR" altLang="el-GR" sz="2000" dirty="0" smtClean="0"/>
          </a:p>
          <a:p>
            <a:pPr marL="354013" indent="-354013">
              <a:lnSpc>
                <a:spcPct val="110000"/>
              </a:lnSpc>
              <a:buNone/>
            </a:pPr>
            <a:r>
              <a:rPr lang="el-GR" altLang="el-GR" sz="2000" dirty="0" smtClean="0"/>
              <a:t>(</a:t>
            </a:r>
            <a:r>
              <a:rPr lang="el-GR" altLang="el-GR" sz="2000" dirty="0"/>
              <a:t>4) Η τελευταία στιβάδα, ο έξω χιτώνας αποτελείται από χαλαρό συνδετικό ιστό και συνέχεται με τον περιβάλλοντα συνδετικό ιστό του μεσοθωρακίου. Χρώση</a:t>
            </a:r>
            <a:r>
              <a:rPr lang="en-GB" altLang="el-GR" sz="2000" dirty="0"/>
              <a:t> = H&amp;E</a:t>
            </a:r>
            <a:endParaRPr lang="el-GR" altLang="el-GR" sz="2000" dirty="0"/>
          </a:p>
        </p:txBody>
      </p:sp>
      <p:sp>
        <p:nvSpPr>
          <p:cNvPr id="6" name="Rectangle 5"/>
          <p:cNvSpPr/>
          <p:nvPr/>
        </p:nvSpPr>
        <p:spPr>
          <a:xfrm>
            <a:off x="6281657" y="6211669"/>
            <a:ext cx="2664296" cy="646331"/>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25792" y="1340768"/>
            <a:ext cx="2402393"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8203143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pPr>
              <a:lnSpc>
                <a:spcPct val="80000"/>
              </a:lnSpc>
            </a:pPr>
            <a:r>
              <a:rPr lang="el-GR" altLang="el-GR" sz="3200" dirty="0" smtClean="0"/>
              <a:t>Οισοφάγος - Άνω </a:t>
            </a:r>
            <a:r>
              <a:rPr lang="el-GR" altLang="el-GR" sz="3200" dirty="0"/>
              <a:t>μοίρα έξω επιμήκης στιβάδα του μυϊκού χιτώνα -</a:t>
            </a:r>
            <a:r>
              <a:rPr lang="en-GB" altLang="el-GR" sz="3200" dirty="0"/>
              <a:t> </a:t>
            </a:r>
            <a:r>
              <a:rPr lang="el-GR" altLang="el-GR" sz="3200" dirty="0"/>
              <a:t>(40</a:t>
            </a:r>
            <a:r>
              <a:rPr lang="en-GB" altLang="el-GR" sz="3200" dirty="0"/>
              <a:t>x</a:t>
            </a:r>
            <a:r>
              <a:rPr lang="el-GR" altLang="el-GR" sz="3200" dirty="0"/>
              <a:t> </a:t>
            </a:r>
            <a:r>
              <a:rPr lang="el-GR" altLang="el-GR" sz="3200" dirty="0" smtClean="0"/>
              <a:t>μεγέθυνση) </a:t>
            </a:r>
            <a:r>
              <a:rPr lang="el-GR" altLang="el-GR" sz="2400" b="0" dirty="0">
                <a:solidFill>
                  <a:prstClr val="black"/>
                </a:solidFill>
              </a:rPr>
              <a:t>(1/2)</a:t>
            </a:r>
            <a:endParaRPr lang="el-GR" altLang="el-GR" sz="3200" dirty="0"/>
          </a:p>
        </p:txBody>
      </p:sp>
      <p:sp>
        <p:nvSpPr>
          <p:cNvPr id="207875" name="Rectangle 3"/>
          <p:cNvSpPr>
            <a:spLocks noGrp="1" noChangeArrowheads="1"/>
          </p:cNvSpPr>
          <p:nvPr>
            <p:ph idx="1"/>
          </p:nvPr>
        </p:nvSpPr>
        <p:spPr>
          <a:xfrm>
            <a:off x="457200" y="1196752"/>
            <a:ext cx="3754760" cy="5040560"/>
          </a:xfrm>
        </p:spPr>
        <p:txBody>
          <a:bodyPr>
            <a:normAutofit/>
          </a:bodyPr>
          <a:lstStyle/>
          <a:p>
            <a:pPr marL="0" indent="0">
              <a:buNone/>
            </a:pPr>
            <a:r>
              <a:rPr lang="el-GR" altLang="el-GR" sz="2000" dirty="0" smtClean="0"/>
              <a:t>Ιστολογική </a:t>
            </a:r>
            <a:r>
              <a:rPr lang="el-GR" altLang="el-GR" sz="2000" dirty="0"/>
              <a:t>εικόνα έξω επιμήκους στιβάδας μυϊκού χιτώνα άνω μοίρας οισοφάγου σε μεγάλη μεγέθυνση. Οι μυϊκές ίνες της έξω επιμήκους στιβάδας διατάσσονται με τους επιμήκεις άξονές τους παράλληλα προς τον επιμήκη άξονα του οισοφαγικού σωλήνα. Συνεπώς, σε εγκάρσια διατομή του οισοφάγου, όπως στην εικόνα, οι μυϊκές ίνες είναι κομμένες σε εγκάρσια τομή. </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11960" y="1340768"/>
            <a:ext cx="4332455" cy="335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102319" y="4696297"/>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24944509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normAutofit/>
          </a:bodyPr>
          <a:lstStyle/>
          <a:p>
            <a:pPr>
              <a:lnSpc>
                <a:spcPct val="80000"/>
              </a:lnSpc>
            </a:pPr>
            <a:r>
              <a:rPr lang="el-GR" altLang="el-GR" sz="3200" dirty="0" smtClean="0"/>
              <a:t>Οισοφάγος - Άνω </a:t>
            </a:r>
            <a:r>
              <a:rPr lang="el-GR" altLang="el-GR" sz="3200" dirty="0"/>
              <a:t>μοίρα έξω επιμήκης στιβάδα του μυϊκού χιτώνα -</a:t>
            </a:r>
            <a:r>
              <a:rPr lang="en-GB" altLang="el-GR" sz="3200" dirty="0"/>
              <a:t> </a:t>
            </a:r>
            <a:r>
              <a:rPr lang="el-GR" altLang="el-GR" sz="3200" dirty="0"/>
              <a:t>(40</a:t>
            </a:r>
            <a:r>
              <a:rPr lang="en-GB" altLang="el-GR" sz="3200" dirty="0"/>
              <a:t>x</a:t>
            </a:r>
            <a:r>
              <a:rPr lang="el-GR" altLang="el-GR" sz="3200" dirty="0"/>
              <a:t> </a:t>
            </a:r>
            <a:r>
              <a:rPr lang="el-GR" altLang="el-GR" sz="3200" dirty="0" smtClean="0"/>
              <a:t>μεγέθυνση) </a:t>
            </a:r>
            <a:r>
              <a:rPr lang="el-GR" altLang="el-GR" sz="2400" b="0" dirty="0" smtClean="0">
                <a:solidFill>
                  <a:prstClr val="black"/>
                </a:solidFill>
              </a:rPr>
              <a:t>(2/2</a:t>
            </a:r>
            <a:r>
              <a:rPr lang="el-GR" altLang="el-GR" sz="2400" b="0" dirty="0">
                <a:solidFill>
                  <a:prstClr val="black"/>
                </a:solidFill>
              </a:rPr>
              <a:t>)</a:t>
            </a:r>
            <a:endParaRPr lang="el-GR" altLang="el-GR" sz="3200" dirty="0"/>
          </a:p>
        </p:txBody>
      </p:sp>
      <p:sp>
        <p:nvSpPr>
          <p:cNvPr id="207875" name="Rectangle 3"/>
          <p:cNvSpPr>
            <a:spLocks noGrp="1" noChangeArrowheads="1"/>
          </p:cNvSpPr>
          <p:nvPr>
            <p:ph idx="1"/>
          </p:nvPr>
        </p:nvSpPr>
        <p:spPr>
          <a:xfrm>
            <a:off x="457200" y="1196752"/>
            <a:ext cx="3754760" cy="5040560"/>
          </a:xfrm>
        </p:spPr>
        <p:txBody>
          <a:bodyPr>
            <a:normAutofit/>
          </a:bodyPr>
          <a:lstStyle/>
          <a:p>
            <a:pPr marL="0" indent="0">
              <a:buNone/>
            </a:pPr>
            <a:r>
              <a:rPr lang="el-GR" altLang="el-GR" sz="2000" dirty="0" smtClean="0"/>
              <a:t>Αυτά </a:t>
            </a:r>
            <a:r>
              <a:rPr lang="el-GR" altLang="el-GR" sz="2000" dirty="0"/>
              <a:t>τα κύτταρα αναγνωρίζονται ως κύτταρα σκελετικού μυϊκού ιστού από τη χαρακτηριστική περιφερική θέση των πυρήνων τους,  (</a:t>
            </a:r>
            <a:r>
              <a:rPr lang="en-GB" altLang="el-GR" sz="2000" dirty="0"/>
              <a:t>N</a:t>
            </a:r>
            <a:r>
              <a:rPr lang="el-GR" altLang="el-GR" sz="2000" dirty="0"/>
              <a:t>)</a:t>
            </a:r>
            <a:r>
              <a:rPr lang="en-GB" altLang="el-GR" sz="2000" dirty="0"/>
              <a:t> </a:t>
            </a:r>
            <a:r>
              <a:rPr lang="el-GR" altLang="el-GR" sz="2000" dirty="0"/>
              <a:t>κάτωθεν  της κυτταρικής μεμβράνης, από το μεγάλο μέγεθος των ινών και το ανώμαλο πολυγωνικό σχήμα τους που τονίζεται από το διάστημα που χωρίζει τα μυϊκά κύτταρα (ίνες), το οποίο καταλαμβάνει το ενδομύϊο,  (</a:t>
            </a:r>
            <a:r>
              <a:rPr lang="en-GB" altLang="el-GR" sz="2000" dirty="0"/>
              <a:t>Em</a:t>
            </a:r>
            <a:r>
              <a:rPr lang="el-GR" altLang="el-GR" sz="2000" dirty="0"/>
              <a:t>), η λεπτή στιβάδα συνδετικού ιστού που καλύπτει κάθε μυϊκή ίνα. Χρώση = </a:t>
            </a:r>
            <a:r>
              <a:rPr lang="en-GB" altLang="el-GR" sz="2000" dirty="0"/>
              <a:t>H</a:t>
            </a:r>
            <a:r>
              <a:rPr lang="el-GR" altLang="el-GR" sz="2000" dirty="0"/>
              <a:t>&amp;</a:t>
            </a:r>
            <a:r>
              <a:rPr lang="en-GB" altLang="el-GR" sz="2000" dirty="0"/>
              <a:t>E</a:t>
            </a:r>
            <a:endParaRPr lang="el-GR" altLang="el-GR" sz="20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11960" y="1340768"/>
            <a:ext cx="4332455" cy="335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102319" y="4690697"/>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2443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rmAutofit/>
          </a:bodyPr>
          <a:lstStyle/>
          <a:p>
            <a:pPr>
              <a:lnSpc>
                <a:spcPct val="80000"/>
              </a:lnSpc>
            </a:pPr>
            <a:r>
              <a:rPr lang="el-GR" altLang="el-GR" sz="3200" dirty="0" smtClean="0"/>
              <a:t>Οισοφάγος - Μέση </a:t>
            </a:r>
            <a:r>
              <a:rPr lang="el-GR" altLang="el-GR" sz="3200" dirty="0"/>
              <a:t>μοίρα (4</a:t>
            </a:r>
            <a:r>
              <a:rPr lang="en-GB" altLang="el-GR" sz="3200" dirty="0"/>
              <a:t>x </a:t>
            </a:r>
            <a:r>
              <a:rPr lang="el-GR" altLang="el-GR" sz="3200" dirty="0"/>
              <a:t>μεγέθυνση)</a:t>
            </a:r>
          </a:p>
        </p:txBody>
      </p:sp>
      <p:sp>
        <p:nvSpPr>
          <p:cNvPr id="209923" name="Rectangle 3"/>
          <p:cNvSpPr>
            <a:spLocks noGrp="1" noChangeArrowheads="1"/>
          </p:cNvSpPr>
          <p:nvPr>
            <p:ph idx="1"/>
          </p:nvPr>
        </p:nvSpPr>
        <p:spPr>
          <a:xfrm>
            <a:off x="457200" y="1196752"/>
            <a:ext cx="8229600" cy="864096"/>
          </a:xfrm>
        </p:spPr>
        <p:txBody>
          <a:bodyPr>
            <a:normAutofit/>
          </a:bodyPr>
          <a:lstStyle/>
          <a:p>
            <a:pPr marL="0" indent="0">
              <a:buNone/>
            </a:pPr>
            <a:r>
              <a:rPr lang="el-GR" altLang="el-GR" sz="2000" dirty="0" smtClean="0"/>
              <a:t>Ιστολογική </a:t>
            </a:r>
            <a:r>
              <a:rPr lang="el-GR" altLang="el-GR" sz="2000" dirty="0"/>
              <a:t>εικόνα μέσης μοίρας οισοφάγου σε μικρή μεγέθυνση. Παρατηρούνται: </a:t>
            </a:r>
            <a:endParaRPr lang="el-GR" altLang="el-GR" sz="2000" dirty="0" smtClean="0"/>
          </a:p>
        </p:txBody>
      </p:sp>
      <p:pic>
        <p:nvPicPr>
          <p:cNvPr id="20992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1988840"/>
            <a:ext cx="4354746" cy="338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916832"/>
            <a:ext cx="4176464" cy="3785652"/>
          </a:xfrm>
          <a:prstGeom prst="rect">
            <a:avLst/>
          </a:prstGeom>
        </p:spPr>
        <p:txBody>
          <a:bodyPr wrap="square">
            <a:spAutoFit/>
          </a:bodyPr>
          <a:lstStyle/>
          <a:p>
            <a:pPr marL="457200" indent="-457200">
              <a:buAutoNum type="arabicParenBoth"/>
            </a:pPr>
            <a:r>
              <a:rPr lang="el-GR" altLang="el-GR" sz="2000" dirty="0">
                <a:latin typeface="+mj-lt"/>
              </a:rPr>
              <a:t>ο βλεννογόνος  αποτελούμενος από μη κερατινοποιημένο πολύστιβο πλακώδες επιθήλιο, το χόριο και μία σχετικά παχιά βλεννογόνια μυϊκή στιβάδα; </a:t>
            </a:r>
          </a:p>
          <a:p>
            <a:pPr marL="457200" indent="-457200">
              <a:buAutoNum type="arabicParenBoth"/>
            </a:pPr>
            <a:r>
              <a:rPr lang="el-GR" altLang="el-GR" sz="2000" dirty="0">
                <a:latin typeface="+mj-lt"/>
              </a:rPr>
              <a:t>ο υποβλεννογόνιος χιτώνας με τους  βλεννοπαραγωγούς αδένες που λιπαίνουν με τη βλέννη τους την επιφάνεια του επιθηλίου; και </a:t>
            </a:r>
          </a:p>
          <a:p>
            <a:pPr marL="457200" indent="-457200">
              <a:buAutoNum type="arabicParenBoth"/>
            </a:pPr>
            <a:r>
              <a:rPr lang="el-GR" altLang="el-GR" sz="2000" dirty="0" smtClean="0">
                <a:latin typeface="+mj-lt"/>
              </a:rPr>
              <a:t>ο </a:t>
            </a:r>
            <a:r>
              <a:rPr lang="el-GR" altLang="el-GR" sz="2000" dirty="0">
                <a:latin typeface="+mj-lt"/>
              </a:rPr>
              <a:t>παχύς αποτελούμενος από 2 στιβάδες μυϊκός χιτώνας. </a:t>
            </a:r>
            <a:endParaRPr lang="el-GR" altLang="el-GR" sz="2000" dirty="0" smtClean="0">
              <a:latin typeface="+mj-lt"/>
            </a:endParaRPr>
          </a:p>
          <a:p>
            <a:r>
              <a:rPr lang="el-GR" altLang="el-GR" sz="2000" dirty="0" smtClean="0">
                <a:latin typeface="+mj-lt"/>
              </a:rPr>
              <a:t>Χρώση</a:t>
            </a:r>
            <a:r>
              <a:rPr lang="en-GB" altLang="el-GR" sz="2000" dirty="0" smtClean="0">
                <a:latin typeface="+mj-lt"/>
              </a:rPr>
              <a:t> </a:t>
            </a:r>
            <a:r>
              <a:rPr lang="en-GB" altLang="el-GR" sz="2000" dirty="0">
                <a:latin typeface="+mj-lt"/>
              </a:rPr>
              <a:t>= H&amp;E.</a:t>
            </a:r>
            <a:endParaRPr lang="el-GR" altLang="el-GR" sz="2000" dirty="0">
              <a:latin typeface="+mj-lt"/>
            </a:endParaRPr>
          </a:p>
        </p:txBody>
      </p:sp>
      <p:sp>
        <p:nvSpPr>
          <p:cNvPr id="6" name="Rectangle 5"/>
          <p:cNvSpPr/>
          <p:nvPr/>
        </p:nvSpPr>
        <p:spPr>
          <a:xfrm>
            <a:off x="4473505" y="5363367"/>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721647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rmAutofit/>
          </a:bodyPr>
          <a:lstStyle/>
          <a:p>
            <a:pPr>
              <a:lnSpc>
                <a:spcPct val="80000"/>
              </a:lnSpc>
            </a:pPr>
            <a:r>
              <a:rPr lang="el-GR" altLang="el-GR" sz="3200" dirty="0" smtClean="0"/>
              <a:t>Οισοφάγος - Κάτω </a:t>
            </a:r>
            <a:r>
              <a:rPr lang="el-GR" altLang="el-GR" sz="3200" dirty="0"/>
              <a:t>μοίρα (4</a:t>
            </a:r>
            <a:r>
              <a:rPr lang="en-GB" altLang="el-GR" sz="3200" dirty="0"/>
              <a:t>x </a:t>
            </a:r>
            <a:r>
              <a:rPr lang="el-GR" altLang="el-GR" sz="3200" dirty="0"/>
              <a:t>μεγέθυνση</a:t>
            </a:r>
            <a:r>
              <a:rPr lang="el-GR" altLang="el-GR" sz="3200" dirty="0" smtClean="0"/>
              <a:t>) </a:t>
            </a:r>
            <a:r>
              <a:rPr lang="el-GR" altLang="el-GR" sz="2400" b="0" dirty="0">
                <a:solidFill>
                  <a:prstClr val="black"/>
                </a:solidFill>
              </a:rPr>
              <a:t>(1/2)</a:t>
            </a:r>
            <a:endParaRPr lang="el-GR" altLang="el-GR" sz="3200" dirty="0"/>
          </a:p>
        </p:txBody>
      </p:sp>
      <p:sp>
        <p:nvSpPr>
          <p:cNvPr id="210947" name="Rectangle 3"/>
          <p:cNvSpPr>
            <a:spLocks noGrp="1" noChangeArrowheads="1"/>
          </p:cNvSpPr>
          <p:nvPr>
            <p:ph idx="1"/>
          </p:nvPr>
        </p:nvSpPr>
        <p:spPr>
          <a:xfrm>
            <a:off x="457200" y="1196752"/>
            <a:ext cx="8229600" cy="1152128"/>
          </a:xfrm>
        </p:spPr>
        <p:txBody>
          <a:bodyPr>
            <a:normAutofit/>
          </a:bodyPr>
          <a:lstStyle/>
          <a:p>
            <a:pPr marL="0" indent="0">
              <a:buNone/>
            </a:pPr>
            <a:r>
              <a:rPr lang="el-GR" altLang="el-GR" sz="2000" dirty="0" smtClean="0"/>
              <a:t>Ιστολογική </a:t>
            </a:r>
            <a:r>
              <a:rPr lang="el-GR" altLang="el-GR" sz="2000" dirty="0"/>
              <a:t>εικόνα κατώτερης μοίρας οισοφάγου σε μικρή μεγέθυνση. Παρατηρείται το παχύ οισοφαγικό τοίχωμα αποτελούμενο από πάνω προς τα κάτω, από: </a:t>
            </a:r>
            <a:endParaRPr lang="el-GR" altLang="el-GR" sz="2000" dirty="0" smtClean="0"/>
          </a:p>
        </p:txBody>
      </p:sp>
      <p:pic>
        <p:nvPicPr>
          <p:cNvPr id="21094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9912" y="2132856"/>
            <a:ext cx="4815512" cy="372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276872"/>
            <a:ext cx="3312368" cy="3170099"/>
          </a:xfrm>
          <a:prstGeom prst="rect">
            <a:avLst/>
          </a:prstGeom>
        </p:spPr>
        <p:txBody>
          <a:bodyPr wrap="square">
            <a:spAutoFit/>
          </a:bodyPr>
          <a:lstStyle/>
          <a:p>
            <a:pPr marL="457200" indent="-457200">
              <a:buAutoNum type="arabicParenR"/>
            </a:pPr>
            <a:r>
              <a:rPr lang="el-GR" altLang="el-GR" sz="2000" dirty="0">
                <a:latin typeface="+mj-lt"/>
              </a:rPr>
              <a:t>βλεννογόνο αποτελούμενο από μη κερατινοποιημένο πολύστιβο πλακώδες επιθήλιο, το χόριο και μία σχετικά παχιά βλεννογόνια μυϊκή στιβάδα; </a:t>
            </a:r>
          </a:p>
          <a:p>
            <a:pPr marL="457200" indent="-457200">
              <a:buAutoNum type="arabicParenR"/>
            </a:pPr>
            <a:r>
              <a:rPr lang="el-GR" altLang="el-GR" sz="2000" dirty="0">
                <a:latin typeface="+mj-lt"/>
              </a:rPr>
              <a:t>τον υποβλεννογόνιο χιτώνα; </a:t>
            </a:r>
          </a:p>
        </p:txBody>
      </p:sp>
      <p:sp>
        <p:nvSpPr>
          <p:cNvPr id="6" name="Rectangle 5"/>
          <p:cNvSpPr/>
          <p:nvPr/>
        </p:nvSpPr>
        <p:spPr>
          <a:xfrm>
            <a:off x="3635896" y="5854384"/>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4116398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rmAutofit/>
          </a:bodyPr>
          <a:lstStyle/>
          <a:p>
            <a:pPr>
              <a:lnSpc>
                <a:spcPct val="80000"/>
              </a:lnSpc>
            </a:pPr>
            <a:r>
              <a:rPr lang="el-GR" altLang="el-GR" sz="3200" dirty="0" smtClean="0"/>
              <a:t>Οισοφάγος - Κάτω </a:t>
            </a:r>
            <a:r>
              <a:rPr lang="el-GR" altLang="el-GR" sz="3200" dirty="0"/>
              <a:t>μοίρα (4</a:t>
            </a:r>
            <a:r>
              <a:rPr lang="en-GB" altLang="el-GR" sz="3200" dirty="0"/>
              <a:t>x </a:t>
            </a:r>
            <a:r>
              <a:rPr lang="el-GR" altLang="el-GR" sz="3200" dirty="0"/>
              <a:t>μεγέθυνση</a:t>
            </a:r>
            <a:r>
              <a:rPr lang="el-GR" altLang="el-GR" sz="3200" dirty="0" smtClean="0"/>
              <a:t>) </a:t>
            </a:r>
            <a:r>
              <a:rPr lang="el-GR" altLang="el-GR" sz="2400" b="0" dirty="0" smtClean="0">
                <a:solidFill>
                  <a:prstClr val="black"/>
                </a:solidFill>
              </a:rPr>
              <a:t>(2/2</a:t>
            </a:r>
            <a:r>
              <a:rPr lang="el-GR" altLang="el-GR" sz="2400" b="0" dirty="0">
                <a:solidFill>
                  <a:prstClr val="black"/>
                </a:solidFill>
              </a:rPr>
              <a:t>)</a:t>
            </a:r>
            <a:endParaRPr lang="el-GR" altLang="el-GR" sz="3200" dirty="0"/>
          </a:p>
        </p:txBody>
      </p:sp>
      <p:sp>
        <p:nvSpPr>
          <p:cNvPr id="210947" name="Rectangle 3"/>
          <p:cNvSpPr>
            <a:spLocks noGrp="1" noChangeArrowheads="1"/>
          </p:cNvSpPr>
          <p:nvPr>
            <p:ph idx="1"/>
          </p:nvPr>
        </p:nvSpPr>
        <p:spPr>
          <a:xfrm>
            <a:off x="457200" y="1196752"/>
            <a:ext cx="3466728" cy="5040560"/>
          </a:xfrm>
        </p:spPr>
        <p:txBody>
          <a:bodyPr>
            <a:normAutofit/>
          </a:bodyPr>
          <a:lstStyle/>
          <a:p>
            <a:pPr marL="457200" indent="-457200">
              <a:buFont typeface="+mj-lt"/>
              <a:buAutoNum type="arabicParenR" startAt="3"/>
            </a:pPr>
            <a:r>
              <a:rPr lang="el-GR" altLang="el-GR" sz="2000" dirty="0" smtClean="0"/>
              <a:t>τον </a:t>
            </a:r>
            <a:r>
              <a:rPr lang="el-GR" altLang="el-GR" sz="2000" dirty="0"/>
              <a:t>παχύ μυϊκό χιτώνα αποτελούμενο από μία έσω κυκλοτερή στιβάδα και μία έξω επιμήκη στιβάδα, διαχωριζόμενες από ένα λεπτό στρώμα συνδετικού ιστού;</a:t>
            </a:r>
            <a:r>
              <a:rPr lang="en-GB" altLang="el-GR" sz="2000" dirty="0"/>
              <a:t> </a:t>
            </a:r>
            <a:r>
              <a:rPr lang="el-GR" altLang="el-GR" sz="2000" dirty="0"/>
              <a:t>και </a:t>
            </a:r>
            <a:endParaRPr lang="el-GR" altLang="el-GR" sz="2000" dirty="0" smtClean="0"/>
          </a:p>
          <a:p>
            <a:pPr marL="457200" indent="-457200">
              <a:buFont typeface="+mj-lt"/>
              <a:buAutoNum type="arabicParenR" startAt="3"/>
            </a:pPr>
            <a:r>
              <a:rPr lang="el-GR" altLang="el-GR" sz="2000" dirty="0" smtClean="0"/>
              <a:t>τον </a:t>
            </a:r>
            <a:r>
              <a:rPr lang="el-GR" altLang="el-GR" sz="2000" dirty="0"/>
              <a:t>ορογόνο που τον καλύπτει εξωτερικά (στην εικόνα φαίνεται μόνο ο συνδετικός ιστός ενώ δεν περιλαμβάνεται το επικαλύπτον αυτόν μεσοθήλιο). </a:t>
            </a:r>
            <a:endParaRPr lang="el-GR" altLang="el-GR" sz="2000" dirty="0" smtClean="0"/>
          </a:p>
          <a:p>
            <a:pPr marL="0" indent="0">
              <a:buNone/>
            </a:pPr>
            <a:r>
              <a:rPr lang="el-GR" altLang="el-GR" sz="2000" dirty="0" smtClean="0"/>
              <a:t>Χρώση </a:t>
            </a:r>
            <a:r>
              <a:rPr lang="el-GR" altLang="el-GR" sz="2000" dirty="0"/>
              <a:t>= H&amp;E.</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23928" y="1340768"/>
            <a:ext cx="4815512" cy="372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830576" y="5050097"/>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219540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rmAutofit/>
          </a:bodyPr>
          <a:lstStyle/>
          <a:p>
            <a:pPr>
              <a:lnSpc>
                <a:spcPct val="80000"/>
              </a:lnSpc>
            </a:pPr>
            <a:r>
              <a:rPr lang="el-GR" altLang="el-GR" sz="3200" dirty="0" smtClean="0"/>
              <a:t>Χείλος - Μεταβατική </a:t>
            </a:r>
            <a:r>
              <a:rPr lang="el-GR" altLang="el-GR" sz="3200" dirty="0"/>
              <a:t>ζώνη (</a:t>
            </a:r>
            <a:r>
              <a:rPr lang="en-US" altLang="el-GR" sz="3200" dirty="0"/>
              <a:t>x</a:t>
            </a:r>
            <a:r>
              <a:rPr lang="el-GR" altLang="el-GR" sz="3200" dirty="0"/>
              <a:t>20 μεγέθυνση)</a:t>
            </a:r>
          </a:p>
        </p:txBody>
      </p:sp>
      <p:sp>
        <p:nvSpPr>
          <p:cNvPr id="183299"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μεταβατικής ζώνης χείλους σε μεσαία μεγέθυνση που δείχνει τη μετάβαση από το κερατινοποιημένο πολύστιβο πλακώδες επιθήλιο σε μη κερατινοποιημένο πολύστιβο πλακώδες επιθήλιο. </a:t>
            </a:r>
            <a:endParaRPr lang="el-GR" altLang="el-GR" sz="2000" dirty="0" smtClean="0"/>
          </a:p>
          <a:p>
            <a:pPr marL="0" indent="0">
              <a:buNone/>
            </a:pPr>
            <a:r>
              <a:rPr lang="el-GR" altLang="el-GR" sz="2000" dirty="0" smtClean="0"/>
              <a:t>Παρουσία </a:t>
            </a:r>
            <a:r>
              <a:rPr lang="el-GR" altLang="el-GR" sz="2000" dirty="0"/>
              <a:t>σκελετικών μυϊκών ινών στον υποκείμενο συνδετικό ιστό (χόριο ή ιδίως χιτώνας= </a:t>
            </a:r>
            <a:r>
              <a:rPr lang="en-GB" altLang="el-GR" sz="2000" dirty="0"/>
              <a:t>dermis</a:t>
            </a:r>
            <a:r>
              <a:rPr lang="el-GR" altLang="el-GR" sz="2000" dirty="0"/>
              <a:t>/</a:t>
            </a:r>
            <a:r>
              <a:rPr lang="en-GB" altLang="el-GR" sz="2000" dirty="0"/>
              <a:t>lamina propria</a:t>
            </a:r>
            <a:r>
              <a:rPr lang="el-GR" altLang="el-GR" sz="2000" dirty="0"/>
              <a:t>). </a:t>
            </a:r>
            <a:endParaRPr lang="el-GR" altLang="el-GR" sz="2000" dirty="0" smtClean="0"/>
          </a:p>
        </p:txBody>
      </p:sp>
      <p:pic>
        <p:nvPicPr>
          <p:cNvPr id="18330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924945"/>
            <a:ext cx="4896543"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80113" y="2816380"/>
            <a:ext cx="3024336" cy="3785652"/>
          </a:xfrm>
          <a:prstGeom prst="rect">
            <a:avLst/>
          </a:prstGeom>
        </p:spPr>
        <p:txBody>
          <a:bodyPr wrap="square">
            <a:spAutoFit/>
          </a:bodyPr>
          <a:lstStyle/>
          <a:p>
            <a:pPr marL="0" indent="0">
              <a:buNone/>
            </a:pPr>
            <a:r>
              <a:rPr lang="el-GR" altLang="el-GR" sz="2000" dirty="0">
                <a:latin typeface="+mj-lt"/>
              </a:rPr>
              <a:t>Ο συνδετικός ιστός του χορίου σχηματίζει θηλές επεκτεινόμενες εντός του επιθηλίου φέροντας το πλούσιο αγγειακό του δίκτυο κοντά στην επιφάνεια, και δημιουργώντας έτσι, το χαρακτηριστικό ερυθρό χρώμα του χείλους (κόκκινη ή ερυθρά ζώνη/όριο).  Χρώση =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6" name="Rectangle 5"/>
          <p:cNvSpPr/>
          <p:nvPr/>
        </p:nvSpPr>
        <p:spPr>
          <a:xfrm>
            <a:off x="486696" y="6381329"/>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454095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a:bodyPr>
          <a:lstStyle/>
          <a:p>
            <a:pPr>
              <a:lnSpc>
                <a:spcPct val="80000"/>
              </a:lnSpc>
            </a:pPr>
            <a:r>
              <a:rPr lang="el-GR" altLang="el-GR" sz="3200" dirty="0"/>
              <a:t>Οισοφάγος</a:t>
            </a:r>
            <a:r>
              <a:rPr lang="el-GR" altLang="el-GR" sz="3200" dirty="0" smtClean="0"/>
              <a:t>–</a:t>
            </a:r>
            <a:r>
              <a:rPr lang="en-US" altLang="el-GR" sz="3200" dirty="0" smtClean="0"/>
              <a:t> </a:t>
            </a:r>
            <a:r>
              <a:rPr lang="el-GR" altLang="el-GR" sz="3200" dirty="0" smtClean="0"/>
              <a:t>Κάτω </a:t>
            </a:r>
            <a:r>
              <a:rPr lang="el-GR" altLang="el-GR" sz="3200" dirty="0"/>
              <a:t>μοίρα (20</a:t>
            </a:r>
            <a:r>
              <a:rPr lang="en-GB" altLang="el-GR" sz="3200" dirty="0"/>
              <a:t>x </a:t>
            </a:r>
            <a:r>
              <a:rPr lang="el-GR" altLang="el-GR" sz="3200" dirty="0"/>
              <a:t>μεγέθυνση)</a:t>
            </a:r>
          </a:p>
        </p:txBody>
      </p:sp>
      <p:sp>
        <p:nvSpPr>
          <p:cNvPr id="211971" name="Rectangle 3"/>
          <p:cNvSpPr>
            <a:spLocks noGrp="1" noChangeArrowheads="1"/>
          </p:cNvSpPr>
          <p:nvPr>
            <p:ph idx="1"/>
          </p:nvPr>
        </p:nvSpPr>
        <p:spPr>
          <a:xfrm>
            <a:off x="457200" y="1196752"/>
            <a:ext cx="8229600" cy="792088"/>
          </a:xfrm>
        </p:spPr>
        <p:txBody>
          <a:bodyPr>
            <a:normAutofit/>
          </a:bodyPr>
          <a:lstStyle/>
          <a:p>
            <a:pPr marL="0" indent="0">
              <a:buNone/>
            </a:pPr>
            <a:r>
              <a:rPr lang="el-GR" altLang="el-GR" sz="2000" dirty="0" smtClean="0"/>
              <a:t>Η </a:t>
            </a:r>
            <a:r>
              <a:rPr lang="el-GR" altLang="el-GR" sz="2000" dirty="0"/>
              <a:t>ίδια ιστολογική εικόνα σε μεγάλη μεγέθυνση. Παρατηρούνται από δεξιά προς τα αριστερά από: </a:t>
            </a:r>
            <a:endParaRPr lang="el-GR" altLang="el-GR" sz="2000" dirty="0" smtClean="0"/>
          </a:p>
        </p:txBody>
      </p:sp>
      <p:pic>
        <p:nvPicPr>
          <p:cNvPr id="21197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11960" y="1638015"/>
            <a:ext cx="4104456" cy="29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1895136"/>
            <a:ext cx="3456384" cy="3170099"/>
          </a:xfrm>
          <a:prstGeom prst="rect">
            <a:avLst/>
          </a:prstGeom>
        </p:spPr>
        <p:txBody>
          <a:bodyPr wrap="square">
            <a:spAutoFit/>
          </a:bodyPr>
          <a:lstStyle/>
          <a:p>
            <a:pPr marL="457200" indent="-457200">
              <a:buAutoNum type="arabicParenR"/>
            </a:pPr>
            <a:r>
              <a:rPr lang="el-GR" altLang="el-GR" sz="2000" dirty="0">
                <a:latin typeface="+mj-lt"/>
              </a:rPr>
              <a:t>βλεννογόνο  αποτελούμενο από μη κερατινοποιημένο πολύστιβο πλακώδες επιθήλιο, το χόριο και μία σχετικά παχιά βλεννογόνια μυϊκή στιβάδα; </a:t>
            </a:r>
          </a:p>
          <a:p>
            <a:pPr marL="457200" indent="-457200">
              <a:buAutoNum type="arabicParenR"/>
            </a:pPr>
            <a:r>
              <a:rPr lang="el-GR" altLang="el-GR" sz="2000" dirty="0">
                <a:latin typeface="+mj-lt"/>
              </a:rPr>
              <a:t>υποβλεννογόνιο χιτώνα με τους  βλεννοπαραγωγούς οισοφαγικούς αδένες; και </a:t>
            </a:r>
          </a:p>
        </p:txBody>
      </p:sp>
      <p:sp>
        <p:nvSpPr>
          <p:cNvPr id="3" name="Rectangle 2"/>
          <p:cNvSpPr/>
          <p:nvPr/>
        </p:nvSpPr>
        <p:spPr>
          <a:xfrm>
            <a:off x="467544" y="5045238"/>
            <a:ext cx="7308304" cy="1708160"/>
          </a:xfrm>
          <a:prstGeom prst="rect">
            <a:avLst/>
          </a:prstGeom>
        </p:spPr>
        <p:txBody>
          <a:bodyPr wrap="square">
            <a:spAutoFit/>
          </a:bodyPr>
          <a:lstStyle/>
          <a:p>
            <a:pPr marL="457200" indent="-457200">
              <a:buFont typeface="+mj-lt"/>
              <a:buAutoNum type="arabicParenR" startAt="3"/>
            </a:pPr>
            <a:r>
              <a:rPr lang="el-GR" altLang="el-GR" sz="2000" dirty="0">
                <a:latin typeface="+mj-lt"/>
              </a:rPr>
              <a:t>παχύ αποτελούμενο από 2 στιβάδες λείου μυϊκού ιστού, μυϊκό χιτώνα, διαχωριζόμενες από λεπτό στρώμα χαλαρού συνδετικού ιστού περιέχοντος αιμοφόρα αγγεία, γάγγλια (μυεντερικό πλέγμα Auerbach) και νεύρα. </a:t>
            </a:r>
            <a:endParaRPr lang="el-GR" altLang="el-GR" sz="2000" dirty="0" smtClean="0">
              <a:latin typeface="+mj-lt"/>
            </a:endParaRPr>
          </a:p>
          <a:p>
            <a:pPr marL="0" indent="0">
              <a:spcBef>
                <a:spcPts val="600"/>
              </a:spcBef>
              <a:buNone/>
            </a:pPr>
            <a:r>
              <a:rPr lang="el-GR" altLang="el-GR" sz="2000" dirty="0" smtClean="0">
                <a:latin typeface="+mj-lt"/>
              </a:rPr>
              <a:t>Χρώση</a:t>
            </a:r>
            <a:r>
              <a:rPr lang="en-GB" altLang="el-GR" sz="2000" dirty="0" smtClean="0">
                <a:latin typeface="+mj-lt"/>
              </a:rPr>
              <a:t> </a:t>
            </a:r>
            <a:r>
              <a:rPr lang="en-GB" altLang="el-GR" sz="2000" dirty="0">
                <a:latin typeface="+mj-lt"/>
              </a:rPr>
              <a:t>= H&amp;E.</a:t>
            </a:r>
            <a:endParaRPr lang="el-GR" altLang="el-GR" sz="2000" dirty="0">
              <a:latin typeface="+mj-lt"/>
            </a:endParaRPr>
          </a:p>
        </p:txBody>
      </p:sp>
      <p:sp>
        <p:nvSpPr>
          <p:cNvPr id="7" name="Rectangle 6"/>
          <p:cNvSpPr/>
          <p:nvPr/>
        </p:nvSpPr>
        <p:spPr>
          <a:xfrm>
            <a:off x="4121696" y="4563336"/>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782672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normAutofit/>
          </a:bodyPr>
          <a:lstStyle/>
          <a:p>
            <a:pPr>
              <a:lnSpc>
                <a:spcPct val="80000"/>
              </a:lnSpc>
            </a:pPr>
            <a:r>
              <a:rPr lang="el-GR" altLang="el-GR" sz="3200" dirty="0"/>
              <a:t>Οισοφαγογαστρική</a:t>
            </a:r>
            <a:r>
              <a:rPr lang="en-GB" altLang="el-GR" sz="3200" dirty="0"/>
              <a:t> </a:t>
            </a:r>
            <a:r>
              <a:rPr lang="el-GR" altLang="el-GR" sz="3200" dirty="0"/>
              <a:t>συμβολή</a:t>
            </a:r>
            <a:r>
              <a:rPr lang="en-GB" altLang="el-GR" sz="3200" dirty="0"/>
              <a:t> (4x </a:t>
            </a:r>
            <a:r>
              <a:rPr lang="el-GR" altLang="el-GR" sz="3200" dirty="0"/>
              <a:t>μεγέθυνση</a:t>
            </a:r>
            <a:r>
              <a:rPr lang="en-GB" altLang="el-GR" sz="3200" dirty="0"/>
              <a:t>)</a:t>
            </a:r>
            <a:endParaRPr lang="el-GR" altLang="el-GR" sz="3200" dirty="0"/>
          </a:p>
        </p:txBody>
      </p:sp>
      <p:sp>
        <p:nvSpPr>
          <p:cNvPr id="212995"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γαστροοισοφαγικής συμβολής σε μικρή μεγέθυνση. Παρατηρείται το πολύστιβο πλακώδες επιθήλιο του οισοφάγου αριστερά και το απλό κυλινδρικό επιθήλιο του στομάχου οργανωμένο σε βοθρία και αδένες, δεξιά. </a:t>
            </a:r>
          </a:p>
        </p:txBody>
      </p:sp>
      <p:pic>
        <p:nvPicPr>
          <p:cNvPr id="21299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6552" y="2564904"/>
            <a:ext cx="5012039" cy="388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24128" y="2505574"/>
            <a:ext cx="3096344" cy="3170099"/>
          </a:xfrm>
          <a:prstGeom prst="rect">
            <a:avLst/>
          </a:prstGeom>
        </p:spPr>
        <p:txBody>
          <a:bodyPr wrap="square">
            <a:spAutoFit/>
          </a:bodyPr>
          <a:lstStyle/>
          <a:p>
            <a:pPr marL="0" indent="0">
              <a:buNone/>
            </a:pPr>
            <a:r>
              <a:rPr lang="el-GR" altLang="el-GR" sz="2000" dirty="0">
                <a:latin typeface="+mj-lt"/>
              </a:rPr>
              <a:t>Οι μυϊκοί χιτώνες και οι υποβλεννογόνιοι χιτώνες του οισοφάγου και του στομάχου είναι ουσιαστικά συνεχόμενοι. </a:t>
            </a:r>
            <a:endParaRPr lang="el-GR" altLang="el-GR" sz="2000" dirty="0" smtClean="0">
              <a:latin typeface="+mj-lt"/>
            </a:endParaRPr>
          </a:p>
          <a:p>
            <a:pPr marL="0" indent="0">
              <a:buNone/>
            </a:pPr>
            <a:endParaRPr lang="el-GR" altLang="el-GR" sz="2000" dirty="0">
              <a:latin typeface="+mj-lt"/>
            </a:endParaRPr>
          </a:p>
          <a:p>
            <a:pPr marL="0" indent="0">
              <a:buNone/>
            </a:pPr>
            <a:r>
              <a:rPr lang="el-GR" altLang="el-GR" sz="2000" dirty="0" smtClean="0">
                <a:latin typeface="+mj-lt"/>
              </a:rPr>
              <a:t>Δεν </a:t>
            </a:r>
            <a:r>
              <a:rPr lang="el-GR" altLang="el-GR" sz="2000" dirty="0">
                <a:latin typeface="+mj-lt"/>
              </a:rPr>
              <a:t>υπάρχει μυϊκός σφιγκτήρας διαχωρίζων τον οισοφάγο από τον στόμαχο. Χρώση</a:t>
            </a:r>
            <a:r>
              <a:rPr lang="en-GB" altLang="el-GR" sz="2000" dirty="0">
                <a:latin typeface="+mj-lt"/>
              </a:rPr>
              <a:t> = H&amp;E.</a:t>
            </a:r>
            <a:endParaRPr lang="el-GR" altLang="el-GR" sz="2000" dirty="0">
              <a:latin typeface="+mj-lt"/>
            </a:endParaRPr>
          </a:p>
        </p:txBody>
      </p:sp>
      <p:sp>
        <p:nvSpPr>
          <p:cNvPr id="6" name="Rectangle 5"/>
          <p:cNvSpPr/>
          <p:nvPr/>
        </p:nvSpPr>
        <p:spPr>
          <a:xfrm>
            <a:off x="467544" y="6396335"/>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5506386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normAutofit/>
          </a:bodyPr>
          <a:lstStyle/>
          <a:p>
            <a:pPr>
              <a:lnSpc>
                <a:spcPct val="80000"/>
              </a:lnSpc>
            </a:pPr>
            <a:r>
              <a:rPr lang="el-GR" altLang="el-GR" sz="3200" dirty="0"/>
              <a:t>Οισοφαγογαστρική</a:t>
            </a:r>
            <a:r>
              <a:rPr lang="en-GB" altLang="el-GR" sz="3200" dirty="0"/>
              <a:t> </a:t>
            </a:r>
            <a:r>
              <a:rPr lang="el-GR" altLang="el-GR" sz="3200" dirty="0"/>
              <a:t>συμβολή</a:t>
            </a:r>
            <a:r>
              <a:rPr lang="en-GB" altLang="el-GR" sz="3200" dirty="0"/>
              <a:t> (10x </a:t>
            </a:r>
            <a:r>
              <a:rPr lang="el-GR" altLang="el-GR" sz="3200" dirty="0"/>
              <a:t>μεγέθυνση</a:t>
            </a:r>
            <a:r>
              <a:rPr lang="en-GB" altLang="el-GR" sz="3200" dirty="0"/>
              <a:t>)</a:t>
            </a:r>
            <a:endParaRPr lang="el-GR" altLang="el-GR" sz="3200" dirty="0"/>
          </a:p>
        </p:txBody>
      </p:sp>
      <p:sp>
        <p:nvSpPr>
          <p:cNvPr id="214019" name="Rectangle 3"/>
          <p:cNvSpPr>
            <a:spLocks noGrp="1" noChangeArrowheads="1"/>
          </p:cNvSpPr>
          <p:nvPr>
            <p:ph idx="1"/>
          </p:nvPr>
        </p:nvSpPr>
        <p:spPr>
          <a:xfrm>
            <a:off x="5004048" y="1196752"/>
            <a:ext cx="3682751" cy="5040560"/>
          </a:xfrm>
        </p:spPr>
        <p:txBody>
          <a:bodyPr>
            <a:normAutofit/>
          </a:bodyPr>
          <a:lstStyle/>
          <a:p>
            <a:pPr marL="0" indent="0">
              <a:buNone/>
            </a:pPr>
            <a:r>
              <a:rPr lang="el-GR" altLang="el-GR" sz="2000" dirty="0" smtClean="0"/>
              <a:t>Ιστολογική </a:t>
            </a:r>
            <a:r>
              <a:rPr lang="el-GR" altLang="el-GR" sz="2000" dirty="0"/>
              <a:t>εικόνα γαστροοισοφαγικής συμβολής </a:t>
            </a:r>
            <a:r>
              <a:rPr lang="el-GR" altLang="el-GR" sz="2000" dirty="0" smtClean="0"/>
              <a:t> σε </a:t>
            </a:r>
            <a:r>
              <a:rPr lang="el-GR" altLang="el-GR" sz="2000" dirty="0"/>
              <a:t>μεγαλύτερη μεγέθυνση. Παρατηρείται το πολύστιβο πλακώδες επιθήλιο  στο πάνω μισό, και την καρδιακή μοίρα του στομάχου, καλυπτόμενη από απλό κυλινδρικό επιθήλιο οργανωμένο σε βοθρία και αδένες, στο κάτω  μισό της εικόνας. Χρώση = </a:t>
            </a:r>
            <a:r>
              <a:rPr lang="en-GB" altLang="el-GR" sz="2000" dirty="0"/>
              <a:t>H</a:t>
            </a:r>
            <a:r>
              <a:rPr lang="el-GR" altLang="el-GR" sz="2000" dirty="0"/>
              <a:t>&amp;</a:t>
            </a:r>
            <a:r>
              <a:rPr lang="en-GB" altLang="el-GR" sz="2000" dirty="0"/>
              <a:t>E</a:t>
            </a:r>
            <a:r>
              <a:rPr lang="el-GR" altLang="el-GR" sz="2000" dirty="0"/>
              <a:t>.</a:t>
            </a:r>
          </a:p>
        </p:txBody>
      </p:sp>
      <p:pic>
        <p:nvPicPr>
          <p:cNvPr id="21402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7544" y="1268760"/>
            <a:ext cx="4432659" cy="3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8467" y="4666313"/>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2722823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normAutofit/>
          </a:bodyPr>
          <a:lstStyle/>
          <a:p>
            <a:pPr>
              <a:lnSpc>
                <a:spcPct val="80000"/>
              </a:lnSpc>
            </a:pPr>
            <a:r>
              <a:rPr lang="el-GR" altLang="el-GR" sz="3200" dirty="0"/>
              <a:t>Θόλος στομάχου (4</a:t>
            </a:r>
            <a:r>
              <a:rPr lang="en-GB" altLang="el-GR" sz="3200" dirty="0"/>
              <a:t>x </a:t>
            </a:r>
            <a:r>
              <a:rPr lang="el-GR" altLang="el-GR" sz="3200" dirty="0"/>
              <a:t>μεγέθυνση)</a:t>
            </a:r>
          </a:p>
        </p:txBody>
      </p:sp>
      <p:sp>
        <p:nvSpPr>
          <p:cNvPr id="215043" name="Rectangle 3"/>
          <p:cNvSpPr>
            <a:spLocks noGrp="1" noChangeArrowheads="1"/>
          </p:cNvSpPr>
          <p:nvPr>
            <p:ph idx="1"/>
          </p:nvPr>
        </p:nvSpPr>
        <p:spPr>
          <a:xfrm>
            <a:off x="457200" y="1196752"/>
            <a:ext cx="3754760" cy="5040560"/>
          </a:xfrm>
        </p:spPr>
        <p:txBody>
          <a:bodyPr>
            <a:normAutofit/>
          </a:bodyPr>
          <a:lstStyle/>
          <a:p>
            <a:pPr marL="0" indent="0">
              <a:buNone/>
            </a:pPr>
            <a:r>
              <a:rPr lang="el-GR" altLang="el-GR" sz="2000" dirty="0" smtClean="0"/>
              <a:t>Ιστολογική </a:t>
            </a:r>
            <a:r>
              <a:rPr lang="el-GR" altLang="el-GR" sz="2000" dirty="0"/>
              <a:t>εικόνα θόλου στομάχου σε μικρή μεγέθυνση: </a:t>
            </a:r>
            <a:endParaRPr lang="el-GR" altLang="el-GR" sz="2000" dirty="0" smtClean="0"/>
          </a:p>
          <a:p>
            <a:pPr marL="0" indent="0">
              <a:buNone/>
            </a:pPr>
            <a:r>
              <a:rPr lang="el-GR" altLang="el-GR" sz="2000" dirty="0" smtClean="0"/>
              <a:t>Παρατηρούνται </a:t>
            </a:r>
            <a:r>
              <a:rPr lang="el-GR" altLang="el-GR" sz="2000" dirty="0"/>
              <a:t>βοθρία, καταλαμβάνοντα το πάνω ¼ του πάχους του γαστρικού βλεννογόνου; γαστρικοί αδένες του θόλου, καταλαμβάνοντες τα κατώτερα ¾ του γαστρικού βλεννογόνου; και η βλεννογόνιος μυϊκή στιβάδα, η οποία αποτελεί το όριο με τον υποβλεννογόνιο </a:t>
            </a:r>
            <a:r>
              <a:rPr lang="el-GR" altLang="el-GR" sz="2000" dirty="0" smtClean="0"/>
              <a:t>χιτώνα.</a:t>
            </a:r>
          </a:p>
          <a:p>
            <a:pPr marL="0" indent="0">
              <a:buNone/>
            </a:pPr>
            <a:r>
              <a:rPr lang="el-GR" altLang="el-GR" sz="2000" dirty="0" smtClean="0"/>
              <a:t>Χρώση</a:t>
            </a:r>
            <a:r>
              <a:rPr lang="el-GR" altLang="el-GR" sz="2000" dirty="0"/>
              <a:t>= </a:t>
            </a:r>
            <a:r>
              <a:rPr lang="en-GB" altLang="el-GR" sz="2000" dirty="0"/>
              <a:t>H</a:t>
            </a:r>
            <a:r>
              <a:rPr lang="el-GR" altLang="el-GR" sz="2000" dirty="0"/>
              <a:t>&amp;</a:t>
            </a:r>
            <a:r>
              <a:rPr lang="en-GB" altLang="el-GR" sz="2000" dirty="0"/>
              <a:t>E</a:t>
            </a:r>
            <a:r>
              <a:rPr lang="el-GR" altLang="el-GR" sz="2000" dirty="0"/>
              <a:t>.</a:t>
            </a:r>
          </a:p>
        </p:txBody>
      </p:sp>
      <p:pic>
        <p:nvPicPr>
          <p:cNvPr id="21504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22380" y="1340768"/>
            <a:ext cx="4238929" cy="327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32984" y="4612971"/>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3946178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normAutofit/>
          </a:bodyPr>
          <a:lstStyle/>
          <a:p>
            <a:pPr>
              <a:lnSpc>
                <a:spcPct val="80000"/>
              </a:lnSpc>
            </a:pPr>
            <a:r>
              <a:rPr lang="el-GR" altLang="el-GR" sz="3200" dirty="0"/>
              <a:t>Θόλος στομάχου (10</a:t>
            </a:r>
            <a:r>
              <a:rPr lang="en-GB" altLang="el-GR" sz="3200" dirty="0"/>
              <a:t>x </a:t>
            </a:r>
            <a:r>
              <a:rPr lang="el-GR" altLang="el-GR" sz="3200" dirty="0"/>
              <a:t>μεγέθυνση)</a:t>
            </a:r>
          </a:p>
        </p:txBody>
      </p:sp>
      <p:sp>
        <p:nvSpPr>
          <p:cNvPr id="216067" name="Rectangle 3"/>
          <p:cNvSpPr>
            <a:spLocks noGrp="1" noChangeArrowheads="1"/>
          </p:cNvSpPr>
          <p:nvPr>
            <p:ph idx="1"/>
          </p:nvPr>
        </p:nvSpPr>
        <p:spPr/>
        <p:txBody>
          <a:bodyPr/>
          <a:lstStyle/>
          <a:p>
            <a:pPr marL="0" indent="0">
              <a:buNone/>
            </a:pPr>
            <a:r>
              <a:rPr lang="el-GR" altLang="el-GR" sz="2000" dirty="0" smtClean="0"/>
              <a:t>Η </a:t>
            </a:r>
            <a:r>
              <a:rPr lang="el-GR" altLang="el-GR" sz="2000" dirty="0"/>
              <a:t>ίδια ιστολογική εικόνα του γαστρικού βλεννογόνου του θόλου στομάχου σε μεγαλύτερη μεγέθυνση. Χρώση= </a:t>
            </a:r>
            <a:r>
              <a:rPr lang="en-GB" altLang="el-GR" sz="2000" dirty="0"/>
              <a:t>H</a:t>
            </a:r>
            <a:r>
              <a:rPr lang="el-GR" altLang="el-GR" sz="2000" dirty="0"/>
              <a:t>&amp;</a:t>
            </a:r>
            <a:r>
              <a:rPr lang="en-GB" altLang="el-GR" sz="2000" dirty="0"/>
              <a:t>E</a:t>
            </a:r>
            <a:r>
              <a:rPr lang="el-GR" altLang="el-GR" sz="2000" dirty="0"/>
              <a:t>.</a:t>
            </a:r>
          </a:p>
        </p:txBody>
      </p:sp>
      <p:pic>
        <p:nvPicPr>
          <p:cNvPr id="21606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988840"/>
            <a:ext cx="5472608" cy="425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0248" y="6247297"/>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41397435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normAutofit/>
          </a:bodyPr>
          <a:lstStyle/>
          <a:p>
            <a:pPr>
              <a:lnSpc>
                <a:spcPct val="80000"/>
              </a:lnSpc>
            </a:pPr>
            <a:r>
              <a:rPr lang="el-GR" altLang="el-GR" sz="3200" dirty="0" smtClean="0"/>
              <a:t>Θόλος στομάχου - Βοθρία </a:t>
            </a:r>
            <a:r>
              <a:rPr lang="el-GR" altLang="el-GR" sz="3200" dirty="0"/>
              <a:t>γαστρικών αδένων πυθμένος στομάχου  (40</a:t>
            </a:r>
            <a:r>
              <a:rPr lang="en-GB" altLang="el-GR" sz="3200" dirty="0"/>
              <a:t>x </a:t>
            </a:r>
            <a:r>
              <a:rPr lang="el-GR" altLang="el-GR" sz="3200" dirty="0"/>
              <a:t>μεγέθυνση)</a:t>
            </a:r>
          </a:p>
        </p:txBody>
      </p:sp>
      <p:sp>
        <p:nvSpPr>
          <p:cNvPr id="217091"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θόλου στομάχου σε μεγάλη μεγέθυνση. </a:t>
            </a:r>
            <a:endParaRPr lang="el-GR" altLang="el-GR" sz="2000" dirty="0" smtClean="0"/>
          </a:p>
          <a:p>
            <a:pPr marL="0" indent="0">
              <a:buNone/>
            </a:pPr>
            <a:r>
              <a:rPr lang="el-GR" altLang="el-GR" sz="2000" dirty="0" smtClean="0"/>
              <a:t>Παρατηρούνται </a:t>
            </a:r>
            <a:r>
              <a:rPr lang="el-GR" altLang="el-GR" sz="2000" dirty="0"/>
              <a:t>τα βοθρία των γαστρικών αδένων του βλεννογόνου του θόλου του στομάχου επικαλυπτόμενα από τα επιφανειακά βλεννοπαραγωγά κύτταρα; και τις αρχές των γαστρικών αδένων του πυθμένα, καλυπτόμενες από τα αυχενικά βλεννοπαραγωγά κύτταρα. </a:t>
            </a:r>
            <a:endParaRPr lang="el-GR" altLang="el-GR" sz="2000" dirty="0" smtClean="0"/>
          </a:p>
        </p:txBody>
      </p:sp>
      <p:pic>
        <p:nvPicPr>
          <p:cNvPr id="21709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312" y="2996952"/>
            <a:ext cx="444392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17352" y="2852944"/>
            <a:ext cx="3659104" cy="2554545"/>
          </a:xfrm>
          <a:prstGeom prst="rect">
            <a:avLst/>
          </a:prstGeom>
        </p:spPr>
        <p:txBody>
          <a:bodyPr wrap="square">
            <a:spAutoFit/>
          </a:bodyPr>
          <a:lstStyle/>
          <a:p>
            <a:pPr marL="0" indent="0">
              <a:buNone/>
            </a:pPr>
            <a:r>
              <a:rPr lang="el-GR" altLang="el-GR" sz="2000" dirty="0">
                <a:latin typeface="+mj-lt"/>
              </a:rPr>
              <a:t>Επισημαίνεται η βασική θέση και το ωοειδές σχήμα των πυρήνων των επιφανειακών βλεννοπαραγωγών κυττάρων και το αραιοχρωματικό ως άχρωμο κορυφαίο κυτταρόπλασμα, το οποίο πληρούται από βλέννη. </a:t>
            </a:r>
            <a:endParaRPr lang="el-GR" altLang="el-GR" sz="2000" dirty="0" smtClean="0">
              <a:latin typeface="+mj-lt"/>
            </a:endParaRPr>
          </a:p>
          <a:p>
            <a:pPr marL="0" indent="0">
              <a:buNone/>
            </a:pPr>
            <a:r>
              <a:rPr lang="el-GR" altLang="el-GR" sz="2000" dirty="0" smtClean="0">
                <a:latin typeface="+mj-lt"/>
              </a:rPr>
              <a:t>Χρώση</a:t>
            </a:r>
            <a:r>
              <a:rPr lang="en-GB" altLang="el-GR" sz="2000" dirty="0" smtClean="0">
                <a:latin typeface="+mj-lt"/>
              </a:rPr>
              <a:t> </a:t>
            </a:r>
            <a:r>
              <a:rPr lang="en-GB" altLang="el-GR" sz="2000" dirty="0">
                <a:latin typeface="+mj-lt"/>
              </a:rPr>
              <a:t>= H&amp;E.</a:t>
            </a:r>
            <a:endParaRPr lang="el-GR" altLang="el-GR" sz="2000" dirty="0">
              <a:latin typeface="+mj-lt"/>
            </a:endParaRPr>
          </a:p>
        </p:txBody>
      </p:sp>
      <p:sp>
        <p:nvSpPr>
          <p:cNvPr id="6" name="Rectangle 5"/>
          <p:cNvSpPr/>
          <p:nvPr/>
        </p:nvSpPr>
        <p:spPr>
          <a:xfrm>
            <a:off x="445498" y="6447240"/>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1763295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normAutofit/>
          </a:bodyPr>
          <a:lstStyle/>
          <a:p>
            <a:pPr>
              <a:lnSpc>
                <a:spcPct val="80000"/>
              </a:lnSpc>
            </a:pPr>
            <a:r>
              <a:rPr lang="el-GR" altLang="el-GR" sz="3200" dirty="0"/>
              <a:t>Θόλος στομάχου </a:t>
            </a:r>
            <a:r>
              <a:rPr lang="el-GR" altLang="el-GR" sz="3200" dirty="0" smtClean="0"/>
              <a:t>- </a:t>
            </a:r>
            <a:r>
              <a:rPr lang="el-GR" altLang="el-GR" sz="3200" dirty="0"/>
              <a:t>Γαστρικοί </a:t>
            </a:r>
            <a:r>
              <a:rPr lang="el-GR" altLang="el-GR" sz="3200" dirty="0" smtClean="0"/>
              <a:t>αδένες</a:t>
            </a:r>
            <a:br>
              <a:rPr lang="el-GR" altLang="el-GR" sz="3200" dirty="0" smtClean="0"/>
            </a:br>
            <a:r>
              <a:rPr lang="el-GR" altLang="el-GR" sz="3200" dirty="0" smtClean="0"/>
              <a:t>(20</a:t>
            </a:r>
            <a:r>
              <a:rPr lang="en-GB" altLang="el-GR" sz="3200" dirty="0"/>
              <a:t>x </a:t>
            </a:r>
            <a:r>
              <a:rPr lang="el-GR" altLang="el-GR" sz="3200" dirty="0"/>
              <a:t>μεγέθυνση)</a:t>
            </a:r>
          </a:p>
        </p:txBody>
      </p:sp>
      <p:sp>
        <p:nvSpPr>
          <p:cNvPr id="218115" name="Rectangle 3"/>
          <p:cNvSpPr>
            <a:spLocks noGrp="1" noChangeArrowheads="1"/>
          </p:cNvSpPr>
          <p:nvPr>
            <p:ph idx="1"/>
          </p:nvPr>
        </p:nvSpPr>
        <p:spPr/>
        <p:txBody>
          <a:bodyPr/>
          <a:lstStyle/>
          <a:p>
            <a:pPr marL="0" indent="0">
              <a:buNone/>
            </a:pPr>
            <a:r>
              <a:rPr lang="el-GR" altLang="el-GR" sz="2000" dirty="0" smtClean="0"/>
              <a:t>Ιστολογική</a:t>
            </a:r>
            <a:r>
              <a:rPr lang="en-GB" altLang="el-GR" sz="2000" dirty="0" smtClean="0"/>
              <a:t> </a:t>
            </a:r>
            <a:r>
              <a:rPr lang="el-GR" altLang="el-GR" sz="2000" dirty="0"/>
              <a:t>εικόνα</a:t>
            </a:r>
            <a:r>
              <a:rPr lang="en-GB" altLang="el-GR" sz="2000" dirty="0"/>
              <a:t> </a:t>
            </a:r>
            <a:r>
              <a:rPr lang="el-GR" altLang="el-GR" sz="2000" dirty="0"/>
              <a:t>θόλου</a:t>
            </a:r>
            <a:r>
              <a:rPr lang="en-GB" altLang="el-GR" sz="2000" dirty="0"/>
              <a:t> </a:t>
            </a:r>
            <a:r>
              <a:rPr lang="el-GR" altLang="el-GR" sz="2000" dirty="0"/>
              <a:t>στομάχου</a:t>
            </a:r>
            <a:r>
              <a:rPr lang="en-GB" altLang="el-GR" sz="2000" dirty="0"/>
              <a:t> </a:t>
            </a:r>
            <a:r>
              <a:rPr lang="el-GR" altLang="el-GR" sz="2000" dirty="0"/>
              <a:t>σε</a:t>
            </a:r>
            <a:r>
              <a:rPr lang="en-GB" altLang="el-GR" sz="2000" dirty="0"/>
              <a:t> </a:t>
            </a:r>
            <a:r>
              <a:rPr lang="el-GR" altLang="el-GR" sz="2000" dirty="0"/>
              <a:t>μεγάλη</a:t>
            </a:r>
            <a:r>
              <a:rPr lang="en-GB" altLang="el-GR" sz="2000" dirty="0"/>
              <a:t> </a:t>
            </a:r>
            <a:r>
              <a:rPr lang="el-GR" altLang="el-GR" sz="2000" dirty="0"/>
              <a:t>μεγέθυνση</a:t>
            </a:r>
            <a:r>
              <a:rPr lang="en-GB" altLang="el-GR" sz="2000" dirty="0"/>
              <a:t>. </a:t>
            </a:r>
            <a:endParaRPr lang="el-GR" altLang="el-GR" sz="2000" dirty="0" smtClean="0"/>
          </a:p>
          <a:p>
            <a:pPr marL="0" indent="0">
              <a:buNone/>
            </a:pPr>
            <a:r>
              <a:rPr lang="el-GR" altLang="el-GR" sz="2000" dirty="0" smtClean="0"/>
              <a:t>Παρατηρούνται </a:t>
            </a:r>
            <a:r>
              <a:rPr lang="el-GR" altLang="el-GR" sz="2000" dirty="0"/>
              <a:t>γαστρικοί αδένες του θόλου, αποτελούμενοι από </a:t>
            </a:r>
            <a:r>
              <a:rPr lang="el-GR" altLang="el-GR" sz="2000" dirty="0" smtClean="0"/>
              <a:t>τα </a:t>
            </a:r>
            <a:r>
              <a:rPr lang="el-GR" altLang="el-GR" sz="2000" dirty="0"/>
              <a:t>αυχενικά βλεννοπαραγωγά αυχενικά κύτταρα και από λίγα τοιχωματικά κύτταρα, τα οποία είναι πολυγωνικά κύτταρα με ροζ κυτταρόπλασμα. </a:t>
            </a:r>
            <a:endParaRPr lang="el-GR" altLang="el-GR" sz="2000" dirty="0" smtClean="0"/>
          </a:p>
          <a:p>
            <a:pPr marL="0" indent="0">
              <a:buNone/>
            </a:pPr>
            <a:r>
              <a:rPr lang="el-GR" altLang="el-GR" sz="2000" dirty="0" smtClean="0"/>
              <a:t>Χρώση </a:t>
            </a:r>
            <a:r>
              <a:rPr lang="el-GR" altLang="el-GR" sz="2000" dirty="0"/>
              <a:t>= </a:t>
            </a:r>
            <a:r>
              <a:rPr lang="en-GB" altLang="el-GR" sz="2000" dirty="0"/>
              <a:t>H</a:t>
            </a:r>
            <a:r>
              <a:rPr lang="el-GR" altLang="el-GR" sz="2000" dirty="0"/>
              <a:t>&amp;</a:t>
            </a:r>
            <a:r>
              <a:rPr lang="en-GB" altLang="el-GR" sz="2000" dirty="0"/>
              <a:t>E</a:t>
            </a:r>
            <a:r>
              <a:rPr lang="el-GR" altLang="el-GR" sz="2000" dirty="0"/>
              <a:t>.</a:t>
            </a:r>
          </a:p>
        </p:txBody>
      </p:sp>
      <p:pic>
        <p:nvPicPr>
          <p:cNvPr id="21811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23816" y="2708920"/>
            <a:ext cx="4654690" cy="361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19872" y="6289159"/>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Tree>
    <p:extLst>
      <p:ext uri="{BB962C8B-B14F-4D97-AF65-F5344CB8AC3E}">
        <p14:creationId xmlns:p14="http://schemas.microsoft.com/office/powerpoint/2010/main" val="22054169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a:bodyPr>
          <a:lstStyle/>
          <a:p>
            <a:pPr>
              <a:lnSpc>
                <a:spcPct val="80000"/>
              </a:lnSpc>
            </a:pPr>
            <a:r>
              <a:rPr lang="el-GR" altLang="el-GR" sz="3200" dirty="0"/>
              <a:t>Θόλος στομάχου </a:t>
            </a:r>
            <a:r>
              <a:rPr lang="el-GR" altLang="el-GR" sz="3200" dirty="0" smtClean="0"/>
              <a:t>- </a:t>
            </a:r>
            <a:r>
              <a:rPr lang="el-GR" altLang="el-GR" sz="3200" dirty="0"/>
              <a:t>Γαστρικοί αδένες</a:t>
            </a:r>
            <a:r>
              <a:rPr lang="en-GB" altLang="el-GR" sz="3200" dirty="0"/>
              <a:t> </a:t>
            </a:r>
            <a:r>
              <a:rPr lang="el-GR" altLang="el-GR" sz="3200" dirty="0" smtClean="0"/>
              <a:t/>
            </a:r>
            <a:br>
              <a:rPr lang="el-GR" altLang="el-GR" sz="3200" dirty="0" smtClean="0"/>
            </a:br>
            <a:r>
              <a:rPr lang="el-GR" altLang="el-GR" sz="3200" dirty="0" smtClean="0"/>
              <a:t>(</a:t>
            </a:r>
            <a:r>
              <a:rPr lang="el-GR" altLang="el-GR" sz="3200" dirty="0"/>
              <a:t>40</a:t>
            </a:r>
            <a:r>
              <a:rPr lang="en-GB" altLang="el-GR" sz="3200" dirty="0"/>
              <a:t>x</a:t>
            </a:r>
            <a:r>
              <a:rPr lang="el-GR" altLang="el-GR" sz="3200" dirty="0"/>
              <a:t> μεγέθυνση)</a:t>
            </a:r>
          </a:p>
        </p:txBody>
      </p:sp>
      <p:sp>
        <p:nvSpPr>
          <p:cNvPr id="219139" name="Rectangle 3"/>
          <p:cNvSpPr>
            <a:spLocks noGrp="1" noChangeArrowheads="1"/>
          </p:cNvSpPr>
          <p:nvPr>
            <p:ph idx="1"/>
          </p:nvPr>
        </p:nvSpPr>
        <p:spPr>
          <a:xfrm>
            <a:off x="457200" y="1196752"/>
            <a:ext cx="8229600" cy="1224136"/>
          </a:xfrm>
        </p:spPr>
        <p:txBody>
          <a:bodyPr>
            <a:normAutofit/>
          </a:bodyPr>
          <a:lstStyle/>
          <a:p>
            <a:pPr marL="0" indent="0">
              <a:buNone/>
            </a:pPr>
            <a:r>
              <a:rPr lang="el-GR" altLang="el-GR" sz="2000" dirty="0" smtClean="0"/>
              <a:t>Ιστολογική </a:t>
            </a:r>
            <a:r>
              <a:rPr lang="el-GR" altLang="el-GR" sz="2000" dirty="0"/>
              <a:t>εικόνα θόλου στομάχου σε μεγάλη </a:t>
            </a:r>
            <a:r>
              <a:rPr lang="el-GR" altLang="el-GR" sz="2000" dirty="0" smtClean="0"/>
              <a:t>μεγέθυνση.</a:t>
            </a:r>
          </a:p>
          <a:p>
            <a:pPr marL="0" indent="0">
              <a:buNone/>
            </a:pPr>
            <a:r>
              <a:rPr lang="el-GR" altLang="el-GR" sz="2000" dirty="0" smtClean="0"/>
              <a:t>Παρατηρούνται </a:t>
            </a:r>
            <a:r>
              <a:rPr lang="el-GR" altLang="el-GR" sz="2000" dirty="0"/>
              <a:t>τα κύτταρα που σχηματίζουν τους γαστρικούς αδένες του θόλου: </a:t>
            </a:r>
            <a:endParaRPr lang="el-GR" altLang="el-GR" sz="2000" dirty="0" smtClean="0"/>
          </a:p>
        </p:txBody>
      </p:sp>
      <p:pic>
        <p:nvPicPr>
          <p:cNvPr id="21914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02454" y="2204864"/>
            <a:ext cx="4843415" cy="37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276872"/>
            <a:ext cx="3434158" cy="3785652"/>
          </a:xfrm>
          <a:prstGeom prst="rect">
            <a:avLst/>
          </a:prstGeom>
        </p:spPr>
        <p:txBody>
          <a:bodyPr wrap="square">
            <a:spAutoFit/>
          </a:bodyPr>
          <a:lstStyle/>
          <a:p>
            <a:pPr marL="457200" indent="-457200">
              <a:buAutoNum type="arabicParenBoth"/>
            </a:pPr>
            <a:r>
              <a:rPr lang="el-GR" altLang="el-GR" sz="2000" dirty="0">
                <a:latin typeface="+mj-lt"/>
              </a:rPr>
              <a:t>Βλεννοπαραγωγά αυχενικά κύτταρα, με αραιοχρωματικό ή άχρωμο κυτταρόπλασμα; </a:t>
            </a:r>
          </a:p>
          <a:p>
            <a:pPr marL="457200" indent="-457200">
              <a:buAutoNum type="arabicParenBoth"/>
            </a:pPr>
            <a:r>
              <a:rPr lang="el-GR" altLang="el-GR" sz="2000" dirty="0">
                <a:latin typeface="+mj-lt"/>
              </a:rPr>
              <a:t>τοιχωματικά κύτταρα, με σχήμα πολυγωνικό ή θολωτό, με οξύφιλο κυτταρόπλασμα (ροζ); και </a:t>
            </a:r>
          </a:p>
          <a:p>
            <a:pPr marL="457200" indent="-457200">
              <a:buAutoNum type="arabicParenBoth"/>
            </a:pPr>
            <a:r>
              <a:rPr lang="el-GR" altLang="el-GR" sz="2000" dirty="0">
                <a:latin typeface="+mj-lt"/>
              </a:rPr>
              <a:t>κύρια ή ζυμογόνα κύτταρα με βασεόφιλο (ιώδες) πρωτόπλασμα.  Χρώση =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6" name="Rectangle 5"/>
          <p:cNvSpPr/>
          <p:nvPr/>
        </p:nvSpPr>
        <p:spPr>
          <a:xfrm>
            <a:off x="3779912" y="5931480"/>
            <a:ext cx="455173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8490829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normAutofit/>
          </a:bodyPr>
          <a:lstStyle/>
          <a:p>
            <a:r>
              <a:rPr lang="el-GR" altLang="el-GR" sz="3200" dirty="0" smtClean="0"/>
              <a:t>Βλεννογόνο </a:t>
            </a:r>
            <a:r>
              <a:rPr lang="el-GR" altLang="el-GR" sz="3200" dirty="0"/>
              <a:t>του σώματος του </a:t>
            </a:r>
            <a:r>
              <a:rPr lang="el-GR" altLang="el-GR" sz="3200" dirty="0" smtClean="0"/>
              <a:t>στομάχου </a:t>
            </a:r>
            <a:r>
              <a:rPr lang="el-GR" altLang="el-GR" sz="2400" b="0" dirty="0">
                <a:solidFill>
                  <a:prstClr val="black"/>
                </a:solidFill>
              </a:rPr>
              <a:t>(1/2)</a:t>
            </a:r>
            <a:endParaRPr lang="el-GR" altLang="el-GR" sz="3200" dirty="0">
              <a:solidFill>
                <a:srgbClr val="FF9900"/>
              </a:solidFill>
            </a:endParaRPr>
          </a:p>
        </p:txBody>
      </p:sp>
      <p:sp>
        <p:nvSpPr>
          <p:cNvPr id="220163" name="Rectangle 3"/>
          <p:cNvSpPr>
            <a:spLocks noGrp="1" noChangeArrowheads="1"/>
          </p:cNvSpPr>
          <p:nvPr>
            <p:ph idx="1"/>
          </p:nvPr>
        </p:nvSpPr>
        <p:spPr>
          <a:xfrm>
            <a:off x="457200" y="1196752"/>
            <a:ext cx="3970784" cy="5040560"/>
          </a:xfrm>
        </p:spPr>
        <p:txBody>
          <a:bodyPr>
            <a:normAutofit/>
          </a:bodyPr>
          <a:lstStyle/>
          <a:p>
            <a:pPr marL="0" indent="0">
              <a:buNone/>
            </a:pPr>
            <a:r>
              <a:rPr lang="el-GR" altLang="el-GR" sz="2000" dirty="0" smtClean="0"/>
              <a:t>Οι </a:t>
            </a:r>
            <a:r>
              <a:rPr lang="el-GR" altLang="el-GR" sz="2000" dirty="0"/>
              <a:t>γαστρικοί αδένες εκβάλλουν σε εμβαθύνσεις του καλυπτηρίου επιθηλίου του στομάχου, τα γαστρικά βοθρία (1). </a:t>
            </a:r>
            <a:endParaRPr lang="el-GR" altLang="el-GR" sz="2000" dirty="0" smtClean="0"/>
          </a:p>
          <a:p>
            <a:pPr marL="0" indent="0">
              <a:buNone/>
            </a:pPr>
            <a:r>
              <a:rPr lang="el-GR" altLang="el-GR" sz="2000" dirty="0" smtClean="0"/>
              <a:t>(</a:t>
            </a:r>
            <a:r>
              <a:rPr lang="el-GR" altLang="el-GR" sz="2000" dirty="0"/>
              <a:t>χρώση αιματοξυλίνη-εωσίνη, μεγέθυνση Χ50)</a:t>
            </a:r>
          </a:p>
        </p:txBody>
      </p:sp>
      <p:pic>
        <p:nvPicPr>
          <p:cNvPr id="22016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8864" y="1340768"/>
            <a:ext cx="3719810" cy="49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42250" y="630051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804814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a:bodyPr>
          <a:lstStyle/>
          <a:p>
            <a:r>
              <a:rPr lang="el-GR" altLang="el-GR" sz="3200" dirty="0"/>
              <a:t>Βλεννογόνο του σώματος του </a:t>
            </a:r>
            <a:r>
              <a:rPr lang="el-GR" altLang="el-GR" sz="3200" dirty="0" smtClean="0"/>
              <a:t>στομάχου </a:t>
            </a:r>
            <a:r>
              <a:rPr lang="el-GR" altLang="el-GR" sz="2400" b="0" dirty="0" smtClean="0">
                <a:solidFill>
                  <a:prstClr val="black"/>
                </a:solidFill>
              </a:rPr>
              <a:t>(2/2</a:t>
            </a:r>
            <a:r>
              <a:rPr lang="el-GR" altLang="el-GR" sz="2400" b="0" dirty="0">
                <a:solidFill>
                  <a:prstClr val="black"/>
                </a:solidFill>
              </a:rPr>
              <a:t>)</a:t>
            </a:r>
            <a:endParaRPr lang="el-GR" altLang="el-GR" sz="3200" dirty="0">
              <a:solidFill>
                <a:srgbClr val="FF9900"/>
              </a:solidFill>
            </a:endParaRPr>
          </a:p>
        </p:txBody>
      </p:sp>
      <p:sp>
        <p:nvSpPr>
          <p:cNvPr id="221187" name="Rectangle 3"/>
          <p:cNvSpPr>
            <a:spLocks noGrp="1" noChangeArrowheads="1"/>
          </p:cNvSpPr>
          <p:nvPr>
            <p:ph idx="1"/>
          </p:nvPr>
        </p:nvSpPr>
        <p:spPr>
          <a:xfrm>
            <a:off x="457200" y="1196752"/>
            <a:ext cx="3826768" cy="5040560"/>
          </a:xfrm>
        </p:spPr>
        <p:txBody>
          <a:bodyPr>
            <a:normAutofit/>
          </a:bodyPr>
          <a:lstStyle/>
          <a:p>
            <a:pPr marL="0" indent="0">
              <a:buNone/>
            </a:pPr>
            <a:r>
              <a:rPr lang="el-GR" altLang="el-GR" sz="2000" dirty="0" smtClean="0"/>
              <a:t>Διακρίνονται</a:t>
            </a:r>
          </a:p>
          <a:p>
            <a:pPr marL="457200" indent="-457200">
              <a:buAutoNum type="arabicParenBoth"/>
            </a:pPr>
            <a:r>
              <a:rPr lang="el-GR" altLang="el-GR" sz="2000" dirty="0" smtClean="0"/>
              <a:t>τα γαστρικά βοθρία, </a:t>
            </a:r>
          </a:p>
          <a:p>
            <a:pPr marL="457200" indent="-457200">
              <a:buAutoNum type="arabicParenBoth"/>
            </a:pPr>
            <a:r>
              <a:rPr lang="el-GR" altLang="el-GR" sz="2000" dirty="0" smtClean="0"/>
              <a:t>οι γαστρικοί αδένες και </a:t>
            </a:r>
          </a:p>
          <a:p>
            <a:pPr marL="457200" indent="-457200">
              <a:buAutoNum type="arabicParenBoth"/>
            </a:pPr>
            <a:r>
              <a:rPr lang="el-GR" altLang="el-GR" sz="2000" dirty="0" smtClean="0"/>
              <a:t>η βλεννογόνια μυϊκή στιβάδα, που διαχωρίζει τον βλεννογόνο από τον υποβλεννογόνιο χιτώνα.</a:t>
            </a:r>
          </a:p>
          <a:p>
            <a:pPr marL="0" indent="0">
              <a:buNone/>
            </a:pPr>
            <a:r>
              <a:rPr lang="el-GR" altLang="el-GR" sz="2000" dirty="0" smtClean="0"/>
              <a:t>(Χρώση αιματοξυλίνη-εωσίνη, μεγέθυνση Χ50)</a:t>
            </a:r>
            <a:endParaRPr lang="el-GR" altLang="el-GR" sz="2000" dirty="0"/>
          </a:p>
        </p:txBody>
      </p:sp>
      <p:pic>
        <p:nvPicPr>
          <p:cNvPr id="22118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60032" y="1308776"/>
            <a:ext cx="3557737" cy="474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35624" y="605242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996123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a:bodyPr>
          <a:lstStyle/>
          <a:p>
            <a:r>
              <a:rPr lang="el-GR" altLang="el-GR" sz="3200" dirty="0" smtClean="0"/>
              <a:t>Γλώσσα</a:t>
            </a:r>
            <a:endParaRPr lang="el-GR" altLang="el-GR" sz="3200" dirty="0">
              <a:solidFill>
                <a:srgbClr val="FF9900"/>
              </a:solidFill>
            </a:endParaRPr>
          </a:p>
        </p:txBody>
      </p:sp>
      <p:sp>
        <p:nvSpPr>
          <p:cNvPr id="184323" name="Rectangle 3"/>
          <p:cNvSpPr>
            <a:spLocks noGrp="1" noChangeArrowheads="1"/>
          </p:cNvSpPr>
          <p:nvPr>
            <p:ph idx="1"/>
          </p:nvPr>
        </p:nvSpPr>
        <p:spPr>
          <a:xfrm>
            <a:off x="457200" y="1196752"/>
            <a:ext cx="3970784" cy="5040560"/>
          </a:xfrm>
        </p:spPr>
        <p:txBody>
          <a:bodyPr/>
          <a:lstStyle/>
          <a:p>
            <a:pPr marL="0" indent="0">
              <a:buNone/>
            </a:pPr>
            <a:r>
              <a:rPr lang="el-GR" altLang="el-GR" sz="2000" dirty="0" smtClean="0"/>
              <a:t>H </a:t>
            </a:r>
            <a:r>
              <a:rPr lang="el-GR" altLang="el-GR" sz="2000" dirty="0"/>
              <a:t>γλώσσα, όπως και η υπόλοιπη στοματική κοιλότητα, καλύπτεται από μη-κετατινοποιημένο, πολύστιβο πλακώδες επιθήλιο (1). Στο χόριο υπάρχουν λόβια από βλεννώδεις (2) και ορώδεις αδενοκυψέλες (3). Στο κάτω μέρος της εικόνας παρατηρούνται δεσμίδες γραμμωτών μυϊκών ινών (4). </a:t>
            </a:r>
            <a:endParaRPr lang="el-GR" altLang="el-GR" sz="2000" dirty="0" smtClean="0"/>
          </a:p>
          <a:p>
            <a:pPr marL="0" indent="0">
              <a:buNone/>
            </a:pPr>
            <a:r>
              <a:rPr lang="el-GR" altLang="el-GR" sz="2000" dirty="0" smtClean="0"/>
              <a:t>(</a:t>
            </a:r>
            <a:r>
              <a:rPr lang="el-GR" altLang="el-GR" sz="2000" dirty="0"/>
              <a:t>χρώση αιματοξυλίνη-εωσίνη, μεγέθυνση Χ50</a:t>
            </a:r>
            <a:r>
              <a:rPr lang="el-GR" altLang="el-GR" sz="2000" dirty="0" smtClean="0"/>
              <a:t>)</a:t>
            </a:r>
            <a:endParaRPr lang="el-GR" altLang="el-GR" sz="2000" dirty="0"/>
          </a:p>
        </p:txBody>
      </p:sp>
      <p:pic>
        <p:nvPicPr>
          <p:cNvPr id="18432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4008" y="1340768"/>
            <a:ext cx="3600400" cy="480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35996" y="6117158"/>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816020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Autofit/>
          </a:bodyPr>
          <a:lstStyle/>
          <a:p>
            <a:r>
              <a:rPr lang="el-GR" altLang="el-GR" sz="3200" dirty="0"/>
              <a:t>Ιστολογική εικόνα αδένων στομάχου σε μεγάλη διεύθυνση (Χ 40</a:t>
            </a:r>
            <a:r>
              <a:rPr lang="el-GR" altLang="el-GR" sz="3200" dirty="0" smtClean="0"/>
              <a:t>) </a:t>
            </a:r>
            <a:r>
              <a:rPr lang="el-GR" altLang="el-GR" sz="2400" b="0" dirty="0">
                <a:solidFill>
                  <a:prstClr val="black"/>
                </a:solidFill>
              </a:rPr>
              <a:t>(1/2)</a:t>
            </a:r>
            <a:endParaRPr lang="el-GR" altLang="el-GR" sz="3200" dirty="0">
              <a:solidFill>
                <a:srgbClr val="FF9900"/>
              </a:solidFill>
            </a:endParaRPr>
          </a:p>
        </p:txBody>
      </p:sp>
      <p:sp>
        <p:nvSpPr>
          <p:cNvPr id="222211" name="Rectangle 3"/>
          <p:cNvSpPr>
            <a:spLocks noGrp="1" noChangeArrowheads="1"/>
          </p:cNvSpPr>
          <p:nvPr>
            <p:ph idx="1"/>
          </p:nvPr>
        </p:nvSpPr>
        <p:spPr>
          <a:xfrm>
            <a:off x="457200" y="1196751"/>
            <a:ext cx="3682752" cy="3846473"/>
          </a:xfrm>
        </p:spPr>
        <p:txBody>
          <a:bodyPr>
            <a:normAutofit/>
          </a:bodyPr>
          <a:lstStyle/>
          <a:p>
            <a:pPr marL="0" indent="0">
              <a:buNone/>
            </a:pPr>
            <a:r>
              <a:rPr lang="el-GR" altLang="el-GR" sz="2000" dirty="0" smtClean="0"/>
              <a:t>Oι </a:t>
            </a:r>
            <a:r>
              <a:rPr lang="el-GR" altLang="el-GR" sz="2000" dirty="0"/>
              <a:t>ιδίως γαστρικοί αδένες περιλαμβάνουν: </a:t>
            </a:r>
            <a:endParaRPr lang="el-GR" altLang="el-GR" sz="2000" dirty="0" smtClean="0"/>
          </a:p>
          <a:p>
            <a:pPr marL="457200" indent="-457200">
              <a:buAutoNum type="arabicParenR"/>
            </a:pPr>
            <a:r>
              <a:rPr lang="el-GR" altLang="el-GR" sz="2000" dirty="0" smtClean="0"/>
              <a:t>Βλεννοπαραγωγά </a:t>
            </a:r>
            <a:r>
              <a:rPr lang="el-GR" altLang="el-GR" sz="2000" dirty="0"/>
              <a:t>κύτταρα προς τον αυχένα των αδένων που εμφανίζουν κενοτόπιο βλέννης στη κορυφή τους. </a:t>
            </a:r>
            <a:endParaRPr lang="el-GR" altLang="el-GR" sz="2000" dirty="0" smtClean="0"/>
          </a:p>
          <a:p>
            <a:pPr marL="457200" indent="-457200">
              <a:spcBef>
                <a:spcPts val="1200"/>
              </a:spcBef>
              <a:buAutoNum type="arabicParenR"/>
            </a:pPr>
            <a:r>
              <a:rPr lang="el-GR" altLang="el-GR" sz="2000" dirty="0" smtClean="0"/>
              <a:t>Τοιχωματικά </a:t>
            </a:r>
            <a:r>
              <a:rPr lang="el-GR" altLang="el-GR" sz="2000" dirty="0"/>
              <a:t>(οξυντικά) κύτταρα που παράγουν υδροχλωρικό οξύ και τον ενδογενή παράγοντα. </a:t>
            </a:r>
            <a:endParaRPr lang="el-GR" altLang="el-GR" sz="2000" dirty="0" smtClean="0"/>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27984" y="1309920"/>
            <a:ext cx="4382856" cy="328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49744" y="4951005"/>
            <a:ext cx="7961216" cy="707886"/>
          </a:xfrm>
          <a:prstGeom prst="rect">
            <a:avLst/>
          </a:prstGeom>
        </p:spPr>
        <p:txBody>
          <a:bodyPr wrap="square">
            <a:spAutoFit/>
          </a:bodyPr>
          <a:lstStyle/>
          <a:p>
            <a:pPr marL="0" indent="0">
              <a:buNone/>
            </a:pPr>
            <a:r>
              <a:rPr lang="el-GR" altLang="el-GR" sz="2000" dirty="0">
                <a:latin typeface="+mj-lt"/>
              </a:rPr>
              <a:t>Η λειτουργία αυτή απαιτεί ενέργεια, άρα πολλά μιτοχόνδρια, τα οποία και προσδίδουν ηωσινόφιλη χροιά στο κυτταρόπλασμά τους. </a:t>
            </a:r>
          </a:p>
        </p:txBody>
      </p:sp>
      <p:sp>
        <p:nvSpPr>
          <p:cNvPr id="6" name="Rectangle 5"/>
          <p:cNvSpPr/>
          <p:nvPr/>
        </p:nvSpPr>
        <p:spPr>
          <a:xfrm>
            <a:off x="4427984" y="4581560"/>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2193211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noAutofit/>
          </a:bodyPr>
          <a:lstStyle/>
          <a:p>
            <a:r>
              <a:rPr lang="el-GR" altLang="el-GR" sz="3200" dirty="0"/>
              <a:t>Ιστολογική εικόνα αδένων στομάχου σε μεγάλη διεύθυνση (Χ 40</a:t>
            </a:r>
            <a:r>
              <a:rPr lang="el-GR" altLang="el-GR" sz="3200" dirty="0" smtClean="0"/>
              <a:t>) </a:t>
            </a:r>
            <a:r>
              <a:rPr lang="el-GR" altLang="el-GR" sz="2400" b="0" dirty="0" smtClean="0">
                <a:solidFill>
                  <a:prstClr val="black"/>
                </a:solidFill>
              </a:rPr>
              <a:t>(2/2</a:t>
            </a:r>
            <a:r>
              <a:rPr lang="el-GR" altLang="el-GR" sz="2400" b="0" dirty="0">
                <a:solidFill>
                  <a:prstClr val="black"/>
                </a:solidFill>
              </a:rPr>
              <a:t>)</a:t>
            </a:r>
            <a:endParaRPr lang="el-GR" altLang="el-GR" sz="3200" dirty="0">
              <a:solidFill>
                <a:srgbClr val="FF9900"/>
              </a:solidFill>
            </a:endParaRPr>
          </a:p>
        </p:txBody>
      </p:sp>
      <p:sp>
        <p:nvSpPr>
          <p:cNvPr id="222211" name="Rectangle 3"/>
          <p:cNvSpPr>
            <a:spLocks noGrp="1" noChangeArrowheads="1"/>
          </p:cNvSpPr>
          <p:nvPr>
            <p:ph idx="1"/>
          </p:nvPr>
        </p:nvSpPr>
        <p:spPr>
          <a:xfrm>
            <a:off x="457200" y="1196752"/>
            <a:ext cx="3970784" cy="5040560"/>
          </a:xfrm>
        </p:spPr>
        <p:txBody>
          <a:bodyPr>
            <a:normAutofit/>
          </a:bodyPr>
          <a:lstStyle/>
          <a:p>
            <a:pPr marL="0" indent="0">
              <a:buNone/>
            </a:pPr>
            <a:r>
              <a:rPr lang="el-GR" altLang="el-GR" sz="2000" dirty="0" smtClean="0"/>
              <a:t>Oι </a:t>
            </a:r>
            <a:r>
              <a:rPr lang="el-GR" altLang="el-GR" sz="2000" dirty="0"/>
              <a:t>ιδίως γαστρικοί αδένες περιλαμβάνουν: </a:t>
            </a:r>
            <a:endParaRPr lang="el-GR" altLang="el-GR" sz="2000" dirty="0" smtClean="0"/>
          </a:p>
          <a:p>
            <a:pPr marL="457200" indent="-457200">
              <a:buFont typeface="+mj-lt"/>
              <a:buAutoNum type="arabicParenR" startAt="3"/>
            </a:pPr>
            <a:r>
              <a:rPr lang="el-GR" altLang="el-GR" sz="2000" dirty="0" smtClean="0"/>
              <a:t>Ζυμογόνα </a:t>
            </a:r>
            <a:r>
              <a:rPr lang="el-GR" altLang="el-GR" sz="2000" dirty="0"/>
              <a:t>ή θεμέλια κύτταρα που παράγουν πεψινογόνο και λιπάση. Η βασεοφιλία τους οφείλεται στο πλούσιο αδρό ενδοπλασματικό δίκτυο</a:t>
            </a:r>
            <a:r>
              <a:rPr lang="el-GR" altLang="el-GR" sz="2000" dirty="0" smtClean="0"/>
              <a:t>.</a:t>
            </a:r>
          </a:p>
          <a:p>
            <a:pPr marL="457200" indent="-457200">
              <a:buFont typeface="+mj-lt"/>
              <a:buAutoNum type="arabicParenR" startAt="3"/>
            </a:pPr>
            <a:r>
              <a:rPr lang="el-GR" altLang="el-GR" sz="2000" dirty="0" smtClean="0"/>
              <a:t>Εντεροενδοκρινή </a:t>
            </a:r>
            <a:r>
              <a:rPr lang="el-GR" altLang="el-GR" sz="2000" dirty="0"/>
              <a:t>κύτταρα που βρίσκονται στη βάση των αδένων, προς τη βασική μεμβράνη του επιθηλίου και παράγουν γαστρίνη και σωματοστατίνη. (χρώση αιματοξυλίνη-εωσίνη, μεγέθυνση Χ400</a:t>
            </a:r>
            <a:r>
              <a:rPr lang="el-GR" altLang="el-GR" sz="2000" dirty="0" smtClean="0"/>
              <a:t>)</a:t>
            </a:r>
            <a:endParaRPr lang="el-GR" altLang="el-GR" sz="2000"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27984" y="1309920"/>
            <a:ext cx="4382856" cy="328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355976" y="4593752"/>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6616773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rmAutofit/>
          </a:bodyPr>
          <a:lstStyle/>
          <a:p>
            <a:pPr>
              <a:lnSpc>
                <a:spcPct val="80000"/>
              </a:lnSpc>
            </a:pPr>
            <a:r>
              <a:rPr lang="el-GR" altLang="el-GR" sz="3200" dirty="0"/>
              <a:t>Πυλωρική μοίρα στομάχου </a:t>
            </a:r>
            <a:r>
              <a:rPr lang="el-GR" altLang="el-GR" sz="3200" dirty="0" smtClean="0"/>
              <a:t>- </a:t>
            </a:r>
            <a:r>
              <a:rPr lang="el-GR" altLang="el-GR" sz="3200" dirty="0"/>
              <a:t>Γαστρικοί αδένες</a:t>
            </a:r>
            <a:r>
              <a:rPr lang="en-GB" altLang="el-GR" sz="3200" dirty="0"/>
              <a:t> </a:t>
            </a:r>
            <a:r>
              <a:rPr lang="el-GR" altLang="el-GR" sz="3200" dirty="0" smtClean="0"/>
              <a:t/>
            </a:r>
            <a:br>
              <a:rPr lang="el-GR" altLang="el-GR" sz="3200" dirty="0" smtClean="0"/>
            </a:br>
            <a:r>
              <a:rPr lang="el-GR" altLang="el-GR" sz="3200" dirty="0" smtClean="0"/>
              <a:t>(</a:t>
            </a:r>
            <a:r>
              <a:rPr lang="el-GR" altLang="el-GR" sz="3200" dirty="0"/>
              <a:t>10</a:t>
            </a:r>
            <a:r>
              <a:rPr lang="en-GB" altLang="el-GR" sz="3200" dirty="0"/>
              <a:t>x</a:t>
            </a:r>
            <a:r>
              <a:rPr lang="el-GR" altLang="el-GR" sz="3200" dirty="0"/>
              <a:t> μεγέθυνση)</a:t>
            </a:r>
          </a:p>
        </p:txBody>
      </p:sp>
      <p:sp>
        <p:nvSpPr>
          <p:cNvPr id="223235" name="Rectangle 3"/>
          <p:cNvSpPr>
            <a:spLocks noGrp="1" noChangeArrowheads="1"/>
          </p:cNvSpPr>
          <p:nvPr>
            <p:ph idx="1"/>
          </p:nvPr>
        </p:nvSpPr>
        <p:spPr>
          <a:xfrm>
            <a:off x="5554514" y="1206430"/>
            <a:ext cx="3276302" cy="5040560"/>
          </a:xfrm>
        </p:spPr>
        <p:txBody>
          <a:bodyPr/>
          <a:lstStyle/>
          <a:p>
            <a:pPr marL="0" indent="0">
              <a:buNone/>
            </a:pPr>
            <a:r>
              <a:rPr lang="el-GR" altLang="el-GR" sz="2000" dirty="0" smtClean="0"/>
              <a:t>Ιστολογική </a:t>
            </a:r>
            <a:r>
              <a:rPr lang="el-GR" altLang="el-GR" sz="2000" dirty="0"/>
              <a:t>μοίρα πυλωρικής περιοχής στομάχου σε μεσαία μεγέθυνση. Παρατηρούνται: </a:t>
            </a:r>
            <a:endParaRPr lang="el-GR" altLang="el-GR" sz="2000" dirty="0" smtClean="0"/>
          </a:p>
          <a:p>
            <a:pPr marL="457200" indent="-457200">
              <a:buAutoNum type="arabicParenBoth"/>
            </a:pPr>
            <a:r>
              <a:rPr lang="el-GR" altLang="el-GR" sz="2000" dirty="0" smtClean="0"/>
              <a:t>βοθρία</a:t>
            </a:r>
            <a:r>
              <a:rPr lang="el-GR" altLang="el-GR" sz="2000" dirty="0"/>
              <a:t>, καταλαμβάνοντα το άνω μισό του γαστρικού βλεννογόνου; και </a:t>
            </a:r>
            <a:endParaRPr lang="el-GR" altLang="el-GR" sz="2000" dirty="0" smtClean="0"/>
          </a:p>
          <a:p>
            <a:pPr marL="457200" indent="-457200">
              <a:buAutoNum type="arabicParenBoth"/>
            </a:pPr>
            <a:r>
              <a:rPr lang="el-GR" altLang="el-GR" sz="2000" dirty="0" smtClean="0"/>
              <a:t>πυλωρικοί </a:t>
            </a:r>
            <a:r>
              <a:rPr lang="el-GR" altLang="el-GR" sz="2000" dirty="0"/>
              <a:t>γαστρικοί αδένες, καταλαμβάνοντες το κάτω ήμισυ του γαστρικού βλεννογόνου.  Χρώση</a:t>
            </a:r>
            <a:r>
              <a:rPr lang="en-GB" altLang="el-GR" sz="2000" dirty="0"/>
              <a:t> = H&amp;E.</a:t>
            </a:r>
            <a:endParaRPr lang="el-GR" altLang="el-GR" sz="2000" dirty="0"/>
          </a:p>
        </p:txBody>
      </p:sp>
      <p:pic>
        <p:nvPicPr>
          <p:cNvPr id="22323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1340768"/>
            <a:ext cx="5230986" cy="404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7752" y="5382894"/>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8437328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normAutofit/>
          </a:bodyPr>
          <a:lstStyle/>
          <a:p>
            <a:pPr>
              <a:lnSpc>
                <a:spcPct val="80000"/>
              </a:lnSpc>
            </a:pPr>
            <a:r>
              <a:rPr lang="el-GR" altLang="el-GR" sz="3200" dirty="0"/>
              <a:t>Πυλωρικοί αδένες</a:t>
            </a:r>
            <a:r>
              <a:rPr lang="en-GB" altLang="el-GR" sz="3200" dirty="0"/>
              <a:t> </a:t>
            </a:r>
            <a:r>
              <a:rPr lang="el-GR" altLang="el-GR" sz="3200" dirty="0"/>
              <a:t>(40</a:t>
            </a:r>
            <a:r>
              <a:rPr lang="en-GB" altLang="el-GR" sz="3200" dirty="0"/>
              <a:t>x </a:t>
            </a:r>
            <a:r>
              <a:rPr lang="el-GR" altLang="el-GR" sz="3200" dirty="0"/>
              <a:t>μεγέθυνση)</a:t>
            </a:r>
          </a:p>
        </p:txBody>
      </p:sp>
      <p:sp>
        <p:nvSpPr>
          <p:cNvPr id="224259" name="Rectangle 3"/>
          <p:cNvSpPr>
            <a:spLocks noGrp="1" noChangeArrowheads="1"/>
          </p:cNvSpPr>
          <p:nvPr>
            <p:ph idx="1"/>
          </p:nvPr>
        </p:nvSpPr>
        <p:spPr>
          <a:xfrm>
            <a:off x="457200" y="1196752"/>
            <a:ext cx="8229600" cy="864096"/>
          </a:xfrm>
        </p:spPr>
        <p:txBody>
          <a:bodyPr/>
          <a:lstStyle/>
          <a:p>
            <a:pPr marL="0" indent="0">
              <a:buNone/>
            </a:pPr>
            <a:r>
              <a:rPr lang="el-GR" altLang="el-GR" sz="2000" dirty="0" smtClean="0"/>
              <a:t>Ιστολογική </a:t>
            </a:r>
            <a:r>
              <a:rPr lang="el-GR" altLang="el-GR" sz="2000" dirty="0"/>
              <a:t>εικόνα πυλωρικών αδένων πυλωρικής περιοχής στομάχου σε μεγαλύτερη μεγέθυνση. </a:t>
            </a:r>
            <a:endParaRPr lang="el-GR" altLang="el-GR" sz="2000" dirty="0" smtClean="0"/>
          </a:p>
        </p:txBody>
      </p:sp>
      <p:pic>
        <p:nvPicPr>
          <p:cNvPr id="22426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1988840"/>
            <a:ext cx="5328592" cy="413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97073" y="1916832"/>
            <a:ext cx="2995407" cy="3170099"/>
          </a:xfrm>
          <a:prstGeom prst="rect">
            <a:avLst/>
          </a:prstGeom>
        </p:spPr>
        <p:txBody>
          <a:bodyPr wrap="square">
            <a:spAutoFit/>
          </a:bodyPr>
          <a:lstStyle/>
          <a:p>
            <a:pPr marL="0" indent="0">
              <a:buNone/>
            </a:pPr>
            <a:r>
              <a:rPr lang="el-GR" altLang="el-GR" sz="2000" dirty="0">
                <a:latin typeface="+mj-lt"/>
              </a:rPr>
              <a:t>Παρατηρούνται πυλωρικοί αδένες, αποτελούμενοι από αραιοχρωματικά αυχενικά βλεννοπαραγωγά κύτταρα, περιβαλλόμενα από τον χαλαρό συνδετικό ιστό του χορίου του γαστρικού βλεννογόνου.</a:t>
            </a:r>
          </a:p>
          <a:p>
            <a:pPr marL="0" indent="0">
              <a:buNone/>
            </a:pPr>
            <a:r>
              <a:rPr lang="el-GR" altLang="el-GR" sz="2000" dirty="0" smtClean="0">
                <a:latin typeface="+mj-lt"/>
              </a:rPr>
              <a:t>Χρώση </a:t>
            </a:r>
            <a:r>
              <a:rPr lang="el-GR" altLang="el-GR" sz="2000" dirty="0">
                <a:latin typeface="+mj-lt"/>
              </a:rPr>
              <a:t>= H&amp;E.</a:t>
            </a:r>
          </a:p>
        </p:txBody>
      </p:sp>
      <p:sp>
        <p:nvSpPr>
          <p:cNvPr id="7" name="Rectangle 6"/>
          <p:cNvSpPr/>
          <p:nvPr/>
        </p:nvSpPr>
        <p:spPr>
          <a:xfrm>
            <a:off x="395536" y="6103653"/>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40753908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normAutofit/>
          </a:bodyPr>
          <a:lstStyle/>
          <a:p>
            <a:pPr>
              <a:lnSpc>
                <a:spcPct val="80000"/>
              </a:lnSpc>
            </a:pPr>
            <a:r>
              <a:rPr lang="el-GR" altLang="el-GR" sz="3200" dirty="0"/>
              <a:t>Πυλωρική μοίρα στομάχου </a:t>
            </a:r>
            <a:r>
              <a:rPr lang="el-GR" altLang="el-GR" sz="3200" dirty="0" smtClean="0"/>
              <a:t>- </a:t>
            </a:r>
            <a:r>
              <a:rPr lang="el-GR" altLang="el-GR" sz="3200" dirty="0"/>
              <a:t>Πυλωρικά </a:t>
            </a:r>
            <a:r>
              <a:rPr lang="el-GR" altLang="el-GR" sz="3200" dirty="0" smtClean="0"/>
              <a:t>βοθρία</a:t>
            </a:r>
            <a:br>
              <a:rPr lang="el-GR" altLang="el-GR" sz="3200" dirty="0" smtClean="0"/>
            </a:br>
            <a:r>
              <a:rPr lang="el-GR" altLang="el-GR" sz="3200" dirty="0" smtClean="0"/>
              <a:t>(</a:t>
            </a:r>
            <a:r>
              <a:rPr lang="el-GR" altLang="el-GR" sz="3200" dirty="0"/>
              <a:t>40</a:t>
            </a:r>
            <a:r>
              <a:rPr lang="en-GB" altLang="el-GR" sz="3200" dirty="0"/>
              <a:t>x</a:t>
            </a:r>
            <a:r>
              <a:rPr lang="el-GR" altLang="el-GR" sz="3200" dirty="0"/>
              <a:t> μεγέθυνση)</a:t>
            </a:r>
          </a:p>
        </p:txBody>
      </p:sp>
      <p:sp>
        <p:nvSpPr>
          <p:cNvPr id="225283"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πυλωρικών βοθρίων στομάχου σε μεγάλη μεγέθυνση. Παρατηρούνται η επιφάνεια του στομάχου και τα βοθρία, καλυπτόμενα αμφότερα από αραιοχρωματικά επιφανειακά βλεννοπαραγωγά κύτταρα. Κάτωθεν του επιθηλίου παρατηρείται ο χαλαρός συνδετικός ιστός του χορίου. Χρώση </a:t>
            </a:r>
            <a:r>
              <a:rPr lang="en-GB" altLang="el-GR" sz="2000" dirty="0"/>
              <a:t>H&amp;E.</a:t>
            </a:r>
            <a:endParaRPr lang="el-GR" altLang="el-GR" sz="2000" dirty="0"/>
          </a:p>
        </p:txBody>
      </p:sp>
      <p:pic>
        <p:nvPicPr>
          <p:cNvPr id="22528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31840" y="2564904"/>
            <a:ext cx="5006175" cy="387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87824" y="639633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17149167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Autofit/>
          </a:bodyPr>
          <a:lstStyle/>
          <a:p>
            <a:r>
              <a:rPr lang="el-GR" altLang="el-GR" sz="3200" dirty="0"/>
              <a:t>Ιστολογική εικόνα μυϊκού χιτώνας του στομάχου</a:t>
            </a:r>
            <a:endParaRPr lang="el-GR" altLang="el-GR" sz="3200" dirty="0">
              <a:solidFill>
                <a:srgbClr val="FF9900"/>
              </a:solidFill>
            </a:endParaRPr>
          </a:p>
        </p:txBody>
      </p:sp>
      <p:sp>
        <p:nvSpPr>
          <p:cNvPr id="229379" name="Rectangle 3"/>
          <p:cNvSpPr>
            <a:spLocks noGrp="1" noChangeArrowheads="1"/>
          </p:cNvSpPr>
          <p:nvPr>
            <p:ph idx="1"/>
          </p:nvPr>
        </p:nvSpPr>
        <p:spPr/>
        <p:txBody>
          <a:bodyPr/>
          <a:lstStyle/>
          <a:p>
            <a:pPr marL="0" indent="0">
              <a:buNone/>
            </a:pPr>
            <a:r>
              <a:rPr lang="el-GR" altLang="el-GR" sz="2000" dirty="0" smtClean="0"/>
              <a:t>Αποτελείται </a:t>
            </a:r>
            <a:r>
              <a:rPr lang="el-GR" altLang="el-GR" sz="2000" dirty="0"/>
              <a:t>από δεσμίδες λείων μυϊκών σε τρεις στιβάδες: έσω λοξή, μέση κυκλοτερής και έξω επιμήκης. (χρώση αιματοξυλίνη-εωσίνη, μεγέθυνση Χ50)</a:t>
            </a:r>
          </a:p>
        </p:txBody>
      </p:sp>
      <p:pic>
        <p:nvPicPr>
          <p:cNvPr id="22938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988840"/>
            <a:ext cx="5104309" cy="382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5796297"/>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5988997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a:bodyPr>
          <a:lstStyle/>
          <a:p>
            <a:pPr>
              <a:lnSpc>
                <a:spcPct val="80000"/>
              </a:lnSpc>
            </a:pPr>
            <a:r>
              <a:rPr lang="el-GR" altLang="el-GR" sz="3200" dirty="0" smtClean="0"/>
              <a:t>Στόμαχος - </a:t>
            </a:r>
            <a:r>
              <a:rPr lang="el-GR" altLang="el-GR" sz="3200" dirty="0"/>
              <a:t>Μυϊκός χιτώνας και μυεντερικό πλέγμα του </a:t>
            </a:r>
            <a:r>
              <a:rPr lang="en-GB" altLang="el-GR" sz="3200" dirty="0"/>
              <a:t>Auerbach</a:t>
            </a:r>
            <a:r>
              <a:rPr lang="el-GR" altLang="el-GR" sz="3200" dirty="0"/>
              <a:t>'</a:t>
            </a:r>
            <a:r>
              <a:rPr lang="en-GB" altLang="el-GR" sz="3200" dirty="0"/>
              <a:t>s </a:t>
            </a:r>
            <a:endParaRPr lang="el-GR" altLang="el-GR" sz="3200" dirty="0"/>
          </a:p>
        </p:txBody>
      </p:sp>
      <p:sp>
        <p:nvSpPr>
          <p:cNvPr id="228355" name="Rectangle 3"/>
          <p:cNvSpPr>
            <a:spLocks noGrp="1" noChangeArrowheads="1"/>
          </p:cNvSpPr>
          <p:nvPr>
            <p:ph idx="1"/>
          </p:nvPr>
        </p:nvSpPr>
        <p:spPr>
          <a:xfrm>
            <a:off x="457200" y="1196752"/>
            <a:ext cx="8229600" cy="1152128"/>
          </a:xfrm>
        </p:spPr>
        <p:txBody>
          <a:bodyPr>
            <a:normAutofit/>
          </a:bodyPr>
          <a:lstStyle/>
          <a:p>
            <a:pPr marL="0" indent="0">
              <a:buNone/>
            </a:pPr>
            <a:r>
              <a:rPr lang="el-GR" altLang="el-GR" sz="2000" dirty="0" smtClean="0"/>
              <a:t>Ιστολογική </a:t>
            </a:r>
            <a:r>
              <a:rPr lang="el-GR" altLang="el-GR" sz="2000" dirty="0"/>
              <a:t>εικόνα μυϊκού χιτώνα στομάχου σε μεγάλη μεγέθυνση. Παρατηρούνται οι μυϊκές στιβάδες του μυϊκού χιτώνα, διαχωριζόμενες από ένα λεπτό στρώμα συνδετικού ιστού. </a:t>
            </a:r>
            <a:endParaRPr lang="el-GR" altLang="el-GR" sz="2000" dirty="0" smtClean="0"/>
          </a:p>
        </p:txBody>
      </p:sp>
      <p:pic>
        <p:nvPicPr>
          <p:cNvPr id="22835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242592"/>
            <a:ext cx="4956815"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52120" y="2102366"/>
            <a:ext cx="3024336" cy="4093428"/>
          </a:xfrm>
          <a:prstGeom prst="rect">
            <a:avLst/>
          </a:prstGeom>
        </p:spPr>
        <p:txBody>
          <a:bodyPr wrap="square">
            <a:spAutoFit/>
          </a:bodyPr>
          <a:lstStyle/>
          <a:p>
            <a:pPr marL="0" indent="0">
              <a:buNone/>
            </a:pPr>
            <a:r>
              <a:rPr lang="el-GR" altLang="el-GR" sz="2000" dirty="0">
                <a:latin typeface="+mj-lt"/>
              </a:rPr>
              <a:t>Κάτω αριστερά μέσα στον συνδετικό ιστό που διαχωρίζει τις μυϊκές στιβάδες, βρίσκεται το μυεντερικό πλέγμα του </a:t>
            </a:r>
            <a:r>
              <a:rPr lang="en-GB" altLang="el-GR" sz="2000" dirty="0">
                <a:latin typeface="+mj-lt"/>
              </a:rPr>
              <a:t>Auerbach</a:t>
            </a:r>
            <a:r>
              <a:rPr lang="el-GR" altLang="el-GR" sz="2000" dirty="0">
                <a:latin typeface="+mj-lt"/>
              </a:rPr>
              <a:t>, το οποίο είναι ένα γάγγλιο του αυτόνομου νευρικού συστήματος και περιέχει νευρώνες και κύτταρα </a:t>
            </a:r>
            <a:r>
              <a:rPr lang="en-GB" altLang="el-GR" sz="2000" dirty="0">
                <a:latin typeface="+mj-lt"/>
              </a:rPr>
              <a:t>Schwann</a:t>
            </a:r>
            <a:r>
              <a:rPr lang="el-GR" altLang="el-GR" sz="2000" dirty="0">
                <a:latin typeface="+mj-lt"/>
              </a:rPr>
              <a:t>. (έλυτρο μυελίνης). </a:t>
            </a:r>
            <a:endParaRPr lang="el-GR" altLang="el-GR" sz="2000" dirty="0" smtClean="0">
              <a:latin typeface="+mj-lt"/>
            </a:endParaRPr>
          </a:p>
          <a:p>
            <a:pPr marL="0" indent="0">
              <a:buNone/>
            </a:pPr>
            <a:r>
              <a:rPr lang="el-GR" altLang="el-GR" sz="2000" dirty="0" smtClean="0">
                <a:latin typeface="+mj-lt"/>
              </a:rPr>
              <a:t>Χρώση </a:t>
            </a:r>
            <a:r>
              <a:rPr lang="el-GR" altLang="el-GR" sz="2000" dirty="0">
                <a:latin typeface="+mj-lt"/>
              </a:rPr>
              <a:t>=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a:t>
            </a:r>
          </a:p>
        </p:txBody>
      </p:sp>
      <p:sp>
        <p:nvSpPr>
          <p:cNvPr id="7" name="Rectangle 6"/>
          <p:cNvSpPr/>
          <p:nvPr/>
        </p:nvSpPr>
        <p:spPr>
          <a:xfrm>
            <a:off x="395536" y="596496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20122435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2014. Φραγκίσκη Αναγνωστοπούλου Ανθούλη. «Ιστολογία ΙΙ – Κυτταρολογία (Θ). </a:t>
            </a:r>
            <a:r>
              <a:rPr lang="el-GR" sz="2000" dirty="0"/>
              <a:t>Ενότητα </a:t>
            </a:r>
            <a:r>
              <a:rPr lang="en-US" sz="2000" dirty="0" smtClean="0"/>
              <a:t>2</a:t>
            </a:r>
            <a:r>
              <a:rPr lang="el-GR" sz="2000" dirty="0" smtClean="0"/>
              <a:t>: </a:t>
            </a:r>
            <a:r>
              <a:rPr lang="el-GR" sz="2000" dirty="0"/>
              <a:t>Ανώτερο Πεπτικό </a:t>
            </a:r>
            <a:r>
              <a:rPr lang="el-GR" sz="2000" dirty="0" smtClean="0"/>
              <a:t>Σύστημα».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l-GR" altLang="el-GR" sz="3200" dirty="0" smtClean="0"/>
              <a:t>Γλώσσα </a:t>
            </a:r>
            <a:r>
              <a:rPr lang="el-GR" altLang="el-GR" sz="3200" dirty="0"/>
              <a:t>με μυκητοειδείς θηλές</a:t>
            </a:r>
            <a:endParaRPr lang="el-GR" altLang="el-GR" sz="3200" dirty="0">
              <a:solidFill>
                <a:srgbClr val="FF9900"/>
              </a:solidFill>
            </a:endParaRPr>
          </a:p>
        </p:txBody>
      </p:sp>
      <p:sp>
        <p:nvSpPr>
          <p:cNvPr id="185347" name="Rectangle 3"/>
          <p:cNvSpPr>
            <a:spLocks noGrp="1" noChangeArrowheads="1"/>
          </p:cNvSpPr>
          <p:nvPr>
            <p:ph idx="1"/>
          </p:nvPr>
        </p:nvSpPr>
        <p:spPr>
          <a:xfrm>
            <a:off x="3923928" y="1146016"/>
            <a:ext cx="4402832" cy="5040560"/>
          </a:xfrm>
        </p:spPr>
        <p:txBody>
          <a:bodyPr/>
          <a:lstStyle/>
          <a:p>
            <a:pPr marL="0" indent="0">
              <a:buNone/>
            </a:pPr>
            <a:r>
              <a:rPr lang="el-GR" altLang="el-GR" sz="2000" dirty="0" smtClean="0"/>
              <a:t>Πρόκειται </a:t>
            </a:r>
            <a:r>
              <a:rPr lang="el-GR" altLang="el-GR" sz="2000" dirty="0"/>
              <a:t>για τομή από γλώσσα με μυκητοειδείς θηλές στην επιφάνειά της. </a:t>
            </a:r>
            <a:endParaRPr lang="el-GR" altLang="el-GR" sz="2000" dirty="0" smtClean="0"/>
          </a:p>
          <a:p>
            <a:pPr marL="0" indent="0">
              <a:buNone/>
            </a:pPr>
            <a:r>
              <a:rPr lang="el-GR" altLang="el-GR" sz="2000" dirty="0" smtClean="0"/>
              <a:t>Μέσα </a:t>
            </a:r>
            <a:r>
              <a:rPr lang="el-GR" altLang="el-GR" sz="2000" dirty="0"/>
              <a:t>στο καλυπτήριο επιθήλιο, στις πλάγιες επιφάνειες των θηλών, υπάρχουν οι γευστικοί κάλυκες (διπλά βέλη). </a:t>
            </a:r>
            <a:endParaRPr lang="el-GR" altLang="el-GR" sz="2000" dirty="0" smtClean="0"/>
          </a:p>
          <a:p>
            <a:pPr marL="0" indent="0">
              <a:buNone/>
            </a:pPr>
            <a:r>
              <a:rPr lang="el-GR" altLang="el-GR" sz="2000" dirty="0" smtClean="0"/>
              <a:t>Στο </a:t>
            </a:r>
            <a:r>
              <a:rPr lang="el-GR" altLang="el-GR" sz="2000" dirty="0"/>
              <a:t>χόριο διακρίνονται ορογόνοι αδένες (μονά βέλη). (χρώση αιματοξυλίνη-εωσίνη, μεγέθυνση Χ50)</a:t>
            </a:r>
          </a:p>
        </p:txBody>
      </p:sp>
      <p:pic>
        <p:nvPicPr>
          <p:cNvPr id="18534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291396"/>
            <a:ext cx="32512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604119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0458745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38080205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863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smtClean="0">
                <a:solidFill>
                  <a:schemeClr val="tx1">
                    <a:lumMod val="75000"/>
                    <a:lumOff val="25000"/>
                  </a:schemeClr>
                </a:solidFill>
                <a:hlinkClick r:id="rId3"/>
              </a:rPr>
              <a:t>Paul </a:t>
            </a:r>
            <a:r>
              <a:rPr lang="en-US" sz="2000" dirty="0">
                <a:solidFill>
                  <a:schemeClr val="tx1">
                    <a:lumMod val="75000"/>
                    <a:lumOff val="25000"/>
                  </a:schemeClr>
                </a:solidFill>
                <a:hlinkClick r:id="rId3"/>
              </a:rPr>
              <a:t>Bell, Barbara Safiejko-Mroczka, Department of Zoology</a:t>
            </a:r>
            <a:r>
              <a:rPr lang="en-US" sz="2000" dirty="0">
                <a:solidFill>
                  <a:schemeClr val="tx1">
                    <a:lumMod val="75000"/>
                    <a:lumOff val="25000"/>
                  </a:schemeClr>
                </a:solidFill>
              </a:rPr>
              <a:t>, University of Oklahoma. All rights reserved</a:t>
            </a:r>
            <a:endParaRPr lang="el-GR" sz="2000" dirty="0">
              <a:solidFill>
                <a:schemeClr val="tx1">
                  <a:lumMod val="75000"/>
                  <a:lumOff val="25000"/>
                </a:schemeClr>
              </a:solidFill>
            </a:endParaRPr>
          </a:p>
          <a:p>
            <a:pPr marL="457200" indent="-457200">
              <a:buFont typeface="+mj-lt"/>
              <a:buAutoNum type="arabicPeriod"/>
            </a:pPr>
            <a:r>
              <a:rPr lang="el-GR" sz="2000" dirty="0" smtClean="0">
                <a:solidFill>
                  <a:schemeClr val="tx1">
                    <a:lumMod val="75000"/>
                    <a:lumOff val="25000"/>
                  </a:schemeClr>
                </a:solidFill>
                <a:hlinkClick r:id="rId4"/>
              </a:rPr>
              <a:t>Εργαστήριο </a:t>
            </a:r>
            <a:r>
              <a:rPr lang="el-GR" sz="2000" dirty="0">
                <a:solidFill>
                  <a:schemeClr val="tx1">
                    <a:lumMod val="75000"/>
                    <a:lumOff val="25000"/>
                  </a:schemeClr>
                </a:solidFill>
                <a:hlinkClick r:id="rId4"/>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endParaRPr lang="el-GR" sz="2000" dirty="0">
              <a:solidFill>
                <a:schemeClr val="tx1">
                  <a:lumMod val="75000"/>
                  <a:lumOff val="25000"/>
                </a:schemeClr>
              </a:solidFill>
            </a:endParaRP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Autofit/>
          </a:bodyPr>
          <a:lstStyle/>
          <a:p>
            <a:r>
              <a:rPr lang="el-GR" altLang="el-GR" sz="3200" dirty="0"/>
              <a:t>Ιστολογική εικόνα γλώσσας σε μεγάλη μεγέθυνση</a:t>
            </a:r>
            <a:endParaRPr lang="el-GR" altLang="el-GR" sz="3200" dirty="0">
              <a:solidFill>
                <a:srgbClr val="FF9900"/>
              </a:solidFill>
            </a:endParaRPr>
          </a:p>
        </p:txBody>
      </p:sp>
      <p:sp>
        <p:nvSpPr>
          <p:cNvPr id="186371" name="Rectangle 3"/>
          <p:cNvSpPr>
            <a:spLocks noGrp="1" noChangeArrowheads="1"/>
          </p:cNvSpPr>
          <p:nvPr>
            <p:ph idx="1"/>
          </p:nvPr>
        </p:nvSpPr>
        <p:spPr>
          <a:xfrm>
            <a:off x="457200" y="1196752"/>
            <a:ext cx="3034680" cy="5040560"/>
          </a:xfrm>
        </p:spPr>
        <p:txBody>
          <a:bodyPr/>
          <a:lstStyle/>
          <a:p>
            <a:pPr marL="0" indent="0">
              <a:buNone/>
            </a:pPr>
            <a:r>
              <a:rPr lang="el-GR" altLang="el-GR" sz="2000" dirty="0" smtClean="0"/>
              <a:t>Διακρίνονται </a:t>
            </a:r>
            <a:r>
              <a:rPr lang="el-GR" altLang="el-GR" sz="2000" dirty="0"/>
              <a:t>το καλυπτήριο πολύστιβο πλακώδες επιθήλιο (1) και βλεννώδεις αδενοκυψέλες στο χόριο (2). </a:t>
            </a:r>
            <a:endParaRPr lang="el-GR" altLang="el-GR" sz="2000" dirty="0" smtClean="0"/>
          </a:p>
          <a:p>
            <a:pPr marL="0" indent="0">
              <a:buNone/>
            </a:pPr>
            <a:r>
              <a:rPr lang="el-GR" altLang="el-GR" sz="2000" dirty="0" smtClean="0"/>
              <a:t>(</a:t>
            </a:r>
            <a:r>
              <a:rPr lang="el-GR" altLang="el-GR" sz="2000" dirty="0"/>
              <a:t>χρώση αιματοξυλίνη-εωσίνη, μεγέθυνση Χ100)</a:t>
            </a:r>
          </a:p>
        </p:txBody>
      </p:sp>
      <p:pic>
        <p:nvPicPr>
          <p:cNvPr id="18637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99992" y="1268759"/>
            <a:ext cx="3816424" cy="508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55976" y="6318749"/>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134356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rmAutofit/>
          </a:bodyPr>
          <a:lstStyle/>
          <a:p>
            <a:r>
              <a:rPr lang="el-GR" altLang="el-GR" sz="3200" dirty="0"/>
              <a:t>Γλώσσα</a:t>
            </a:r>
            <a:endParaRPr lang="el-GR" altLang="el-GR" sz="3200" dirty="0">
              <a:solidFill>
                <a:srgbClr val="FF9900"/>
              </a:solidFill>
            </a:endParaRPr>
          </a:p>
        </p:txBody>
      </p:sp>
      <p:sp>
        <p:nvSpPr>
          <p:cNvPr id="187395" name="Rectangle 3"/>
          <p:cNvSpPr>
            <a:spLocks noGrp="1" noChangeArrowheads="1"/>
          </p:cNvSpPr>
          <p:nvPr>
            <p:ph idx="1"/>
          </p:nvPr>
        </p:nvSpPr>
        <p:spPr>
          <a:xfrm>
            <a:off x="5868144" y="1196752"/>
            <a:ext cx="3106688" cy="5040560"/>
          </a:xfrm>
        </p:spPr>
        <p:txBody>
          <a:bodyPr/>
          <a:lstStyle/>
          <a:p>
            <a:pPr marL="0" indent="0">
              <a:buNone/>
            </a:pPr>
            <a:r>
              <a:rPr lang="el-GR" altLang="el-GR" sz="2000" dirty="0" smtClean="0"/>
              <a:t>Η </a:t>
            </a:r>
            <a:r>
              <a:rPr lang="el-GR" altLang="el-GR" sz="2000" dirty="0"/>
              <a:t>ίδια ιστολογική εικόνα σε μεγάλη μεγέθυνση Διακρίνονται βλεννώδεις (1) και ορώδεις (2) αδενοκυψέλες και γραμμωτές μυϊκές ίνες (3). (χρώση αιματοξυλίνη-εωσίνη, μεγέθυνση Χ100)</a:t>
            </a:r>
          </a:p>
        </p:txBody>
      </p:sp>
      <p:pic>
        <p:nvPicPr>
          <p:cNvPr id="187397"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268760"/>
            <a:ext cx="5247713" cy="393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2728" y="520454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961865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Autofit/>
          </a:bodyPr>
          <a:lstStyle/>
          <a:p>
            <a:r>
              <a:rPr lang="el-GR" altLang="el-GR" sz="3200" dirty="0"/>
              <a:t>Τριχοειδείς θηλές γλώσσας σε μεσαία μεγέθυνση</a:t>
            </a:r>
            <a:endParaRPr lang="el-GR" altLang="el-GR" sz="3200" dirty="0">
              <a:solidFill>
                <a:srgbClr val="FF9900"/>
              </a:solidFill>
            </a:endParaRPr>
          </a:p>
        </p:txBody>
      </p:sp>
      <p:sp>
        <p:nvSpPr>
          <p:cNvPr id="188419" name="Rectangle 3"/>
          <p:cNvSpPr>
            <a:spLocks noGrp="1" noChangeArrowheads="1"/>
          </p:cNvSpPr>
          <p:nvPr>
            <p:ph idx="1"/>
          </p:nvPr>
        </p:nvSpPr>
        <p:spPr>
          <a:xfrm>
            <a:off x="457200" y="1196752"/>
            <a:ext cx="3250704" cy="5040560"/>
          </a:xfrm>
        </p:spPr>
        <p:txBody>
          <a:bodyPr/>
          <a:lstStyle/>
          <a:p>
            <a:pPr marL="0" indent="0">
              <a:buNone/>
            </a:pPr>
            <a:r>
              <a:rPr lang="el-GR" altLang="el-GR" sz="2000" dirty="0" smtClean="0"/>
              <a:t>Παρουσία </a:t>
            </a:r>
            <a:r>
              <a:rPr lang="el-GR" altLang="el-GR" sz="2000" dirty="0"/>
              <a:t>πυρήνα συνδετικού ιστού (</a:t>
            </a:r>
            <a:r>
              <a:rPr lang="en-GB" altLang="el-GR" sz="2000" dirty="0"/>
              <a:t>lamina propria</a:t>
            </a:r>
            <a:r>
              <a:rPr lang="el-GR" altLang="el-GR" sz="2000" dirty="0"/>
              <a:t>) επικαλυπτόμενου από μη κερατινοποιημένο πολύστιβο πλακώδες επιθήλιο. </a:t>
            </a:r>
            <a:endParaRPr lang="el-GR" altLang="el-GR" sz="2000" dirty="0" smtClean="0"/>
          </a:p>
          <a:p>
            <a:pPr marL="0" indent="0">
              <a:buNone/>
            </a:pPr>
            <a:r>
              <a:rPr lang="el-GR" altLang="el-GR" sz="2000" dirty="0" smtClean="0"/>
              <a:t>Οι </a:t>
            </a:r>
            <a:r>
              <a:rPr lang="el-GR" altLang="el-GR" sz="2000" dirty="0"/>
              <a:t>τριχοειδείς είναι οι περισσότερες θηλές βρίσκονται στο σώμα και στην κορυφή της γλώσσας και είναι ο μόνος τύπος θηλών που στερείται γευστικών καλύκων.</a:t>
            </a:r>
          </a:p>
        </p:txBody>
      </p:sp>
      <p:pic>
        <p:nvPicPr>
          <p:cNvPr id="188422"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35896" y="1268760"/>
            <a:ext cx="5248244" cy="404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491880" y="531401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9559227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011e8df876bf53ddc95bee148d9fdd1e9eee7b"/>
</p:tagLst>
</file>

<file path=ppt/theme/theme1.xml><?xml version="1.0" encoding="utf-8"?>
<a:theme xmlns:a="http://schemas.openxmlformats.org/drawingml/2006/main" name="OC_template_updated">
  <a:themeElements>
    <a:clrScheme name="Custom 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695</TotalTime>
  <Words>4741</Words>
  <Application>Microsoft Office PowerPoint</Application>
  <PresentationFormat>Προβολή στην οθόνη (4:3)</PresentationFormat>
  <Paragraphs>417</Paragraphs>
  <Slides>64</Slides>
  <Notes>26</Notes>
  <HiddenSlides>0</HiddenSlides>
  <MMClips>0</MMClips>
  <ScaleCrop>false</ScaleCrop>
  <HeadingPairs>
    <vt:vector size="4" baseType="variant">
      <vt:variant>
        <vt:lpstr>Θέμα</vt:lpstr>
      </vt:variant>
      <vt:variant>
        <vt:i4>1</vt:i4>
      </vt:variant>
      <vt:variant>
        <vt:lpstr>Τίτλοι διαφανειών</vt:lpstr>
      </vt:variant>
      <vt:variant>
        <vt:i4>64</vt:i4>
      </vt:variant>
    </vt:vector>
  </HeadingPairs>
  <TitlesOfParts>
    <vt:vector size="65" baseType="lpstr">
      <vt:lpstr>OC_template_updated</vt:lpstr>
      <vt:lpstr>Ιστολογία ΙΙ – Κυτταρολογία (Θ)</vt:lpstr>
      <vt:lpstr>Ιστολογική εικόνα χείλους σε μικρή μεγέθυνση (x10) (1/2)</vt:lpstr>
      <vt:lpstr>Ιστολογική εικόνα χείλους σε μικρή μεγέθυνση (x10) (2/2)</vt:lpstr>
      <vt:lpstr>Χείλος - Μεταβατική ζώνη (x20 μεγέθυνση)</vt:lpstr>
      <vt:lpstr>Γλώσσα</vt:lpstr>
      <vt:lpstr>Γλώσσα με μυκητοειδείς θηλές</vt:lpstr>
      <vt:lpstr>Ιστολογική εικόνα γλώσσας σε μεγάλη μεγέθυνση</vt:lpstr>
      <vt:lpstr>Γλώσσα</vt:lpstr>
      <vt:lpstr>Τριχοειδείς θηλές γλώσσας σε μεσαία μεγέθυνση</vt:lpstr>
      <vt:lpstr>Ιστολογική εικόνα γλώσσας λαγού σε μικρή μεγέθυνση</vt:lpstr>
      <vt:lpstr>Ιστολογική εικόνα γλώσσας λαγού σε μεσαία μεγέθυνση</vt:lpstr>
      <vt:lpstr>Ιστολογική εικόνα περιχαρακωμένης θηλής γλώσσας σε μικρή μεγέθυνση</vt:lpstr>
      <vt:lpstr>Ιστολογική εικόνα περιχαρακωμένης θηλής γλώσσας σε μεγαλύτερη μεγέθυνση</vt:lpstr>
      <vt:lpstr>Ιστολογική εικόνα παρίσθμιας αμυγδαλής του στοματοφάρυγγα</vt:lpstr>
      <vt:lpstr>Εμβρυολογική ανάπτυξη οδόντα σιαγώνος εμβρύου τρωκτικού σε μέτρια μεγέθυνση (1/2)</vt:lpstr>
      <vt:lpstr>Εμβρυολογική ανάπτυξη οδόντα σιαγώνος εμβρύου τρωκτικού σε μέτρια μεγέθυνση (2/2)</vt:lpstr>
      <vt:lpstr>Δόντι (1/3)</vt:lpstr>
      <vt:lpstr>Δόντι (2/3)</vt:lpstr>
      <vt:lpstr>Δόντι (3/3)</vt:lpstr>
      <vt:lpstr>Βλεννογόνος του οισοφάγου</vt:lpstr>
      <vt:lpstr>Ιστολογική εικόνα βλεννογόνου οισοφάγου σε μεγάλη μεγέθυνση</vt:lpstr>
      <vt:lpstr>Οισοφάγος - Άνω μοίρα (4x μεγέθυνση) (1/2)</vt:lpstr>
      <vt:lpstr>Οισοφάγος - Άνω μοίρα (4x μεγέθυνση) (2/2)</vt:lpstr>
      <vt:lpstr>Οισοφάγος - Άνω μοίρα (10x μεγέθυνση)</vt:lpstr>
      <vt:lpstr>Βλεννογόνος άνω μοίρας οισοφάγου  (40x μεγέθυνση) (1/2)</vt:lpstr>
      <vt:lpstr>Βλεννογόνος άνω μοίρας οισοφάγου  (40x μεγέθυνση) (2/2)</vt:lpstr>
      <vt:lpstr>Μυϊκός χιτώνας άνω μοίρας οισοφάγου  (40x μεγέθυνση)</vt:lpstr>
      <vt:lpstr>Οισοφάγος - Άνω μοίρα - (4x μεγέθυνση)(1/4)</vt:lpstr>
      <vt:lpstr>Οισοφάγος - Άνω μοίρα - (4x μεγέθυνση)(2/4)</vt:lpstr>
      <vt:lpstr>Οισοφάγος - Άνω μοίρα - (4x μεγέθυνση)(3/4)</vt:lpstr>
      <vt:lpstr>Οισοφάγος - Άνω μοίρα - (4x μεγέθυνση)(4/4) </vt:lpstr>
      <vt:lpstr>Οισοφάγος– Μέση μοίρα</vt:lpstr>
      <vt:lpstr> Οισοφάγος - Άνω μοίρα - (10x μεγέθυνση) (1/2)</vt:lpstr>
      <vt:lpstr> Οισοφάγος - Άνω μοίρα - (10x μεγέθυνση) (2/2)</vt:lpstr>
      <vt:lpstr>Οισοφάγος - Άνω μοίρα έξω επιμήκης στιβάδα του μυϊκού χιτώνα - (40x μεγέθυνση) (1/2)</vt:lpstr>
      <vt:lpstr>Οισοφάγος - Άνω μοίρα έξω επιμήκης στιβάδα του μυϊκού χιτώνα - (40x μεγέθυνση) (2/2)</vt:lpstr>
      <vt:lpstr>Οισοφάγος - Μέση μοίρα (4x μεγέθυνση)</vt:lpstr>
      <vt:lpstr>Οισοφάγος - Κάτω μοίρα (4x μεγέθυνση) (1/2)</vt:lpstr>
      <vt:lpstr>Οισοφάγος - Κάτω μοίρα (4x μεγέθυνση) (2/2)</vt:lpstr>
      <vt:lpstr>Οισοφάγος– Κάτω μοίρα (20x μεγέθυνση)</vt:lpstr>
      <vt:lpstr>Οισοφαγογαστρική συμβολή (4x μεγέθυνση)</vt:lpstr>
      <vt:lpstr>Οισοφαγογαστρική συμβολή (10x μεγέθυνση)</vt:lpstr>
      <vt:lpstr>Θόλος στομάχου (4x μεγέθυνση)</vt:lpstr>
      <vt:lpstr>Θόλος στομάχου (10x μεγέθυνση)</vt:lpstr>
      <vt:lpstr>Θόλος στομάχου - Βοθρία γαστρικών αδένων πυθμένος στομάχου  (40x μεγέθυνση)</vt:lpstr>
      <vt:lpstr>Θόλος στομάχου - Γαστρικοί αδένες (20x μεγέθυνση)</vt:lpstr>
      <vt:lpstr>Θόλος στομάχου - Γαστρικοί αδένες  (40x μεγέθυνση)</vt:lpstr>
      <vt:lpstr>Βλεννογόνο του σώματος του στομάχου (1/2)</vt:lpstr>
      <vt:lpstr>Βλεννογόνο του σώματος του στομάχου (2/2)</vt:lpstr>
      <vt:lpstr>Ιστολογική εικόνα αδένων στομάχου σε μεγάλη διεύθυνση (Χ 40) (1/2)</vt:lpstr>
      <vt:lpstr>Ιστολογική εικόνα αδένων στομάχου σε μεγάλη διεύθυνση (Χ 40) (2/2)</vt:lpstr>
      <vt:lpstr>Πυλωρική μοίρα στομάχου - Γαστρικοί αδένες  (10x μεγέθυνση)</vt:lpstr>
      <vt:lpstr>Πυλωρικοί αδένες (40x μεγέθυνση)</vt:lpstr>
      <vt:lpstr>Πυλωρική μοίρα στομάχου - Πυλωρικά βοθρία (40x μεγέθυνση)</vt:lpstr>
      <vt:lpstr>Ιστολογική εικόνα μυϊκού χιτώνας του στομάχου</vt:lpstr>
      <vt:lpstr>Στόμαχος - Μυϊκός χιτώνας και μυεντερικό πλέγμα του Auerbach's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147</cp:revision>
  <dcterms:created xsi:type="dcterms:W3CDTF">2013-03-04T13:35:19Z</dcterms:created>
  <dcterms:modified xsi:type="dcterms:W3CDTF">2015-04-24T08:40:56Z</dcterms:modified>
</cp:coreProperties>
</file>