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40"/>
  </p:notesMasterIdLst>
  <p:handoutMasterIdLst>
    <p:handoutMasterId r:id="rId41"/>
  </p:handout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57" r:id="rId33"/>
    <p:sldId id="262" r:id="rId34"/>
    <p:sldId id="264" r:id="rId35"/>
    <p:sldId id="299" r:id="rId36"/>
    <p:sldId id="300" r:id="rId37"/>
    <p:sldId id="266" r:id="rId38"/>
    <p:sldId id="261" r:id="rId39"/>
  </p:sldIdLst>
  <p:sldSz cx="9144000" cy="6858000" type="screen4x3"/>
  <p:notesSz cx="7104063" cy="10234613"/>
  <p:custDataLst>
    <p:tags r:id="rId4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26/3/2015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26/3/2015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99BC-06D3-4BAC-BC5D-C7C80B6A8EA5}" type="datetime1">
              <a:rPr lang="el-GR" smtClean="0"/>
              <a:pPr/>
              <a:t>26/3/2015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B390-529B-4C7A-BD2B-AD535A64377A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48635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82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eekx-kb.gr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medbiochem.gr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ib.gr/" TargetMode="External"/><Relationship Id="rId2" Type="http://schemas.openxmlformats.org/officeDocument/2006/relationships/hyperlink" Target="http://www.petie.gr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labtestsonline.gr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egruyter.com/view/j/cclm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hyperlink" Target="http://www.clinicalchemistry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ciencedirect.com/science/journal/00098981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://www.clinchem.org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jbls.org/" TargetMode="External"/><Relationship Id="rId7" Type="http://schemas.openxmlformats.org/officeDocument/2006/relationships/hyperlink" Target="http://acb.sagepub.com/" TargetMode="External"/><Relationship Id="rId2" Type="http://schemas.openxmlformats.org/officeDocument/2006/relationships/hyperlink" Target="http://www.degruyter.com/view/j/jomb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cc.org/" TargetMode="External"/><Relationship Id="rId2" Type="http://schemas.openxmlformats.org/officeDocument/2006/relationships/hyperlink" Target="http://www.sciencedirect.com/science/journal/0009898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://www.ifcc.org/ifcc-communications-publications-division-(cpd)/ifcc-publications/ejifcc-(journal)/" TargetMode="Externa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fcclm.org/" TargetMode="External"/><Relationship Id="rId2" Type="http://schemas.openxmlformats.org/officeDocument/2006/relationships/hyperlink" Target="http://www.degruyter.com/view/j/ccl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acc.org/Pages/default.aspx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linchem.org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lionet.gr/com/6516/%CE%99%CE%B1%CF%84%CF%81%CE%B9%CE%BA%CE%AD%CF%82_%CE%95%CE%BA%CE%B4%CF%8C%CF%83%CE%B5%CE%B9%CF%82_%CE%A0._%CE%A7._%CE%A0%CE%B1%CF%83%CF%87%CE%B1%CE%BB%CE%AF%CE%B4%CE%B7%CF%82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Κλινική Χημεία Ι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(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3000" b="1" dirty="0" smtClean="0"/>
              <a:t>Ενότητα </a:t>
            </a:r>
            <a:r>
              <a:rPr lang="en-US" sz="3000" b="1" dirty="0" smtClean="0"/>
              <a:t>1</a:t>
            </a:r>
            <a:r>
              <a:rPr lang="el-GR" sz="3000" dirty="0" smtClean="0"/>
              <a:t>:</a:t>
            </a:r>
            <a:r>
              <a:rPr lang="en-US" sz="3000" dirty="0" smtClean="0"/>
              <a:t> </a:t>
            </a:r>
            <a:r>
              <a:rPr lang="el-GR" sz="3000" dirty="0"/>
              <a:t>Εισαγωγή στη </a:t>
            </a:r>
            <a:r>
              <a:rPr lang="el-GR" sz="3000" dirty="0" smtClean="0"/>
              <a:t>Κλινική Χημεία Ι</a:t>
            </a:r>
            <a:endParaRPr lang="en-US" sz="30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l-GR" sz="24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dirty="0" smtClean="0"/>
              <a:t>Δρ. Πέτρος Καρκαλούσος</a:t>
            </a:r>
          </a:p>
          <a:p>
            <a:pPr>
              <a:spcBef>
                <a:spcPts val="0"/>
              </a:spcBef>
            </a:pPr>
            <a:r>
              <a:rPr lang="el-GR" sz="2600" dirty="0" smtClean="0"/>
              <a:t>Τμήμα Ιατρικών Εργαστηρίων</a:t>
            </a:r>
            <a:endParaRPr lang="el-GR" sz="26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9227" y="5269682"/>
            <a:ext cx="35433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500" dirty="0">
                <a:solidFill>
                  <a:srgbClr val="820000"/>
                </a:solidFill>
              </a:rPr>
              <a:t>Μαθήματα </a:t>
            </a:r>
            <a:r>
              <a:rPr lang="el-GR" sz="3500" dirty="0" smtClean="0">
                <a:solidFill>
                  <a:srgbClr val="820000"/>
                </a:solidFill>
              </a:rPr>
              <a:t>Κλινική χημεία Ι </a:t>
            </a:r>
            <a:r>
              <a:rPr lang="el-GR" sz="3500" dirty="0">
                <a:solidFill>
                  <a:srgbClr val="820000"/>
                </a:solidFill>
              </a:rPr>
              <a:t>&amp; </a:t>
            </a:r>
            <a:r>
              <a:rPr lang="el-GR" sz="3500" dirty="0" smtClean="0">
                <a:solidFill>
                  <a:srgbClr val="820000"/>
                </a:solidFill>
              </a:rPr>
              <a:t>Κλινική χημεία ΙΙ</a:t>
            </a:r>
            <a:r>
              <a:rPr lang="el-GR" sz="3500" dirty="0">
                <a:solidFill>
                  <a:srgbClr val="820000"/>
                </a:solidFill>
              </a:rPr>
              <a:t/>
            </a:r>
            <a:br>
              <a:rPr lang="el-GR" sz="3500" dirty="0">
                <a:solidFill>
                  <a:srgbClr val="820000"/>
                </a:solidFill>
              </a:rPr>
            </a:br>
            <a:r>
              <a:rPr lang="el-GR" sz="3500" dirty="0">
                <a:solidFill>
                  <a:srgbClr val="820000"/>
                </a:solidFill>
              </a:rPr>
              <a:t>Η «κλασική κλινική χημεία»</a:t>
            </a: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B390-529B-4C7A-BD2B-AD535A64377A}" type="slidenum">
              <a:rPr lang="el-GR" smtClean="0"/>
              <a:pPr/>
              <a:t>9</a:t>
            </a:fld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1691680" y="2348880"/>
            <a:ext cx="1584176" cy="31393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Glu</a:t>
            </a:r>
          </a:p>
          <a:p>
            <a:r>
              <a:rPr lang="en-US" dirty="0" smtClean="0">
                <a:latin typeface="+mn-lt"/>
              </a:rPr>
              <a:t>Urea</a:t>
            </a:r>
          </a:p>
          <a:p>
            <a:r>
              <a:rPr lang="en-US" dirty="0" smtClean="0">
                <a:latin typeface="+mn-lt"/>
              </a:rPr>
              <a:t>Creat</a:t>
            </a:r>
          </a:p>
          <a:p>
            <a:r>
              <a:rPr lang="en-US" dirty="0" smtClean="0">
                <a:latin typeface="+mn-lt"/>
              </a:rPr>
              <a:t>UA</a:t>
            </a:r>
          </a:p>
          <a:p>
            <a:r>
              <a:rPr lang="en-US" dirty="0" smtClean="0">
                <a:latin typeface="+mn-lt"/>
              </a:rPr>
              <a:t>Chol</a:t>
            </a:r>
          </a:p>
          <a:p>
            <a:r>
              <a:rPr lang="en-US" dirty="0" smtClean="0">
                <a:latin typeface="+mn-lt"/>
              </a:rPr>
              <a:t>Trig</a:t>
            </a:r>
          </a:p>
          <a:p>
            <a:r>
              <a:rPr lang="en-US" dirty="0" smtClean="0">
                <a:latin typeface="+mn-lt"/>
              </a:rPr>
              <a:t>HDL</a:t>
            </a:r>
          </a:p>
          <a:p>
            <a:r>
              <a:rPr lang="en-US" dirty="0" smtClean="0">
                <a:latin typeface="+mn-lt"/>
              </a:rPr>
              <a:t>LDL</a:t>
            </a:r>
          </a:p>
          <a:p>
            <a:r>
              <a:rPr lang="en-US" dirty="0" smtClean="0">
                <a:latin typeface="+mn-lt"/>
              </a:rPr>
              <a:t>Fe</a:t>
            </a:r>
          </a:p>
          <a:p>
            <a:r>
              <a:rPr lang="en-US" dirty="0" smtClean="0">
                <a:latin typeface="+mn-lt"/>
              </a:rPr>
              <a:t>TP</a:t>
            </a:r>
          </a:p>
          <a:p>
            <a:r>
              <a:rPr lang="en-US" dirty="0" smtClean="0">
                <a:latin typeface="+mn-lt"/>
              </a:rPr>
              <a:t>ALB</a:t>
            </a:r>
            <a:endParaRPr lang="el-GR" dirty="0">
              <a:latin typeface="+mn-lt"/>
            </a:endParaRPr>
          </a:p>
        </p:txBody>
      </p:sp>
      <p:sp>
        <p:nvSpPr>
          <p:cNvPr id="5" name="4 - Δεξιό άγκιστρο"/>
          <p:cNvSpPr/>
          <p:nvPr/>
        </p:nvSpPr>
        <p:spPr>
          <a:xfrm>
            <a:off x="2339752" y="2276872"/>
            <a:ext cx="504056" cy="33843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2915816" y="378904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mg/dL</a:t>
            </a:r>
            <a:endParaRPr lang="el-GR" dirty="0">
              <a:latin typeface="+mn-lt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3851920" y="2996952"/>
            <a:ext cx="16561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GOT</a:t>
            </a:r>
          </a:p>
          <a:p>
            <a:r>
              <a:rPr lang="en-US" dirty="0" smtClean="0">
                <a:latin typeface="+mn-lt"/>
              </a:rPr>
              <a:t>GPT</a:t>
            </a:r>
          </a:p>
          <a:p>
            <a:r>
              <a:rPr lang="en-US" dirty="0" smtClean="0">
                <a:latin typeface="+mn-lt"/>
              </a:rPr>
              <a:t>LDH</a:t>
            </a:r>
          </a:p>
          <a:p>
            <a:r>
              <a:rPr lang="en-US" dirty="0" smtClean="0">
                <a:latin typeface="+mn-lt"/>
              </a:rPr>
              <a:t>ALP</a:t>
            </a:r>
          </a:p>
          <a:p>
            <a:r>
              <a:rPr lang="en-US" dirty="0" smtClean="0">
                <a:latin typeface="+mn-lt"/>
              </a:rPr>
              <a:t>CK</a:t>
            </a:r>
          </a:p>
          <a:p>
            <a:r>
              <a:rPr lang="en-US" dirty="0" smtClean="0">
                <a:latin typeface="+mn-lt"/>
              </a:rPr>
              <a:t>CK-MB</a:t>
            </a:r>
            <a:endParaRPr lang="el-GR" dirty="0">
              <a:latin typeface="+mn-lt"/>
            </a:endParaRPr>
          </a:p>
        </p:txBody>
      </p:sp>
      <p:sp>
        <p:nvSpPr>
          <p:cNvPr id="8" name="7 - Δεξιό άγκιστρο"/>
          <p:cNvSpPr/>
          <p:nvPr/>
        </p:nvSpPr>
        <p:spPr>
          <a:xfrm>
            <a:off x="4283968" y="2780928"/>
            <a:ext cx="1008112" cy="2088232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5364088" y="364502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U/mL</a:t>
            </a:r>
            <a:endParaRPr lang="el-GR" dirty="0">
              <a:latin typeface="+mn-lt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6372200" y="3356992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Κ</a:t>
            </a:r>
          </a:p>
          <a:p>
            <a:r>
              <a:rPr lang="en-US" dirty="0" smtClean="0">
                <a:latin typeface="+mn-lt"/>
              </a:rPr>
              <a:t>Na</a:t>
            </a:r>
          </a:p>
          <a:p>
            <a:r>
              <a:rPr lang="en-US" dirty="0" smtClean="0">
                <a:latin typeface="+mn-lt"/>
              </a:rPr>
              <a:t>Cl</a:t>
            </a:r>
            <a:endParaRPr lang="el-GR" dirty="0">
              <a:latin typeface="+mn-lt"/>
            </a:endParaRPr>
          </a:p>
        </p:txBody>
      </p:sp>
      <p:sp>
        <p:nvSpPr>
          <p:cNvPr id="12" name="11 - Δεξιό άγκιστρο"/>
          <p:cNvSpPr/>
          <p:nvPr/>
        </p:nvSpPr>
        <p:spPr>
          <a:xfrm>
            <a:off x="6516216" y="3140968"/>
            <a:ext cx="576064" cy="1368152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3" name="12 - TextBox"/>
          <p:cNvSpPr txBox="1"/>
          <p:nvPr/>
        </p:nvSpPr>
        <p:spPr>
          <a:xfrm>
            <a:off x="7092280" y="3717032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mmol/L</a:t>
            </a:r>
            <a:endParaRPr lang="el-GR" dirty="0">
              <a:latin typeface="+mn-lt"/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1259632" y="184482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820000"/>
                </a:solidFill>
                <a:latin typeface="+mn-lt"/>
              </a:rPr>
              <a:t>Υποστρώματα</a:t>
            </a:r>
            <a:endParaRPr lang="el-GR" b="1" dirty="0">
              <a:solidFill>
                <a:srgbClr val="820000"/>
              </a:solidFill>
              <a:latin typeface="+mn-lt"/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3347864" y="234888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820000"/>
                </a:solidFill>
                <a:latin typeface="+mn-lt"/>
              </a:rPr>
              <a:t>Ένζυμα</a:t>
            </a:r>
            <a:endParaRPr lang="el-GR" b="1" dirty="0">
              <a:solidFill>
                <a:srgbClr val="820000"/>
              </a:solidFill>
              <a:latin typeface="+mn-lt"/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5796136" y="270892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820000"/>
                </a:solidFill>
                <a:latin typeface="+mn-lt"/>
              </a:rPr>
              <a:t>Ηλεκτρολύτες</a:t>
            </a:r>
            <a:endParaRPr lang="el-GR" b="1" dirty="0">
              <a:solidFill>
                <a:srgbClr val="82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579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2016224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820000"/>
                </a:solidFill>
              </a:rPr>
              <a:t>Ποιες μονάδες μέτρησης</a:t>
            </a:r>
            <a:r>
              <a:rPr lang="en-US" dirty="0">
                <a:solidFill>
                  <a:srgbClr val="820000"/>
                </a:solidFill>
              </a:rPr>
              <a:t>;</a:t>
            </a:r>
            <a:r>
              <a:rPr lang="el-GR" dirty="0">
                <a:solidFill>
                  <a:srgbClr val="820000"/>
                </a:solidFill>
              </a:rPr>
              <a:t> </a:t>
            </a:r>
            <a:br>
              <a:rPr lang="el-GR" dirty="0">
                <a:solidFill>
                  <a:srgbClr val="820000"/>
                </a:solidFill>
              </a:rPr>
            </a:br>
            <a:r>
              <a:rPr lang="el-GR" dirty="0">
                <a:solidFill>
                  <a:srgbClr val="820000"/>
                </a:solidFill>
              </a:rPr>
              <a:t>Το διεθνές σύστημα μονάδων (</a:t>
            </a:r>
            <a:r>
              <a:rPr lang="en-US" dirty="0">
                <a:solidFill>
                  <a:srgbClr val="820000"/>
                </a:solidFill>
              </a:rPr>
              <a:t>S.I.</a:t>
            </a:r>
            <a:r>
              <a:rPr lang="el-GR" dirty="0">
                <a:solidFill>
                  <a:srgbClr val="820000"/>
                </a:solidFill>
              </a:rPr>
              <a:t>) </a:t>
            </a:r>
            <a:br>
              <a:rPr lang="el-GR" dirty="0">
                <a:solidFill>
                  <a:srgbClr val="820000"/>
                </a:solidFill>
              </a:rPr>
            </a:br>
            <a:r>
              <a:rPr lang="el-GR" dirty="0">
                <a:solidFill>
                  <a:srgbClr val="820000"/>
                </a:solidFill>
              </a:rPr>
              <a:t>ή </a:t>
            </a:r>
            <a:br>
              <a:rPr lang="el-GR" dirty="0">
                <a:solidFill>
                  <a:srgbClr val="820000"/>
                </a:solidFill>
              </a:rPr>
            </a:br>
            <a:r>
              <a:rPr lang="el-GR" dirty="0">
                <a:solidFill>
                  <a:srgbClr val="820000"/>
                </a:solidFill>
              </a:rPr>
              <a:t>το κλασικό Γαλλικό μετρητικό σύστημα (</a:t>
            </a:r>
            <a:r>
              <a:rPr lang="en-US" dirty="0">
                <a:solidFill>
                  <a:srgbClr val="820000"/>
                </a:solidFill>
              </a:rPr>
              <a:t>mg</a:t>
            </a:r>
            <a:r>
              <a:rPr lang="en-US" dirty="0" smtClean="0">
                <a:solidFill>
                  <a:srgbClr val="820000"/>
                </a:solidFill>
              </a:rPr>
              <a:t>);</a:t>
            </a:r>
            <a:endParaRPr lang="el-GR" dirty="0">
              <a:solidFill>
                <a:srgbClr val="82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8164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2800" dirty="0"/>
              <a:t>Στη διεθνή βιβλιογραφία χρησιμοποιείται η </a:t>
            </a:r>
            <a:r>
              <a:rPr lang="en-US" sz="2800" dirty="0"/>
              <a:t>molarity (mol/L) </a:t>
            </a:r>
            <a:r>
              <a:rPr lang="el-GR" sz="2800" dirty="0"/>
              <a:t>όπως και στις περισσότερες χώρες.</a:t>
            </a:r>
          </a:p>
          <a:p>
            <a:pPr>
              <a:lnSpc>
                <a:spcPct val="150000"/>
              </a:lnSpc>
            </a:pPr>
            <a:r>
              <a:rPr lang="el-GR" sz="2800" dirty="0" smtClean="0"/>
              <a:t>Στην </a:t>
            </a:r>
            <a:r>
              <a:rPr lang="el-GR" sz="2800" dirty="0"/>
              <a:t>Ελλάδα χρησιμοποιείται ακόμα το </a:t>
            </a:r>
            <a:r>
              <a:rPr lang="en-US" sz="2800" dirty="0"/>
              <a:t>mg/dL.</a:t>
            </a:r>
            <a:r>
              <a:rPr lang="el-GR" sz="2800" dirty="0"/>
              <a:t> </a:t>
            </a:r>
          </a:p>
          <a:p>
            <a:endParaRPr lang="el-GR" sz="2800" dirty="0"/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B390-529B-4C7A-BD2B-AD535A64377A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3185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820000"/>
                </a:solidFill>
              </a:rPr>
              <a:t>T</a:t>
            </a:r>
            <a:r>
              <a:rPr lang="el-GR" dirty="0">
                <a:solidFill>
                  <a:srgbClr val="820000"/>
                </a:solidFill>
              </a:rPr>
              <a:t>ι προσδιορίζει η κλινική χημεία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l-GR" sz="2800" dirty="0"/>
              <a:t>Μεταβολίτες (</a:t>
            </a:r>
            <a:r>
              <a:rPr lang="en-US" sz="2800" dirty="0"/>
              <a:t>Gluc, BILI, UA </a:t>
            </a:r>
            <a:r>
              <a:rPr lang="el-GR" sz="2800" dirty="0"/>
              <a:t>κ.α.)</a:t>
            </a:r>
          </a:p>
          <a:p>
            <a:pPr>
              <a:lnSpc>
                <a:spcPct val="150000"/>
              </a:lnSpc>
            </a:pPr>
            <a:r>
              <a:rPr lang="el-GR" sz="2800" dirty="0"/>
              <a:t>Ένζυμα (</a:t>
            </a:r>
            <a:r>
              <a:rPr lang="en-US" sz="2800" dirty="0"/>
              <a:t>GOT, ALP, LDH </a:t>
            </a:r>
            <a:r>
              <a:rPr lang="el-GR" sz="2800" dirty="0"/>
              <a:t>κ.α.)</a:t>
            </a:r>
          </a:p>
          <a:p>
            <a:pPr>
              <a:lnSpc>
                <a:spcPct val="150000"/>
              </a:lnSpc>
            </a:pPr>
            <a:r>
              <a:rPr lang="el-GR" sz="2800" dirty="0"/>
              <a:t>Ιόντα (</a:t>
            </a:r>
            <a:r>
              <a:rPr lang="en-US" sz="2800" dirty="0"/>
              <a:t>Li, K, Na </a:t>
            </a:r>
            <a:r>
              <a:rPr lang="el-GR" sz="2800" dirty="0"/>
              <a:t>κ.α.)</a:t>
            </a:r>
          </a:p>
          <a:p>
            <a:pPr>
              <a:lnSpc>
                <a:spcPct val="150000"/>
              </a:lnSpc>
            </a:pPr>
            <a:r>
              <a:rPr lang="el-GR" sz="2800" dirty="0"/>
              <a:t>Ορμόνες (Ινσουλίνη, </a:t>
            </a:r>
            <a:r>
              <a:rPr lang="en-US" sz="2800" dirty="0"/>
              <a:t>LH, FSH </a:t>
            </a:r>
            <a:r>
              <a:rPr lang="el-GR" sz="2800" dirty="0"/>
              <a:t>κ.α.) </a:t>
            </a:r>
          </a:p>
          <a:p>
            <a:pPr>
              <a:lnSpc>
                <a:spcPct val="150000"/>
              </a:lnSpc>
            </a:pPr>
            <a:r>
              <a:rPr lang="el-GR" sz="2800" dirty="0"/>
              <a:t>Καρκινικούς δείκτες (</a:t>
            </a:r>
            <a:r>
              <a:rPr lang="en-US" sz="2800" dirty="0"/>
              <a:t>Ca 19-9, CEA </a:t>
            </a:r>
            <a:r>
              <a:rPr lang="el-GR" sz="2800" dirty="0"/>
              <a:t>κ.α.)</a:t>
            </a:r>
          </a:p>
          <a:p>
            <a:pPr>
              <a:lnSpc>
                <a:spcPct val="150000"/>
              </a:lnSpc>
            </a:pPr>
            <a:r>
              <a:rPr lang="el-GR" sz="2800" dirty="0"/>
              <a:t>Ιχνοστοιχεία</a:t>
            </a:r>
            <a:r>
              <a:rPr lang="en-US" sz="2800" dirty="0"/>
              <a:t> (</a:t>
            </a:r>
            <a:r>
              <a:rPr lang="el-GR" sz="2800" dirty="0"/>
              <a:t>βιταμίνες Κ, </a:t>
            </a:r>
            <a:r>
              <a:rPr lang="en-US" sz="2800" dirty="0"/>
              <a:t>D </a:t>
            </a:r>
            <a:r>
              <a:rPr lang="el-GR" sz="2800" dirty="0"/>
              <a:t>κ.α.)</a:t>
            </a:r>
          </a:p>
          <a:p>
            <a:pPr>
              <a:lnSpc>
                <a:spcPct val="150000"/>
              </a:lnSpc>
            </a:pPr>
            <a:r>
              <a:rPr lang="el-GR" sz="2800" dirty="0"/>
              <a:t>Βαρέα μέταλλα (</a:t>
            </a:r>
            <a:r>
              <a:rPr lang="en-US" sz="2800" dirty="0"/>
              <a:t>Cu, Pb </a:t>
            </a:r>
            <a:r>
              <a:rPr lang="el-GR" sz="2800" dirty="0"/>
              <a:t>κ.α.)</a:t>
            </a:r>
          </a:p>
          <a:p>
            <a:endParaRPr lang="el-GR" sz="2800" dirty="0"/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B390-529B-4C7A-BD2B-AD535A64377A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895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820000"/>
                </a:solidFill>
              </a:rPr>
              <a:t>Υπολογιστικές εξετάσεις</a:t>
            </a:r>
            <a:endParaRPr lang="el-GR" dirty="0">
              <a:solidFill>
                <a:srgbClr val="82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l-GR" dirty="0"/>
              <a:t>Στη κλινική χημεία μερικές παράμετροι δεν προσδιορίζονται με χημικό τρόπο παρά μόνο με συγκεκριμένο </a:t>
            </a:r>
            <a:r>
              <a:rPr lang="el-GR" b="1" dirty="0">
                <a:solidFill>
                  <a:srgbClr val="820000"/>
                </a:solidFill>
              </a:rPr>
              <a:t>μαθηματικό τύπο </a:t>
            </a:r>
            <a:r>
              <a:rPr lang="el-GR" dirty="0"/>
              <a:t>π.χ. αθηρωματικός δείκτης, κάθαρση κρεατινίνης και </a:t>
            </a:r>
            <a:r>
              <a:rPr lang="en-US" dirty="0"/>
              <a:t>LDL.</a:t>
            </a:r>
            <a:r>
              <a:rPr lang="el-GR" dirty="0"/>
              <a:t> 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  <a:tabLst>
                <a:tab pos="1619250" algn="l"/>
              </a:tabLst>
            </a:pPr>
            <a:r>
              <a:rPr lang="en-US" dirty="0"/>
              <a:t>O</a:t>
            </a:r>
            <a:r>
              <a:rPr lang="el-GR" dirty="0"/>
              <a:t>ι υπολογιστικές εξετάσεις μειώνουν το κόστος των εξετάσεων πολλές φορές όμως υπόκεινται σε </a:t>
            </a:r>
            <a:r>
              <a:rPr lang="el-GR" b="1" dirty="0">
                <a:solidFill>
                  <a:srgbClr val="820000"/>
                </a:solidFill>
              </a:rPr>
              <a:t>πολλούς περιορισμούς</a:t>
            </a:r>
            <a:r>
              <a:rPr lang="el-GR" dirty="0">
                <a:solidFill>
                  <a:srgbClr val="C00000"/>
                </a:solidFill>
              </a:rPr>
              <a:t> </a:t>
            </a:r>
            <a:r>
              <a:rPr lang="el-GR" dirty="0"/>
              <a:t>και </a:t>
            </a:r>
            <a:r>
              <a:rPr lang="el-GR" b="1" dirty="0">
                <a:solidFill>
                  <a:srgbClr val="820000"/>
                </a:solidFill>
              </a:rPr>
              <a:t>αυξάνουν το «ενδογενές σφάλμα» </a:t>
            </a:r>
            <a:r>
              <a:rPr lang="el-GR" dirty="0"/>
              <a:t>του προσδιορισμού.</a:t>
            </a:r>
          </a:p>
          <a:p>
            <a:endParaRPr lang="el-GR" dirty="0"/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B390-529B-4C7A-BD2B-AD535A64377A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0383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755576" y="2046039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  <a:hlinkClick r:id="rId2"/>
              </a:rPr>
              <a:t>Ελληνική εταιρεία Κλινικής  Χημείας – Κλινικής Βιοχημείας</a:t>
            </a:r>
            <a:endParaRPr lang="el-GR" sz="24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5245" y="2903216"/>
            <a:ext cx="4393511" cy="358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820000"/>
                </a:solidFill>
              </a:rPr>
              <a:t>Στην Ελλάδα η επιστήμη της «Κλινικής Χημείας» αντιπροσωπεύεται επιστημονικά κυρίως από</a:t>
            </a:r>
            <a:r>
              <a:rPr lang="en-US" dirty="0">
                <a:solidFill>
                  <a:srgbClr val="820000"/>
                </a:solidFill>
              </a:rPr>
              <a:t> </a:t>
            </a:r>
            <a:r>
              <a:rPr lang="en-US" sz="3600" b="0" dirty="0">
                <a:solidFill>
                  <a:srgbClr val="820000"/>
                </a:solidFill>
              </a:rPr>
              <a:t>(1 </a:t>
            </a:r>
            <a:r>
              <a:rPr lang="el-GR" sz="3600" b="0" dirty="0">
                <a:solidFill>
                  <a:srgbClr val="820000"/>
                </a:solidFill>
              </a:rPr>
              <a:t>από </a:t>
            </a:r>
            <a:r>
              <a:rPr lang="en-US" sz="3600" b="0" dirty="0">
                <a:solidFill>
                  <a:srgbClr val="820000"/>
                </a:solidFill>
              </a:rPr>
              <a:t>3</a:t>
            </a:r>
            <a:r>
              <a:rPr lang="el-GR" sz="3600" b="0" dirty="0">
                <a:solidFill>
                  <a:srgbClr val="820000"/>
                </a:solidFill>
              </a:rPr>
              <a:t>)</a:t>
            </a:r>
            <a:r>
              <a:rPr lang="en-US" dirty="0" smtClean="0">
                <a:solidFill>
                  <a:srgbClr val="820000"/>
                </a:solidFill>
              </a:rPr>
              <a:t>:</a:t>
            </a:r>
            <a:endParaRPr lang="el-GR" dirty="0">
              <a:solidFill>
                <a:srgbClr val="820000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B390-529B-4C7A-BD2B-AD535A64377A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3206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683568" y="1988840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latin typeface="+mn-lt"/>
                <a:hlinkClick r:id="rId2"/>
              </a:rPr>
              <a:t>Ελληνική εταιρεία Ιατρικής Βιοχημείας</a:t>
            </a:r>
            <a:endParaRPr lang="el-GR" sz="2400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1740" y="2708920"/>
            <a:ext cx="468052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B390-529B-4C7A-BD2B-AD535A64377A}" type="slidenum">
              <a:rPr lang="el-GR" smtClean="0"/>
              <a:pPr/>
              <a:t>14</a:t>
            </a:fld>
            <a:endParaRPr lang="el-GR" dirty="0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820000"/>
                </a:solidFill>
              </a:rPr>
              <a:t>Στην Ελλάδα η επιστήμη της «Κλινικής Χημείας» αντιπροσωπεύεται επιστημονικά κυρίως από</a:t>
            </a:r>
            <a:r>
              <a:rPr lang="en-US" dirty="0">
                <a:solidFill>
                  <a:srgbClr val="820000"/>
                </a:solidFill>
              </a:rPr>
              <a:t> </a:t>
            </a:r>
            <a:r>
              <a:rPr lang="en-US" sz="3600" b="0" dirty="0" smtClean="0">
                <a:solidFill>
                  <a:srgbClr val="820000"/>
                </a:solidFill>
              </a:rPr>
              <a:t>(</a:t>
            </a:r>
            <a:r>
              <a:rPr lang="el-GR" sz="3600" b="0" dirty="0" smtClean="0">
                <a:solidFill>
                  <a:srgbClr val="820000"/>
                </a:solidFill>
              </a:rPr>
              <a:t>2</a:t>
            </a:r>
            <a:r>
              <a:rPr lang="en-US" sz="3600" b="0" dirty="0" smtClean="0">
                <a:solidFill>
                  <a:srgbClr val="820000"/>
                </a:solidFill>
              </a:rPr>
              <a:t> </a:t>
            </a:r>
            <a:r>
              <a:rPr lang="el-GR" sz="3600" b="0" dirty="0">
                <a:solidFill>
                  <a:srgbClr val="820000"/>
                </a:solidFill>
              </a:rPr>
              <a:t>από </a:t>
            </a:r>
            <a:r>
              <a:rPr lang="en-US" sz="3600" b="0" dirty="0">
                <a:solidFill>
                  <a:srgbClr val="820000"/>
                </a:solidFill>
              </a:rPr>
              <a:t>3</a:t>
            </a:r>
            <a:r>
              <a:rPr lang="el-GR" sz="3600" b="0" dirty="0">
                <a:solidFill>
                  <a:srgbClr val="820000"/>
                </a:solidFill>
              </a:rPr>
              <a:t>)</a:t>
            </a:r>
            <a:r>
              <a:rPr lang="en-US" sz="3600" b="0" dirty="0" smtClean="0">
                <a:solidFill>
                  <a:srgbClr val="820000"/>
                </a:solidFill>
              </a:rPr>
              <a:t>:</a:t>
            </a:r>
            <a:endParaRPr lang="el-GR" sz="3600" b="0" dirty="0">
              <a:solidFill>
                <a:srgbClr val="8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50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755576" y="2276872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latin typeface="+mn-lt"/>
                <a:hlinkClick r:id="rId2"/>
              </a:rPr>
              <a:t>Πανελλήνια Ένωση Τεχνολόγων Ιατρικών Εργαστηρίων</a:t>
            </a:r>
            <a:endParaRPr lang="el-GR" sz="2400" dirty="0" smtClean="0">
              <a:latin typeface="+mn-lt"/>
            </a:endParaRPr>
          </a:p>
          <a:p>
            <a:pPr algn="ctr"/>
            <a:endParaRPr lang="el-GR" sz="2400" dirty="0" smtClean="0">
              <a:latin typeface="+mn-lt"/>
            </a:endParaRPr>
          </a:p>
          <a:p>
            <a:pPr algn="ctr"/>
            <a:r>
              <a:rPr lang="el-GR" sz="2400" dirty="0" smtClean="0">
                <a:latin typeface="+mn-lt"/>
                <a:hlinkClick r:id="rId3"/>
              </a:rPr>
              <a:t>Πανελλήνια Ένωση Ιατρικής Βιοπαθολογίας</a:t>
            </a:r>
            <a:endParaRPr lang="el-GR" sz="2400" dirty="0">
              <a:latin typeface="+mn-lt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827584" y="4005064"/>
            <a:ext cx="7704856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400" dirty="0" smtClean="0">
                <a:latin typeface="+mn-lt"/>
              </a:rPr>
              <a:t>Εκτός από την ΠΕΤΙΕ οι Τεχνολόγοι Ιατρικών Εργαστηρίων μπορεί να γίνουν  αρωγά μέλη και στην ΕΕΚΧ-ΚΒ.</a:t>
            </a:r>
            <a:endParaRPr lang="el-GR" sz="2400" dirty="0">
              <a:latin typeface="+mn-lt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B390-529B-4C7A-BD2B-AD535A64377A}" type="slidenum">
              <a:rPr lang="el-GR" smtClean="0"/>
              <a:pPr/>
              <a:t>15</a:t>
            </a:fld>
            <a:endParaRPr lang="el-GR" dirty="0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820000"/>
                </a:solidFill>
              </a:rPr>
              <a:t>Στην Ελλάδα η επιστήμη της «Κλινικής Χημείας» αντιπροσωπεύεται επιστημονικά κυρίως από</a:t>
            </a:r>
            <a:r>
              <a:rPr lang="en-US" dirty="0">
                <a:solidFill>
                  <a:srgbClr val="820000"/>
                </a:solidFill>
              </a:rPr>
              <a:t> </a:t>
            </a:r>
            <a:r>
              <a:rPr lang="en-US" sz="3600" b="0" dirty="0" smtClean="0">
                <a:solidFill>
                  <a:srgbClr val="820000"/>
                </a:solidFill>
              </a:rPr>
              <a:t>(3 </a:t>
            </a:r>
            <a:r>
              <a:rPr lang="el-GR" sz="3600" b="0" dirty="0">
                <a:solidFill>
                  <a:srgbClr val="820000"/>
                </a:solidFill>
              </a:rPr>
              <a:t>από </a:t>
            </a:r>
            <a:r>
              <a:rPr lang="en-US" sz="3600" b="0" dirty="0">
                <a:solidFill>
                  <a:srgbClr val="820000"/>
                </a:solidFill>
              </a:rPr>
              <a:t>3</a:t>
            </a:r>
            <a:r>
              <a:rPr lang="el-GR" sz="3600" b="0" dirty="0">
                <a:solidFill>
                  <a:srgbClr val="820000"/>
                </a:solidFill>
              </a:rPr>
              <a:t>)</a:t>
            </a:r>
            <a:r>
              <a:rPr lang="en-US" b="0" dirty="0" smtClean="0">
                <a:solidFill>
                  <a:srgbClr val="820000"/>
                </a:solidFill>
              </a:rPr>
              <a:t>:</a:t>
            </a:r>
            <a:endParaRPr lang="el-GR" b="0" dirty="0">
              <a:solidFill>
                <a:srgbClr val="8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09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820000"/>
                </a:solidFill>
              </a:rPr>
              <a:t>Συνεργασία ΤΙΕ – ΕΕΚΧ-ΚΒ </a:t>
            </a:r>
            <a:r>
              <a:rPr lang="el-GR" dirty="0" smtClean="0">
                <a:solidFill>
                  <a:srgbClr val="820000"/>
                </a:solidFill>
              </a:rPr>
              <a:t/>
            </a:r>
            <a:br>
              <a:rPr lang="el-GR" dirty="0" smtClean="0">
                <a:solidFill>
                  <a:srgbClr val="820000"/>
                </a:solidFill>
              </a:rPr>
            </a:br>
            <a:r>
              <a:rPr lang="en-US" sz="2700" b="0" dirty="0" smtClean="0">
                <a:solidFill>
                  <a:srgbClr val="C00000"/>
                </a:solidFill>
                <a:hlinkClick r:id="rId2"/>
              </a:rPr>
              <a:t>Lab </a:t>
            </a:r>
            <a:r>
              <a:rPr lang="en-US" sz="2700" b="0" dirty="0">
                <a:solidFill>
                  <a:srgbClr val="C00000"/>
                </a:solidFill>
                <a:hlinkClick r:id="rId2"/>
              </a:rPr>
              <a:t>Tests OnLine </a:t>
            </a:r>
            <a:r>
              <a:rPr lang="en-US" sz="2700" b="0" baseline="30000" dirty="0" smtClean="0">
                <a:solidFill>
                  <a:srgbClr val="C00000"/>
                </a:solidFill>
                <a:hlinkClick r:id="rId2"/>
              </a:rPr>
              <a:t>GR</a:t>
            </a:r>
            <a:endParaRPr lang="el-GR" sz="2700" b="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B390-529B-4C7A-BD2B-AD535A64377A}" type="slidenum">
              <a:rPr lang="el-GR" smtClean="0"/>
              <a:pPr/>
              <a:t>16</a:t>
            </a:fld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620" y="1268760"/>
            <a:ext cx="684076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319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7" y="1844824"/>
            <a:ext cx="21240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197434" y="480642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  <a:hlinkClick r:id="rId4"/>
              </a:rPr>
              <a:t>Clinical chemistry</a:t>
            </a:r>
            <a:endParaRPr lang="el-GR" dirty="0">
              <a:latin typeface="+mn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3" y="1844824"/>
            <a:ext cx="21526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3115465" y="479715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  <a:hlinkClick r:id="rId6"/>
              </a:rPr>
              <a:t>Clininal Chimica Acta</a:t>
            </a:r>
            <a:endParaRPr lang="el-GR" dirty="0">
              <a:latin typeface="+mn-lt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1844824"/>
            <a:ext cx="21431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TextBox"/>
          <p:cNvSpPr txBox="1"/>
          <p:nvPr/>
        </p:nvSpPr>
        <p:spPr>
          <a:xfrm flipH="1">
            <a:off x="6156177" y="4797152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  <a:hlinkClick r:id="rId8"/>
              </a:rPr>
              <a:t>Clinical Chemistry and Laboratory medicine</a:t>
            </a:r>
            <a:endParaRPr lang="el-GR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820000"/>
                </a:solidFill>
              </a:rPr>
              <a:t>Διεθνή περιοδικά κλινικής χημείας</a:t>
            </a:r>
            <a:r>
              <a:rPr lang="en-US" dirty="0">
                <a:solidFill>
                  <a:srgbClr val="820000"/>
                </a:solidFill>
              </a:rPr>
              <a:t> </a:t>
            </a:r>
            <a:r>
              <a:rPr lang="en-US" sz="2700" b="0" dirty="0">
                <a:solidFill>
                  <a:srgbClr val="820000"/>
                </a:solidFill>
              </a:rPr>
              <a:t>(1 </a:t>
            </a:r>
            <a:r>
              <a:rPr lang="el-GR" sz="2700" b="0" dirty="0">
                <a:solidFill>
                  <a:srgbClr val="820000"/>
                </a:solidFill>
              </a:rPr>
              <a:t>από </a:t>
            </a:r>
            <a:r>
              <a:rPr lang="en-US" sz="2700" b="0" dirty="0">
                <a:solidFill>
                  <a:srgbClr val="820000"/>
                </a:solidFill>
              </a:rPr>
              <a:t>2</a:t>
            </a:r>
            <a:r>
              <a:rPr lang="el-GR" sz="2700" b="0" dirty="0" smtClean="0">
                <a:solidFill>
                  <a:srgbClr val="820000"/>
                </a:solidFill>
              </a:rPr>
              <a:t>)</a:t>
            </a:r>
            <a:endParaRPr lang="el-GR" sz="2700" b="0" dirty="0">
              <a:solidFill>
                <a:srgbClr val="820000"/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B390-529B-4C7A-BD2B-AD535A64377A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8938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3553412" y="4719627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  <a:hlinkClick r:id="rId2"/>
              </a:rPr>
              <a:t>Journal of Medical Biochemistry</a:t>
            </a:r>
            <a:endParaRPr lang="el-GR" dirty="0">
              <a:latin typeface="+mn-lt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6080704" y="4719627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  <a:hlinkClick r:id="rId3"/>
              </a:rPr>
              <a:t>International Journal of Biomedical Laboratory Science</a:t>
            </a:r>
            <a:endParaRPr lang="el-GR" dirty="0">
              <a:latin typeface="+mn-lt"/>
            </a:endParaRPr>
          </a:p>
        </p:txBody>
      </p:sp>
      <p:pic>
        <p:nvPicPr>
          <p:cNvPr id="4098" name="Picture 2" descr="http://www.degruyter.com/doc/cover/s145282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3412" y="1643680"/>
            <a:ext cx="2088232" cy="2937448"/>
          </a:xfrm>
          <a:prstGeom prst="rect">
            <a:avLst/>
          </a:prstGeom>
          <a:noFill/>
        </p:spPr>
      </p:pic>
      <p:pic>
        <p:nvPicPr>
          <p:cNvPr id="4100" name="Picture 4" descr="http://www.ijbls.org/upfile/indexContact/201351010534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4720" y="1643680"/>
            <a:ext cx="2122739" cy="2937448"/>
          </a:xfrm>
          <a:prstGeom prst="rect">
            <a:avLst/>
          </a:prstGeom>
          <a:noFill/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59" y="1582404"/>
            <a:ext cx="2381063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TextBox"/>
          <p:cNvSpPr txBox="1"/>
          <p:nvPr/>
        </p:nvSpPr>
        <p:spPr>
          <a:xfrm>
            <a:off x="649962" y="4719627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  <a:hlinkClick r:id="rId7"/>
              </a:rPr>
              <a:t>Annals of Clinical Biochemistry</a:t>
            </a:r>
            <a:endParaRPr lang="el-GR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820000"/>
                </a:solidFill>
              </a:rPr>
              <a:t>Διεθνή περιοδικά κλινικής χημείας</a:t>
            </a:r>
            <a:r>
              <a:rPr lang="en-US" dirty="0">
                <a:solidFill>
                  <a:srgbClr val="820000"/>
                </a:solidFill>
              </a:rPr>
              <a:t> </a:t>
            </a:r>
            <a:r>
              <a:rPr lang="en-US" sz="2700" b="0" dirty="0">
                <a:solidFill>
                  <a:srgbClr val="820000"/>
                </a:solidFill>
              </a:rPr>
              <a:t>(2 </a:t>
            </a:r>
            <a:r>
              <a:rPr lang="el-GR" sz="2700" b="0" dirty="0">
                <a:solidFill>
                  <a:srgbClr val="820000"/>
                </a:solidFill>
              </a:rPr>
              <a:t>από </a:t>
            </a:r>
            <a:r>
              <a:rPr lang="en-US" sz="2700" b="0" dirty="0">
                <a:solidFill>
                  <a:srgbClr val="820000"/>
                </a:solidFill>
              </a:rPr>
              <a:t>2</a:t>
            </a:r>
            <a:r>
              <a:rPr lang="el-GR" sz="2700" b="0" dirty="0" smtClean="0">
                <a:solidFill>
                  <a:srgbClr val="820000"/>
                </a:solidFill>
              </a:rPr>
              <a:t>)</a:t>
            </a:r>
            <a:endParaRPr lang="el-GR" sz="2700" b="0" dirty="0">
              <a:solidFill>
                <a:srgbClr val="820000"/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B390-529B-4C7A-BD2B-AD535A64377A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7672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820000"/>
                </a:solidFill>
              </a:rPr>
              <a:t>Τι είναι η κλινική χημεία</a:t>
            </a:r>
            <a:r>
              <a:rPr lang="el-GR" dirty="0" smtClean="0">
                <a:solidFill>
                  <a:srgbClr val="820000"/>
                </a:solidFill>
              </a:rPr>
              <a:t>;</a:t>
            </a:r>
            <a:endParaRPr lang="el-GR" dirty="0">
              <a:solidFill>
                <a:srgbClr val="82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/>
              <a:t>Αποτελεί υποκατηγορία της βιοχημείας και της οργανικής χημείας. </a:t>
            </a:r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l-GR" sz="2400" dirty="0" smtClean="0"/>
              <a:t>Περιέχει </a:t>
            </a:r>
            <a:r>
              <a:rPr lang="el-GR" sz="2400" dirty="0"/>
              <a:t>όμως </a:t>
            </a:r>
            <a:r>
              <a:rPr lang="el-GR" sz="2400" dirty="0" smtClean="0"/>
              <a:t>πολλά</a:t>
            </a:r>
            <a:r>
              <a:rPr lang="en-US" sz="2400" dirty="0" smtClean="0"/>
              <a:t> </a:t>
            </a:r>
            <a:r>
              <a:rPr lang="el-GR" sz="2400" dirty="0" smtClean="0"/>
              <a:t>άλλα στοιχεία</a:t>
            </a:r>
            <a:r>
              <a:rPr lang="en-US" sz="2400" dirty="0"/>
              <a:t>:</a:t>
            </a:r>
          </a:p>
          <a:p>
            <a:r>
              <a:rPr lang="el-GR" sz="2400" b="1" dirty="0" smtClean="0">
                <a:solidFill>
                  <a:srgbClr val="820000"/>
                </a:solidFill>
              </a:rPr>
              <a:t>Ανατομίας</a:t>
            </a:r>
            <a:r>
              <a:rPr lang="el-GR" sz="2400" dirty="0" smtClean="0"/>
              <a:t> </a:t>
            </a:r>
            <a:r>
              <a:rPr lang="el-GR" sz="2400" dirty="0"/>
              <a:t>(μόνο στα όργανα που υπάρχουν βιοδείκτες)</a:t>
            </a:r>
          </a:p>
          <a:p>
            <a:r>
              <a:rPr lang="el-GR" sz="2400" b="1" dirty="0" smtClean="0">
                <a:solidFill>
                  <a:srgbClr val="820000"/>
                </a:solidFill>
              </a:rPr>
              <a:t>Φυσιολογίας</a:t>
            </a:r>
            <a:endParaRPr lang="el-GR" sz="2400" b="1" dirty="0">
              <a:solidFill>
                <a:srgbClr val="820000"/>
              </a:solidFill>
            </a:endParaRPr>
          </a:p>
          <a:p>
            <a:r>
              <a:rPr lang="el-GR" sz="2400" b="1" dirty="0" smtClean="0">
                <a:solidFill>
                  <a:srgbClr val="820000"/>
                </a:solidFill>
              </a:rPr>
              <a:t>Στατιστικής</a:t>
            </a:r>
            <a:r>
              <a:rPr lang="el-GR" sz="2400" dirty="0" smtClean="0"/>
              <a:t> </a:t>
            </a:r>
            <a:r>
              <a:rPr lang="el-GR" sz="2400" dirty="0"/>
              <a:t>(έλεγχος ποιότητας)</a:t>
            </a:r>
          </a:p>
          <a:p>
            <a:r>
              <a:rPr lang="el-GR" sz="2400" b="1" dirty="0" smtClean="0">
                <a:solidFill>
                  <a:srgbClr val="820000"/>
                </a:solidFill>
              </a:rPr>
              <a:t>Μαθηματικών </a:t>
            </a:r>
            <a:r>
              <a:rPr lang="el-GR" sz="2400" b="1" dirty="0">
                <a:solidFill>
                  <a:srgbClr val="820000"/>
                </a:solidFill>
              </a:rPr>
              <a:t>– πληροφορικής  </a:t>
            </a:r>
            <a:r>
              <a:rPr lang="el-GR" sz="2400" dirty="0"/>
              <a:t>(επεξεργασία δεδομένων)</a:t>
            </a:r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B390-529B-4C7A-BD2B-AD535A64377A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4335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899592" y="4725144"/>
            <a:ext cx="6984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Ορίζει τα παγκόσμια πρότυπα για την κλινική χημεία</a:t>
            </a:r>
          </a:p>
          <a:p>
            <a:endParaRPr lang="el-GR" dirty="0" smtClean="0">
              <a:latin typeface="+mn-lt"/>
            </a:endParaRPr>
          </a:p>
          <a:p>
            <a:r>
              <a:rPr lang="el-GR" dirty="0" smtClean="0">
                <a:latin typeface="+mn-lt"/>
              </a:rPr>
              <a:t>Εκδίδει το περιοδικό</a:t>
            </a:r>
            <a:r>
              <a:rPr lang="en-US" dirty="0" smtClean="0">
                <a:latin typeface="+mn-lt"/>
              </a:rPr>
              <a:t>: </a:t>
            </a:r>
            <a:r>
              <a:rPr lang="en-US" dirty="0" smtClean="0">
                <a:latin typeface="+mn-lt"/>
                <a:hlinkClick r:id="rId2"/>
              </a:rPr>
              <a:t>Clininal Chimica Acta</a:t>
            </a:r>
            <a:endParaRPr lang="el-GR" dirty="0" smtClean="0">
              <a:latin typeface="+mn-lt"/>
            </a:endParaRPr>
          </a:p>
          <a:p>
            <a:endParaRPr lang="el-GR" dirty="0" smtClean="0">
              <a:latin typeface="+mn-lt"/>
            </a:endParaRPr>
          </a:p>
          <a:p>
            <a:r>
              <a:rPr lang="el-GR" dirty="0" smtClean="0">
                <a:latin typeface="+mn-lt"/>
              </a:rPr>
              <a:t>Εκδίδει το ηλεκτρονικό (δωρεάν) περιοδικό</a:t>
            </a:r>
            <a:r>
              <a:rPr lang="en-US" dirty="0" smtClean="0">
                <a:latin typeface="+mn-lt"/>
              </a:rPr>
              <a:t>: </a:t>
            </a:r>
            <a:endParaRPr lang="el-GR" dirty="0" smtClean="0">
              <a:latin typeface="+mn-lt"/>
            </a:endParaRPr>
          </a:p>
          <a:p>
            <a:endParaRPr lang="el-GR" dirty="0" smtClean="0">
              <a:latin typeface="+mn-lt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493866" y="2178442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+mn-lt"/>
                <a:hlinkClick r:id="rId3"/>
              </a:rPr>
              <a:t>International Federation Of Clinical Chemistry</a:t>
            </a:r>
            <a:endParaRPr lang="en-US" sz="28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0722" name="Picture 2" descr="The International Federation of Clinical Chemistry and Laboratory Medic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67138" y="3068960"/>
            <a:ext cx="1609725" cy="1019176"/>
          </a:xfrm>
          <a:prstGeom prst="rect">
            <a:avLst/>
          </a:prstGeom>
          <a:noFill/>
        </p:spPr>
      </p:pic>
      <p:pic>
        <p:nvPicPr>
          <p:cNvPr id="30724" name="Picture 4" descr="eJIFCC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5661248"/>
            <a:ext cx="2897296" cy="44425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820000"/>
                </a:solidFill>
              </a:rPr>
              <a:t>Διεθνείς οργανισμοί με αντικείμενο </a:t>
            </a:r>
            <a:br>
              <a:rPr lang="el-GR" dirty="0">
                <a:solidFill>
                  <a:srgbClr val="820000"/>
                </a:solidFill>
              </a:rPr>
            </a:br>
            <a:r>
              <a:rPr lang="el-GR" dirty="0">
                <a:solidFill>
                  <a:srgbClr val="820000"/>
                </a:solidFill>
              </a:rPr>
              <a:t>τη κλινική χημεία </a:t>
            </a:r>
            <a:r>
              <a:rPr lang="en-US" sz="2700" b="0" dirty="0">
                <a:solidFill>
                  <a:srgbClr val="820000"/>
                </a:solidFill>
              </a:rPr>
              <a:t>(1 </a:t>
            </a:r>
            <a:r>
              <a:rPr lang="el-GR" sz="2700" b="0" dirty="0">
                <a:solidFill>
                  <a:srgbClr val="820000"/>
                </a:solidFill>
              </a:rPr>
              <a:t>από 3)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B390-529B-4C7A-BD2B-AD535A64377A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9350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1331640" y="4509120"/>
            <a:ext cx="6984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Γίνονται μέλη κλινικοί χημικοί από όλη την Ευρώπη</a:t>
            </a:r>
          </a:p>
          <a:p>
            <a:endParaRPr lang="el-GR" dirty="0" smtClean="0">
              <a:latin typeface="+mn-lt"/>
            </a:endParaRPr>
          </a:p>
          <a:p>
            <a:r>
              <a:rPr lang="el-GR" dirty="0" smtClean="0">
                <a:latin typeface="+mn-lt"/>
              </a:rPr>
              <a:t>Εκπροσωπεί την </a:t>
            </a:r>
            <a:r>
              <a:rPr lang="en-US" dirty="0" smtClean="0">
                <a:latin typeface="+mn-lt"/>
              </a:rPr>
              <a:t>IFCC </a:t>
            </a:r>
            <a:r>
              <a:rPr lang="el-GR" dirty="0" smtClean="0">
                <a:latin typeface="+mn-lt"/>
              </a:rPr>
              <a:t>στην Ευρώπη</a:t>
            </a:r>
            <a:endParaRPr lang="en-US" dirty="0" smtClean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r>
              <a:rPr lang="el-GR" dirty="0" smtClean="0">
                <a:latin typeface="+mn-lt"/>
              </a:rPr>
              <a:t>Εκδίδει το περιοδικό </a:t>
            </a:r>
            <a:r>
              <a:rPr lang="en-US" dirty="0" smtClean="0">
                <a:latin typeface="+mn-lt"/>
                <a:hlinkClick r:id="rId2"/>
              </a:rPr>
              <a:t>Clinical Chemistry and Laboratory medicine</a:t>
            </a:r>
            <a:endParaRPr lang="el-GR" dirty="0" smtClean="0">
              <a:latin typeface="+mn-lt"/>
            </a:endParaRPr>
          </a:p>
          <a:p>
            <a:endParaRPr lang="el-GR" dirty="0" smtClean="0">
              <a:latin typeface="+mn-lt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611560" y="2132856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+mn-lt"/>
                <a:hlinkClick r:id="rId3"/>
              </a:rPr>
              <a:t>European Federation for Clinical Chemistry and Laboratory Medicine</a:t>
            </a:r>
            <a:endParaRPr lang="en-US" sz="28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9698" name="Picture 2" descr="http://www.efcclm.org/files/efcc/eflm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3" y="3284984"/>
            <a:ext cx="1523995" cy="98754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820000"/>
                </a:solidFill>
              </a:rPr>
              <a:t>Διεθνείς οργανισμοί με αντικείμενο </a:t>
            </a:r>
            <a:br>
              <a:rPr lang="el-GR" dirty="0">
                <a:solidFill>
                  <a:srgbClr val="820000"/>
                </a:solidFill>
              </a:rPr>
            </a:br>
            <a:r>
              <a:rPr lang="el-GR" dirty="0">
                <a:solidFill>
                  <a:srgbClr val="820000"/>
                </a:solidFill>
              </a:rPr>
              <a:t>τη κλινική χημεία </a:t>
            </a:r>
            <a:r>
              <a:rPr lang="en-US" sz="2700" b="0" dirty="0">
                <a:solidFill>
                  <a:srgbClr val="820000"/>
                </a:solidFill>
              </a:rPr>
              <a:t>(</a:t>
            </a:r>
            <a:r>
              <a:rPr lang="el-GR" sz="2700" b="0" dirty="0">
                <a:solidFill>
                  <a:srgbClr val="820000"/>
                </a:solidFill>
              </a:rPr>
              <a:t>2</a:t>
            </a:r>
            <a:r>
              <a:rPr lang="en-US" sz="2700" b="0" dirty="0">
                <a:solidFill>
                  <a:srgbClr val="820000"/>
                </a:solidFill>
              </a:rPr>
              <a:t> </a:t>
            </a:r>
            <a:r>
              <a:rPr lang="el-GR" sz="2700" b="0" dirty="0">
                <a:solidFill>
                  <a:srgbClr val="820000"/>
                </a:solidFill>
              </a:rPr>
              <a:t>από 3</a:t>
            </a:r>
            <a:r>
              <a:rPr lang="el-GR" sz="2700" b="0" dirty="0" smtClean="0">
                <a:solidFill>
                  <a:srgbClr val="820000"/>
                </a:solidFill>
              </a:rPr>
              <a:t>)</a:t>
            </a:r>
            <a:endParaRPr lang="el-GR" sz="2700" b="0" dirty="0">
              <a:solidFill>
                <a:srgbClr val="820000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B390-529B-4C7A-BD2B-AD535A64377A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8389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8075" y="3140968"/>
            <a:ext cx="1847850" cy="628651"/>
          </a:xfrm>
          <a:prstGeom prst="rect">
            <a:avLst/>
          </a:prstGeom>
          <a:noFill/>
        </p:spPr>
      </p:pic>
      <p:sp>
        <p:nvSpPr>
          <p:cNvPr id="4" name="3 - TextBox"/>
          <p:cNvSpPr txBox="1"/>
          <p:nvPr/>
        </p:nvSpPr>
        <p:spPr>
          <a:xfrm>
            <a:off x="719572" y="2276872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solidFill>
                  <a:srgbClr val="C00000"/>
                </a:solidFill>
                <a:latin typeface="+mn-lt"/>
                <a:hlinkClick r:id="rId3"/>
              </a:rPr>
              <a:t>Α</a:t>
            </a:r>
            <a:r>
              <a:rPr lang="en-US" sz="2800" dirty="0" smtClean="0">
                <a:solidFill>
                  <a:srgbClr val="C00000"/>
                </a:solidFill>
                <a:latin typeface="+mn-lt"/>
                <a:hlinkClick r:id="rId3"/>
              </a:rPr>
              <a:t>merican</a:t>
            </a:r>
            <a:r>
              <a:rPr lang="en-US" sz="2800" dirty="0" smtClean="0">
                <a:solidFill>
                  <a:srgbClr val="C00000"/>
                </a:solidFill>
                <a:latin typeface="+mn-lt"/>
                <a:hlinkClick r:id="rId3"/>
              </a:rPr>
              <a:t> Association of Clinical Chemistry</a:t>
            </a:r>
            <a:endParaRPr lang="el-GR" sz="2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1331640" y="4149080"/>
            <a:ext cx="6984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Γίνονται μέλη κλινικοί χημικοί από όλο τον κόσμο</a:t>
            </a:r>
          </a:p>
          <a:p>
            <a:endParaRPr lang="el-GR" dirty="0" smtClean="0">
              <a:latin typeface="+mn-lt"/>
            </a:endParaRPr>
          </a:p>
          <a:p>
            <a:r>
              <a:rPr lang="el-GR" dirty="0" smtClean="0">
                <a:latin typeface="+mn-lt"/>
              </a:rPr>
              <a:t>Από την ιστοσελίδα της μπορούν να αγοραστούν πολλά σχετικά βιβλία</a:t>
            </a:r>
          </a:p>
          <a:p>
            <a:endParaRPr lang="el-GR" dirty="0" smtClean="0">
              <a:latin typeface="+mn-lt"/>
            </a:endParaRPr>
          </a:p>
          <a:p>
            <a:r>
              <a:rPr lang="el-GR" dirty="0" smtClean="0">
                <a:latin typeface="+mn-lt"/>
              </a:rPr>
              <a:t>Εκδίδει το περιοδικό </a:t>
            </a:r>
            <a:r>
              <a:rPr lang="en-US" dirty="0" smtClean="0">
                <a:latin typeface="+mn-lt"/>
                <a:hlinkClick r:id="rId4"/>
              </a:rPr>
              <a:t>Clinical chemistry</a:t>
            </a:r>
            <a:endParaRPr lang="el-GR" dirty="0" smtClean="0">
              <a:latin typeface="+mn-lt"/>
            </a:endParaRPr>
          </a:p>
          <a:p>
            <a:endParaRPr lang="el-GR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820000"/>
                </a:solidFill>
              </a:rPr>
              <a:t>Διεθνείς οργανισμοί με αντικείμενο </a:t>
            </a:r>
            <a:br>
              <a:rPr lang="el-GR" dirty="0">
                <a:solidFill>
                  <a:srgbClr val="820000"/>
                </a:solidFill>
              </a:rPr>
            </a:br>
            <a:r>
              <a:rPr lang="el-GR" dirty="0">
                <a:solidFill>
                  <a:srgbClr val="820000"/>
                </a:solidFill>
              </a:rPr>
              <a:t>τη κλινική χημεία </a:t>
            </a:r>
            <a:r>
              <a:rPr lang="el-GR" sz="2700" b="0" dirty="0">
                <a:solidFill>
                  <a:srgbClr val="820000"/>
                </a:solidFill>
              </a:rPr>
              <a:t>(3 από 3</a:t>
            </a:r>
            <a:r>
              <a:rPr lang="el-GR" sz="2700" b="0" dirty="0" smtClean="0">
                <a:solidFill>
                  <a:srgbClr val="820000"/>
                </a:solidFill>
              </a:rPr>
              <a:t>)</a:t>
            </a:r>
            <a:endParaRPr lang="el-GR" sz="2700" b="0" dirty="0">
              <a:solidFill>
                <a:srgbClr val="820000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B390-529B-4C7A-BD2B-AD535A64377A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1178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820000"/>
                </a:solidFill>
              </a:rPr>
              <a:t>Σημαντικά συνέδρια για τη κλινική </a:t>
            </a:r>
            <a:r>
              <a:rPr lang="el-GR" dirty="0" smtClean="0">
                <a:solidFill>
                  <a:srgbClr val="820000"/>
                </a:solidFill>
              </a:rPr>
              <a:t>χημεία</a:t>
            </a:r>
            <a:endParaRPr lang="el-GR" dirty="0">
              <a:solidFill>
                <a:srgbClr val="82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820000"/>
                </a:solidFill>
              </a:rPr>
              <a:t>WordlMedLab: </a:t>
            </a:r>
            <a:r>
              <a:rPr lang="el-GR" dirty="0"/>
              <a:t>Το Παγκόσμιο Συνέδριο Κλινικής Χημείας γίνεται κάθε χρόνο σε διαφορετική χώρα.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820000"/>
                </a:solidFill>
              </a:rPr>
              <a:t>EuroMedlab</a:t>
            </a:r>
            <a:r>
              <a:rPr lang="en-US" b="1" dirty="0">
                <a:solidFill>
                  <a:srgbClr val="820000"/>
                </a:solidFill>
              </a:rPr>
              <a:t>:</a:t>
            </a:r>
            <a:r>
              <a:rPr lang="en-US" dirty="0"/>
              <a:t> </a:t>
            </a:r>
            <a:r>
              <a:rPr lang="el-GR" dirty="0"/>
              <a:t>Το Πανευρωπαϊκό Συνέδριο Κλινικής Χημείας που γίνεται χρόνο σε διαφορετική χώρα της Ευρώπης. Το 2017 θα γίνει στην Αθήνα.</a:t>
            </a:r>
          </a:p>
          <a:p>
            <a:pPr>
              <a:lnSpc>
                <a:spcPct val="150000"/>
              </a:lnSpc>
            </a:pPr>
            <a:r>
              <a:rPr lang="el-GR" b="1" dirty="0" smtClean="0">
                <a:solidFill>
                  <a:srgbClr val="820000"/>
                </a:solidFill>
              </a:rPr>
              <a:t>Πανελλήνιο </a:t>
            </a:r>
            <a:r>
              <a:rPr lang="el-GR" b="1" dirty="0">
                <a:solidFill>
                  <a:srgbClr val="820000"/>
                </a:solidFill>
              </a:rPr>
              <a:t>συνέδριο Κλινικής Χημείας – Κλινικής Βιοχημείας</a:t>
            </a:r>
            <a:r>
              <a:rPr lang="en-US" dirty="0">
                <a:solidFill>
                  <a:srgbClr val="820000"/>
                </a:solidFill>
              </a:rPr>
              <a:t>: </a:t>
            </a:r>
            <a:r>
              <a:rPr lang="el-GR" dirty="0"/>
              <a:t>Διοργανώνεται κάθε δύο χρόνια από την ΕΕΚΧ-ΚΒ.</a:t>
            </a:r>
          </a:p>
          <a:p>
            <a:pPr>
              <a:lnSpc>
                <a:spcPct val="150000"/>
              </a:lnSpc>
            </a:pPr>
            <a:r>
              <a:rPr lang="el-GR" b="1" dirty="0" smtClean="0">
                <a:solidFill>
                  <a:srgbClr val="820000"/>
                </a:solidFill>
              </a:rPr>
              <a:t>Πανελλήνιο </a:t>
            </a:r>
            <a:r>
              <a:rPr lang="el-GR" b="1" dirty="0">
                <a:solidFill>
                  <a:srgbClr val="820000"/>
                </a:solidFill>
              </a:rPr>
              <a:t>συνέδριο Ιατρικής Βιοχημείας</a:t>
            </a:r>
            <a:r>
              <a:rPr lang="en-US" dirty="0">
                <a:solidFill>
                  <a:srgbClr val="820000"/>
                </a:solidFill>
              </a:rPr>
              <a:t>: </a:t>
            </a:r>
            <a:r>
              <a:rPr lang="el-GR" dirty="0"/>
              <a:t>Διοργανώνεται κάθε δύο χρόνια από την Ελληνική Εταιρεία Ιατρικής Βιοχημείας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B390-529B-4C7A-BD2B-AD535A64377A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5661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323528" y="1484784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820000"/>
                </a:solidFill>
                <a:latin typeface="+mn-lt"/>
              </a:rPr>
              <a:t>Κλινική χημεία Ι</a:t>
            </a:r>
            <a:r>
              <a:rPr lang="en-US" sz="2400" dirty="0" smtClean="0">
                <a:latin typeface="+mn-lt"/>
              </a:rPr>
              <a:t>: </a:t>
            </a:r>
            <a:r>
              <a:rPr lang="el-GR" sz="2400" dirty="0" smtClean="0">
                <a:latin typeface="+mn-lt"/>
              </a:rPr>
              <a:t>Υποστρώματα (γλυκόζη, ουρία, ουρικό οξύ, κρεατινίνη, χοληστερόλη, τριγλυκερίδια, </a:t>
            </a:r>
            <a:r>
              <a:rPr lang="en-US" sz="2400" dirty="0" smtClean="0">
                <a:latin typeface="+mn-lt"/>
              </a:rPr>
              <a:t>HDL, LDL, </a:t>
            </a:r>
            <a:r>
              <a:rPr lang="el-GR" sz="2400" dirty="0" smtClean="0">
                <a:latin typeface="+mn-lt"/>
              </a:rPr>
              <a:t>Ολικό λεύκωμα, Αλβουμίνη</a:t>
            </a:r>
            <a:endParaRPr lang="el-GR" sz="2400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323528" y="3068960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820000"/>
                </a:solidFill>
                <a:latin typeface="+mn-lt"/>
              </a:rPr>
              <a:t>Κλινική χημεία ΙΙ</a:t>
            </a:r>
            <a:r>
              <a:rPr lang="en-US" sz="2400" dirty="0" smtClean="0">
                <a:latin typeface="+mn-lt"/>
              </a:rPr>
              <a:t>: </a:t>
            </a:r>
            <a:r>
              <a:rPr lang="el-GR" sz="2400" dirty="0" smtClean="0">
                <a:latin typeface="+mn-lt"/>
              </a:rPr>
              <a:t>Ένζυμα (τρανσαμινάσεις, </a:t>
            </a:r>
            <a:r>
              <a:rPr lang="en-US" sz="2400" dirty="0" smtClean="0">
                <a:latin typeface="+mn-lt"/>
              </a:rPr>
              <a:t>LDH, ALP, </a:t>
            </a:r>
            <a:r>
              <a:rPr lang="el-GR" sz="2400" dirty="0" smtClean="0">
                <a:latin typeface="+mn-lt"/>
              </a:rPr>
              <a:t>γ</a:t>
            </a:r>
            <a:r>
              <a:rPr lang="en-US" sz="2400" dirty="0" smtClean="0">
                <a:latin typeface="+mn-lt"/>
              </a:rPr>
              <a:t>GT, CK, CK-MB, </a:t>
            </a:r>
            <a:r>
              <a:rPr lang="el-GR" sz="2400" dirty="0" smtClean="0">
                <a:latin typeface="+mn-lt"/>
              </a:rPr>
              <a:t>Σίδηρος, Ασβέστιο, Φώσφορος, ηλεκτρολύτες)</a:t>
            </a:r>
            <a:endParaRPr lang="el-GR" sz="2400" dirty="0">
              <a:latin typeface="+mn-lt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316537" y="4293096"/>
            <a:ext cx="8221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820000"/>
                </a:solidFill>
                <a:latin typeface="+mn-lt"/>
              </a:rPr>
              <a:t>Κλινική χημεία ΙΙΙ</a:t>
            </a:r>
            <a:r>
              <a:rPr lang="en-US" sz="2400" dirty="0" smtClean="0">
                <a:latin typeface="+mn-lt"/>
              </a:rPr>
              <a:t>: </a:t>
            </a:r>
            <a:r>
              <a:rPr lang="el-GR" sz="2400" dirty="0" smtClean="0">
                <a:latin typeface="+mn-lt"/>
              </a:rPr>
              <a:t>Ορμόνες, Βιταμίνες, Τοξικολογία (φάρμακα, βαρέα μέταλλα)</a:t>
            </a:r>
            <a:endParaRPr lang="el-GR" sz="2400" dirty="0">
              <a:latin typeface="+mn-lt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285077" y="5517232"/>
            <a:ext cx="8926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Παλαιότερα συγκαταλέγονταν και η ανάλυση βιολογικών υγρών ως Κλινική Χημεία Ι </a:t>
            </a:r>
            <a:endParaRPr lang="el-GR" sz="2400" dirty="0">
              <a:latin typeface="+mn-lt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820000"/>
                </a:solidFill>
              </a:rPr>
              <a:t>Στο ΤΕΙ Αθήνας το αντικείμενο διδάσκεται σε τρία μαθήματα</a:t>
            </a:r>
            <a:r>
              <a:rPr lang="el-GR" dirty="0" smtClean="0">
                <a:solidFill>
                  <a:srgbClr val="820000"/>
                </a:solidFill>
              </a:rPr>
              <a:t>:</a:t>
            </a:r>
            <a:endParaRPr lang="el-GR" dirty="0">
              <a:solidFill>
                <a:srgbClr val="820000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B390-529B-4C7A-BD2B-AD535A64377A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8345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820000"/>
                </a:solidFill>
              </a:rPr>
              <a:t>Φέτος θα προστεθεί στη θεωρία Κλινικής Χημείας </a:t>
            </a:r>
            <a:r>
              <a:rPr lang="el-GR" dirty="0" smtClean="0">
                <a:solidFill>
                  <a:srgbClr val="820000"/>
                </a:solidFill>
              </a:rPr>
              <a:t>Ι</a:t>
            </a:r>
            <a:endParaRPr lang="el-GR" dirty="0">
              <a:solidFill>
                <a:srgbClr val="82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680520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l-GR" sz="2400" dirty="0"/>
              <a:t>Η μελέτη των συσκευών και του εξοπλισμού του βιοχημικού εργαστηρίου.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l-GR" sz="2400" dirty="0" smtClean="0"/>
              <a:t>Η </a:t>
            </a:r>
            <a:r>
              <a:rPr lang="el-GR" sz="2400" dirty="0"/>
              <a:t>επεξεργασία των δειγμάτων του βιοχημικού εργαστηρίου.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l-GR" sz="2400" dirty="0" smtClean="0"/>
              <a:t>Η </a:t>
            </a:r>
            <a:r>
              <a:rPr lang="el-GR" sz="2400" dirty="0"/>
              <a:t>μελέτη της τεχνολογίας των βιοχημικών αναλυτών.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l-GR" sz="2400" dirty="0" smtClean="0"/>
              <a:t>Τα </a:t>
            </a:r>
            <a:r>
              <a:rPr lang="el-GR" sz="2400" dirty="0"/>
              <a:t>αντιδραστήρια της κλινικής χημείας.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l-GR" sz="2400" dirty="0" smtClean="0"/>
              <a:t>Ο </a:t>
            </a:r>
            <a:r>
              <a:rPr lang="el-GR" sz="2400" dirty="0"/>
              <a:t>έλεγχος ποιότητας των βιοχημικών αναλυτών.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l-GR" sz="2400" dirty="0" smtClean="0"/>
              <a:t>Η </a:t>
            </a:r>
            <a:r>
              <a:rPr lang="el-GR" sz="2400" dirty="0"/>
              <a:t>στατιστική στη κλινική χημεία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B390-529B-4C7A-BD2B-AD535A64377A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5843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- Ορθογώνιο"/>
          <p:cNvSpPr/>
          <p:nvPr/>
        </p:nvSpPr>
        <p:spPr>
          <a:xfrm>
            <a:off x="5652120" y="3429000"/>
            <a:ext cx="3240360" cy="1872208"/>
          </a:xfrm>
          <a:prstGeom prst="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 dirty="0"/>
          </a:p>
        </p:txBody>
      </p:sp>
      <p:sp>
        <p:nvSpPr>
          <p:cNvPr id="3" name="2 - TextBox"/>
          <p:cNvSpPr txBox="1"/>
          <p:nvPr/>
        </p:nvSpPr>
        <p:spPr>
          <a:xfrm>
            <a:off x="467544" y="1772816"/>
            <a:ext cx="828092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820000"/>
                </a:solidFill>
                <a:latin typeface="+mn-lt"/>
              </a:rPr>
              <a:t>Ανάλυση βιολογικών υγρών και εκκριμάτων</a:t>
            </a:r>
          </a:p>
          <a:p>
            <a:endParaRPr lang="el-GR" sz="2400" dirty="0" smtClean="0">
              <a:latin typeface="+mn-lt"/>
            </a:endParaRPr>
          </a:p>
          <a:p>
            <a:pPr algn="ctr"/>
            <a:r>
              <a:rPr lang="el-GR" sz="2400" dirty="0" smtClean="0">
                <a:latin typeface="+mn-lt"/>
              </a:rPr>
              <a:t>Νεφρική λειτουργία, Ηπατική λειτουργία, Ουρικό οξύ, διαβήτης</a:t>
            </a:r>
            <a:endParaRPr lang="el-GR" sz="2400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733872" y="3630215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Ανάλυση βιολογικών υγρών</a:t>
            </a:r>
          </a:p>
        </p:txBody>
      </p:sp>
      <p:cxnSp>
        <p:nvCxnSpPr>
          <p:cNvPr id="6" name="5 - Ευθεία γραμμή σύνδεσης"/>
          <p:cNvCxnSpPr/>
          <p:nvPr/>
        </p:nvCxnSpPr>
        <p:spPr>
          <a:xfrm>
            <a:off x="4499992" y="3861048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εία γραμμή σύνδεσης"/>
          <p:cNvCxnSpPr/>
          <p:nvPr/>
        </p:nvCxnSpPr>
        <p:spPr>
          <a:xfrm>
            <a:off x="5148064" y="3861048"/>
            <a:ext cx="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>
            <a:off x="4427984" y="4941168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εία γραμμή σύνδεσης"/>
          <p:cNvCxnSpPr/>
          <p:nvPr/>
        </p:nvCxnSpPr>
        <p:spPr>
          <a:xfrm>
            <a:off x="5148064" y="4365104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TextBox"/>
          <p:cNvSpPr txBox="1"/>
          <p:nvPr/>
        </p:nvSpPr>
        <p:spPr>
          <a:xfrm>
            <a:off x="5652120" y="3573016"/>
            <a:ext cx="309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+mn-lt"/>
              </a:rPr>
              <a:t>Μαζικός προσυμπτωματικός έλεγχος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Screening tests</a:t>
            </a:r>
            <a:endParaRPr lang="el-GR" sz="2400" dirty="0">
              <a:latin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820000"/>
                </a:solidFill>
              </a:rPr>
              <a:t>H </a:t>
            </a:r>
            <a:r>
              <a:rPr lang="el-GR" dirty="0">
                <a:solidFill>
                  <a:srgbClr val="820000"/>
                </a:solidFill>
              </a:rPr>
              <a:t>σχέση της Κλινικής Χημείας Ι με προηγούμενα </a:t>
            </a:r>
            <a:r>
              <a:rPr lang="el-GR" dirty="0" smtClean="0">
                <a:solidFill>
                  <a:srgbClr val="820000"/>
                </a:solidFill>
              </a:rPr>
              <a:t>μαθήματα</a:t>
            </a:r>
            <a:endParaRPr lang="el-GR" dirty="0">
              <a:solidFill>
                <a:srgbClr val="820000"/>
              </a:solidFill>
            </a:endParaRPr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B390-529B-4C7A-BD2B-AD535A64377A}" type="slidenum">
              <a:rPr lang="el-GR" smtClean="0"/>
              <a:pPr/>
              <a:t>25</a:t>
            </a:fld>
            <a:endParaRPr lang="el-GR" dirty="0"/>
          </a:p>
        </p:txBody>
      </p:sp>
      <p:sp>
        <p:nvSpPr>
          <p:cNvPr id="9" name="Rectangle 8"/>
          <p:cNvSpPr/>
          <p:nvPr/>
        </p:nvSpPr>
        <p:spPr>
          <a:xfrm>
            <a:off x="2494923" y="4710335"/>
            <a:ext cx="19113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latin typeface="+mn-lt"/>
              </a:rPr>
              <a:t>Αιματολογία Ι</a:t>
            </a:r>
            <a:endParaRPr lang="el-G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862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820000"/>
                </a:solidFill>
              </a:rPr>
              <a:t>Η διδασκαλία </a:t>
            </a:r>
            <a:r>
              <a:rPr lang="el-GR" dirty="0" smtClean="0">
                <a:solidFill>
                  <a:srgbClr val="820000"/>
                </a:solidFill>
              </a:rPr>
              <a:t>της θεωρίας αποτελείται </a:t>
            </a:r>
            <a:r>
              <a:rPr lang="el-GR" dirty="0">
                <a:solidFill>
                  <a:srgbClr val="820000"/>
                </a:solidFill>
              </a:rPr>
              <a:t>από τρία τμήματα</a:t>
            </a:r>
            <a:r>
              <a:rPr lang="en-US" dirty="0" smtClean="0">
                <a:solidFill>
                  <a:srgbClr val="820000"/>
                </a:solidFill>
              </a:rPr>
              <a:t>:</a:t>
            </a:r>
            <a:endParaRPr lang="el-GR" dirty="0">
              <a:solidFill>
                <a:srgbClr val="82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24536"/>
          </a:xfrm>
        </p:spPr>
        <p:txBody>
          <a:bodyPr>
            <a:normAutofit fontScale="77500" lnSpcReduction="20000"/>
          </a:bodyPr>
          <a:lstStyle/>
          <a:p>
            <a:r>
              <a:rPr lang="el-GR" b="1" dirty="0">
                <a:solidFill>
                  <a:srgbClr val="820000"/>
                </a:solidFill>
              </a:rPr>
              <a:t>Ενόργανη ανάλυση στη Κλινική Χημεία</a:t>
            </a:r>
          </a:p>
          <a:p>
            <a:pPr lvl="1"/>
            <a:r>
              <a:rPr lang="el-GR" dirty="0" smtClean="0"/>
              <a:t>Βιοχημικοί </a:t>
            </a:r>
            <a:r>
              <a:rPr lang="el-GR" dirty="0"/>
              <a:t>αναλυτές</a:t>
            </a:r>
          </a:p>
          <a:p>
            <a:pPr lvl="1"/>
            <a:r>
              <a:rPr lang="el-GR" dirty="0" smtClean="0"/>
              <a:t>Αντιδραστήρια</a:t>
            </a:r>
            <a:endParaRPr lang="el-GR" dirty="0"/>
          </a:p>
          <a:p>
            <a:r>
              <a:rPr lang="el-GR" b="1" dirty="0">
                <a:solidFill>
                  <a:srgbClr val="820000"/>
                </a:solidFill>
              </a:rPr>
              <a:t>Έλεγχος ποιότητας στη Κλινική Χημεία</a:t>
            </a:r>
          </a:p>
          <a:p>
            <a:pPr lvl="1"/>
            <a:r>
              <a:rPr lang="el-GR" dirty="0" smtClean="0"/>
              <a:t>Δείγματα </a:t>
            </a:r>
            <a:r>
              <a:rPr lang="el-GR" dirty="0"/>
              <a:t>ελέγχου</a:t>
            </a:r>
          </a:p>
          <a:p>
            <a:pPr lvl="1"/>
            <a:r>
              <a:rPr lang="el-GR" dirty="0" smtClean="0"/>
              <a:t>Εσωτερικός </a:t>
            </a:r>
            <a:r>
              <a:rPr lang="el-GR" dirty="0"/>
              <a:t>και εξωτερικός έλεγχος ποιότητας</a:t>
            </a:r>
          </a:p>
          <a:p>
            <a:pPr>
              <a:tabLst>
                <a:tab pos="1074738" algn="l"/>
              </a:tabLst>
            </a:pPr>
            <a:r>
              <a:rPr lang="el-GR" b="1" dirty="0">
                <a:solidFill>
                  <a:srgbClr val="820000"/>
                </a:solidFill>
              </a:rPr>
              <a:t>Οι αναλύσεις των «υποστρωμάτων» στη Κλινική Χημεία</a:t>
            </a:r>
          </a:p>
          <a:p>
            <a:pPr lvl="1"/>
            <a:r>
              <a:rPr lang="el-GR" dirty="0" smtClean="0"/>
              <a:t>Οξεοβασική </a:t>
            </a:r>
            <a:r>
              <a:rPr lang="el-GR" dirty="0"/>
              <a:t>ισορροπία </a:t>
            </a:r>
          </a:p>
          <a:p>
            <a:pPr lvl="1"/>
            <a:r>
              <a:rPr lang="el-GR" dirty="0" smtClean="0"/>
              <a:t>Βιοχημικός </a:t>
            </a:r>
            <a:r>
              <a:rPr lang="el-GR" dirty="0"/>
              <a:t>έλεγχος νεφρού</a:t>
            </a:r>
          </a:p>
          <a:p>
            <a:pPr lvl="1"/>
            <a:r>
              <a:rPr lang="el-GR" dirty="0" smtClean="0"/>
              <a:t>Βιοχημικός </a:t>
            </a:r>
            <a:r>
              <a:rPr lang="el-GR" dirty="0"/>
              <a:t>έλεγχος ήπατος</a:t>
            </a:r>
          </a:p>
          <a:p>
            <a:pPr lvl="1"/>
            <a:r>
              <a:rPr lang="el-GR" dirty="0" smtClean="0"/>
              <a:t>Βιοχημικός </a:t>
            </a:r>
            <a:r>
              <a:rPr lang="el-GR" dirty="0"/>
              <a:t>έλεγχος παγκρέατος</a:t>
            </a:r>
          </a:p>
          <a:p>
            <a:pPr lvl="1"/>
            <a:r>
              <a:rPr lang="el-GR" dirty="0" smtClean="0"/>
              <a:t>Έλεγχος </a:t>
            </a:r>
            <a:r>
              <a:rPr lang="el-GR" dirty="0"/>
              <a:t>λιπιδίων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B390-529B-4C7A-BD2B-AD535A64377A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387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Κλινική χημεία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3240360" cy="4313731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4283968" y="2996952"/>
            <a:ext cx="40839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+mn-lt"/>
                <a:hlinkClick r:id="rId3"/>
              </a:rPr>
              <a:t>Ιατρικές Εκδόσεις Π. Χ. Πασχαλίδης</a:t>
            </a:r>
            <a:r>
              <a:rPr lang="el-GR" dirty="0" smtClean="0">
                <a:latin typeface="+mn-lt"/>
              </a:rPr>
              <a:t>, 2011</a:t>
            </a:r>
            <a:endParaRPr lang="en-US" dirty="0" smtClean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120 </a:t>
            </a:r>
            <a:r>
              <a:rPr lang="el-GR" dirty="0" smtClean="0">
                <a:latin typeface="+mn-lt"/>
              </a:rPr>
              <a:t>Ευρώ</a:t>
            </a:r>
            <a:endParaRPr lang="el-GR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>
                <a:solidFill>
                  <a:srgbClr val="820000"/>
                </a:solidFill>
              </a:rPr>
              <a:t>Διδακτικά </a:t>
            </a:r>
            <a:r>
              <a:rPr lang="el-GR" sz="3600" dirty="0" smtClean="0">
                <a:solidFill>
                  <a:srgbClr val="820000"/>
                </a:solidFill>
              </a:rPr>
              <a:t>βιβλία</a:t>
            </a:r>
            <a:r>
              <a:rPr lang="en-US" sz="3600" dirty="0">
                <a:solidFill>
                  <a:srgbClr val="820000"/>
                </a:solidFill>
              </a:rPr>
              <a:t> </a:t>
            </a:r>
            <a:r>
              <a:rPr lang="en-US" sz="3600" b="0" dirty="0" smtClean="0">
                <a:solidFill>
                  <a:srgbClr val="820000"/>
                </a:solidFill>
              </a:rPr>
              <a:t>1/3</a:t>
            </a:r>
            <a:endParaRPr lang="el-GR" sz="3600" b="0" dirty="0">
              <a:solidFill>
                <a:srgbClr val="820000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B390-529B-4C7A-BD2B-AD535A64377A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538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3672408" cy="470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4499992" y="2954561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Θα παραχωρηθεί μέσω </a:t>
            </a:r>
            <a:r>
              <a:rPr lang="en-US" dirty="0" smtClean="0">
                <a:latin typeface="+mn-lt"/>
              </a:rPr>
              <a:t>web</a:t>
            </a:r>
          </a:p>
          <a:p>
            <a:endParaRPr lang="en-US" dirty="0" smtClean="0">
              <a:latin typeface="+mn-lt"/>
            </a:endParaRPr>
          </a:p>
          <a:p>
            <a:r>
              <a:rPr lang="el-GR" dirty="0" smtClean="0">
                <a:latin typeface="+mn-lt"/>
              </a:rPr>
              <a:t>Έκδοση 2006</a:t>
            </a:r>
            <a:endParaRPr lang="el-GR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>
                <a:solidFill>
                  <a:srgbClr val="820000"/>
                </a:solidFill>
              </a:rPr>
              <a:t>Διδακτικά </a:t>
            </a:r>
            <a:r>
              <a:rPr lang="el-GR" sz="3600" dirty="0" smtClean="0">
                <a:solidFill>
                  <a:srgbClr val="820000"/>
                </a:solidFill>
              </a:rPr>
              <a:t>βιβλία</a:t>
            </a:r>
            <a:r>
              <a:rPr lang="en-US" sz="3600" dirty="0" smtClean="0">
                <a:solidFill>
                  <a:srgbClr val="820000"/>
                </a:solidFill>
              </a:rPr>
              <a:t> </a:t>
            </a:r>
            <a:r>
              <a:rPr lang="en-US" sz="3600" b="0" dirty="0" smtClean="0">
                <a:solidFill>
                  <a:srgbClr val="820000"/>
                </a:solidFill>
              </a:rPr>
              <a:t>2/3</a:t>
            </a:r>
            <a:endParaRPr lang="el-GR" sz="3600" dirty="0">
              <a:solidFill>
                <a:srgbClr val="820000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B390-529B-4C7A-BD2B-AD535A64377A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0071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820000"/>
                </a:solidFill>
              </a:rPr>
              <a:t>Η διαφορά της κλινικής χημείας </a:t>
            </a:r>
            <a:br>
              <a:rPr lang="el-GR" dirty="0">
                <a:solidFill>
                  <a:srgbClr val="820000"/>
                </a:solidFill>
              </a:rPr>
            </a:br>
            <a:r>
              <a:rPr lang="el-GR" dirty="0">
                <a:solidFill>
                  <a:srgbClr val="820000"/>
                </a:solidFill>
              </a:rPr>
              <a:t>από άλλες </a:t>
            </a:r>
            <a:r>
              <a:rPr lang="el-GR" dirty="0" smtClean="0">
                <a:solidFill>
                  <a:srgbClr val="820000"/>
                </a:solidFill>
              </a:rPr>
              <a:t>χημείες</a:t>
            </a:r>
            <a:endParaRPr lang="el-GR" dirty="0">
              <a:solidFill>
                <a:srgbClr val="820000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B390-529B-4C7A-BD2B-AD535A64377A}" type="slidenum">
              <a:rPr lang="el-GR" smtClean="0"/>
              <a:pPr/>
              <a:t>2</a:t>
            </a:fld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539553" y="1916832"/>
            <a:ext cx="8276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820000"/>
                </a:solidFill>
                <a:latin typeface="+mn-lt"/>
              </a:rPr>
              <a:t>Οργανική χημεία</a:t>
            </a:r>
            <a:r>
              <a:rPr lang="en-US" sz="2400" dirty="0" smtClean="0">
                <a:latin typeface="+mn-lt"/>
              </a:rPr>
              <a:t>: </a:t>
            </a:r>
            <a:r>
              <a:rPr lang="el-GR" sz="2400" dirty="0" smtClean="0">
                <a:latin typeface="+mn-lt"/>
              </a:rPr>
              <a:t>Μελετά τις ενώσεις του άνθρακα (οργανικές ενώσεις)</a:t>
            </a:r>
            <a:endParaRPr lang="el-GR" sz="2400" dirty="0">
              <a:latin typeface="+mn-lt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539553" y="2996952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dirty="0" smtClean="0">
                <a:solidFill>
                  <a:srgbClr val="820000"/>
                </a:solidFill>
                <a:latin typeface="+mn-lt"/>
              </a:rPr>
              <a:t>Βιοχημεία</a:t>
            </a:r>
            <a:r>
              <a:rPr lang="en-US" sz="2400" dirty="0" smtClean="0">
                <a:latin typeface="+mn-lt"/>
              </a:rPr>
              <a:t>: </a:t>
            </a:r>
            <a:r>
              <a:rPr lang="el-GR" sz="2400" dirty="0" smtClean="0">
                <a:latin typeface="+mn-lt"/>
              </a:rPr>
              <a:t>Μελετά τα βιολογικά μακρομόρια (υδατάνθρακες, πρωτεΐνες, λίπη, νουκλεϊνικά οξέα) και τον μεταβολισμό τους</a:t>
            </a:r>
            <a:endParaRPr lang="el-GR" sz="2400" dirty="0">
              <a:latin typeface="+mn-lt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539553" y="4509120"/>
            <a:ext cx="83576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dirty="0" smtClean="0">
                <a:solidFill>
                  <a:srgbClr val="820000"/>
                </a:solidFill>
                <a:latin typeface="+mn-lt"/>
              </a:rPr>
              <a:t>Κλινική χημεία</a:t>
            </a:r>
            <a:r>
              <a:rPr lang="en-US" sz="2400" dirty="0" smtClean="0">
                <a:latin typeface="+mn-lt"/>
              </a:rPr>
              <a:t>: </a:t>
            </a:r>
            <a:r>
              <a:rPr lang="el-GR" sz="2400" dirty="0" smtClean="0">
                <a:latin typeface="+mn-lt"/>
              </a:rPr>
              <a:t>Μελετά του βιοδείκτες διαφόρων παθολογικών καταστάσεων.</a:t>
            </a:r>
          </a:p>
          <a:p>
            <a:pPr>
              <a:lnSpc>
                <a:spcPct val="150000"/>
              </a:lnSpc>
            </a:pPr>
            <a:endParaRPr lang="el-GR" sz="2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970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31540" y="927784"/>
            <a:ext cx="4041902" cy="5715032"/>
            <a:chOff x="755576" y="548680"/>
            <a:chExt cx="4041902" cy="5715032"/>
          </a:xfrm>
        </p:grpSpPr>
        <p:pic>
          <p:nvPicPr>
            <p:cNvPr id="24578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692696"/>
              <a:ext cx="3825878" cy="5571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2 - Ορθογώνιο"/>
            <p:cNvSpPr/>
            <p:nvPr/>
          </p:nvSpPr>
          <p:spPr>
            <a:xfrm>
              <a:off x="755576" y="548680"/>
              <a:ext cx="3888432" cy="5688632"/>
            </a:xfrm>
            <a:prstGeom prst="rect">
              <a:avLst/>
            </a:prstGeom>
            <a:solidFill>
              <a:schemeClr val="accent1">
                <a:alpha val="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</p:grpSp>
      <p:sp>
        <p:nvSpPr>
          <p:cNvPr id="4" name="3 - TextBox"/>
          <p:cNvSpPr txBox="1"/>
          <p:nvPr/>
        </p:nvSpPr>
        <p:spPr>
          <a:xfrm>
            <a:off x="4473442" y="3170585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Θα παραχωρηθεί μέσω </a:t>
            </a:r>
            <a:r>
              <a:rPr lang="en-US" dirty="0" smtClean="0">
                <a:latin typeface="+mn-lt"/>
              </a:rPr>
              <a:t>web</a:t>
            </a:r>
          </a:p>
          <a:p>
            <a:endParaRPr lang="en-US" dirty="0" smtClean="0">
              <a:latin typeface="+mn-lt"/>
            </a:endParaRPr>
          </a:p>
          <a:p>
            <a:r>
              <a:rPr lang="el-GR" dirty="0" smtClean="0">
                <a:latin typeface="+mn-lt"/>
              </a:rPr>
              <a:t>Έκδοση 20</a:t>
            </a:r>
            <a:r>
              <a:rPr lang="en-US" dirty="0" smtClean="0">
                <a:latin typeface="+mn-lt"/>
              </a:rPr>
              <a:t>13</a:t>
            </a:r>
            <a:endParaRPr lang="el-GR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>
                <a:solidFill>
                  <a:srgbClr val="820000"/>
                </a:solidFill>
              </a:rPr>
              <a:t>Διδακτικά </a:t>
            </a:r>
            <a:r>
              <a:rPr lang="el-GR" sz="3600" dirty="0" smtClean="0">
                <a:solidFill>
                  <a:srgbClr val="820000"/>
                </a:solidFill>
              </a:rPr>
              <a:t>βιβλία</a:t>
            </a:r>
            <a:r>
              <a:rPr lang="en-US" sz="3600" dirty="0" smtClean="0">
                <a:solidFill>
                  <a:srgbClr val="820000"/>
                </a:solidFill>
              </a:rPr>
              <a:t> </a:t>
            </a:r>
            <a:r>
              <a:rPr lang="en-US" sz="3600" b="0" dirty="0" smtClean="0">
                <a:solidFill>
                  <a:srgbClr val="820000"/>
                </a:solidFill>
              </a:rPr>
              <a:t>3/3</a:t>
            </a:r>
            <a:endParaRPr lang="el-GR" sz="3600" dirty="0">
              <a:solidFill>
                <a:srgbClr val="820000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B390-529B-4C7A-BD2B-AD535A64377A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8226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>
                <a:solidFill>
                  <a:srgbClr val="820000"/>
                </a:solidFill>
              </a:rPr>
              <a:t>Ιστοσελίδα Διδάσκοντα</a:t>
            </a:r>
            <a:endParaRPr lang="el-GR" sz="3600" dirty="0">
              <a:solidFill>
                <a:srgbClr val="820000"/>
              </a:solidFill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B390-529B-4C7A-BD2B-AD535A64377A}" type="slidenum">
              <a:rPr lang="el-GR" smtClean="0"/>
              <a:pPr/>
              <a:t>30</a:t>
            </a:fld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7776864" cy="510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023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Πέτρος Καρκαλούσος 2014. </a:t>
            </a:r>
            <a:r>
              <a:rPr lang="el-GR" sz="2000" dirty="0"/>
              <a:t>Πέτρος </a:t>
            </a:r>
            <a:r>
              <a:rPr lang="el-GR" sz="2000" dirty="0" smtClean="0"/>
              <a:t>Καρκαλούσος. «Κλινική Χημεία Ι (Θ). Ενότητα 1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Εισαγωγή στη </a:t>
            </a:r>
            <a:r>
              <a:rPr lang="el-GR" sz="2000" dirty="0" smtClean="0"/>
              <a:t>Κλινική Χημεία Ι».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341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51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820000"/>
                </a:solidFill>
              </a:rPr>
              <a:t>Πως λέγεται αυτό που μετρά η κλινική </a:t>
            </a:r>
            <a:r>
              <a:rPr lang="el-GR" dirty="0" smtClean="0">
                <a:solidFill>
                  <a:srgbClr val="820000"/>
                </a:solidFill>
              </a:rPr>
              <a:t>χημεία;</a:t>
            </a:r>
            <a:endParaRPr lang="el-GR" dirty="0">
              <a:solidFill>
                <a:srgbClr val="820000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B390-529B-4C7A-BD2B-AD535A64377A}" type="slidenum">
              <a:rPr lang="el-GR" smtClean="0"/>
              <a:pPr/>
              <a:t>3</a:t>
            </a:fld>
            <a:endParaRPr lang="el-GR" dirty="0"/>
          </a:p>
        </p:txBody>
      </p:sp>
      <p:sp>
        <p:nvSpPr>
          <p:cNvPr id="3" name="2 - Ορθογώνιο"/>
          <p:cNvSpPr/>
          <p:nvPr/>
        </p:nvSpPr>
        <p:spPr>
          <a:xfrm>
            <a:off x="755576" y="3068960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dirty="0" smtClean="0">
                <a:solidFill>
                  <a:srgbClr val="820000"/>
                </a:solidFill>
                <a:latin typeface="+mn-lt"/>
              </a:rPr>
              <a:t>Ουσίες των οποίων ο προσδιορισμός έχει ιατρική σημασία </a:t>
            </a:r>
            <a:r>
              <a:rPr lang="el-GR" sz="2400" dirty="0" smtClean="0">
                <a:latin typeface="+mn-lt"/>
              </a:rPr>
              <a:t>(π.χ. κρεατινίνη, </a:t>
            </a:r>
            <a:r>
              <a:rPr lang="en-US" sz="2400" dirty="0" smtClean="0">
                <a:latin typeface="+mn-lt"/>
              </a:rPr>
              <a:t>LDH, CEA, </a:t>
            </a:r>
            <a:r>
              <a:rPr lang="el-GR" sz="2400" dirty="0" smtClean="0">
                <a:latin typeface="+mn-lt"/>
              </a:rPr>
              <a:t>β</a:t>
            </a:r>
            <a:r>
              <a:rPr lang="en-US" sz="2400" dirty="0" smtClean="0">
                <a:latin typeface="+mn-lt"/>
              </a:rPr>
              <a:t>HcG).</a:t>
            </a:r>
            <a:endParaRPr lang="el-GR" sz="2400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3131840" y="1484784"/>
            <a:ext cx="3168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820000"/>
                </a:solidFill>
                <a:latin typeface="+mn-lt"/>
              </a:rPr>
              <a:t>Βιοδείκτες</a:t>
            </a:r>
            <a:r>
              <a:rPr lang="en-US" sz="3200" b="1" dirty="0" smtClean="0">
                <a:solidFill>
                  <a:srgbClr val="820000"/>
                </a:solidFill>
                <a:latin typeface="+mn-lt"/>
              </a:rPr>
              <a:t> (biomarkers)</a:t>
            </a:r>
            <a:endParaRPr lang="el-GR" sz="3200" b="1" dirty="0">
              <a:solidFill>
                <a:srgbClr val="82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268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820000"/>
                </a:solidFill>
              </a:rPr>
              <a:t>Ποια επιστημονικά αντικείμενα περιλαμβάνονται στη Κλινική Χημεία</a:t>
            </a:r>
            <a:r>
              <a:rPr lang="en-US" dirty="0" smtClean="0">
                <a:solidFill>
                  <a:srgbClr val="820000"/>
                </a:solidFill>
              </a:rPr>
              <a:t>;</a:t>
            </a:r>
            <a:endParaRPr lang="el-GR" dirty="0">
              <a:solidFill>
                <a:srgbClr val="82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/>
              <a:t>Ουσιαστικά κάθε αντικείμενο της βιοπαθολογίας που αναφέρεται σε ποσοτικές μετρήσεις</a:t>
            </a:r>
            <a:r>
              <a:rPr lang="en-US" sz="2400" dirty="0"/>
              <a:t>, </a:t>
            </a:r>
            <a:r>
              <a:rPr lang="el-GR" sz="2400" dirty="0"/>
              <a:t>πλην της αιματολογίας. </a:t>
            </a:r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l-GR" sz="2400" dirty="0"/>
              <a:t>Όπως</a:t>
            </a:r>
            <a:r>
              <a:rPr lang="en-US" sz="2400" dirty="0"/>
              <a:t>:</a:t>
            </a:r>
          </a:p>
          <a:p>
            <a:r>
              <a:rPr lang="en-US" sz="2400" b="1" dirty="0" smtClean="0">
                <a:solidFill>
                  <a:srgbClr val="820000"/>
                </a:solidFill>
              </a:rPr>
              <a:t>B</a:t>
            </a:r>
            <a:r>
              <a:rPr lang="el-GR" sz="2400" b="1" dirty="0">
                <a:solidFill>
                  <a:srgbClr val="820000"/>
                </a:solidFill>
              </a:rPr>
              <a:t>ιοχημικές</a:t>
            </a:r>
            <a:r>
              <a:rPr lang="el-GR" sz="2400" b="1" dirty="0">
                <a:solidFill>
                  <a:srgbClr val="820000"/>
                </a:solidFill>
              </a:rPr>
              <a:t> αναλύσεις </a:t>
            </a:r>
            <a:r>
              <a:rPr lang="el-GR" sz="2400" dirty="0"/>
              <a:t>(αυτές που στο ΤΕΙ διδάσκονται ως </a:t>
            </a:r>
            <a:r>
              <a:rPr lang="el-GR" sz="2400" dirty="0" smtClean="0"/>
              <a:t>Κλινική Χημεία Ι, </a:t>
            </a:r>
            <a:r>
              <a:rPr lang="el-GR" sz="2400" dirty="0"/>
              <a:t>ΙΙ, ΙΙΙ)</a:t>
            </a:r>
          </a:p>
          <a:p>
            <a:r>
              <a:rPr lang="el-GR" sz="2400" b="1" dirty="0" smtClean="0">
                <a:solidFill>
                  <a:srgbClr val="820000"/>
                </a:solidFill>
              </a:rPr>
              <a:t>Γενικές </a:t>
            </a:r>
            <a:r>
              <a:rPr lang="el-GR" sz="2400" b="1" dirty="0">
                <a:solidFill>
                  <a:srgbClr val="820000"/>
                </a:solidFill>
              </a:rPr>
              <a:t>εξετάσεις βιολογικών υγρών </a:t>
            </a:r>
            <a:r>
              <a:rPr lang="el-GR" sz="2400" dirty="0"/>
              <a:t>(επειδή περιέχουν και χημικές αναλύσεις)</a:t>
            </a:r>
          </a:p>
          <a:p>
            <a:r>
              <a:rPr lang="el-GR" sz="2400" b="1" dirty="0" smtClean="0">
                <a:solidFill>
                  <a:srgbClr val="820000"/>
                </a:solidFill>
              </a:rPr>
              <a:t>Ανοσολογία</a:t>
            </a:r>
            <a:endParaRPr lang="el-GR" sz="2400" b="1" dirty="0">
              <a:solidFill>
                <a:srgbClr val="820000"/>
              </a:solidFill>
            </a:endParaRPr>
          </a:p>
          <a:p>
            <a:r>
              <a:rPr lang="el-GR" sz="2400" b="1" dirty="0" smtClean="0">
                <a:solidFill>
                  <a:srgbClr val="820000"/>
                </a:solidFill>
              </a:rPr>
              <a:t>Μοριακή </a:t>
            </a:r>
            <a:r>
              <a:rPr lang="el-GR" sz="2400" b="1" dirty="0">
                <a:solidFill>
                  <a:srgbClr val="820000"/>
                </a:solidFill>
              </a:rPr>
              <a:t>βιολογία </a:t>
            </a:r>
            <a:r>
              <a:rPr lang="el-GR" sz="2400" dirty="0"/>
              <a:t>(ποσοτικές μετρήσεις </a:t>
            </a:r>
            <a:r>
              <a:rPr lang="en-US" sz="2400" dirty="0"/>
              <a:t>PCR)</a:t>
            </a:r>
            <a:endParaRPr lang="el-GR" sz="2400" dirty="0"/>
          </a:p>
          <a:p>
            <a:endParaRPr lang="el-GR" sz="2400" dirty="0">
              <a:solidFill>
                <a:srgbClr val="C00000"/>
              </a:solidFill>
            </a:endParaRPr>
          </a:p>
          <a:p>
            <a:endParaRPr lang="el-GR" sz="2400" dirty="0">
              <a:solidFill>
                <a:srgbClr val="C00000"/>
              </a:solidFill>
            </a:endParaRPr>
          </a:p>
          <a:p>
            <a:endParaRPr lang="el-GR" sz="2400" dirty="0"/>
          </a:p>
          <a:p>
            <a:endParaRPr lang="el-GR" sz="2400" dirty="0"/>
          </a:p>
          <a:p>
            <a:endParaRPr lang="el-GR" sz="2400" dirty="0"/>
          </a:p>
          <a:p>
            <a:endParaRPr lang="el-GR" sz="2400" dirty="0"/>
          </a:p>
          <a:p>
            <a:endParaRPr lang="el-GR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B390-529B-4C7A-BD2B-AD535A64377A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6225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820000"/>
                </a:solidFill>
              </a:rPr>
              <a:t>Σημαίνουν το ίδιο </a:t>
            </a:r>
            <a:r>
              <a:rPr lang="el-GR" dirty="0" smtClean="0">
                <a:solidFill>
                  <a:srgbClr val="820000"/>
                </a:solidFill>
              </a:rPr>
              <a:t>πράγμα</a:t>
            </a:r>
            <a:endParaRPr lang="el-GR" dirty="0">
              <a:solidFill>
                <a:srgbClr val="820000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B390-529B-4C7A-BD2B-AD535A64377A}" type="slidenum">
              <a:rPr lang="el-GR" smtClean="0"/>
              <a:pPr/>
              <a:t>5</a:t>
            </a:fld>
            <a:endParaRPr lang="el-GR" dirty="0"/>
          </a:p>
        </p:txBody>
      </p:sp>
      <p:sp>
        <p:nvSpPr>
          <p:cNvPr id="3" name="2 - Ορθογώνιο"/>
          <p:cNvSpPr/>
          <p:nvPr/>
        </p:nvSpPr>
        <p:spPr>
          <a:xfrm>
            <a:off x="681704" y="3356992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+mn-lt"/>
              </a:rPr>
              <a:t>T</a:t>
            </a:r>
            <a:r>
              <a:rPr lang="el-GR" sz="2800" dirty="0" smtClean="0">
                <a:latin typeface="+mn-lt"/>
              </a:rPr>
              <a:t>ιμή</a:t>
            </a:r>
            <a:r>
              <a:rPr lang="el-GR" sz="2800" dirty="0" smtClean="0">
                <a:latin typeface="+mn-lt"/>
              </a:rPr>
              <a:t> εξέτασης = </a:t>
            </a:r>
            <a:r>
              <a:rPr lang="en-US" sz="2800" dirty="0" smtClean="0">
                <a:latin typeface="+mn-lt"/>
              </a:rPr>
              <a:t>test value = E</a:t>
            </a:r>
            <a:r>
              <a:rPr lang="el-GR" sz="2800" dirty="0" smtClean="0">
                <a:latin typeface="+mn-lt"/>
              </a:rPr>
              <a:t>πίπεδα</a:t>
            </a:r>
            <a:r>
              <a:rPr lang="el-GR" sz="2800" dirty="0" smtClean="0">
                <a:latin typeface="+mn-lt"/>
              </a:rPr>
              <a:t> εξέτασης = </a:t>
            </a:r>
            <a:r>
              <a:rPr lang="en-US" sz="2800" dirty="0" smtClean="0">
                <a:latin typeface="+mn-lt"/>
              </a:rPr>
              <a:t>test levels</a:t>
            </a:r>
            <a:endParaRPr lang="el-GR" sz="2800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681704" y="1628799"/>
            <a:ext cx="792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+mn-lt"/>
              </a:rPr>
              <a:t>Βιοδείκτης = </a:t>
            </a:r>
            <a:r>
              <a:rPr lang="en-US" sz="2800" dirty="0" smtClean="0">
                <a:latin typeface="+mn-lt"/>
              </a:rPr>
              <a:t>biomarker = </a:t>
            </a:r>
            <a:r>
              <a:rPr lang="el-GR" sz="2800" dirty="0" smtClean="0">
                <a:latin typeface="+mn-lt"/>
              </a:rPr>
              <a:t>εξέταση = </a:t>
            </a:r>
            <a:r>
              <a:rPr lang="en-US" sz="2800" dirty="0" smtClean="0">
                <a:latin typeface="+mn-lt"/>
              </a:rPr>
              <a:t>test = </a:t>
            </a:r>
            <a:r>
              <a:rPr lang="el-GR" sz="2800" dirty="0" smtClean="0">
                <a:latin typeface="+mn-lt"/>
              </a:rPr>
              <a:t>παράμετρος =</a:t>
            </a:r>
            <a:r>
              <a:rPr lang="en-US" sz="2800" dirty="0" smtClean="0">
                <a:latin typeface="+mn-lt"/>
              </a:rPr>
              <a:t> parameter = </a:t>
            </a:r>
            <a:r>
              <a:rPr lang="el-GR" sz="2800" dirty="0" smtClean="0">
                <a:latin typeface="+mn-lt"/>
              </a:rPr>
              <a:t>ουσία</a:t>
            </a:r>
            <a:r>
              <a:rPr lang="en-US" sz="2800" dirty="0" smtClean="0">
                <a:latin typeface="+mn-lt"/>
              </a:rPr>
              <a:t> = substance = analyte = </a:t>
            </a:r>
            <a:r>
              <a:rPr lang="el-GR" sz="2800" dirty="0" smtClean="0">
                <a:latin typeface="+mn-lt"/>
              </a:rPr>
              <a:t>αναλύτης</a:t>
            </a:r>
            <a:endParaRPr lang="el-GR" sz="2800" dirty="0">
              <a:latin typeface="+mn-lt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681704" y="4725144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 smtClean="0">
                <a:latin typeface="+mn-lt"/>
              </a:rPr>
              <a:t>Μετρώ = </a:t>
            </a:r>
            <a:r>
              <a:rPr lang="en-US" sz="2800" dirty="0" smtClean="0">
                <a:latin typeface="+mn-lt"/>
              </a:rPr>
              <a:t>Measure = </a:t>
            </a:r>
            <a:r>
              <a:rPr lang="el-GR" sz="2800" dirty="0" smtClean="0">
                <a:latin typeface="+mn-lt"/>
              </a:rPr>
              <a:t>Προσδιορίζω = </a:t>
            </a:r>
            <a:r>
              <a:rPr lang="en-US" sz="2800" dirty="0" smtClean="0">
                <a:latin typeface="+mn-lt"/>
              </a:rPr>
              <a:t>Determine</a:t>
            </a:r>
            <a:r>
              <a:rPr lang="el-GR" sz="2800" dirty="0" smtClean="0">
                <a:latin typeface="+mn-lt"/>
              </a:rPr>
              <a:t> </a:t>
            </a:r>
            <a:endParaRPr lang="el-G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039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820000"/>
                </a:solidFill>
              </a:rPr>
              <a:t>Είδη εργαστηρίων κλινικής χημείας</a:t>
            </a:r>
            <a:r>
              <a:rPr lang="en-US" dirty="0">
                <a:solidFill>
                  <a:srgbClr val="820000"/>
                </a:solidFill>
              </a:rPr>
              <a:t> </a:t>
            </a:r>
            <a:r>
              <a:rPr lang="el-GR" dirty="0">
                <a:solidFill>
                  <a:srgbClr val="820000"/>
                </a:solidFill>
              </a:rPr>
              <a:t/>
            </a:r>
            <a:br>
              <a:rPr lang="el-GR" dirty="0">
                <a:solidFill>
                  <a:srgbClr val="820000"/>
                </a:solidFill>
              </a:rPr>
            </a:br>
            <a:r>
              <a:rPr lang="el-GR" dirty="0" smtClean="0">
                <a:solidFill>
                  <a:srgbClr val="820000"/>
                </a:solidFill>
              </a:rPr>
              <a:t>Νοσοκομειακά</a:t>
            </a:r>
            <a:endParaRPr lang="el-GR" sz="3100" b="0" dirty="0">
              <a:solidFill>
                <a:srgbClr val="820000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B390-529B-4C7A-BD2B-AD535A64377A}" type="slidenum">
              <a:rPr lang="el-GR" smtClean="0"/>
              <a:pPr/>
              <a:t>6</a:t>
            </a:fld>
            <a:endParaRPr lang="el-GR" dirty="0"/>
          </a:p>
        </p:txBody>
      </p:sp>
      <p:pic>
        <p:nvPicPr>
          <p:cNvPr id="1026" name="Picture 2" descr="/xmsAssets/Image/Demo/History/1_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63" y="1988840"/>
            <a:ext cx="4714875" cy="3562351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1007604" y="5733256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+mn-lt"/>
              </a:rPr>
              <a:t>Το βιοχημικό εργαστήριο του «Ευαγγελισμού» στις αρχές του αιώνα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385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820000"/>
                </a:solidFill>
              </a:rPr>
              <a:t>Είδη εργαστηρίων κλινικής </a:t>
            </a:r>
            <a:r>
              <a:rPr lang="el-GR" dirty="0" smtClean="0">
                <a:solidFill>
                  <a:srgbClr val="820000"/>
                </a:solidFill>
              </a:rPr>
              <a:t>χημείας</a:t>
            </a:r>
            <a:r>
              <a:rPr lang="en-US" dirty="0" smtClean="0">
                <a:solidFill>
                  <a:srgbClr val="820000"/>
                </a:solidFill>
              </a:rPr>
              <a:t> </a:t>
            </a:r>
            <a:r>
              <a:rPr lang="el-GR" dirty="0">
                <a:solidFill>
                  <a:srgbClr val="820000"/>
                </a:solidFill>
              </a:rPr>
              <a:t/>
            </a:r>
            <a:br>
              <a:rPr lang="el-GR" dirty="0">
                <a:solidFill>
                  <a:srgbClr val="820000"/>
                </a:solidFill>
              </a:rPr>
            </a:br>
            <a:r>
              <a:rPr lang="el-GR" dirty="0">
                <a:solidFill>
                  <a:srgbClr val="820000"/>
                </a:solidFill>
              </a:rPr>
              <a:t>Πρωτοβάθμιας </a:t>
            </a:r>
            <a:r>
              <a:rPr lang="el-GR" dirty="0" smtClean="0">
                <a:solidFill>
                  <a:srgbClr val="820000"/>
                </a:solidFill>
              </a:rPr>
              <a:t>υγείας</a:t>
            </a:r>
            <a:endParaRPr lang="el-GR" sz="3100" b="0" dirty="0">
              <a:solidFill>
                <a:srgbClr val="820000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B390-529B-4C7A-BD2B-AD535A64377A}" type="slidenum">
              <a:rPr lang="el-GR" smtClean="0"/>
              <a:pPr/>
              <a:t>7</a:t>
            </a:fld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2303748" y="580526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+mn-lt"/>
              </a:rPr>
              <a:t>Το βιοχημικό εργαστήριο της «Βιοιατρικής»</a:t>
            </a:r>
            <a:endParaRPr lang="el-GR" dirty="0">
              <a:latin typeface="+mn-lt"/>
            </a:endParaRPr>
          </a:p>
        </p:txBody>
      </p:sp>
      <p:pic>
        <p:nvPicPr>
          <p:cNvPr id="1026" name="Picture 2" descr="Z:\Photos\TEI\Βιοιατρική 2014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72816"/>
            <a:ext cx="5832648" cy="3769015"/>
          </a:xfrm>
          <a:prstGeom prst="rect">
            <a:avLst/>
          </a:prstGeom>
          <a:noFill/>
        </p:spPr>
      </p:pic>
      <p:sp>
        <p:nvSpPr>
          <p:cNvPr id="7" name="TextBox 4"/>
          <p:cNvSpPr txBox="1"/>
          <p:nvPr/>
        </p:nvSpPr>
        <p:spPr>
          <a:xfrm>
            <a:off x="2483768" y="6237312"/>
            <a:ext cx="42849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latin typeface="+mn-lt"/>
              </a:rPr>
              <a:t>Φωτογραφία από επίσκεψη του τμήματος Ιατρικών Εργαστηρίων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845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rgbClr val="820000"/>
                </a:solidFill>
              </a:rPr>
              <a:t>Είδη εργαστηρίων κλινικής </a:t>
            </a:r>
            <a:r>
              <a:rPr lang="el-GR" sz="3600" dirty="0" smtClean="0">
                <a:solidFill>
                  <a:srgbClr val="820000"/>
                </a:solidFill>
              </a:rPr>
              <a:t>χημείας</a:t>
            </a:r>
            <a:r>
              <a:rPr lang="en-US" sz="3600" dirty="0" smtClean="0">
                <a:solidFill>
                  <a:srgbClr val="820000"/>
                </a:solidFill>
              </a:rPr>
              <a:t> </a:t>
            </a:r>
            <a:r>
              <a:rPr lang="el-GR" sz="3600" dirty="0">
                <a:solidFill>
                  <a:srgbClr val="820000"/>
                </a:solidFill>
              </a:rPr>
              <a:t/>
            </a:r>
            <a:br>
              <a:rPr lang="el-GR" sz="3600" dirty="0">
                <a:solidFill>
                  <a:srgbClr val="820000"/>
                </a:solidFill>
              </a:rPr>
            </a:br>
            <a:r>
              <a:rPr lang="el-GR" sz="3600" dirty="0" smtClean="0">
                <a:solidFill>
                  <a:srgbClr val="820000"/>
                </a:solidFill>
              </a:rPr>
              <a:t>Αναφοράς</a:t>
            </a:r>
            <a:endParaRPr lang="el-GR" sz="2800" b="0" dirty="0">
              <a:solidFill>
                <a:srgbClr val="820000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B390-529B-4C7A-BD2B-AD535A64377A}" type="slidenum">
              <a:rPr lang="el-GR" smtClean="0"/>
              <a:pPr/>
              <a:t>8</a:t>
            </a:fld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2204864"/>
            <a:ext cx="4320480" cy="3248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2771800" y="573325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+mn-lt"/>
              </a:rPr>
              <a:t>Το εργαστήριο της «</a:t>
            </a:r>
            <a:r>
              <a:rPr lang="en-US" dirty="0" smtClean="0">
                <a:latin typeface="+mn-lt"/>
              </a:rPr>
              <a:t>Labogen</a:t>
            </a:r>
            <a:r>
              <a:rPr lang="el-GR" dirty="0" smtClean="0">
                <a:latin typeface="+mn-lt"/>
              </a:rPr>
              <a:t>»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491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eaa7cf7d83198bb8245b1a20445f14fa6292a62"/>
</p:tagLst>
</file>

<file path=ppt/theme/theme1.xml><?xml version="1.0" encoding="utf-8"?>
<a:theme xmlns:a="http://schemas.openxmlformats.org/drawingml/2006/main" name="OC_template_updated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</TotalTime>
  <Words>1653</Words>
  <Application>Microsoft Office PowerPoint</Application>
  <PresentationFormat>Προβολή στην οθόνη (4:3)</PresentationFormat>
  <Paragraphs>271</Paragraphs>
  <Slides>38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38</vt:i4>
      </vt:variant>
    </vt:vector>
  </HeadingPairs>
  <TitlesOfParts>
    <vt:vector size="39" baseType="lpstr">
      <vt:lpstr>OC_template_updated</vt:lpstr>
      <vt:lpstr>Κλινική Χημεία Ι (Θ)</vt:lpstr>
      <vt:lpstr>Τι είναι η κλινική χημεία;</vt:lpstr>
      <vt:lpstr>Η διαφορά της κλινικής χημείας  από άλλες χημείες</vt:lpstr>
      <vt:lpstr>Πως λέγεται αυτό που μετρά η κλινική χημεία;</vt:lpstr>
      <vt:lpstr>Ποια επιστημονικά αντικείμενα περιλαμβάνονται στη Κλινική Χημεία;</vt:lpstr>
      <vt:lpstr>Σημαίνουν το ίδιο πράγμα</vt:lpstr>
      <vt:lpstr>Είδη εργαστηρίων κλινικής χημείας  Νοσοκομειακά</vt:lpstr>
      <vt:lpstr>Είδη εργαστηρίων κλινικής χημείας  Πρωτοβάθμιας υγείας</vt:lpstr>
      <vt:lpstr>Είδη εργαστηρίων κλινικής χημείας  Αναφοράς</vt:lpstr>
      <vt:lpstr>Μαθήματα Κλινική χημεία Ι &amp; Κλινική χημεία ΙΙ Η «κλασική κλινική χημεία»</vt:lpstr>
      <vt:lpstr>Ποιες μονάδες μέτρησης;  Το διεθνές σύστημα μονάδων (S.I.)  ή  το κλασικό Γαλλικό μετρητικό σύστημα (mg);</vt:lpstr>
      <vt:lpstr>Tι προσδιορίζει η κλινική χημεία</vt:lpstr>
      <vt:lpstr>Υπολογιστικές εξετάσεις</vt:lpstr>
      <vt:lpstr>Στην Ελλάδα η επιστήμη της «Κλινικής Χημείας» αντιπροσωπεύεται επιστημονικά κυρίως από (1 από 3):</vt:lpstr>
      <vt:lpstr>Στην Ελλάδα η επιστήμη της «Κλινικής Χημείας» αντιπροσωπεύεται επιστημονικά κυρίως από (2 από 3):</vt:lpstr>
      <vt:lpstr>Στην Ελλάδα η επιστήμη της «Κλινικής Χημείας» αντιπροσωπεύεται επιστημονικά κυρίως από (3 από 3):</vt:lpstr>
      <vt:lpstr>Συνεργασία ΤΙΕ – ΕΕΚΧ-ΚΒ  Lab Tests OnLine GR</vt:lpstr>
      <vt:lpstr>Διεθνή περιοδικά κλινικής χημείας (1 από 2)</vt:lpstr>
      <vt:lpstr>Διεθνή περιοδικά κλινικής χημείας (2 από 2)</vt:lpstr>
      <vt:lpstr>Διεθνείς οργανισμοί με αντικείμενο  τη κλινική χημεία (1 από 3)</vt:lpstr>
      <vt:lpstr>Διεθνείς οργανισμοί με αντικείμενο  τη κλινική χημεία (2 από 3)</vt:lpstr>
      <vt:lpstr>Διεθνείς οργανισμοί με αντικείμενο  τη κλινική χημεία (3 από 3)</vt:lpstr>
      <vt:lpstr>Σημαντικά συνέδρια για τη κλινική χημεία</vt:lpstr>
      <vt:lpstr>Στο ΤΕΙ Αθήνας το αντικείμενο διδάσκεται σε τρία μαθήματα:</vt:lpstr>
      <vt:lpstr>Φέτος θα προστεθεί στη θεωρία Κλινικής Χημείας Ι</vt:lpstr>
      <vt:lpstr>H σχέση της Κλινικής Χημείας Ι με προηγούμενα μαθήματα</vt:lpstr>
      <vt:lpstr>Η διδασκαλία της θεωρίας αποτελείται από τρία τμήματα:</vt:lpstr>
      <vt:lpstr>Διδακτικά βιβλία 1/3</vt:lpstr>
      <vt:lpstr>Διδακτικά βιβλία 2/3</vt:lpstr>
      <vt:lpstr>Διδακτικά βιβλία 3/3</vt:lpstr>
      <vt:lpstr>Ιστοσελίδα Διδάσκοντα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48</cp:revision>
  <dcterms:created xsi:type="dcterms:W3CDTF">2013-03-04T13:35:19Z</dcterms:created>
  <dcterms:modified xsi:type="dcterms:W3CDTF">2015-03-26T13:09:34Z</dcterms:modified>
</cp:coreProperties>
</file>