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5"/>
  </p:notesMasterIdLst>
  <p:handoutMasterIdLst>
    <p:handoutMasterId r:id="rId66"/>
  </p:handoutMasterIdLst>
  <p:sldIdLst>
    <p:sldId id="256" r:id="rId2"/>
    <p:sldId id="261"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2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7" r:id="rId58"/>
    <p:sldId id="318" r:id="rId59"/>
    <p:sldId id="319" r:id="rId60"/>
    <p:sldId id="320" r:id="rId61"/>
    <p:sldId id="321" r:id="rId62"/>
    <p:sldId id="323" r:id="rId63"/>
    <p:sldId id="322"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90" d="100"/>
          <a:sy n="90" d="100"/>
        </p:scale>
        <p:origin x="-90" y="-4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a:p>
            <a:pPr>
              <a:defRPr/>
            </a:pPr>
            <a:endParaRPr lang="el-GR" dirty="0"/>
          </a:p>
        </p:txBody>
      </p:sp>
      <p:sp>
        <p:nvSpPr>
          <p:cNvPr id="76804" name="Slide Number Placeholder 3"/>
          <p:cNvSpPr>
            <a:spLocks noGrp="1"/>
          </p:cNvSpPr>
          <p:nvPr>
            <p:ph type="sldNum" sz="quarter" idx="5"/>
          </p:nvPr>
        </p:nvSpPr>
        <p:spPr/>
        <p:txBody>
          <a:bodyPr/>
          <a:lstStyle/>
          <a:p>
            <a:pPr>
              <a:defRPr/>
            </a:pPr>
            <a:fld id="{947E1740-0BAC-4914-B319-F1F761DF4600}" type="slidenum">
              <a:rPr lang="el-GR" smtClean="0"/>
              <a:pPr>
                <a:defRPr/>
              </a:pPr>
              <a:t>1</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extLst>
      <p:ext uri="{BB962C8B-B14F-4D97-AF65-F5344CB8AC3E}">
        <p14:creationId xmlns:p14="http://schemas.microsoft.com/office/powerpoint/2010/main" val="127240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0AA5B61-3A95-4D8C-8D0A-7589ADB22D1B}" type="slidenum">
              <a:rPr lang="el-GR"/>
              <a:pPr/>
              <a:t>27</a:t>
            </a:fld>
            <a:endParaRPr lang="el-GR"/>
          </a:p>
        </p:txBody>
      </p:sp>
      <p:sp>
        <p:nvSpPr>
          <p:cNvPr id="5734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C57EE4C1-8D1C-476E-A1F1-A7D41EB115EC}" type="slidenum">
              <a:rPr lang="el-GR" sz="1300">
                <a:latin typeface="Times New Roman" pitchFamily="18" charset="0"/>
              </a:rPr>
              <a:pPr algn="r"/>
              <a:t>27</a:t>
            </a:fld>
            <a:endParaRPr lang="el-GR" sz="1300" dirty="0">
              <a:latin typeface="Times New Roman" pitchFamily="18" charset="0"/>
            </a:endParaRPr>
          </a:p>
        </p:txBody>
      </p:sp>
      <p:sp>
        <p:nvSpPr>
          <p:cNvPr id="57347" name="Rectangle 2"/>
          <p:cNvSpPr>
            <a:spLocks noGrp="1" noRot="1" noChangeAspect="1" noChangeArrowheads="1" noTextEdit="1"/>
          </p:cNvSpPr>
          <p:nvPr>
            <p:ph type="sldImg"/>
          </p:nvPr>
        </p:nvSpPr>
        <p:spPr>
          <a:xfrm>
            <a:off x="996950" y="768350"/>
            <a:ext cx="5113338" cy="3836988"/>
          </a:xfrm>
          <a:ln/>
        </p:spPr>
      </p:sp>
      <p:sp>
        <p:nvSpPr>
          <p:cNvPr id="57348"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7F2EB4-B992-470E-B4FE-D32881620AC7}" type="slidenum">
              <a:rPr lang="el-GR" smtClean="0"/>
              <a:pPr/>
              <a:t>38</a:t>
            </a:fld>
            <a:endParaRPr lang="el-G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38FD1D1-4954-4AB3-882C-E8CB38D3203A}" type="slidenum">
              <a:rPr lang="el-GR"/>
              <a:pPr/>
              <a:t>44</a:t>
            </a:fld>
            <a:endParaRPr lang="el-GR"/>
          </a:p>
        </p:txBody>
      </p:sp>
      <p:sp>
        <p:nvSpPr>
          <p:cNvPr id="53250"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4B9E1B5B-4D9A-422E-9994-897E4B4DB19E}" type="slidenum">
              <a:rPr lang="el-GR" sz="1300">
                <a:latin typeface="Times New Roman" pitchFamily="18" charset="0"/>
              </a:rPr>
              <a:pPr algn="r"/>
              <a:t>44</a:t>
            </a:fld>
            <a:endParaRPr lang="el-GR" sz="1300" dirty="0">
              <a:latin typeface="Times New Roman" pitchFamily="18" charset="0"/>
            </a:endParaRPr>
          </a:p>
        </p:txBody>
      </p:sp>
      <p:sp>
        <p:nvSpPr>
          <p:cNvPr id="53251" name="Rectangle 2"/>
          <p:cNvSpPr>
            <a:spLocks noGrp="1" noRot="1" noChangeAspect="1" noChangeArrowheads="1" noTextEdit="1"/>
          </p:cNvSpPr>
          <p:nvPr>
            <p:ph type="sldImg"/>
          </p:nvPr>
        </p:nvSpPr>
        <p:spPr>
          <a:xfrm>
            <a:off x="996950" y="768350"/>
            <a:ext cx="5113338" cy="3836988"/>
          </a:xfrm>
          <a:ln/>
        </p:spPr>
      </p:sp>
      <p:sp>
        <p:nvSpPr>
          <p:cNvPr id="53252"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38FD1D1-4954-4AB3-882C-E8CB38D3203A}" type="slidenum">
              <a:rPr lang="el-GR"/>
              <a:pPr/>
              <a:t>45</a:t>
            </a:fld>
            <a:endParaRPr lang="el-GR"/>
          </a:p>
        </p:txBody>
      </p:sp>
      <p:sp>
        <p:nvSpPr>
          <p:cNvPr id="53250"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4B9E1B5B-4D9A-422E-9994-897E4B4DB19E}" type="slidenum">
              <a:rPr lang="el-GR" sz="1300">
                <a:latin typeface="Times New Roman" pitchFamily="18" charset="0"/>
              </a:rPr>
              <a:pPr algn="r"/>
              <a:t>45</a:t>
            </a:fld>
            <a:endParaRPr lang="el-GR" sz="1300" dirty="0">
              <a:latin typeface="Times New Roman" pitchFamily="18" charset="0"/>
            </a:endParaRPr>
          </a:p>
        </p:txBody>
      </p:sp>
      <p:sp>
        <p:nvSpPr>
          <p:cNvPr id="53251" name="Rectangle 2"/>
          <p:cNvSpPr>
            <a:spLocks noGrp="1" noRot="1" noChangeAspect="1" noChangeArrowheads="1" noTextEdit="1"/>
          </p:cNvSpPr>
          <p:nvPr>
            <p:ph type="sldImg"/>
          </p:nvPr>
        </p:nvSpPr>
        <p:spPr>
          <a:xfrm>
            <a:off x="996950" y="768350"/>
            <a:ext cx="5113338" cy="3836988"/>
          </a:xfrm>
          <a:ln/>
        </p:spPr>
      </p:sp>
      <p:sp>
        <p:nvSpPr>
          <p:cNvPr id="53252"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26175"/>
            <a:ext cx="2133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endParaRPr lang="el-GR"/>
          </a:p>
        </p:txBody>
      </p:sp>
      <p:sp>
        <p:nvSpPr>
          <p:cNvPr id="6" name="Footer Placeholder 5"/>
          <p:cNvSpPr>
            <a:spLocks noGrp="1" noChangeArrowheads="1"/>
          </p:cNvSpPr>
          <p:nvPr>
            <p:ph type="ftr" sz="quarter" idx="11"/>
          </p:nvPr>
        </p:nvSpPr>
        <p:spPr>
          <a:xfrm>
            <a:off x="3124200" y="6226175"/>
            <a:ext cx="2895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endParaRPr lang="el-GR"/>
          </a:p>
        </p:txBody>
      </p:sp>
      <p:sp>
        <p:nvSpPr>
          <p:cNvPr id="7" name="Slide Number Placeholder 6"/>
          <p:cNvSpPr>
            <a:spLocks noGrp="1" noChangeArrowheads="1"/>
          </p:cNvSpPr>
          <p:nvPr>
            <p:ph type="sldNum" sz="quarter" idx="12"/>
          </p:nvPr>
        </p:nvSpPr>
        <p:spPr>
          <a:xfrm>
            <a:off x="6553200" y="6226175"/>
            <a:ext cx="2133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682082E8-3A87-4EA1-9797-BEFA5BD9F1C5}" type="slidenum">
              <a:rPr lang="el-GR"/>
              <a:pPr>
                <a:defRPr/>
              </a:pPr>
              <a:t>‹#›</a:t>
            </a:fld>
            <a:endParaRPr lang="el-GR"/>
          </a:p>
        </p:txBody>
      </p:sp>
    </p:spTree>
    <p:extLst>
      <p:ext uri="{BB962C8B-B14F-4D97-AF65-F5344CB8AC3E}">
        <p14:creationId xmlns:p14="http://schemas.microsoft.com/office/powerpoint/2010/main" val="15205429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26175"/>
            <a:ext cx="2133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endParaRPr lang="el-GR"/>
          </a:p>
        </p:txBody>
      </p:sp>
      <p:sp>
        <p:nvSpPr>
          <p:cNvPr id="7" name="Rectangle 5"/>
          <p:cNvSpPr>
            <a:spLocks noGrp="1" noChangeArrowheads="1"/>
          </p:cNvSpPr>
          <p:nvPr>
            <p:ph type="ftr" sz="quarter" idx="11"/>
          </p:nvPr>
        </p:nvSpPr>
        <p:spPr>
          <a:xfrm>
            <a:off x="3124200" y="6226175"/>
            <a:ext cx="2895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endParaRPr lang="el-GR"/>
          </a:p>
        </p:txBody>
      </p:sp>
      <p:sp>
        <p:nvSpPr>
          <p:cNvPr id="8" name="Rectangle 6"/>
          <p:cNvSpPr>
            <a:spLocks noGrp="1" noChangeArrowheads="1"/>
          </p:cNvSpPr>
          <p:nvPr>
            <p:ph type="sldNum" sz="quarter" idx="12"/>
          </p:nvPr>
        </p:nvSpPr>
        <p:spPr>
          <a:xfrm>
            <a:off x="6553200" y="6226175"/>
            <a:ext cx="2133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DDB49D1F-018E-44DE-87F7-72DDC25C76E3}" type="slidenum">
              <a:rPr lang="el-GR"/>
              <a:pPr>
                <a:defRPr/>
              </a:pPr>
              <a:t>‹#›</a:t>
            </a:fld>
            <a:endParaRPr lang="el-GR"/>
          </a:p>
        </p:txBody>
      </p:sp>
    </p:spTree>
    <p:extLst>
      <p:ext uri="{BB962C8B-B14F-4D97-AF65-F5344CB8AC3E}">
        <p14:creationId xmlns:p14="http://schemas.microsoft.com/office/powerpoint/2010/main" val="20240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310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PierreSelim" TargetMode="External"/><Relationship Id="rId4" Type="http://schemas.openxmlformats.org/officeDocument/2006/relationships/hyperlink" Target="http://en.wikipedia.org/wiki/Wheelchair_basketball#mediaviewer/File:Euroleague_-_LE_Roma_vs_Toulouse_IC-27.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Sekiseiinko" TargetMode="External"/><Relationship Id="rId4" Type="http://schemas.openxmlformats.org/officeDocument/2006/relationships/hyperlink" Target="http://commons.wikimedia.org/wiki/File:Chin-ups-1.p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Push_up_(PSF).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commons.wikimedia.org/wiki/User:Patr%C3%ADcia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skcc.org/cancer-care/patient-education/resources/general-exercise-level-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t.wikipedia.org/wiki/Distensioni_su_panca#mediaviewer/File:Bench-press-1.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Sekiseiink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interest.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blocs.fub.edu/fisioterapiafub/2012/09/19/hand-held-dynamometer-una-herramienta-que-mejora-el-tradicional-test-de-daniel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lo.br/scielo.php?pid=S1413-35552007000100010&amp;script=sci_arttext&amp;tlng=en"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creativecommons.org/licenses/by-nc/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lickr.com/photos/sportex/5862196951/"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creativecommons.org/licenses/by-nd/2.0/" TargetMode="External"/><Relationship Id="rId4" Type="http://schemas.openxmlformats.org/officeDocument/2006/relationships/hyperlink" Target="https://www.flickr.com/photos/sporte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ixgood.com/trunk-lift.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creativecommons.org/licenses/by-nc/3.0/" TargetMode="External"/><Relationship Id="rId4" Type="http://schemas.openxmlformats.org/officeDocument/2006/relationships/hyperlink" Target="http://www.scielo.br/scielo.php?script=sci_arttext&amp;pid=S1413-35552010000100003&amp;lng=en&amp;tlng=en.%2010.1590/S1413-3555201000010000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mazon.com/Vertec-5013/dp/B003GWVQ02"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creativecommons.org/licenses/by-nc-nd/3.0/" TargetMode="External"/><Relationship Id="rId4" Type="http://schemas.openxmlformats.org/officeDocument/2006/relationships/hyperlink" Target="http://www.ijtmb.org/index.php/ijtmb/article/view/181/23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creativecommons.org/licenses/by-nc/3.0/" TargetMode="External"/><Relationship Id="rId4" Type="http://schemas.openxmlformats.org/officeDocument/2006/relationships/hyperlink" Target="http://www.scielo.br/scielo.php?script=sci_arttext&amp;pid=S0004-282X2011000700021&amp;lng=en&amp;tlng=en.%2010.1590/S0004-282X201100070002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drdenizdogan.com/2012/03/uzanma-testi-fonksiyonel-erisme-testi.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ncbi.nlm.nih.gov/pubmed/962466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ncbi.nlm.nih.gov/pubmed/962466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commons.wikimedia.org/wiki/User:Juan_Pablo_Arancibia_Medina" TargetMode="External"/><Relationship Id="rId3" Type="http://schemas.openxmlformats.org/officeDocument/2006/relationships/image" Target="../media/image3.png"/><Relationship Id="rId7" Type="http://schemas.openxmlformats.org/officeDocument/2006/relationships/hyperlink" Target="http://pixabay.com/en/users/Nem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pixabay.com/en/kids-yoga-cartoon-free-positions-35935/" TargetMode="External"/><Relationship Id="rId5"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hyperlink" Target="http://pixabay.com/go/?t=http://creativecommons.org/publicdomain/zero/1.0/deed.en"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sciencedirect.com/science/article/pii/S1466853X0900114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prstClr val="black"/>
                </a:solidFill>
                <a:latin typeface="Calibri"/>
              </a:rPr>
              <a:t>Προσαρμοσμένη Κινητική Δραστηριότητα</a:t>
            </a:r>
            <a:endParaRPr lang="el-GR" sz="1400" b="1" dirty="0">
              <a:solidFill>
                <a:schemeClr val="tx1"/>
              </a:solidFill>
              <a:latin typeface="+mn-lt"/>
            </a:endParaRPr>
          </a:p>
        </p:txBody>
      </p:sp>
      <p:sp>
        <p:nvSpPr>
          <p:cNvPr id="11" name="Υπότιτλος 2"/>
          <p:cNvSpPr>
            <a:spLocks noGrp="1"/>
          </p:cNvSpPr>
          <p:nvPr>
            <p:ph type="subTitle" idx="1"/>
          </p:nvPr>
        </p:nvSpPr>
        <p:spPr>
          <a:xfrm>
            <a:off x="0" y="2708920"/>
            <a:ext cx="9144000" cy="2232248"/>
          </a:xfrm>
        </p:spPr>
        <p:txBody>
          <a:bodyPr>
            <a:noAutofit/>
          </a:bodyPr>
          <a:lstStyle/>
          <a:p>
            <a:pPr eaLnBrk="1" hangingPunct="1"/>
            <a:r>
              <a:rPr lang="el-GR" sz="2700" b="1" dirty="0" smtClean="0"/>
              <a:t>Ενότητα 3</a:t>
            </a:r>
            <a:r>
              <a:rPr lang="el-GR" sz="2700" dirty="0" smtClean="0"/>
              <a:t>:</a:t>
            </a:r>
            <a:r>
              <a:rPr lang="en-US" sz="2700" dirty="0" smtClean="0"/>
              <a:t> </a:t>
            </a:r>
            <a:r>
              <a:rPr lang="el-GR" sz="2700" dirty="0"/>
              <a:t>Αξιολόγηση Φυσικής κατάστασης σε άτομα με </a:t>
            </a:r>
            <a:r>
              <a:rPr lang="el-GR" sz="2700" dirty="0" smtClean="0"/>
              <a:t>αναπηρία</a:t>
            </a:r>
          </a:p>
          <a:p>
            <a:pPr lvl="0">
              <a:lnSpc>
                <a:spcPct val="80000"/>
              </a:lnSpc>
            </a:pPr>
            <a:endParaRPr lang="en-US" sz="1400" dirty="0" smtClean="0">
              <a:solidFill>
                <a:prstClr val="black"/>
              </a:solidFill>
              <a:latin typeface="+mj-lt"/>
            </a:endParaRPr>
          </a:p>
          <a:p>
            <a:pPr lvl="0" algn="l">
              <a:lnSpc>
                <a:spcPct val="80000"/>
              </a:lnSpc>
            </a:pPr>
            <a:r>
              <a:rPr lang="en-US" sz="2400" dirty="0" smtClean="0">
                <a:solidFill>
                  <a:prstClr val="black"/>
                </a:solidFill>
                <a:latin typeface="+mj-lt"/>
              </a:rPr>
              <a:t>             </a:t>
            </a:r>
            <a:r>
              <a:rPr lang="el-GR" sz="2400" dirty="0" smtClean="0">
                <a:solidFill>
                  <a:prstClr val="black"/>
                </a:solidFill>
                <a:latin typeface="+mj-lt"/>
              </a:rPr>
              <a:t>Ειρήνη </a:t>
            </a:r>
            <a:r>
              <a:rPr lang="el-GR" sz="2400" dirty="0" err="1" smtClean="0">
                <a:solidFill>
                  <a:prstClr val="black"/>
                </a:solidFill>
                <a:latin typeface="+mj-lt"/>
              </a:rPr>
              <a:t>Γραμματοπούλου</a:t>
            </a:r>
            <a:r>
              <a:rPr lang="en-US" sz="2400" dirty="0" smtClean="0">
                <a:solidFill>
                  <a:prstClr val="black"/>
                </a:solidFill>
                <a:latin typeface="+mj-lt"/>
              </a:rPr>
              <a:t>      </a:t>
            </a:r>
            <a:r>
              <a:rPr lang="el-GR" sz="2400" dirty="0" smtClean="0">
                <a:solidFill>
                  <a:prstClr val="black"/>
                </a:solidFill>
                <a:latin typeface="+mj-lt"/>
              </a:rPr>
              <a:t>        </a:t>
            </a:r>
            <a:r>
              <a:rPr lang="en-US" sz="2400" dirty="0" smtClean="0">
                <a:solidFill>
                  <a:prstClr val="black"/>
                </a:solidFill>
                <a:latin typeface="+mj-lt"/>
              </a:rPr>
              <a:t>        </a:t>
            </a:r>
            <a:r>
              <a:rPr lang="el-GR" sz="2400" dirty="0" smtClean="0">
                <a:solidFill>
                  <a:prstClr val="black"/>
                </a:solidFill>
                <a:latin typeface="+mj-lt"/>
              </a:rPr>
              <a:t>Νικόλαος </a:t>
            </a:r>
            <a:r>
              <a:rPr lang="el-GR" sz="2400" dirty="0" err="1" smtClean="0">
                <a:solidFill>
                  <a:prstClr val="black"/>
                </a:solidFill>
                <a:latin typeface="+mj-lt"/>
              </a:rPr>
              <a:t>Χρυσάγης</a:t>
            </a:r>
            <a:r>
              <a:rPr lang="en-US" sz="2400" dirty="0" smtClean="0">
                <a:solidFill>
                  <a:prstClr val="black"/>
                </a:solidFill>
                <a:latin typeface="+mj-lt"/>
              </a:rPr>
              <a:t> </a:t>
            </a:r>
            <a:endParaRPr lang="el-GR" sz="2400" dirty="0" smtClean="0">
              <a:solidFill>
                <a:prstClr val="black"/>
              </a:solidFill>
              <a:latin typeface="+mj-lt"/>
            </a:endParaRPr>
          </a:p>
          <a:p>
            <a:pPr lvl="0" algn="l">
              <a:lnSpc>
                <a:spcPct val="80000"/>
              </a:lnSpc>
            </a:pPr>
            <a:r>
              <a:rPr lang="el-GR" sz="2400" dirty="0" smtClean="0">
                <a:solidFill>
                  <a:prstClr val="black"/>
                </a:solidFill>
                <a:latin typeface="+mj-lt"/>
              </a:rPr>
              <a:t>           Αναπληρώτρια </a:t>
            </a:r>
            <a:r>
              <a:rPr lang="el-GR" sz="2400" dirty="0">
                <a:solidFill>
                  <a:prstClr val="black"/>
                </a:solidFill>
                <a:latin typeface="+mj-lt"/>
              </a:rPr>
              <a:t>Καθηγήτρια </a:t>
            </a:r>
            <a:r>
              <a:rPr lang="el-GR" sz="2400" dirty="0" smtClean="0">
                <a:solidFill>
                  <a:prstClr val="black"/>
                </a:solidFill>
                <a:latin typeface="+mj-lt"/>
              </a:rPr>
              <a:t>  </a:t>
            </a:r>
            <a:r>
              <a:rPr lang="en-US" sz="2400" dirty="0" smtClean="0">
                <a:solidFill>
                  <a:prstClr val="black"/>
                </a:solidFill>
                <a:latin typeface="+mj-lt"/>
              </a:rPr>
              <a:t>     </a:t>
            </a:r>
            <a:r>
              <a:rPr lang="el-GR" sz="2400" dirty="0" smtClean="0">
                <a:solidFill>
                  <a:prstClr val="black"/>
                </a:solidFill>
                <a:latin typeface="+mj-lt"/>
              </a:rPr>
              <a:t>   </a:t>
            </a:r>
            <a:r>
              <a:rPr lang="en-US" sz="2400" smtClean="0">
                <a:solidFill>
                  <a:prstClr val="black"/>
                </a:solidFill>
                <a:latin typeface="+mj-lt"/>
              </a:rPr>
              <a:t>  </a:t>
            </a:r>
            <a:r>
              <a:rPr lang="el-GR" sz="2400" dirty="0" smtClean="0">
                <a:solidFill>
                  <a:prstClr val="black"/>
                </a:solidFill>
                <a:latin typeface="+mj-lt"/>
              </a:rPr>
              <a:t>Εργαστηριακός συνεργάτης</a:t>
            </a:r>
            <a:endParaRPr lang="el-GR" sz="2400" dirty="0">
              <a:solidFill>
                <a:prstClr val="black"/>
              </a:solidFill>
              <a:latin typeface="+mj-lt"/>
            </a:endParaRPr>
          </a:p>
          <a:p>
            <a:pPr lvl="0">
              <a:lnSpc>
                <a:spcPct val="80000"/>
              </a:lnSpc>
            </a:pPr>
            <a:r>
              <a:rPr lang="el-GR" sz="2400" dirty="0" smtClean="0">
                <a:solidFill>
                  <a:prstClr val="black"/>
                </a:solidFill>
                <a:latin typeface="+mj-lt"/>
              </a:rPr>
              <a:t>Τμήμα Φυσικοθεραπείας ΤΕΙ-Αθήνας</a:t>
            </a:r>
            <a:endParaRPr lang="el-GR" sz="2400" dirty="0">
              <a:solidFill>
                <a:prstClr val="black"/>
              </a:solidFill>
              <a:latin typeface="+mj-lt"/>
            </a:endParaRPr>
          </a:p>
        </p:txBody>
      </p:sp>
      <p:pic>
        <p:nvPicPr>
          <p:cNvPr id="12" name="Picture 11"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333266910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Ορισμοί των χαρακτηριστικών της Φ.Κ. της σχετιζόμενης  με την υγεία</a:t>
            </a:r>
            <a:r>
              <a:rPr lang="en-US" sz="3600" dirty="0"/>
              <a:t> </a:t>
            </a:r>
            <a:r>
              <a:rPr lang="en-US" sz="2800" b="0" dirty="0" smtClean="0"/>
              <a:t>(2 </a:t>
            </a:r>
            <a:r>
              <a:rPr lang="el-GR" sz="2800" b="0" dirty="0"/>
              <a:t>από 2)</a:t>
            </a:r>
            <a:endParaRPr lang="el-GR" sz="2800" dirty="0"/>
          </a:p>
        </p:txBody>
      </p:sp>
      <p:sp>
        <p:nvSpPr>
          <p:cNvPr id="3" name="2 - Θέση περιεχομένου"/>
          <p:cNvSpPr>
            <a:spLocks noGrp="1"/>
          </p:cNvSpPr>
          <p:nvPr>
            <p:ph idx="1"/>
          </p:nvPr>
        </p:nvSpPr>
        <p:spPr/>
        <p:txBody>
          <a:bodyPr/>
          <a:lstStyle/>
          <a:p>
            <a:pPr eaLnBrk="1" hangingPunct="1">
              <a:buFont typeface="Wingdings" pitchFamily="2" charset="2"/>
              <a:buChar char="§"/>
            </a:pPr>
            <a:r>
              <a:rPr lang="el-GR" sz="2400" b="1" dirty="0" smtClean="0">
                <a:solidFill>
                  <a:srgbClr val="820000"/>
                </a:solidFill>
              </a:rPr>
              <a:t>Μυϊκή δύναμη</a:t>
            </a:r>
          </a:p>
          <a:p>
            <a:pPr indent="11113" eaLnBrk="1" hangingPunct="1">
              <a:buNone/>
            </a:pPr>
            <a:r>
              <a:rPr lang="el-GR" sz="2400" dirty="0" smtClean="0"/>
              <a:t>Αναφέρεται στην μέγιστη μυϊκή προσπάθεια  σε μικρό σχετικά</a:t>
            </a:r>
            <a:r>
              <a:rPr lang="en-US" sz="2400" dirty="0" smtClean="0"/>
              <a:t> </a:t>
            </a:r>
            <a:r>
              <a:rPr lang="el-GR" sz="2400" dirty="0" smtClean="0"/>
              <a:t>χρόνο </a:t>
            </a:r>
          </a:p>
          <a:p>
            <a:pPr eaLnBrk="1" hangingPunct="1">
              <a:buNone/>
            </a:pPr>
            <a:endParaRPr lang="el-GR" sz="2400" dirty="0" smtClean="0"/>
          </a:p>
          <a:p>
            <a:pPr eaLnBrk="1" hangingPunct="1">
              <a:buFont typeface="Wingdings" pitchFamily="2" charset="2"/>
              <a:buChar char="§"/>
            </a:pPr>
            <a:r>
              <a:rPr lang="el-GR" sz="2400" b="1" dirty="0" smtClean="0">
                <a:solidFill>
                  <a:srgbClr val="820000"/>
                </a:solidFill>
              </a:rPr>
              <a:t>Μυϊκή αντοχή </a:t>
            </a:r>
          </a:p>
          <a:p>
            <a:pPr indent="11113" eaLnBrk="1" hangingPunct="1">
              <a:buNone/>
            </a:pPr>
            <a:r>
              <a:rPr lang="el-GR" sz="2400" dirty="0" smtClean="0"/>
              <a:t>Αναφέρεται στην </a:t>
            </a:r>
            <a:r>
              <a:rPr lang="el-GR" sz="2400" dirty="0" err="1" smtClean="0"/>
              <a:t>υπομέγιστη</a:t>
            </a:r>
            <a:r>
              <a:rPr lang="el-GR" sz="2400" dirty="0" smtClean="0"/>
              <a:t> μυϊκή προσπάθεια για</a:t>
            </a:r>
          </a:p>
          <a:p>
            <a:pPr indent="11113" eaLnBrk="1" hangingPunct="1">
              <a:buNone/>
            </a:pPr>
            <a:r>
              <a:rPr lang="el-GR" sz="2400" dirty="0" smtClean="0"/>
              <a:t>μεγαλύτερο χρονικό διάστημα </a:t>
            </a:r>
          </a:p>
          <a:p>
            <a:pPr eaLnBrk="1" hangingPunct="1">
              <a:buNone/>
            </a:pPr>
            <a:endParaRPr lang="el-GR" sz="2400" dirty="0" smtClean="0"/>
          </a:p>
          <a:p>
            <a:pPr algn="r" eaLnBrk="1" hangingPunct="1">
              <a:buNone/>
            </a:pPr>
            <a:endParaRPr lang="en-US" sz="1800" dirty="0" smtClean="0">
              <a:sym typeface="Wingdings 3" pitchFamily="18" charset="2"/>
            </a:endParaRPr>
          </a:p>
          <a:p>
            <a:pPr algn="r" eaLnBrk="1" hangingPunct="1">
              <a:buNone/>
            </a:pPr>
            <a:r>
              <a:rPr lang="el-GR" sz="1800" dirty="0" smtClean="0">
                <a:sym typeface="Wingdings 3" pitchFamily="18" charset="2"/>
              </a:rPr>
              <a:t>(</a:t>
            </a:r>
            <a:r>
              <a:rPr lang="en-US" sz="1800" dirty="0" err="1" smtClean="0">
                <a:sym typeface="Wingdings 3" pitchFamily="18" charset="2"/>
              </a:rPr>
              <a:t>Horvat</a:t>
            </a:r>
            <a:r>
              <a:rPr lang="en-US" sz="1800" dirty="0" smtClean="0">
                <a:sym typeface="Wingdings 3" pitchFamily="18" charset="2"/>
              </a:rPr>
              <a:t>, Block &amp; Kelly, 2011</a:t>
            </a:r>
            <a:r>
              <a:rPr lang="el-GR" sz="1800" dirty="0" smtClean="0">
                <a:sym typeface="Wingdings 3" pitchFamily="18" charset="2"/>
              </a:rPr>
              <a:t>)</a:t>
            </a:r>
            <a:endParaRPr lang="el-GR" sz="1800" dirty="0" smtClean="0"/>
          </a:p>
          <a:p>
            <a:pPr eaLnBrk="1" hangingPunct="1">
              <a:buNone/>
            </a:pP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9</a:t>
            </a:fld>
            <a:endParaRPr lang="el-GR"/>
          </a:p>
        </p:txBody>
      </p:sp>
    </p:spTree>
    <p:extLst>
      <p:ext uri="{BB962C8B-B14F-4D97-AF65-F5344CB8AC3E}">
        <p14:creationId xmlns:p14="http://schemas.microsoft.com/office/powerpoint/2010/main" val="715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r>
              <a:rPr lang="el-GR" sz="3600" dirty="0" smtClean="0"/>
              <a:t>Ορισμός της Φ.Κ. </a:t>
            </a:r>
            <a:br>
              <a:rPr lang="el-GR" sz="3600" dirty="0" smtClean="0"/>
            </a:br>
            <a:r>
              <a:rPr lang="el-GR" sz="3600" dirty="0" smtClean="0"/>
              <a:t>της σχετιζόμενης με τις ικανότητες </a:t>
            </a:r>
          </a:p>
        </p:txBody>
      </p:sp>
      <p:sp>
        <p:nvSpPr>
          <p:cNvPr id="6147" name="Content Placeholder 2"/>
          <p:cNvSpPr>
            <a:spLocks noGrp="1"/>
          </p:cNvSpPr>
          <p:nvPr>
            <p:ph idx="1"/>
          </p:nvPr>
        </p:nvSpPr>
        <p:spPr/>
        <p:txBody>
          <a:bodyPr/>
          <a:lstStyle/>
          <a:p>
            <a:pPr marL="0" indent="0">
              <a:buNone/>
            </a:pPr>
            <a:r>
              <a:rPr lang="el-GR" sz="2400" dirty="0" smtClean="0"/>
              <a:t>Περιλαμβάνει τα χαρακτηριστικά της Φ.Κ. τα οποία σχετίζονται  με τις</a:t>
            </a:r>
            <a:r>
              <a:rPr lang="en-US" sz="2400" dirty="0" smtClean="0"/>
              <a:t> </a:t>
            </a:r>
            <a:r>
              <a:rPr lang="el-GR" sz="2400" dirty="0" smtClean="0"/>
              <a:t>επιδόσεις σε κινητικές ικανότητες και τα αθλήματα</a:t>
            </a:r>
          </a:p>
          <a:p>
            <a:pPr eaLnBrk="1" hangingPunct="1">
              <a:buFont typeface="Arial" charset="0"/>
              <a:buNone/>
            </a:pPr>
            <a:r>
              <a:rPr lang="el-GR" sz="2400" dirty="0" smtClean="0"/>
              <a:t>                     </a:t>
            </a:r>
          </a:p>
          <a:p>
            <a:pPr eaLnBrk="1" hangingPunct="1">
              <a:buFont typeface="Arial" charset="0"/>
              <a:buNone/>
            </a:pPr>
            <a:r>
              <a:rPr lang="el-GR" sz="2400" b="1" dirty="0" smtClean="0">
                <a:solidFill>
                  <a:srgbClr val="820000"/>
                </a:solidFill>
              </a:rPr>
              <a:t>Χαρακτηριστικά: </a:t>
            </a:r>
          </a:p>
          <a:p>
            <a:pPr eaLnBrk="1" hangingPunct="1"/>
            <a:r>
              <a:rPr lang="el-GR" sz="2400" dirty="0" smtClean="0"/>
              <a:t>Ευκινησία </a:t>
            </a:r>
          </a:p>
          <a:p>
            <a:pPr eaLnBrk="1" hangingPunct="1"/>
            <a:r>
              <a:rPr lang="el-GR" sz="2400" dirty="0" smtClean="0"/>
              <a:t>Ισορροπία</a:t>
            </a:r>
          </a:p>
          <a:p>
            <a:pPr eaLnBrk="1" hangingPunct="1"/>
            <a:r>
              <a:rPr lang="el-GR" sz="2400" dirty="0" smtClean="0"/>
              <a:t>Ταχύτητα </a:t>
            </a:r>
          </a:p>
          <a:p>
            <a:pPr eaLnBrk="1" hangingPunct="1"/>
            <a:r>
              <a:rPr lang="el-GR" sz="2400" dirty="0" smtClean="0"/>
              <a:t>Ισχύς</a:t>
            </a:r>
          </a:p>
          <a:p>
            <a:pPr eaLnBrk="1" hangingPunct="1">
              <a:buFont typeface="Arial" charset="0"/>
              <a:buNone/>
            </a:pPr>
            <a:endParaRPr lang="el-GR" sz="2400" dirty="0" smtClean="0"/>
          </a:p>
          <a:p>
            <a:pPr eaLnBrk="1" hangingPunct="1">
              <a:buFont typeface="Arial" charset="0"/>
              <a:buNone/>
            </a:pPr>
            <a:endParaRPr lang="el-GR" sz="2400" dirty="0" smtClean="0"/>
          </a:p>
          <a:p>
            <a:pPr eaLnBrk="1" hangingPunct="1">
              <a:buFont typeface="Arial" charset="0"/>
              <a:buNone/>
            </a:pPr>
            <a:endParaRPr lang="el-GR" sz="2400" dirty="0" smtClean="0"/>
          </a:p>
        </p:txBody>
      </p:sp>
      <p:sp>
        <p:nvSpPr>
          <p:cNvPr id="512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7877E08-BA86-448F-A3A8-5FE020D53A06}" type="slidenum">
              <a:rPr lang="el-GR" smtClean="0"/>
              <a:pPr>
                <a:defRPr/>
              </a:pPr>
              <a:t>10</a:t>
            </a:fld>
            <a:endParaRPr lang="el-GR" smtClean="0"/>
          </a:p>
        </p:txBody>
      </p:sp>
      <p:sp>
        <p:nvSpPr>
          <p:cNvPr id="5" name="Rectangle 4"/>
          <p:cNvSpPr/>
          <p:nvPr/>
        </p:nvSpPr>
        <p:spPr>
          <a:xfrm>
            <a:off x="0" y="6286500"/>
            <a:ext cx="4572000" cy="369888"/>
          </a:xfrm>
          <a:prstGeom prst="rect">
            <a:avLst/>
          </a:prstGeom>
        </p:spPr>
        <p:txBody>
          <a:bodyPr>
            <a:spAutoFit/>
          </a:bodyPr>
          <a:lstStyle/>
          <a:p>
            <a:pPr>
              <a:defRPr/>
            </a:pPr>
            <a:r>
              <a:rPr lang="en-US" sz="1800" dirty="0">
                <a:cs typeface="+mn-cs"/>
              </a:rPr>
              <a:t> </a:t>
            </a:r>
            <a:r>
              <a:rPr lang="en-US" sz="1800" dirty="0">
                <a:latin typeface="+mn-lt"/>
                <a:cs typeface="+mn-cs"/>
              </a:rPr>
              <a:t> </a:t>
            </a:r>
          </a:p>
        </p:txBody>
      </p:sp>
      <p:sp>
        <p:nvSpPr>
          <p:cNvPr id="20485" name="5 - Ορθογώνιο"/>
          <p:cNvSpPr>
            <a:spLocks noChangeArrowheads="1"/>
          </p:cNvSpPr>
          <p:nvPr/>
        </p:nvSpPr>
        <p:spPr bwMode="auto">
          <a:xfrm>
            <a:off x="392249" y="5150562"/>
            <a:ext cx="8429684" cy="646331"/>
          </a:xfrm>
          <a:prstGeom prst="rect">
            <a:avLst/>
          </a:prstGeom>
          <a:noFill/>
          <a:ln w="9525">
            <a:noFill/>
            <a:miter lim="800000"/>
            <a:headEnd/>
            <a:tailEnd/>
          </a:ln>
        </p:spPr>
        <p:txBody>
          <a:bodyPr wrap="square">
            <a:spAutoFit/>
          </a:bodyPr>
          <a:lstStyle/>
          <a:p>
            <a:pPr algn="r">
              <a:defRPr/>
            </a:pPr>
            <a:endParaRPr lang="el-GR" sz="1800" dirty="0" smtClean="0"/>
          </a:p>
          <a:p>
            <a:pPr algn="r">
              <a:defRPr/>
            </a:pPr>
            <a:r>
              <a:rPr lang="el-GR" sz="1800" dirty="0" smtClean="0"/>
              <a:t>(</a:t>
            </a:r>
            <a:r>
              <a:rPr lang="en-US" sz="1800" dirty="0" smtClean="0"/>
              <a:t>Corbin, </a:t>
            </a:r>
            <a:r>
              <a:rPr lang="en-US" sz="1800" dirty="0" err="1" smtClean="0"/>
              <a:t>Pangrazi</a:t>
            </a:r>
            <a:r>
              <a:rPr lang="en-US" sz="1800" dirty="0" smtClean="0"/>
              <a:t>, &amp; Franks, 2000) </a:t>
            </a:r>
            <a:endParaRPr lang="en-US" sz="1800" dirty="0">
              <a:latin typeface="+mn-lt"/>
            </a:endParaRPr>
          </a:p>
        </p:txBody>
      </p:sp>
    </p:spTree>
    <p:extLst>
      <p:ext uri="{BB962C8B-B14F-4D97-AF65-F5344CB8AC3E}">
        <p14:creationId xmlns:p14="http://schemas.microsoft.com/office/powerpoint/2010/main" val="353634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dirty="0" smtClean="0"/>
              <a:t>Ορισμοί των χαρακτηριστικών της Φ.Κ. σχετιζόμενης με τις ικανότητες </a:t>
            </a:r>
            <a:r>
              <a:rPr lang="en-US" sz="2800" b="0" dirty="0" smtClean="0"/>
              <a:t>(</a:t>
            </a:r>
            <a:r>
              <a:rPr lang="el-GR" sz="2800" b="0" dirty="0" smtClean="0"/>
              <a:t>1</a:t>
            </a:r>
            <a:r>
              <a:rPr lang="en-US" sz="2800" b="0" dirty="0" smtClean="0"/>
              <a:t> </a:t>
            </a:r>
            <a:r>
              <a:rPr lang="el-GR" sz="2800" b="0" dirty="0" smtClean="0"/>
              <a:t>από 2)</a:t>
            </a:r>
            <a:endParaRPr lang="el-GR" sz="2800" dirty="0"/>
          </a:p>
        </p:txBody>
      </p:sp>
      <p:sp>
        <p:nvSpPr>
          <p:cNvPr id="3" name="2 - Θέση περιεχομένου"/>
          <p:cNvSpPr>
            <a:spLocks noGrp="1"/>
          </p:cNvSpPr>
          <p:nvPr>
            <p:ph idx="1"/>
          </p:nvPr>
        </p:nvSpPr>
        <p:spPr/>
        <p:txBody>
          <a:bodyPr/>
          <a:lstStyle/>
          <a:p>
            <a:pPr eaLnBrk="1" hangingPunct="1">
              <a:buFont typeface="Wingdings" pitchFamily="2" charset="2"/>
              <a:buChar char="§"/>
            </a:pPr>
            <a:r>
              <a:rPr lang="el-GR" sz="2400" b="1" dirty="0" smtClean="0">
                <a:solidFill>
                  <a:srgbClr val="820000"/>
                </a:solidFill>
              </a:rPr>
              <a:t>Ευκινησία</a:t>
            </a:r>
          </a:p>
          <a:p>
            <a:pPr eaLnBrk="1" hangingPunct="1">
              <a:buNone/>
            </a:pPr>
            <a:r>
              <a:rPr lang="el-GR" sz="2400" dirty="0" smtClean="0"/>
              <a:t>	Αναφέρεται στην ικανότητα  αλλαγής της θέσης του σώματος με ταχύτητα και ακρίβεια</a:t>
            </a:r>
          </a:p>
          <a:p>
            <a:pPr eaLnBrk="1" hangingPunct="1">
              <a:buNone/>
            </a:pPr>
            <a:endParaRPr lang="el-GR" sz="2400" dirty="0" smtClean="0"/>
          </a:p>
          <a:p>
            <a:pPr eaLnBrk="1" hangingPunct="1">
              <a:buFont typeface="Wingdings" pitchFamily="2" charset="2"/>
              <a:buChar char="§"/>
            </a:pPr>
            <a:r>
              <a:rPr lang="el-GR" sz="2400" b="1" dirty="0" smtClean="0">
                <a:solidFill>
                  <a:srgbClr val="820000"/>
                </a:solidFill>
              </a:rPr>
              <a:t>Ταχύτητα </a:t>
            </a:r>
          </a:p>
          <a:p>
            <a:pPr eaLnBrk="1" hangingPunct="1">
              <a:buNone/>
            </a:pPr>
            <a:r>
              <a:rPr lang="el-GR" sz="2400" dirty="0" smtClean="0"/>
              <a:t>	Αναφέρεται στην ικανότητα εκτέλεσης μις κίνησης μέσα σε</a:t>
            </a:r>
          </a:p>
          <a:p>
            <a:pPr eaLnBrk="1" hangingPunct="1">
              <a:buNone/>
            </a:pPr>
            <a:r>
              <a:rPr lang="el-GR" sz="2400" dirty="0" smtClean="0"/>
              <a:t>	μικρό χρονικό διάστημα ή την κάλυψη μιας απόστασης  σε όσο το δυνατόν μικρότερο χρόνο </a:t>
            </a:r>
          </a:p>
          <a:p>
            <a:pPr eaLnBrk="1" hangingPunct="1">
              <a:buNone/>
            </a:pPr>
            <a:r>
              <a:rPr lang="el-GR" sz="2400" dirty="0" smtClean="0"/>
              <a:t>   </a:t>
            </a:r>
          </a:p>
          <a:p>
            <a:pPr algn="r" eaLnBrk="1" hangingPunct="1">
              <a:buNone/>
            </a:pPr>
            <a:r>
              <a:rPr lang="el-GR" sz="1800" dirty="0" smtClean="0"/>
              <a:t>(</a:t>
            </a:r>
            <a:r>
              <a:rPr lang="en-US" sz="1800" dirty="0" smtClean="0"/>
              <a:t>Corbin </a:t>
            </a:r>
            <a:r>
              <a:rPr lang="el-GR" sz="1800" dirty="0" smtClean="0"/>
              <a:t>&amp;</a:t>
            </a:r>
            <a:r>
              <a:rPr lang="en-US" sz="1800" dirty="0" smtClean="0"/>
              <a:t> Lindsey, 1994</a:t>
            </a:r>
            <a:r>
              <a:rPr lang="el-GR" sz="1800"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11</a:t>
            </a:fld>
            <a:endParaRPr lang="el-GR"/>
          </a:p>
        </p:txBody>
      </p:sp>
    </p:spTree>
    <p:extLst>
      <p:ext uri="{BB962C8B-B14F-4D97-AF65-F5344CB8AC3E}">
        <p14:creationId xmlns:p14="http://schemas.microsoft.com/office/powerpoint/2010/main" val="2535426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r>
              <a:rPr lang="el-GR" dirty="0"/>
              <a:t>Ορισμοί των χαρακτηριστικών της Φ.Κ. σχετιζόμενης με τις ικανότητες </a:t>
            </a:r>
            <a:r>
              <a:rPr lang="en-US" sz="3100" b="0" dirty="0" smtClean="0"/>
              <a:t>(</a:t>
            </a:r>
            <a:r>
              <a:rPr lang="el-GR" sz="3100" b="0" dirty="0" smtClean="0"/>
              <a:t>2</a:t>
            </a:r>
            <a:r>
              <a:rPr lang="en-US" sz="3100" b="0" dirty="0" smtClean="0"/>
              <a:t> </a:t>
            </a:r>
            <a:r>
              <a:rPr lang="el-GR" sz="3100" b="0" dirty="0"/>
              <a:t>από 2)</a:t>
            </a:r>
            <a:endParaRPr lang="el-GR" sz="2700" dirty="0"/>
          </a:p>
        </p:txBody>
      </p:sp>
      <p:sp>
        <p:nvSpPr>
          <p:cNvPr id="3" name="2 - Θέση περιεχομένου"/>
          <p:cNvSpPr>
            <a:spLocks noGrp="1"/>
          </p:cNvSpPr>
          <p:nvPr>
            <p:ph idx="1"/>
          </p:nvPr>
        </p:nvSpPr>
        <p:spPr/>
        <p:txBody>
          <a:bodyPr/>
          <a:lstStyle/>
          <a:p>
            <a:pPr eaLnBrk="1" hangingPunct="1">
              <a:buFont typeface="Wingdings" pitchFamily="2" charset="2"/>
              <a:buChar char="§"/>
            </a:pPr>
            <a:r>
              <a:rPr lang="el-GR" sz="2400" b="1" dirty="0" smtClean="0">
                <a:solidFill>
                  <a:srgbClr val="820000"/>
                </a:solidFill>
              </a:rPr>
              <a:t>Ισχύς</a:t>
            </a:r>
          </a:p>
          <a:p>
            <a:pPr eaLnBrk="1" hangingPunct="1">
              <a:buNone/>
            </a:pPr>
            <a:r>
              <a:rPr lang="el-GR" sz="2400" dirty="0" smtClean="0"/>
              <a:t>	Αποτελεί τον συνδυασμό δύναμης και ταχύτητας.</a:t>
            </a:r>
          </a:p>
          <a:p>
            <a:pPr eaLnBrk="1" hangingPunct="1">
              <a:buNone/>
            </a:pPr>
            <a:r>
              <a:rPr lang="el-GR" sz="2400" dirty="0" smtClean="0"/>
              <a:t>	Αναφέρεται στην απότομη και γρήγορη μυϊκή σύσπαση σε</a:t>
            </a:r>
          </a:p>
          <a:p>
            <a:pPr eaLnBrk="1" hangingPunct="1">
              <a:buNone/>
            </a:pPr>
            <a:r>
              <a:rPr lang="el-GR" sz="2400" dirty="0" smtClean="0"/>
              <a:t>	αυξημένη αντίσταση</a:t>
            </a:r>
          </a:p>
          <a:p>
            <a:pPr eaLnBrk="1" hangingPunct="1">
              <a:buNone/>
            </a:pPr>
            <a:endParaRPr lang="el-GR" sz="2400" dirty="0" smtClean="0"/>
          </a:p>
          <a:p>
            <a:pPr>
              <a:buFont typeface="Wingdings" pitchFamily="2" charset="2"/>
              <a:buChar char="§"/>
            </a:pPr>
            <a:r>
              <a:rPr lang="el-GR" sz="2400" b="1" dirty="0" smtClean="0">
                <a:solidFill>
                  <a:srgbClr val="820000"/>
                </a:solidFill>
              </a:rPr>
              <a:t>Ισορροπία</a:t>
            </a:r>
          </a:p>
          <a:p>
            <a:pPr>
              <a:buNone/>
            </a:pPr>
            <a:r>
              <a:rPr lang="el-GR" sz="2400" dirty="0" smtClean="0"/>
              <a:t>	Αναφέρεται στη ικανότητα διατήρησης της θέσης του σώματος σε στάση ή κίνηση. Διακρίνεται σε στατική και  δυναμική.</a:t>
            </a:r>
          </a:p>
          <a:p>
            <a:pPr algn="r">
              <a:buNone/>
            </a:pPr>
            <a:endParaRPr lang="el-GR" sz="1800" dirty="0" smtClean="0">
              <a:sym typeface="Wingdings 3" pitchFamily="18" charset="2"/>
            </a:endParaRPr>
          </a:p>
          <a:p>
            <a:pPr algn="r">
              <a:buNone/>
            </a:pPr>
            <a:r>
              <a:rPr lang="el-GR" sz="1800" dirty="0" smtClean="0">
                <a:sym typeface="Wingdings 3" pitchFamily="18" charset="2"/>
              </a:rPr>
              <a:t>(</a:t>
            </a:r>
            <a:r>
              <a:rPr lang="en-US" sz="1800" dirty="0" err="1" smtClean="0">
                <a:sym typeface="Wingdings 3" pitchFamily="18" charset="2"/>
              </a:rPr>
              <a:t>Horvat</a:t>
            </a:r>
            <a:r>
              <a:rPr lang="en-US" sz="1800" dirty="0" smtClean="0">
                <a:sym typeface="Wingdings 3" pitchFamily="18" charset="2"/>
              </a:rPr>
              <a:t>, Block &amp; Kelly, 2011</a:t>
            </a:r>
            <a:r>
              <a:rPr lang="el-GR" sz="1800" dirty="0">
                <a:sym typeface="Wingdings 3" pitchFamily="18" charset="2"/>
              </a:rPr>
              <a:t>;</a:t>
            </a:r>
            <a:r>
              <a:rPr lang="el-GR" sz="1800" dirty="0" smtClean="0">
                <a:sym typeface="Wingdings 3" pitchFamily="18" charset="2"/>
              </a:rPr>
              <a:t> </a:t>
            </a:r>
            <a:r>
              <a:rPr lang="en-US" sz="1800" dirty="0" smtClean="0"/>
              <a:t>Corbin</a:t>
            </a:r>
            <a:r>
              <a:rPr lang="el-GR" sz="1800" dirty="0" smtClean="0"/>
              <a:t> &amp; </a:t>
            </a:r>
            <a:r>
              <a:rPr lang="en-US" sz="1800" dirty="0" smtClean="0"/>
              <a:t>Lindsey, 1994).</a:t>
            </a:r>
            <a:endParaRPr lang="el-GR" sz="1800"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12</a:t>
            </a:fld>
            <a:endParaRPr lang="el-GR"/>
          </a:p>
        </p:txBody>
      </p:sp>
    </p:spTree>
    <p:extLst>
      <p:ext uri="{BB962C8B-B14F-4D97-AF65-F5344CB8AC3E}">
        <p14:creationId xmlns:p14="http://schemas.microsoft.com/office/powerpoint/2010/main" val="3277335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Autofit/>
          </a:bodyPr>
          <a:lstStyle/>
          <a:p>
            <a:r>
              <a:rPr lang="el-GR" sz="3600" dirty="0" smtClean="0">
                <a:latin typeface="+mn-lt"/>
              </a:rPr>
              <a:t>Φυσική κατάσταση </a:t>
            </a:r>
            <a:br>
              <a:rPr lang="el-GR" sz="3600" dirty="0" smtClean="0">
                <a:latin typeface="+mn-lt"/>
              </a:rPr>
            </a:br>
            <a:r>
              <a:rPr lang="el-GR" sz="3600" dirty="0" smtClean="0">
                <a:latin typeface="+mn-lt"/>
              </a:rPr>
              <a:t>σε άτομα με αναπηρία</a:t>
            </a:r>
            <a:r>
              <a:rPr lang="en-US" sz="3600" b="0" dirty="0" smtClean="0">
                <a:latin typeface="+mn-lt"/>
              </a:rPr>
              <a:t> </a:t>
            </a:r>
            <a:r>
              <a:rPr lang="en-US" sz="2800" b="0" dirty="0" smtClean="0">
                <a:latin typeface="+mn-lt"/>
              </a:rPr>
              <a:t>(</a:t>
            </a:r>
            <a:r>
              <a:rPr lang="el-GR" sz="2800" b="0" dirty="0" smtClean="0">
                <a:latin typeface="+mn-lt"/>
              </a:rPr>
              <a:t>1</a:t>
            </a:r>
            <a:r>
              <a:rPr lang="en-US" sz="2800" b="0" dirty="0" smtClean="0">
                <a:latin typeface="+mn-lt"/>
              </a:rPr>
              <a:t> </a:t>
            </a:r>
            <a:r>
              <a:rPr lang="el-GR" sz="2800" b="0" dirty="0" smtClean="0">
                <a:latin typeface="+mn-lt"/>
              </a:rPr>
              <a:t>από 3)</a:t>
            </a:r>
            <a:endParaRPr lang="el-GR" dirty="0">
              <a:latin typeface="+mn-lt"/>
            </a:endParaRPr>
          </a:p>
        </p:txBody>
      </p:sp>
      <p:sp>
        <p:nvSpPr>
          <p:cNvPr id="3" name="2 - Θέση περιεχομένου"/>
          <p:cNvSpPr>
            <a:spLocks noGrp="1"/>
          </p:cNvSpPr>
          <p:nvPr>
            <p:ph idx="1"/>
          </p:nvPr>
        </p:nvSpPr>
        <p:spPr/>
        <p:txBody>
          <a:bodyPr>
            <a:normAutofit/>
          </a:bodyPr>
          <a:lstStyle/>
          <a:p>
            <a:pPr marL="0" indent="0">
              <a:spcAft>
                <a:spcPts val="600"/>
              </a:spcAft>
              <a:buNone/>
            </a:pPr>
            <a:r>
              <a:rPr lang="el-GR" sz="2400" dirty="0" smtClean="0">
                <a:latin typeface="Calibri" pitchFamily="34" charset="0"/>
              </a:rPr>
              <a:t>Τα άτομα με αναπηρία έχουν χαμηλή Φ.Κ.</a:t>
            </a:r>
          </a:p>
          <a:p>
            <a:pPr marL="450850" lvl="1" indent="-450850">
              <a:spcAft>
                <a:spcPts val="600"/>
              </a:spcAft>
              <a:buFont typeface="Wingdings" pitchFamily="2" charset="2"/>
              <a:buChar char="v"/>
            </a:pPr>
            <a:r>
              <a:rPr lang="el-GR" sz="2400" dirty="0" smtClean="0">
                <a:latin typeface="Calibri" pitchFamily="34" charset="0"/>
              </a:rPr>
              <a:t>χαμηλές προσδοκίες των εκπαιδευτικών, προπονητών,  υπερπροστατευτικών </a:t>
            </a:r>
            <a:r>
              <a:rPr lang="en-US" sz="2400" dirty="0" smtClean="0">
                <a:latin typeface="Calibri" pitchFamily="34" charset="0"/>
              </a:rPr>
              <a:t> </a:t>
            </a:r>
            <a:r>
              <a:rPr lang="el-GR" sz="2400" dirty="0" smtClean="0">
                <a:latin typeface="Calibri" pitchFamily="34" charset="0"/>
              </a:rPr>
              <a:t>γονέων, </a:t>
            </a:r>
            <a:r>
              <a:rPr lang="en-US" sz="2400" dirty="0" smtClean="0">
                <a:latin typeface="Calibri" pitchFamily="34" charset="0"/>
              </a:rPr>
              <a:t> </a:t>
            </a:r>
            <a:r>
              <a:rPr lang="el-GR" sz="2400" dirty="0" smtClean="0">
                <a:latin typeface="Calibri" pitchFamily="34" charset="0"/>
              </a:rPr>
              <a:t>εργοδοτών</a:t>
            </a:r>
          </a:p>
          <a:p>
            <a:pPr marL="450850" lvl="1" indent="-450850">
              <a:spcAft>
                <a:spcPts val="600"/>
              </a:spcAft>
              <a:buFont typeface="Wingdings" pitchFamily="2" charset="2"/>
              <a:buChar char="v"/>
            </a:pPr>
            <a:r>
              <a:rPr lang="el-GR" sz="2400" dirty="0" smtClean="0">
                <a:latin typeface="Calibri" pitchFamily="34" charset="0"/>
              </a:rPr>
              <a:t>η αρνητική τους στάση δεν τους δίνει τη δυνατότητα να αγωνιστούν για βελτίωση της Φ.Κ. και  ανεξάρτητη ζωή</a:t>
            </a:r>
          </a:p>
          <a:p>
            <a:pPr marL="450850" lvl="1" indent="-450850">
              <a:spcAft>
                <a:spcPts val="600"/>
              </a:spcAft>
              <a:buFont typeface="Wingdings" pitchFamily="2" charset="2"/>
              <a:buChar char="v"/>
            </a:pPr>
            <a:r>
              <a:rPr lang="el-GR" sz="2400" dirty="0" smtClean="0">
                <a:latin typeface="Calibri" pitchFamily="34" charset="0"/>
              </a:rPr>
              <a:t>χαμηλή αυτοεκτίμηση                    </a:t>
            </a:r>
          </a:p>
          <a:p>
            <a:pPr lvl="1">
              <a:buNone/>
            </a:pPr>
            <a:r>
              <a:rPr lang="el-GR" sz="2400" b="1" dirty="0" smtClean="0">
                <a:latin typeface="Calibri" pitchFamily="34" charset="0"/>
              </a:rPr>
              <a:t>                                                               </a:t>
            </a:r>
            <a:r>
              <a:rPr lang="el-GR" sz="1800" dirty="0" smtClean="0">
                <a:latin typeface="Calibri" pitchFamily="34" charset="0"/>
                <a:sym typeface="Wingdings 3" pitchFamily="18" charset="2"/>
              </a:rPr>
              <a:t>(</a:t>
            </a:r>
            <a:r>
              <a:rPr lang="en-US" sz="1800" dirty="0" err="1" smtClean="0">
                <a:latin typeface="Calibri" pitchFamily="34" charset="0"/>
                <a:sym typeface="Wingdings 3" pitchFamily="18" charset="2"/>
              </a:rPr>
              <a:t>Horvat</a:t>
            </a:r>
            <a:r>
              <a:rPr lang="en-US" sz="1800" dirty="0" smtClean="0">
                <a:latin typeface="Calibri" pitchFamily="34" charset="0"/>
                <a:sym typeface="Wingdings 3" pitchFamily="18" charset="2"/>
              </a:rPr>
              <a:t>, Block &amp; Kelly, 2011</a:t>
            </a:r>
            <a:r>
              <a:rPr lang="el-GR" sz="1800" dirty="0" smtClean="0">
                <a:latin typeface="Calibri" pitchFamily="34" charset="0"/>
                <a:sym typeface="Wingdings 3" pitchFamily="18" charset="2"/>
              </a:rPr>
              <a:t>)</a:t>
            </a:r>
            <a:r>
              <a:rPr lang="en-US" sz="2000" b="1" dirty="0" smtClean="0">
                <a:latin typeface="Calibri" pitchFamily="34" charset="0"/>
              </a:rPr>
              <a:t>		</a:t>
            </a:r>
            <a:endParaRPr lang="el-GR" sz="1800" dirty="0" smtClean="0">
              <a:latin typeface="Calibri" pitchFamily="34" charset="0"/>
            </a:endParaRPr>
          </a:p>
          <a:p>
            <a:endParaRPr lang="el-GR" dirty="0"/>
          </a:p>
        </p:txBody>
      </p:sp>
    </p:spTree>
    <p:extLst>
      <p:ext uri="{BB962C8B-B14F-4D97-AF65-F5344CB8AC3E}">
        <p14:creationId xmlns:p14="http://schemas.microsoft.com/office/powerpoint/2010/main" val="1031915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Φυσική κατάσταση </a:t>
            </a:r>
            <a:br>
              <a:rPr lang="el-GR" dirty="0"/>
            </a:br>
            <a:r>
              <a:rPr lang="el-GR" dirty="0"/>
              <a:t>σε άτομα με αναπηρία</a:t>
            </a:r>
            <a:r>
              <a:rPr lang="en-US" b="0" dirty="0"/>
              <a:t> </a:t>
            </a:r>
            <a:r>
              <a:rPr lang="en-US" sz="3100" b="0" dirty="0"/>
              <a:t>(</a:t>
            </a:r>
            <a:r>
              <a:rPr lang="el-GR" sz="3100" b="0" dirty="0"/>
              <a:t>2</a:t>
            </a:r>
            <a:r>
              <a:rPr lang="en-US" sz="3100" b="0" dirty="0"/>
              <a:t> </a:t>
            </a:r>
            <a:r>
              <a:rPr lang="el-GR" sz="3100" b="0" dirty="0"/>
              <a:t>από 3)</a:t>
            </a:r>
            <a:endParaRPr lang="el-GR" sz="3600" dirty="0"/>
          </a:p>
        </p:txBody>
      </p:sp>
      <p:sp>
        <p:nvSpPr>
          <p:cNvPr id="6147" name="Rectangle 3"/>
          <p:cNvSpPr>
            <a:spLocks noGrp="1" noChangeArrowheads="1"/>
          </p:cNvSpPr>
          <p:nvPr>
            <p:ph idx="1"/>
          </p:nvPr>
        </p:nvSpPr>
        <p:spPr/>
        <p:txBody>
          <a:bodyPr>
            <a:normAutofit fontScale="92500" lnSpcReduction="20000"/>
          </a:bodyPr>
          <a:lstStyle/>
          <a:p>
            <a:pPr marL="0" indent="0">
              <a:lnSpc>
                <a:spcPct val="120000"/>
              </a:lnSpc>
              <a:spcAft>
                <a:spcPts val="600"/>
              </a:spcAft>
              <a:buFont typeface="Wingdings" pitchFamily="2" charset="2"/>
              <a:buNone/>
            </a:pPr>
            <a:r>
              <a:rPr lang="el-GR" sz="2600" b="1" dirty="0" smtClean="0">
                <a:solidFill>
                  <a:srgbClr val="820000"/>
                </a:solidFill>
                <a:latin typeface="Calibri" pitchFamily="34" charset="0"/>
              </a:rPr>
              <a:t>Βασικός στόχος της Προσαρμοσμένης Κινητικής Δραστηριότητας-Π.Κ.Δ. → </a:t>
            </a:r>
            <a:r>
              <a:rPr lang="el-GR" sz="2600" dirty="0" smtClean="0">
                <a:latin typeface="Calibri" pitchFamily="34" charset="0"/>
              </a:rPr>
              <a:t>Η παροχή δυνατότητας για μια ζωή ανεξάρτητη και γεμάτη υγεία</a:t>
            </a:r>
          </a:p>
          <a:p>
            <a:pPr marL="0" indent="0">
              <a:lnSpc>
                <a:spcPct val="120000"/>
              </a:lnSpc>
              <a:spcAft>
                <a:spcPts val="600"/>
              </a:spcAft>
              <a:buFont typeface="Wingdings" pitchFamily="2" charset="2"/>
              <a:buNone/>
            </a:pPr>
            <a:r>
              <a:rPr lang="el-GR" sz="2600" dirty="0" smtClean="0">
                <a:latin typeface="Calibri" pitchFamily="34" charset="0"/>
              </a:rPr>
              <a:t>Η κατάκτηση και διατήρηση ενός λειτουργικού επιπέδου Φ.Κ. μέσα από την καθημερινή Φ.Κ. πρέπει να αποτελεί μέρος κάθε εκπαιδευτικού προγράμματος Π.Κ.Δ. και λειτουργικής αποκατάστασης</a:t>
            </a:r>
          </a:p>
          <a:p>
            <a:pPr>
              <a:buFont typeface="Wingdings" pitchFamily="2" charset="2"/>
              <a:buNone/>
            </a:pPr>
            <a:endParaRPr lang="el-GR" sz="2600" dirty="0" smtClean="0">
              <a:latin typeface="Calibri" pitchFamily="34" charset="0"/>
            </a:endParaRPr>
          </a:p>
          <a:p>
            <a:pPr>
              <a:buFont typeface="Wingdings" pitchFamily="2" charset="2"/>
              <a:buNone/>
            </a:pPr>
            <a:r>
              <a:rPr lang="el-GR" sz="2600" dirty="0" smtClean="0">
                <a:latin typeface="Calibri" pitchFamily="34" charset="0"/>
              </a:rPr>
              <a:t>		Άσκηση </a:t>
            </a:r>
            <a:r>
              <a:rPr lang="el-GR" sz="2600" dirty="0">
                <a:latin typeface="Calibri" pitchFamily="34" charset="0"/>
                <a:sym typeface="Wingdings 3" pitchFamily="18" charset="2"/>
              </a:rPr>
              <a:t> καλή </a:t>
            </a:r>
            <a:r>
              <a:rPr lang="el-GR" sz="2600" dirty="0" smtClean="0">
                <a:latin typeface="Calibri" pitchFamily="34" charset="0"/>
              </a:rPr>
              <a:t>Φ.Κ. </a:t>
            </a:r>
            <a:r>
              <a:rPr lang="el-GR" sz="2600" b="1" dirty="0" smtClean="0">
                <a:solidFill>
                  <a:srgbClr val="820000"/>
                </a:solidFill>
                <a:latin typeface="Calibri" pitchFamily="34" charset="0"/>
                <a:sym typeface="Wingdings 3" pitchFamily="18" charset="2"/>
              </a:rPr>
              <a:t></a:t>
            </a:r>
            <a:r>
              <a:rPr lang="el-GR" sz="2600" dirty="0" smtClean="0">
                <a:latin typeface="Calibri" pitchFamily="34" charset="0"/>
                <a:sym typeface="Wingdings 3" pitchFamily="18" charset="2"/>
              </a:rPr>
              <a:t> </a:t>
            </a:r>
            <a:r>
              <a:rPr lang="el-GR" sz="2600" dirty="0">
                <a:latin typeface="Calibri" pitchFamily="34" charset="0"/>
                <a:sym typeface="Wingdings 3" pitchFamily="18" charset="2"/>
              </a:rPr>
              <a:t>διατήρηση καλής υγείας</a:t>
            </a:r>
            <a:endParaRPr lang="el-GR" sz="2600" dirty="0">
              <a:latin typeface="Calibri" pitchFamily="34" charset="0"/>
            </a:endParaRPr>
          </a:p>
          <a:p>
            <a:pPr>
              <a:buFont typeface="Wingdings" pitchFamily="2" charset="2"/>
              <a:buNone/>
            </a:pPr>
            <a:r>
              <a:rPr lang="el-GR" sz="2600" dirty="0">
                <a:latin typeface="Calibri" pitchFamily="34" charset="0"/>
              </a:rPr>
              <a:t>						</a:t>
            </a:r>
            <a:r>
              <a:rPr lang="el-GR" sz="2600" dirty="0">
                <a:solidFill>
                  <a:srgbClr val="FF0000"/>
                </a:solidFill>
                <a:latin typeface="Calibri" pitchFamily="34" charset="0"/>
              </a:rPr>
              <a:t> </a:t>
            </a:r>
            <a:r>
              <a:rPr lang="el-GR" sz="2600" dirty="0" smtClean="0">
                <a:solidFill>
                  <a:srgbClr val="FF0000"/>
                </a:solidFill>
                <a:latin typeface="Calibri" pitchFamily="34" charset="0"/>
              </a:rPr>
              <a:t>   </a:t>
            </a:r>
            <a:r>
              <a:rPr lang="el-GR" sz="2600" b="1" dirty="0" smtClean="0">
                <a:solidFill>
                  <a:srgbClr val="820000"/>
                </a:solidFill>
                <a:latin typeface="Calibri" pitchFamily="34" charset="0"/>
                <a:sym typeface="Wingdings 3" pitchFamily="18" charset="2"/>
              </a:rPr>
              <a:t>↓</a:t>
            </a:r>
            <a:endParaRPr lang="el-GR" sz="2600" b="1" dirty="0">
              <a:solidFill>
                <a:srgbClr val="820000"/>
              </a:solidFill>
              <a:latin typeface="Calibri" pitchFamily="34" charset="0"/>
            </a:endParaRPr>
          </a:p>
          <a:p>
            <a:pPr>
              <a:buFont typeface="Wingdings" pitchFamily="2" charset="2"/>
              <a:buNone/>
            </a:pPr>
            <a:r>
              <a:rPr lang="el-GR" sz="2600" dirty="0">
                <a:latin typeface="Calibri" pitchFamily="34" charset="0"/>
                <a:sym typeface="Wingdings 3" pitchFamily="18" charset="2"/>
              </a:rPr>
              <a:t>				</a:t>
            </a:r>
            <a:r>
              <a:rPr lang="el-GR" sz="2600" dirty="0" smtClean="0">
                <a:latin typeface="Calibri" pitchFamily="34" charset="0"/>
                <a:sym typeface="Wingdings 3" pitchFamily="18" charset="2"/>
              </a:rPr>
              <a:t>      ανάπτυξη </a:t>
            </a:r>
            <a:r>
              <a:rPr lang="el-GR" sz="2600" dirty="0">
                <a:latin typeface="Calibri" pitchFamily="34" charset="0"/>
                <a:sym typeface="Wingdings 3" pitchFamily="18" charset="2"/>
              </a:rPr>
              <a:t>κ</a:t>
            </a:r>
            <a:r>
              <a:rPr lang="el-GR" sz="2600" dirty="0">
                <a:latin typeface="Calibri" pitchFamily="34" charset="0"/>
              </a:rPr>
              <a:t>ινητικών ικανοτήτων </a:t>
            </a:r>
            <a:endParaRPr lang="el-GR" sz="2600" dirty="0" smtClean="0">
              <a:latin typeface="Calibri" pitchFamily="34" charset="0"/>
            </a:endParaRPr>
          </a:p>
          <a:p>
            <a:pPr>
              <a:buFont typeface="Wingdings" pitchFamily="2" charset="2"/>
              <a:buNone/>
            </a:pPr>
            <a:r>
              <a:rPr lang="el-GR" sz="2400" b="1" dirty="0" smtClean="0">
                <a:solidFill>
                  <a:srgbClr val="7030A0"/>
                </a:solidFill>
                <a:latin typeface="Calibri" pitchFamily="34" charset="0"/>
                <a:sym typeface="Wingdings 3" pitchFamily="18" charset="2"/>
              </a:rPr>
              <a:t>	</a:t>
            </a:r>
          </a:p>
          <a:p>
            <a:pPr>
              <a:buFont typeface="Wingdings" pitchFamily="2" charset="2"/>
              <a:buNone/>
            </a:pPr>
            <a:r>
              <a:rPr lang="el-GR" sz="2400" b="1" dirty="0" smtClean="0">
                <a:solidFill>
                  <a:srgbClr val="7030A0"/>
                </a:solidFill>
                <a:latin typeface="Calibri" pitchFamily="34" charset="0"/>
                <a:sym typeface="Wingdings 3" pitchFamily="18" charset="2"/>
              </a:rPr>
              <a:t>						</a:t>
            </a:r>
            <a:r>
              <a:rPr lang="el-GR" sz="1800" dirty="0" smtClean="0">
                <a:latin typeface="Calibri" pitchFamily="34" charset="0"/>
                <a:sym typeface="Wingdings 3" pitchFamily="18" charset="2"/>
              </a:rPr>
              <a:t>(</a:t>
            </a:r>
            <a:r>
              <a:rPr lang="en-US" sz="1800" dirty="0" err="1" smtClean="0">
                <a:latin typeface="Calibri" pitchFamily="34" charset="0"/>
                <a:sym typeface="Wingdings 3" pitchFamily="18" charset="2"/>
              </a:rPr>
              <a:t>Horvat</a:t>
            </a:r>
            <a:r>
              <a:rPr lang="en-US" sz="1800" dirty="0" smtClean="0">
                <a:latin typeface="Calibri" pitchFamily="34" charset="0"/>
                <a:sym typeface="Wingdings 3" pitchFamily="18" charset="2"/>
              </a:rPr>
              <a:t>, Block &amp; Kelly, 2011</a:t>
            </a:r>
            <a:r>
              <a:rPr lang="el-GR" sz="1800" dirty="0" smtClean="0">
                <a:latin typeface="Calibri" pitchFamily="34" charset="0"/>
                <a:sym typeface="Wingdings 3" pitchFamily="18" charset="2"/>
              </a:rPr>
              <a:t>)</a:t>
            </a:r>
            <a:endParaRPr lang="el-GR" sz="1800" dirty="0">
              <a:latin typeface="Calibri" pitchFamily="34" charset="0"/>
              <a:sym typeface="Wingdings 3" pitchFamily="18" charset="2"/>
            </a:endParaRPr>
          </a:p>
          <a:p>
            <a:pPr>
              <a:buFont typeface="Wingdings" pitchFamily="2" charset="2"/>
              <a:buNone/>
            </a:pPr>
            <a:endParaRPr lang="el-GR" sz="2400" b="1" dirty="0">
              <a:latin typeface="Calibri" pitchFamily="34" charset="0"/>
            </a:endParaRPr>
          </a:p>
          <a:p>
            <a:pPr>
              <a:buFont typeface="Wingdings" pitchFamily="2" charset="2"/>
              <a:buNone/>
            </a:pPr>
            <a:endParaRPr lang="el-GR" dirty="0">
              <a:latin typeface="Calibri" pitchFamily="34" charset="0"/>
            </a:endParaRPr>
          </a:p>
        </p:txBody>
      </p:sp>
    </p:spTree>
    <p:extLst>
      <p:ext uri="{BB962C8B-B14F-4D97-AF65-F5344CB8AC3E}">
        <p14:creationId xmlns:p14="http://schemas.microsoft.com/office/powerpoint/2010/main" val="3215007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Φυσική κατάσταση </a:t>
            </a:r>
            <a:br>
              <a:rPr lang="el-GR" sz="3600" dirty="0"/>
            </a:br>
            <a:r>
              <a:rPr lang="el-GR" sz="3600" dirty="0"/>
              <a:t>σε άτομα με αναπηρία</a:t>
            </a:r>
            <a:r>
              <a:rPr lang="en-US" sz="3600" b="0" dirty="0"/>
              <a:t> </a:t>
            </a:r>
            <a:r>
              <a:rPr lang="en-US" sz="2800" b="0" dirty="0" smtClean="0"/>
              <a:t>(</a:t>
            </a:r>
            <a:r>
              <a:rPr lang="el-GR" sz="2800" b="0" dirty="0" smtClean="0"/>
              <a:t>3</a:t>
            </a:r>
            <a:r>
              <a:rPr lang="en-US" sz="2800" b="0" dirty="0" smtClean="0"/>
              <a:t> </a:t>
            </a:r>
            <a:r>
              <a:rPr lang="el-GR" sz="2800" b="0" dirty="0"/>
              <a:t>από 3)</a:t>
            </a:r>
            <a:endParaRPr lang="el-GR" dirty="0"/>
          </a:p>
        </p:txBody>
      </p:sp>
      <p:sp>
        <p:nvSpPr>
          <p:cNvPr id="3" name="Content Placeholder 2"/>
          <p:cNvSpPr>
            <a:spLocks noGrp="1"/>
          </p:cNvSpPr>
          <p:nvPr>
            <p:ph idx="1"/>
          </p:nvPr>
        </p:nvSpPr>
        <p:spPr/>
        <p:txBody>
          <a:bodyPr>
            <a:normAutofit/>
          </a:bodyPr>
          <a:lstStyle/>
          <a:p>
            <a:pPr marL="0" indent="0">
              <a:buNone/>
            </a:pPr>
            <a:r>
              <a:rPr lang="el-GR" sz="2600" b="1" dirty="0" smtClean="0">
                <a:solidFill>
                  <a:srgbClr val="820000"/>
                </a:solidFill>
                <a:latin typeface="Calibri" pitchFamily="34" charset="0"/>
              </a:rPr>
              <a:t>Η </a:t>
            </a:r>
            <a:r>
              <a:rPr lang="el-GR" sz="2600" b="1" dirty="0">
                <a:solidFill>
                  <a:srgbClr val="820000"/>
                </a:solidFill>
                <a:latin typeface="Calibri" pitchFamily="34" charset="0"/>
              </a:rPr>
              <a:t>διατήρηση της υγείας και η ανάπτυξη </a:t>
            </a:r>
            <a:r>
              <a:rPr lang="el-GR" sz="2600" b="1" dirty="0">
                <a:solidFill>
                  <a:srgbClr val="820000"/>
                </a:solidFill>
                <a:latin typeface="Calibri" pitchFamily="34" charset="0"/>
                <a:sym typeface="Wingdings 3" pitchFamily="18" charset="2"/>
              </a:rPr>
              <a:t>κ</a:t>
            </a:r>
            <a:r>
              <a:rPr lang="el-GR" sz="2600" b="1" dirty="0">
                <a:solidFill>
                  <a:srgbClr val="820000"/>
                </a:solidFill>
                <a:latin typeface="Calibri" pitchFamily="34" charset="0"/>
              </a:rPr>
              <a:t>ινητικών ικανοτήτων </a:t>
            </a:r>
            <a:r>
              <a:rPr lang="el-GR" sz="2600" dirty="0" smtClean="0">
                <a:latin typeface="Calibri" pitchFamily="34" charset="0"/>
              </a:rPr>
              <a:t>συνθέτουν </a:t>
            </a:r>
            <a:r>
              <a:rPr lang="el-GR" sz="2600" dirty="0">
                <a:latin typeface="Calibri" pitchFamily="34" charset="0"/>
              </a:rPr>
              <a:t>την  λειτουργική Φ.Κ. (</a:t>
            </a:r>
            <a:r>
              <a:rPr lang="en-US" sz="2600" dirty="0">
                <a:latin typeface="Calibri" pitchFamily="34" charset="0"/>
              </a:rPr>
              <a:t>functional  fitness) </a:t>
            </a:r>
            <a:endParaRPr lang="el-GR" sz="2600" dirty="0">
              <a:latin typeface="Calibri" pitchFamily="34" charset="0"/>
            </a:endParaRPr>
          </a:p>
          <a:p>
            <a:pPr marL="0" indent="0" algn="ctr">
              <a:buNone/>
              <a:tabLst>
                <a:tab pos="2425700" algn="l"/>
              </a:tabLst>
            </a:pPr>
            <a:r>
              <a:rPr lang="el-GR" sz="2600" b="1" dirty="0" smtClean="0">
                <a:solidFill>
                  <a:srgbClr val="820000"/>
                </a:solidFill>
                <a:latin typeface="Calibri" pitchFamily="34" charset="0"/>
                <a:sym typeface="Wingdings 3" pitchFamily="18" charset="2"/>
              </a:rPr>
              <a:t>↓</a:t>
            </a:r>
            <a:endParaRPr lang="el-GR" sz="2600" b="1" dirty="0">
              <a:solidFill>
                <a:srgbClr val="820000"/>
              </a:solidFill>
              <a:latin typeface="Calibri" pitchFamily="34" charset="0"/>
            </a:endParaRPr>
          </a:p>
          <a:p>
            <a:pPr marL="0" indent="0">
              <a:buNone/>
            </a:pPr>
            <a:endParaRPr lang="el-GR" sz="2600" dirty="0">
              <a:latin typeface="Calibri" pitchFamily="34" charset="0"/>
            </a:endParaRPr>
          </a:p>
          <a:p>
            <a:pPr marL="0" indent="0">
              <a:buNone/>
            </a:pPr>
            <a:r>
              <a:rPr lang="el-GR" sz="2600" dirty="0">
                <a:latin typeface="Calibri" pitchFamily="34" charset="0"/>
              </a:rPr>
              <a:t>η δυνατότητα ατόμων με αναπηρία να ανταποκρίνονται στις καθημερινές  απαιτήσεις (σχολείο, εργασία) </a:t>
            </a:r>
          </a:p>
          <a:p>
            <a:pPr marL="0" indent="0">
              <a:buNone/>
            </a:pPr>
            <a:r>
              <a:rPr lang="el-GR" b="1" dirty="0">
                <a:latin typeface="Calibri" pitchFamily="34" charset="0"/>
              </a:rPr>
              <a:t> 	</a:t>
            </a:r>
          </a:p>
          <a:p>
            <a:pPr marL="0" indent="0">
              <a:buNone/>
            </a:pPr>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15</a:t>
            </a:fld>
            <a:endParaRPr lang="el-GR"/>
          </a:p>
        </p:txBody>
      </p:sp>
      <p:sp>
        <p:nvSpPr>
          <p:cNvPr id="6" name="5 - Ορθογώνιο"/>
          <p:cNvSpPr/>
          <p:nvPr/>
        </p:nvSpPr>
        <p:spPr>
          <a:xfrm>
            <a:off x="3923928" y="4653136"/>
            <a:ext cx="4143372" cy="369332"/>
          </a:xfrm>
          <a:prstGeom prst="rect">
            <a:avLst/>
          </a:prstGeom>
        </p:spPr>
        <p:txBody>
          <a:bodyPr wrap="square">
            <a:spAutoFit/>
          </a:bodyPr>
          <a:lstStyle/>
          <a:p>
            <a:pPr algn="r"/>
            <a:r>
              <a:rPr lang="el-GR" sz="1800" dirty="0" smtClean="0">
                <a:latin typeface="Calibri" pitchFamily="34" charset="0"/>
                <a:sym typeface="Wingdings 3" pitchFamily="18" charset="2"/>
              </a:rPr>
              <a:t>(</a:t>
            </a:r>
            <a:r>
              <a:rPr lang="en-US" sz="1800" dirty="0" err="1" smtClean="0">
                <a:latin typeface="Calibri" pitchFamily="34" charset="0"/>
                <a:sym typeface="Wingdings 3" pitchFamily="18" charset="2"/>
              </a:rPr>
              <a:t>Horvat</a:t>
            </a:r>
            <a:r>
              <a:rPr lang="en-US" sz="1800" dirty="0" smtClean="0">
                <a:latin typeface="Calibri" pitchFamily="34" charset="0"/>
                <a:sym typeface="Wingdings 3" pitchFamily="18" charset="2"/>
              </a:rPr>
              <a:t>, Block &amp; Kelly, 2011</a:t>
            </a:r>
            <a:r>
              <a:rPr lang="el-GR" sz="1800" dirty="0" smtClean="0">
                <a:latin typeface="Calibri" pitchFamily="34" charset="0"/>
                <a:sym typeface="Wingdings 3" pitchFamily="18" charset="2"/>
              </a:rPr>
              <a:t>)</a:t>
            </a:r>
            <a:endParaRPr lang="el-GR" sz="1800" dirty="0"/>
          </a:p>
        </p:txBody>
      </p:sp>
    </p:spTree>
    <p:extLst>
      <p:ext uri="{BB962C8B-B14F-4D97-AF65-F5344CB8AC3E}">
        <p14:creationId xmlns:p14="http://schemas.microsoft.com/office/powerpoint/2010/main" val="403274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alibri" pitchFamily="34" charset="0"/>
              </a:rPr>
              <a:t>Αξιολόγηση </a:t>
            </a:r>
            <a:br>
              <a:rPr lang="el-GR" dirty="0" smtClean="0">
                <a:latin typeface="Calibri" pitchFamily="34" charset="0"/>
              </a:rPr>
            </a:br>
            <a:r>
              <a:rPr lang="el-GR" dirty="0" smtClean="0">
                <a:latin typeface="Calibri" pitchFamily="34" charset="0"/>
              </a:rPr>
              <a:t> μυϊκής δύναμης</a:t>
            </a:r>
            <a:r>
              <a:rPr lang="en-US" dirty="0" smtClean="0">
                <a:latin typeface="Calibri" pitchFamily="34" charset="0"/>
              </a:rPr>
              <a:t>-</a:t>
            </a:r>
            <a:r>
              <a:rPr lang="el-GR" dirty="0" smtClean="0">
                <a:latin typeface="Calibri" pitchFamily="34" charset="0"/>
              </a:rPr>
              <a:t>αντοχής </a:t>
            </a:r>
            <a:r>
              <a:rPr lang="el-GR" sz="3100" b="0" dirty="0" smtClean="0">
                <a:latin typeface="Calibri" pitchFamily="34" charset="0"/>
              </a:rPr>
              <a:t>(1 από 10)</a:t>
            </a:r>
            <a:r>
              <a:rPr lang="el-GR" sz="3100" dirty="0" smtClean="0">
                <a:solidFill>
                  <a:schemeClr val="tx1"/>
                </a:solidFill>
                <a:latin typeface="Calibri" pitchFamily="34" charset="0"/>
              </a:rPr>
              <a:t>  </a:t>
            </a:r>
            <a:endParaRPr lang="el-GR" sz="3100" dirty="0">
              <a:solidFill>
                <a:srgbClr val="002060"/>
              </a:solidFill>
            </a:endParaRPr>
          </a:p>
        </p:txBody>
      </p:sp>
      <p:sp>
        <p:nvSpPr>
          <p:cNvPr id="4" name="Content Placeholder 3"/>
          <p:cNvSpPr>
            <a:spLocks noGrp="1"/>
          </p:cNvSpPr>
          <p:nvPr>
            <p:ph idx="1"/>
          </p:nvPr>
        </p:nvSpPr>
        <p:spPr>
          <a:xfrm>
            <a:off x="609600" y="2420888"/>
            <a:ext cx="4114800" cy="3865632"/>
          </a:xfrm>
        </p:spPr>
        <p:txBody>
          <a:bodyPr>
            <a:normAutofit/>
          </a:bodyPr>
          <a:lstStyle/>
          <a:p>
            <a:pPr marL="457200" indent="-457200">
              <a:buFont typeface="+mj-lt"/>
              <a:buAutoNum type="arabicPeriod" startAt="2"/>
            </a:pPr>
            <a:r>
              <a:rPr lang="el-GR" sz="2400" b="1" dirty="0" smtClean="0">
                <a:solidFill>
                  <a:srgbClr val="820000"/>
                </a:solidFill>
                <a:latin typeface="Calibri" pitchFamily="34" charset="0"/>
              </a:rPr>
              <a:t>Συνδυασμός</a:t>
            </a:r>
            <a:endParaRPr lang="el-GR" sz="2400" b="1" dirty="0">
              <a:solidFill>
                <a:srgbClr val="820000"/>
              </a:solidFill>
              <a:latin typeface="Calibri" pitchFamily="34" charset="0"/>
            </a:endParaRPr>
          </a:p>
          <a:p>
            <a:pPr marL="804863" indent="-354013"/>
            <a:r>
              <a:rPr lang="el-GR" sz="2400" dirty="0">
                <a:latin typeface="Calibri" pitchFamily="34" charset="0"/>
              </a:rPr>
              <a:t>Ελεύθερα βάρη, </a:t>
            </a:r>
            <a:r>
              <a:rPr lang="en-US" sz="2400" dirty="0">
                <a:latin typeface="Calibri" pitchFamily="34" charset="0"/>
              </a:rPr>
              <a:t>1</a:t>
            </a:r>
            <a:r>
              <a:rPr lang="el-GR" sz="2400" dirty="0">
                <a:latin typeface="Calibri" pitchFamily="34" charset="0"/>
              </a:rPr>
              <a:t> </a:t>
            </a:r>
            <a:r>
              <a:rPr lang="en-US" sz="2400" dirty="0">
                <a:latin typeface="Calibri" pitchFamily="34" charset="0"/>
              </a:rPr>
              <a:t>RM</a:t>
            </a:r>
            <a:endParaRPr lang="el-GR" sz="2400" dirty="0">
              <a:latin typeface="Calibri" pitchFamily="34" charset="0"/>
            </a:endParaRPr>
          </a:p>
          <a:p>
            <a:pPr marL="804863" indent="-354013"/>
            <a:r>
              <a:rPr lang="el-GR" sz="2400" dirty="0">
                <a:latin typeface="Calibri" pitchFamily="34" charset="0"/>
              </a:rPr>
              <a:t>Μυϊκές ομάδες </a:t>
            </a:r>
            <a:r>
              <a:rPr lang="en-US" sz="2400" dirty="0">
                <a:latin typeface="Calibri" pitchFamily="34" charset="0"/>
              </a:rPr>
              <a:t>1RM</a:t>
            </a:r>
          </a:p>
          <a:p>
            <a:pPr marL="804863" indent="-354013"/>
            <a:r>
              <a:rPr lang="el-GR" sz="2400" dirty="0">
                <a:latin typeface="Calibri" pitchFamily="34" charset="0"/>
              </a:rPr>
              <a:t>50% των 6 </a:t>
            </a:r>
            <a:r>
              <a:rPr lang="en-US" sz="2400" dirty="0">
                <a:latin typeface="Calibri" pitchFamily="34" charset="0"/>
              </a:rPr>
              <a:t>RM</a:t>
            </a:r>
            <a:r>
              <a:rPr lang="el-GR" sz="2400" dirty="0">
                <a:latin typeface="Calibri" pitchFamily="34" charset="0"/>
              </a:rPr>
              <a:t> μέχρις εξάντλησης</a:t>
            </a:r>
          </a:p>
          <a:p>
            <a:pPr marL="804863" indent="-354013"/>
            <a:r>
              <a:rPr lang="el-GR" sz="2400" dirty="0" err="1">
                <a:latin typeface="Calibri" pitchFamily="34" charset="0"/>
              </a:rPr>
              <a:t>Χειροδυναμόμετρα</a:t>
            </a:r>
            <a:endParaRPr lang="el-GR" sz="2400" dirty="0">
              <a:latin typeface="Calibri" pitchFamily="34" charset="0"/>
            </a:endParaRPr>
          </a:p>
          <a:p>
            <a:pPr marL="804863" indent="-354013"/>
            <a:r>
              <a:rPr lang="el-GR" sz="2400" dirty="0">
                <a:latin typeface="Calibri" pitchFamily="34" charset="0"/>
              </a:rPr>
              <a:t>Δυναμόμετρα πλάτης &amp; χεριών</a:t>
            </a:r>
          </a:p>
          <a:p>
            <a:pPr algn="r">
              <a:buNone/>
            </a:pPr>
            <a:r>
              <a:rPr lang="en-US" sz="1800" dirty="0">
                <a:latin typeface="Calibri" pitchFamily="34" charset="0"/>
              </a:rPr>
              <a:t>        </a:t>
            </a:r>
            <a:r>
              <a:rPr lang="el-GR" sz="1800" dirty="0">
                <a:latin typeface="Calibri" pitchFamily="34" charset="0"/>
              </a:rPr>
              <a:t>(</a:t>
            </a:r>
            <a:r>
              <a:rPr lang="en-US" sz="1800" dirty="0">
                <a:latin typeface="Calibri" pitchFamily="34" charset="0"/>
              </a:rPr>
              <a:t>Fleck &amp; Kraemer, 2004)</a:t>
            </a:r>
            <a:endParaRPr lang="el-GR" sz="1800" dirty="0">
              <a:latin typeface="Calibri" pitchFamily="34" charset="0"/>
            </a:endParaRPr>
          </a:p>
          <a:p>
            <a:endParaRPr lang="el-GR" sz="2400" dirty="0">
              <a:latin typeface="Calibri" pitchFamily="34" charset="0"/>
            </a:endParaRPr>
          </a:p>
          <a:p>
            <a:endParaRPr lang="el-GR" sz="2400" dirty="0"/>
          </a:p>
        </p:txBody>
      </p:sp>
      <p:sp>
        <p:nvSpPr>
          <p:cNvPr id="8" name="7 - Ορθογώνιο"/>
          <p:cNvSpPr/>
          <p:nvPr/>
        </p:nvSpPr>
        <p:spPr>
          <a:xfrm>
            <a:off x="821521" y="6286520"/>
            <a:ext cx="7500958" cy="369332"/>
          </a:xfrm>
          <a:prstGeom prst="rect">
            <a:avLst/>
          </a:prstGeom>
        </p:spPr>
        <p:txBody>
          <a:bodyPr wrap="square">
            <a:spAutoFit/>
          </a:bodyPr>
          <a:lstStyle/>
          <a:p>
            <a:r>
              <a:rPr lang="el-GR" sz="1800" dirty="0" smtClean="0">
                <a:latin typeface="Calibri" pitchFamily="34" charset="0"/>
                <a:sym typeface="Wingdings 3" pitchFamily="18" charset="2"/>
              </a:rPr>
              <a:t>                     Προσαρμοσμένο από Πίνακα (</a:t>
            </a:r>
            <a:r>
              <a:rPr lang="en-US" sz="1800" dirty="0" err="1" smtClean="0">
                <a:latin typeface="Calibri" pitchFamily="34" charset="0"/>
                <a:sym typeface="Wingdings 3" pitchFamily="18" charset="2"/>
              </a:rPr>
              <a:t>Horvat</a:t>
            </a:r>
            <a:r>
              <a:rPr lang="en-US" sz="1800" dirty="0" smtClean="0">
                <a:latin typeface="Calibri" pitchFamily="34" charset="0"/>
                <a:sym typeface="Wingdings 3" pitchFamily="18" charset="2"/>
              </a:rPr>
              <a:t>, Block &amp; Kelly, 2011</a:t>
            </a:r>
            <a:r>
              <a:rPr lang="el-GR" sz="1800" dirty="0" smtClean="0">
                <a:latin typeface="Calibri" pitchFamily="34" charset="0"/>
                <a:sym typeface="Wingdings 3" pitchFamily="18" charset="2"/>
              </a:rPr>
              <a:t>)</a:t>
            </a:r>
            <a:endParaRPr lang="el-GR" sz="1800" dirty="0"/>
          </a:p>
        </p:txBody>
      </p:sp>
      <p:sp>
        <p:nvSpPr>
          <p:cNvPr id="9" name="Content Placeholder 3"/>
          <p:cNvSpPr txBox="1">
            <a:spLocks/>
          </p:cNvSpPr>
          <p:nvPr/>
        </p:nvSpPr>
        <p:spPr>
          <a:xfrm>
            <a:off x="609600" y="1349152"/>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pPr>
            <a:r>
              <a:rPr lang="el-GR" sz="2400" b="1" dirty="0" smtClean="0">
                <a:solidFill>
                  <a:srgbClr val="820000"/>
                </a:solidFill>
                <a:latin typeface="Calibri" pitchFamily="34" charset="0"/>
              </a:rPr>
              <a:t>Εργαστηριακή</a:t>
            </a:r>
          </a:p>
          <a:p>
            <a:pPr marL="719138" indent="-268288" fontAlgn="auto">
              <a:spcAft>
                <a:spcPts val="0"/>
              </a:spcAft>
            </a:pPr>
            <a:r>
              <a:rPr lang="el-GR" sz="2400" dirty="0" err="1" smtClean="0">
                <a:latin typeface="Calibri" pitchFamily="34" charset="0"/>
              </a:rPr>
              <a:t>Ισοκινητικά</a:t>
            </a:r>
            <a:r>
              <a:rPr lang="el-GR" sz="2400" dirty="0" smtClean="0">
                <a:latin typeface="Calibri" pitchFamily="34" charset="0"/>
              </a:rPr>
              <a:t> μηχανήματα (πρακτικές δυσκολίες- κόστος)</a:t>
            </a:r>
            <a:endParaRPr lang="el-GR" sz="2400" dirty="0">
              <a:latin typeface="Calibri" pitchFamily="34" charset="0"/>
            </a:endParaRPr>
          </a:p>
        </p:txBody>
      </p:sp>
      <p:sp>
        <p:nvSpPr>
          <p:cNvPr id="10" name="5 - Θέση περιεχομένου"/>
          <p:cNvSpPr txBox="1">
            <a:spLocks/>
          </p:cNvSpPr>
          <p:nvPr/>
        </p:nvSpPr>
        <p:spPr>
          <a:xfrm>
            <a:off x="4571968" y="2420888"/>
            <a:ext cx="4357718" cy="40005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startAt="3"/>
            </a:pPr>
            <a:r>
              <a:rPr lang="el-GR" sz="2400" b="1" dirty="0" smtClean="0">
                <a:solidFill>
                  <a:srgbClr val="820000"/>
                </a:solidFill>
              </a:rPr>
              <a:t>Πεδίου</a:t>
            </a:r>
          </a:p>
          <a:p>
            <a:pPr marL="719138" indent="-268288" fontAlgn="auto">
              <a:spcAft>
                <a:spcPts val="0"/>
              </a:spcAft>
            </a:pPr>
            <a:r>
              <a:rPr lang="el-GR" sz="2400" dirty="0" smtClean="0"/>
              <a:t>Έλξεις</a:t>
            </a:r>
          </a:p>
          <a:p>
            <a:pPr marL="719138" indent="-268288" fontAlgn="auto">
              <a:spcAft>
                <a:spcPts val="0"/>
              </a:spcAft>
            </a:pPr>
            <a:r>
              <a:rPr lang="el-GR" sz="2400" dirty="0" smtClean="0"/>
              <a:t>Προσαρμοσμένες έλξεις</a:t>
            </a:r>
          </a:p>
          <a:p>
            <a:pPr marL="719138" indent="-268288" fontAlgn="auto">
              <a:spcAft>
                <a:spcPts val="0"/>
              </a:spcAft>
            </a:pPr>
            <a:r>
              <a:rPr lang="el-GR" sz="2400" dirty="0" smtClean="0"/>
              <a:t>Εξάρτηση με λυγισμένα χέρια</a:t>
            </a:r>
          </a:p>
          <a:p>
            <a:pPr marL="719138" indent="-268288" fontAlgn="auto">
              <a:spcAft>
                <a:spcPts val="0"/>
              </a:spcAft>
            </a:pPr>
            <a:r>
              <a:rPr lang="el-GR" sz="2400" dirty="0" smtClean="0"/>
              <a:t>Κοιλιακοί</a:t>
            </a:r>
            <a:r>
              <a:rPr lang="en-US" sz="2400" dirty="0" smtClean="0"/>
              <a:t> </a:t>
            </a:r>
            <a:r>
              <a:rPr lang="el-GR" sz="2400" dirty="0" smtClean="0"/>
              <a:t>σε 30</a:t>
            </a:r>
            <a:r>
              <a:rPr lang="en-US" sz="2400" dirty="0" smtClean="0"/>
              <a:t>sec </a:t>
            </a:r>
            <a:endParaRPr lang="el-GR" sz="2400" dirty="0" smtClean="0"/>
          </a:p>
          <a:p>
            <a:pPr marL="719138" indent="-268288" fontAlgn="auto">
              <a:spcAft>
                <a:spcPts val="0"/>
              </a:spcAft>
              <a:buFont typeface="Arial" pitchFamily="34" charset="0"/>
              <a:buNone/>
            </a:pPr>
            <a:r>
              <a:rPr lang="el-GR" sz="1800" dirty="0" smtClean="0"/>
              <a:t>     (</a:t>
            </a:r>
            <a:r>
              <a:rPr lang="en-US" sz="1800" dirty="0" smtClean="0"/>
              <a:t>Brockport physical fitness test</a:t>
            </a:r>
            <a:r>
              <a:rPr lang="el-GR" sz="1800" dirty="0" smtClean="0"/>
              <a:t>, 1999)</a:t>
            </a:r>
            <a:r>
              <a:rPr lang="en-US" sz="1800" dirty="0" smtClean="0"/>
              <a:t> </a:t>
            </a:r>
            <a:endParaRPr lang="el-GR" sz="1800" dirty="0" smtClean="0"/>
          </a:p>
          <a:p>
            <a:pPr marL="719138" indent="-268288" fontAlgn="auto">
              <a:spcAft>
                <a:spcPts val="0"/>
              </a:spcAft>
            </a:pPr>
            <a:r>
              <a:rPr lang="en-US" sz="2400" dirty="0" smtClean="0"/>
              <a:t>Push ups </a:t>
            </a:r>
            <a:r>
              <a:rPr lang="en-US" sz="1800" dirty="0" smtClean="0"/>
              <a:t>(ACSM, 2005)</a:t>
            </a:r>
            <a:endParaRPr lang="el-GR" sz="1800" dirty="0" smtClean="0"/>
          </a:p>
          <a:p>
            <a:pPr fontAlgn="auto">
              <a:spcAft>
                <a:spcPts val="0"/>
              </a:spcAft>
            </a:pPr>
            <a:endParaRPr lang="el-GR" sz="2400" b="1" u="sng" dirty="0" smtClean="0"/>
          </a:p>
          <a:p>
            <a:pPr fontAlgn="auto">
              <a:spcAft>
                <a:spcPts val="0"/>
              </a:spcAft>
            </a:pPr>
            <a:endParaRPr lang="el-GR" sz="2400" b="1" u="sng" dirty="0"/>
          </a:p>
        </p:txBody>
      </p:sp>
    </p:spTree>
    <p:extLst>
      <p:ext uri="{BB962C8B-B14F-4D97-AF65-F5344CB8AC3E}">
        <p14:creationId xmlns:p14="http://schemas.microsoft.com/office/powerpoint/2010/main" val="1926429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2812375"/>
          </a:xfrm>
        </p:spPr>
        <p:txBody>
          <a:bodyPr>
            <a:normAutofit/>
          </a:bodyPr>
          <a:lstStyle/>
          <a:p>
            <a:pPr marL="0" indent="0">
              <a:buNone/>
            </a:pPr>
            <a:r>
              <a:rPr lang="el-GR" sz="2400" b="1" dirty="0" smtClean="0">
                <a:solidFill>
                  <a:srgbClr val="820000"/>
                </a:solidFill>
                <a:latin typeface="Calibri" pitchFamily="34" charset="0"/>
              </a:rPr>
              <a:t>Γενικός κανόνας</a:t>
            </a:r>
          </a:p>
          <a:p>
            <a:pPr marL="457200" indent="-457200">
              <a:spcAft>
                <a:spcPts val="600"/>
              </a:spcAft>
              <a:buFont typeface="+mj-lt"/>
              <a:buAutoNum type="arabicPeriod"/>
            </a:pPr>
            <a:r>
              <a:rPr lang="el-GR" sz="2400" dirty="0" smtClean="0">
                <a:latin typeface="Calibri" pitchFamily="34" charset="0"/>
              </a:rPr>
              <a:t>Οι </a:t>
            </a:r>
            <a:r>
              <a:rPr lang="el-GR" sz="2400" dirty="0">
                <a:latin typeface="Calibri" pitchFamily="34" charset="0"/>
              </a:rPr>
              <a:t>δοκιμασίες που απαιτούν λιγότερες από 10 επαναλήψεις με μέγιστη προσπάθεια είναι έγκυρες για την αξιολόγηση της μυϊκής </a:t>
            </a:r>
            <a:r>
              <a:rPr lang="el-GR" sz="2400" dirty="0" smtClean="0">
                <a:latin typeface="Calibri" pitchFamily="34" charset="0"/>
              </a:rPr>
              <a:t>δύναμης</a:t>
            </a:r>
          </a:p>
          <a:p>
            <a:pPr marL="457200" indent="-457200">
              <a:spcAft>
                <a:spcPts val="600"/>
              </a:spcAft>
              <a:buFont typeface="+mj-lt"/>
              <a:buAutoNum type="arabicPeriod"/>
            </a:pPr>
            <a:r>
              <a:rPr lang="el-GR" sz="2400" dirty="0" smtClean="0">
                <a:latin typeface="Calibri" pitchFamily="34" charset="0"/>
              </a:rPr>
              <a:t>Δοκιμασίες </a:t>
            </a:r>
            <a:r>
              <a:rPr lang="el-GR" sz="2400" dirty="0">
                <a:latin typeface="Calibri" pitchFamily="34" charset="0"/>
              </a:rPr>
              <a:t>με μικρότερη δυσκολία και επιδόσεις πάνω από 10 επαναλήψεις αξιολογούν τη μυϊκή </a:t>
            </a:r>
            <a:r>
              <a:rPr lang="el-GR" sz="2400" dirty="0" smtClean="0">
                <a:latin typeface="Calibri" pitchFamily="34" charset="0"/>
              </a:rPr>
              <a:t>αντοχή</a:t>
            </a:r>
            <a:endParaRPr lang="el-GR" sz="2400" dirty="0"/>
          </a:p>
        </p:txBody>
      </p:sp>
      <p:sp>
        <p:nvSpPr>
          <p:cNvPr id="8" name="7 - Δεξιό βέλος"/>
          <p:cNvSpPr/>
          <p:nvPr/>
        </p:nvSpPr>
        <p:spPr>
          <a:xfrm>
            <a:off x="1043608" y="4533257"/>
            <a:ext cx="685804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1153304" y="4009127"/>
            <a:ext cx="1428760" cy="400110"/>
          </a:xfrm>
          <a:prstGeom prst="rect">
            <a:avLst/>
          </a:prstGeom>
          <a:noFill/>
        </p:spPr>
        <p:txBody>
          <a:bodyPr wrap="square" rtlCol="0">
            <a:spAutoFit/>
          </a:bodyPr>
          <a:lstStyle/>
          <a:p>
            <a:pPr algn="ctr"/>
            <a:r>
              <a:rPr lang="el-GR" sz="2000" b="1" dirty="0" smtClean="0">
                <a:latin typeface="+mn-lt"/>
              </a:rPr>
              <a:t>1</a:t>
            </a:r>
            <a:r>
              <a:rPr lang="en-US" sz="2000" b="1" dirty="0" smtClean="0">
                <a:latin typeface="+mn-lt"/>
              </a:rPr>
              <a:t>RM</a:t>
            </a:r>
            <a:endParaRPr lang="el-GR" sz="2000" b="1" dirty="0">
              <a:latin typeface="+mn-lt"/>
            </a:endParaRPr>
          </a:p>
        </p:txBody>
      </p:sp>
      <p:sp>
        <p:nvSpPr>
          <p:cNvPr id="10" name="9 - TextBox"/>
          <p:cNvSpPr txBox="1"/>
          <p:nvPr/>
        </p:nvSpPr>
        <p:spPr>
          <a:xfrm>
            <a:off x="3635896" y="4009127"/>
            <a:ext cx="1357322" cy="400110"/>
          </a:xfrm>
          <a:prstGeom prst="rect">
            <a:avLst/>
          </a:prstGeom>
          <a:noFill/>
        </p:spPr>
        <p:txBody>
          <a:bodyPr wrap="square" rtlCol="0">
            <a:spAutoFit/>
          </a:bodyPr>
          <a:lstStyle/>
          <a:p>
            <a:pPr algn="ctr"/>
            <a:r>
              <a:rPr lang="el-GR" sz="2000" b="1" dirty="0" smtClean="0">
                <a:latin typeface="+mn-lt"/>
              </a:rPr>
              <a:t>10 </a:t>
            </a:r>
            <a:r>
              <a:rPr lang="en-US" sz="2000" b="1" dirty="0" smtClean="0">
                <a:latin typeface="+mn-lt"/>
              </a:rPr>
              <a:t>REP</a:t>
            </a:r>
            <a:endParaRPr lang="el-GR" sz="2000" b="1" dirty="0">
              <a:latin typeface="+mn-lt"/>
            </a:endParaRPr>
          </a:p>
        </p:txBody>
      </p:sp>
      <p:sp>
        <p:nvSpPr>
          <p:cNvPr id="11" name="10 - TextBox"/>
          <p:cNvSpPr txBox="1"/>
          <p:nvPr/>
        </p:nvSpPr>
        <p:spPr>
          <a:xfrm>
            <a:off x="6300192" y="4009127"/>
            <a:ext cx="1285884" cy="400110"/>
          </a:xfrm>
          <a:prstGeom prst="rect">
            <a:avLst/>
          </a:prstGeom>
          <a:noFill/>
        </p:spPr>
        <p:txBody>
          <a:bodyPr wrap="square" rtlCol="0">
            <a:spAutoFit/>
          </a:bodyPr>
          <a:lstStyle/>
          <a:p>
            <a:pPr algn="ctr"/>
            <a:r>
              <a:rPr lang="en-US" sz="2000" b="1" dirty="0" smtClean="0">
                <a:latin typeface="+mn-lt"/>
              </a:rPr>
              <a:t>20REP</a:t>
            </a:r>
            <a:endParaRPr lang="el-GR" sz="2000" b="1" dirty="0">
              <a:latin typeface="+mn-lt"/>
            </a:endParaRPr>
          </a:p>
        </p:txBody>
      </p:sp>
      <p:sp>
        <p:nvSpPr>
          <p:cNvPr id="13" name="12 - Ορθογώνιο"/>
          <p:cNvSpPr/>
          <p:nvPr/>
        </p:nvSpPr>
        <p:spPr>
          <a:xfrm>
            <a:off x="4915510" y="5231604"/>
            <a:ext cx="3085514" cy="369332"/>
          </a:xfrm>
          <a:prstGeom prst="rect">
            <a:avLst/>
          </a:prstGeom>
        </p:spPr>
        <p:txBody>
          <a:bodyPr wrap="square">
            <a:spAutoFit/>
          </a:bodyPr>
          <a:lstStyle/>
          <a:p>
            <a:pPr algn="r"/>
            <a:r>
              <a:rPr lang="el-GR" sz="1800" dirty="0" smtClean="0">
                <a:latin typeface="Calibri" pitchFamily="34" charset="0"/>
                <a:sym typeface="Wingdings 3" pitchFamily="18" charset="2"/>
              </a:rPr>
              <a:t>(</a:t>
            </a:r>
            <a:r>
              <a:rPr lang="en-US" sz="1800" dirty="0" err="1" smtClean="0">
                <a:latin typeface="Calibri" pitchFamily="34" charset="0"/>
                <a:sym typeface="Wingdings 3" pitchFamily="18" charset="2"/>
              </a:rPr>
              <a:t>Horvat</a:t>
            </a:r>
            <a:r>
              <a:rPr lang="en-US" sz="1800" dirty="0" smtClean="0">
                <a:latin typeface="Calibri" pitchFamily="34" charset="0"/>
                <a:sym typeface="Wingdings 3" pitchFamily="18" charset="2"/>
              </a:rPr>
              <a:t>, Block &amp; Kelly, 2011</a:t>
            </a:r>
            <a:r>
              <a:rPr lang="el-GR" sz="1800" dirty="0" smtClean="0">
                <a:latin typeface="Calibri" pitchFamily="34" charset="0"/>
                <a:sym typeface="Wingdings 3" pitchFamily="18" charset="2"/>
              </a:rPr>
              <a:t>)</a:t>
            </a:r>
            <a:endParaRPr lang="el-GR" sz="1800" dirty="0"/>
          </a:p>
        </p:txBody>
      </p:sp>
      <p:sp>
        <p:nvSpPr>
          <p:cNvPr id="4" name="Title 3"/>
          <p:cNvSpPr>
            <a:spLocks noGrp="1"/>
          </p:cNvSpPr>
          <p:nvPr>
            <p:ph type="title"/>
          </p:nvPr>
        </p:nvSpPr>
        <p:spPr/>
        <p:txBody>
          <a:bodyPr>
            <a:normAutofit fontScale="90000"/>
          </a:bodyPr>
          <a:lstStyle/>
          <a:p>
            <a:r>
              <a:rPr lang="el-GR" dirty="0">
                <a:latin typeface="Calibri" pitchFamily="34" charset="0"/>
              </a:rPr>
              <a:t>Αξιολόγηση </a:t>
            </a:r>
            <a:br>
              <a:rPr lang="el-GR" dirty="0">
                <a:latin typeface="Calibri" pitchFamily="34" charset="0"/>
              </a:rPr>
            </a:br>
            <a:r>
              <a:rPr lang="el-GR" dirty="0">
                <a:latin typeface="Calibri" pitchFamily="34" charset="0"/>
              </a:rPr>
              <a:t> μυϊκής δύναμης</a:t>
            </a:r>
            <a:r>
              <a:rPr lang="en-US" dirty="0">
                <a:latin typeface="Calibri" pitchFamily="34" charset="0"/>
              </a:rPr>
              <a:t>-</a:t>
            </a:r>
            <a:r>
              <a:rPr lang="el-GR" dirty="0">
                <a:latin typeface="Calibri" pitchFamily="34" charset="0"/>
              </a:rPr>
              <a:t>αντοχής </a:t>
            </a:r>
            <a:r>
              <a:rPr lang="el-GR" sz="3100" b="0" dirty="0" smtClean="0">
                <a:latin typeface="Calibri" pitchFamily="34" charset="0"/>
              </a:rPr>
              <a:t>(2 </a:t>
            </a:r>
            <a:r>
              <a:rPr lang="el-GR" sz="3100" b="0" dirty="0">
                <a:latin typeface="Calibri" pitchFamily="34" charset="0"/>
              </a:rPr>
              <a:t>από 10)</a:t>
            </a:r>
            <a:r>
              <a:rPr lang="el-GR" sz="3100" dirty="0">
                <a:solidFill>
                  <a:schemeClr val="tx1"/>
                </a:solidFill>
                <a:latin typeface="Calibri" pitchFamily="34" charset="0"/>
              </a:rPr>
              <a:t> </a:t>
            </a:r>
            <a:endParaRPr lang="el-GR" dirty="0"/>
          </a:p>
        </p:txBody>
      </p:sp>
    </p:spTree>
    <p:extLst>
      <p:ext uri="{BB962C8B-B14F-4D97-AF65-F5344CB8AC3E}">
        <p14:creationId xmlns:p14="http://schemas.microsoft.com/office/powerpoint/2010/main" val="3963825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noAutofit/>
          </a:bodyPr>
          <a:lstStyle/>
          <a:p>
            <a:r>
              <a:rPr lang="el-GR" sz="3600" dirty="0">
                <a:latin typeface="Calibri" pitchFamily="34" charset="0"/>
              </a:rPr>
              <a:t>Αξιολόγηση </a:t>
            </a:r>
            <a:br>
              <a:rPr lang="el-GR" sz="3600" dirty="0">
                <a:latin typeface="Calibri" pitchFamily="34" charset="0"/>
              </a:rPr>
            </a:br>
            <a:r>
              <a:rPr lang="el-GR" sz="3600" dirty="0">
                <a:latin typeface="Calibri" pitchFamily="34" charset="0"/>
              </a:rPr>
              <a:t> μυϊκής δύναμης</a:t>
            </a:r>
            <a:r>
              <a:rPr lang="en-US" sz="3600" dirty="0">
                <a:latin typeface="Calibri" pitchFamily="34" charset="0"/>
              </a:rPr>
              <a:t>-</a:t>
            </a:r>
            <a:r>
              <a:rPr lang="el-GR" sz="3600" dirty="0">
                <a:latin typeface="Calibri" pitchFamily="34" charset="0"/>
              </a:rPr>
              <a:t>αντοχής </a:t>
            </a:r>
            <a:r>
              <a:rPr lang="el-GR" sz="2800" b="0" dirty="0" smtClean="0">
                <a:latin typeface="Calibri" pitchFamily="34" charset="0"/>
              </a:rPr>
              <a:t>(3 </a:t>
            </a:r>
            <a:r>
              <a:rPr lang="el-GR" sz="2800" b="0" dirty="0">
                <a:latin typeface="Calibri" pitchFamily="34" charset="0"/>
              </a:rPr>
              <a:t>από 10)</a:t>
            </a:r>
            <a:r>
              <a:rPr lang="el-GR" sz="2800" dirty="0">
                <a:solidFill>
                  <a:schemeClr val="tx1"/>
                </a:solidFill>
                <a:latin typeface="Calibri" pitchFamily="34" charset="0"/>
              </a:rPr>
              <a:t> </a:t>
            </a:r>
            <a:endParaRPr lang="el-GR" sz="2800" b="0" dirty="0"/>
          </a:p>
        </p:txBody>
      </p:sp>
      <p:sp>
        <p:nvSpPr>
          <p:cNvPr id="3" name="Content Placeholder 2"/>
          <p:cNvSpPr>
            <a:spLocks noGrp="1"/>
          </p:cNvSpPr>
          <p:nvPr>
            <p:ph idx="1"/>
          </p:nvPr>
        </p:nvSpPr>
        <p:spPr/>
        <p:txBody>
          <a:bodyPr>
            <a:normAutofit/>
          </a:bodyPr>
          <a:lstStyle/>
          <a:p>
            <a:r>
              <a:rPr lang="el-GR" sz="2400" b="1" dirty="0">
                <a:solidFill>
                  <a:srgbClr val="820000"/>
                </a:solidFill>
                <a:latin typeface="Calibri" pitchFamily="34" charset="0"/>
                <a:cs typeface="Calibri" pitchFamily="34" charset="0"/>
              </a:rPr>
              <a:t>Προσαρμοσμένες έλξεις </a:t>
            </a:r>
            <a:br>
              <a:rPr lang="el-GR" sz="2400" b="1" dirty="0">
                <a:solidFill>
                  <a:srgbClr val="820000"/>
                </a:solidFill>
                <a:latin typeface="Calibri" pitchFamily="34" charset="0"/>
                <a:cs typeface="Calibri" pitchFamily="34" charset="0"/>
              </a:rPr>
            </a:br>
            <a:r>
              <a:rPr lang="el-GR" sz="2400" dirty="0">
                <a:latin typeface="Calibri" pitchFamily="34" charset="0"/>
                <a:cs typeface="Calibri" pitchFamily="34" charset="0"/>
              </a:rPr>
              <a:t>Καταγράφεται ο αριθμός των επαναλήψεων </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18</a:t>
            </a:fld>
            <a:endParaRPr lang="el-GR"/>
          </a:p>
        </p:txBody>
      </p:sp>
      <p:sp>
        <p:nvSpPr>
          <p:cNvPr id="8" name="7 - TextBox"/>
          <p:cNvSpPr txBox="1"/>
          <p:nvPr/>
        </p:nvSpPr>
        <p:spPr>
          <a:xfrm>
            <a:off x="4143372" y="6215082"/>
            <a:ext cx="3885012" cy="369332"/>
          </a:xfrm>
          <a:prstGeom prst="rect">
            <a:avLst/>
          </a:prstGeom>
          <a:noFill/>
        </p:spPr>
        <p:txBody>
          <a:bodyPr wrap="square" rtlCol="0">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pic>
        <p:nvPicPr>
          <p:cNvPr id="1026" name="Picture 2" descr="http://t3.gstatic.com/images?q=tbn:ANd9GcT1uLqzsfUJ7FBh_HX0bhnI-tv4Q_j5iimuWXUZxC4Cd0Y4uBj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045" y="2276872"/>
            <a:ext cx="422991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87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lnSpc>
                <a:spcPct val="80000"/>
              </a:lnSpc>
            </a:pPr>
            <a:r>
              <a:rPr lang="el-GR" sz="3600" dirty="0" smtClean="0">
                <a:latin typeface="Calibri" pitchFamily="34" charset="0"/>
              </a:rPr>
              <a:t>Αξιολόγηση Φυσικής κατάστασης σε άτομα με αναπηρία</a:t>
            </a:r>
            <a:endParaRPr lang="el-GR" sz="3600" dirty="0" smtClean="0"/>
          </a:p>
        </p:txBody>
      </p:sp>
      <p:sp>
        <p:nvSpPr>
          <p:cNvPr id="3076"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BCC68B9-BA03-4DAF-AF10-80328FF4CC84}" type="slidenum">
              <a:rPr lang="el-GR" smtClean="0"/>
              <a:pPr>
                <a:defRPr/>
              </a:pPr>
              <a:t>1</a:t>
            </a:fld>
            <a:endParaRPr lang="el-GR" smtClean="0"/>
          </a:p>
        </p:txBody>
      </p:sp>
      <p:sp>
        <p:nvSpPr>
          <p:cNvPr id="10" name="Rectangle 9"/>
          <p:cNvSpPr/>
          <p:nvPr/>
        </p:nvSpPr>
        <p:spPr>
          <a:xfrm>
            <a:off x="179388" y="5373688"/>
            <a:ext cx="8713787" cy="1200329"/>
          </a:xfrm>
          <a:prstGeom prst="rect">
            <a:avLst/>
          </a:prstGeom>
        </p:spPr>
        <p:txBody>
          <a:bodyPr>
            <a:spAutoFit/>
          </a:bodyPr>
          <a:lstStyle/>
          <a:p>
            <a:pPr>
              <a:buFont typeface="Arial" charset="0"/>
              <a:buNone/>
              <a:defRPr/>
            </a:pPr>
            <a:r>
              <a:rPr lang="el-GR" sz="2400" b="1" dirty="0">
                <a:latin typeface="+mn-lt"/>
                <a:cs typeface="+mn-cs"/>
              </a:rPr>
              <a:t>Λέξεις κλειδιά: </a:t>
            </a:r>
            <a:r>
              <a:rPr lang="el-GR" sz="2400" b="1" dirty="0" smtClean="0">
                <a:solidFill>
                  <a:srgbClr val="004B82"/>
                </a:solidFill>
                <a:latin typeface="+mn-lt"/>
                <a:cs typeface="+mn-cs"/>
              </a:rPr>
              <a:t>Λειτουργική Φυσική Κατάσταση, Φυσική κατάσταση σχετιζόμενη με την υγεία,  </a:t>
            </a:r>
            <a:r>
              <a:rPr lang="el-GR" sz="2400" b="1" dirty="0" err="1" smtClean="0">
                <a:solidFill>
                  <a:srgbClr val="004B82"/>
                </a:solidFill>
                <a:latin typeface="+mn-lt"/>
                <a:cs typeface="+mn-cs"/>
              </a:rPr>
              <a:t>Καρδιο</a:t>
            </a:r>
            <a:r>
              <a:rPr lang="el-GR" sz="2400" b="1" dirty="0" smtClean="0">
                <a:solidFill>
                  <a:srgbClr val="004B82"/>
                </a:solidFill>
                <a:latin typeface="+mn-lt"/>
                <a:cs typeface="+mn-cs"/>
              </a:rPr>
              <a:t>-αναπνευστική αντοχή, Μυϊκή δύναμη, Μυϊκή αντοχή, Ευκαμψία </a:t>
            </a:r>
            <a:endParaRPr lang="el-GR" sz="2400" b="1" dirty="0">
              <a:solidFill>
                <a:srgbClr val="004B82"/>
              </a:solidFill>
              <a:latin typeface="+mn-lt"/>
              <a:cs typeface="+mn-cs"/>
            </a:endParaRPr>
          </a:p>
        </p:txBody>
      </p:sp>
      <p:pic>
        <p:nvPicPr>
          <p:cNvPr id="7" name="Picture 4" descr="http://upload.wikimedia.org/wikipedia/commons/thumb/5/51/Euroleague_-_LE_Roma_vs_Toulouse_IC-27.jpg/250px-Euroleague_-_LE_Roma_vs_Toulouse_IC-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580" y="1484784"/>
            <a:ext cx="3749402" cy="28195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23153" y="4304336"/>
            <a:ext cx="382625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fr-FR" sz="1200" dirty="0" smtClean="0">
                <a:solidFill>
                  <a:schemeClr val="tx1">
                    <a:lumMod val="75000"/>
                    <a:lumOff val="25000"/>
                  </a:schemeClr>
                </a:solidFill>
                <a:latin typeface="+mn-lt"/>
                <a:hlinkClick r:id="rId4"/>
              </a:rPr>
              <a:t>Euroleague </a:t>
            </a:r>
            <a:r>
              <a:rPr lang="fr-FR" sz="1200" dirty="0">
                <a:solidFill>
                  <a:schemeClr val="tx1">
                    <a:lumMod val="75000"/>
                    <a:lumOff val="25000"/>
                  </a:schemeClr>
                </a:solidFill>
                <a:latin typeface="+mn-lt"/>
                <a:hlinkClick r:id="rId4"/>
              </a:rPr>
              <a:t>- LE Roma vs Toulouse </a:t>
            </a:r>
            <a:r>
              <a:rPr lang="fr-FR" sz="1200" dirty="0" smtClean="0">
                <a:solidFill>
                  <a:schemeClr val="tx1">
                    <a:lumMod val="75000"/>
                    <a:lumOff val="25000"/>
                  </a:schemeClr>
                </a:solidFill>
                <a:latin typeface="+mn-lt"/>
                <a:hlinkClick r:id="rId4"/>
              </a:rPr>
              <a:t>IC-27</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5"/>
              </a:rPr>
              <a:t>PierreSelim</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 BY-SA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62195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TextBox"/>
          <p:cNvSpPr txBox="1"/>
          <p:nvPr/>
        </p:nvSpPr>
        <p:spPr>
          <a:xfrm>
            <a:off x="4143372" y="6215082"/>
            <a:ext cx="4714908" cy="369332"/>
          </a:xfrm>
          <a:prstGeom prst="rect">
            <a:avLst/>
          </a:prstGeom>
          <a:noFill/>
        </p:spPr>
        <p:txBody>
          <a:bodyPr wrap="square" rtlCol="0">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sp>
        <p:nvSpPr>
          <p:cNvPr id="3" name="Title 2"/>
          <p:cNvSpPr>
            <a:spLocks noGrp="1"/>
          </p:cNvSpPr>
          <p:nvPr>
            <p:ph type="title"/>
          </p:nvPr>
        </p:nvSpPr>
        <p:spPr/>
        <p:txBody>
          <a:bodyPr>
            <a:normAutofit fontScale="90000"/>
          </a:bodyPr>
          <a:lstStyle/>
          <a:p>
            <a:r>
              <a:rPr lang="el-GR" dirty="0">
                <a:latin typeface="Calibri" pitchFamily="34" charset="0"/>
              </a:rPr>
              <a:t>Αξιολόγηση </a:t>
            </a:r>
            <a:br>
              <a:rPr lang="el-GR" dirty="0">
                <a:latin typeface="Calibri" pitchFamily="34" charset="0"/>
              </a:rPr>
            </a:br>
            <a:r>
              <a:rPr lang="el-GR" dirty="0">
                <a:latin typeface="Calibri" pitchFamily="34" charset="0"/>
              </a:rPr>
              <a:t> μυϊκής δύναμης</a:t>
            </a:r>
            <a:r>
              <a:rPr lang="en-US" dirty="0">
                <a:latin typeface="Calibri" pitchFamily="34" charset="0"/>
              </a:rPr>
              <a:t>-</a:t>
            </a:r>
            <a:r>
              <a:rPr lang="el-GR" dirty="0">
                <a:latin typeface="Calibri" pitchFamily="34" charset="0"/>
              </a:rPr>
              <a:t>αντοχής </a:t>
            </a:r>
            <a:r>
              <a:rPr lang="el-GR" sz="3100" b="0" dirty="0" smtClean="0">
                <a:latin typeface="Calibri" pitchFamily="34" charset="0"/>
              </a:rPr>
              <a:t>(4 </a:t>
            </a:r>
            <a:r>
              <a:rPr lang="el-GR" sz="3100" b="0" dirty="0">
                <a:latin typeface="Calibri" pitchFamily="34" charset="0"/>
              </a:rPr>
              <a:t>από 10)</a:t>
            </a:r>
            <a:r>
              <a:rPr lang="el-GR" sz="3100" dirty="0">
                <a:solidFill>
                  <a:schemeClr val="tx1"/>
                </a:solidFill>
                <a:latin typeface="Calibri" pitchFamily="34" charset="0"/>
              </a:rPr>
              <a:t> </a:t>
            </a:r>
            <a:endParaRPr lang="el-GR" sz="3600" dirty="0"/>
          </a:p>
        </p:txBody>
      </p:sp>
      <p:sp>
        <p:nvSpPr>
          <p:cNvPr id="6" name="Content Placeholder 5"/>
          <p:cNvSpPr>
            <a:spLocks noGrp="1"/>
          </p:cNvSpPr>
          <p:nvPr>
            <p:ph idx="1"/>
          </p:nvPr>
        </p:nvSpPr>
        <p:spPr/>
        <p:txBody>
          <a:bodyPr>
            <a:normAutofit/>
          </a:bodyPr>
          <a:lstStyle/>
          <a:p>
            <a:r>
              <a:rPr lang="el-GR" sz="2400" b="1" dirty="0">
                <a:solidFill>
                  <a:srgbClr val="820000"/>
                </a:solidFill>
                <a:latin typeface="Calibri" pitchFamily="34" charset="0"/>
                <a:cs typeface="Calibri" pitchFamily="34" charset="0"/>
              </a:rPr>
              <a:t>Έλξεις </a:t>
            </a:r>
            <a:endParaRPr lang="el-GR" sz="2400" b="1" dirty="0" smtClean="0">
              <a:solidFill>
                <a:srgbClr val="820000"/>
              </a:solidFill>
              <a:latin typeface="Calibri" pitchFamily="34" charset="0"/>
              <a:cs typeface="Calibri" pitchFamily="34" charset="0"/>
            </a:endParaRPr>
          </a:p>
          <a:p>
            <a:pPr marL="0" indent="354013">
              <a:buNone/>
            </a:pPr>
            <a:r>
              <a:rPr lang="el-GR" sz="2400" dirty="0" smtClean="0">
                <a:latin typeface="Calibri" pitchFamily="34" charset="0"/>
                <a:cs typeface="Calibri" pitchFamily="34" charset="0"/>
              </a:rPr>
              <a:t>Καταγράφεται </a:t>
            </a:r>
            <a:r>
              <a:rPr lang="el-GR" sz="2400" dirty="0">
                <a:latin typeface="Calibri" pitchFamily="34" charset="0"/>
                <a:cs typeface="Calibri" pitchFamily="34" charset="0"/>
              </a:rPr>
              <a:t>ο αριθμός των επαναλήψεων </a:t>
            </a:r>
            <a:endParaRPr lang="el-GR" sz="2400" dirty="0"/>
          </a:p>
        </p:txBody>
      </p:sp>
      <p:pic>
        <p:nvPicPr>
          <p:cNvPr id="2050" name="Picture 2" descr="http://upload.wikimedia.org/wikipedia/commons/b/bd/Chin-ups-1.png"/>
          <p:cNvPicPr>
            <a:picLocks noChangeAspect="1" noChangeArrowheads="1"/>
          </p:cNvPicPr>
          <p:nvPr/>
        </p:nvPicPr>
        <p:blipFill rotWithShape="1">
          <a:blip r:embed="rId3">
            <a:extLst>
              <a:ext uri="{28A0092B-C50C-407E-A947-70E740481C1C}">
                <a14:useLocalDpi xmlns:a14="http://schemas.microsoft.com/office/drawing/2010/main" val="0"/>
              </a:ext>
            </a:extLst>
          </a:blip>
          <a:srcRect b="40653"/>
          <a:stretch/>
        </p:blipFill>
        <p:spPr bwMode="auto">
          <a:xfrm>
            <a:off x="2744299" y="2276871"/>
            <a:ext cx="3655403" cy="343135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91286" y="5708230"/>
            <a:ext cx="23614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Chin-ups-1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5" tooltip="User:Sekiseiinko"/>
              </a:rPr>
              <a:t>Sekiseiinko</a:t>
            </a:r>
            <a:r>
              <a:rPr lang="el-GR" sz="1200" dirty="0" smtClean="0">
                <a:latin typeface="+mn-lt"/>
              </a:rPr>
              <a:t> </a:t>
            </a:r>
            <a:r>
              <a:rPr lang="el-GR" sz="1200" dirty="0">
                <a:solidFill>
                  <a:schemeClr val="tx1">
                    <a:lumMod val="75000"/>
                    <a:lumOff val="25000"/>
                  </a:schemeClr>
                </a:solidFill>
                <a:latin typeface="+mn-lt"/>
              </a:rPr>
              <a:t>με άδεια </a:t>
            </a:r>
            <a:r>
              <a:rPr lang="en-US" sz="1200" dirty="0">
                <a:solidFill>
                  <a:schemeClr val="tx1">
                    <a:lumMod val="75000"/>
                    <a:lumOff val="25000"/>
                  </a:schemeClr>
                </a:solidFill>
                <a:latin typeface="+mn-lt"/>
                <a:hlinkClick r:id="rId6"/>
              </a:rPr>
              <a:t>CC BY-SA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562892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lvl="0">
              <a:defRPr/>
            </a:pPr>
            <a:r>
              <a:rPr lang="el-GR" dirty="0">
                <a:latin typeface="Calibri" pitchFamily="34" charset="0"/>
              </a:rPr>
              <a:t>Αξιολόγηση </a:t>
            </a:r>
            <a:br>
              <a:rPr lang="el-GR" dirty="0">
                <a:latin typeface="Calibri" pitchFamily="34" charset="0"/>
              </a:rPr>
            </a:br>
            <a:r>
              <a:rPr lang="el-GR" dirty="0">
                <a:latin typeface="Calibri" pitchFamily="34" charset="0"/>
              </a:rPr>
              <a:t> μυϊκής δύναμης</a:t>
            </a:r>
            <a:r>
              <a:rPr lang="en-US" dirty="0">
                <a:latin typeface="Calibri" pitchFamily="34" charset="0"/>
              </a:rPr>
              <a:t>-</a:t>
            </a:r>
            <a:r>
              <a:rPr lang="el-GR" dirty="0">
                <a:latin typeface="Calibri" pitchFamily="34" charset="0"/>
              </a:rPr>
              <a:t>αντοχής </a:t>
            </a:r>
            <a:r>
              <a:rPr lang="el-GR" sz="3100" b="0" dirty="0" smtClean="0">
                <a:latin typeface="Calibri" pitchFamily="34" charset="0"/>
              </a:rPr>
              <a:t>(5 </a:t>
            </a:r>
            <a:r>
              <a:rPr lang="el-GR" sz="3100" b="0" dirty="0">
                <a:latin typeface="Calibri" pitchFamily="34" charset="0"/>
              </a:rPr>
              <a:t>από 10)</a:t>
            </a:r>
            <a:r>
              <a:rPr lang="el-GR" sz="3100" dirty="0">
                <a:solidFill>
                  <a:schemeClr val="tx1"/>
                </a:solidFill>
                <a:latin typeface="Calibri" pitchFamily="34" charset="0"/>
              </a:rPr>
              <a:t> </a:t>
            </a:r>
            <a:endParaRPr kumimoji="0" lang="el-GR" sz="40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7 - Ορθογώνιο"/>
          <p:cNvSpPr/>
          <p:nvPr/>
        </p:nvSpPr>
        <p:spPr>
          <a:xfrm>
            <a:off x="4143372" y="6000768"/>
            <a:ext cx="4572000" cy="369332"/>
          </a:xfrm>
          <a:prstGeom prst="rect">
            <a:avLst/>
          </a:prstGeom>
        </p:spPr>
        <p:txBody>
          <a:bodyPr>
            <a:spAutoFit/>
          </a:bodyPr>
          <a:lstStyle/>
          <a:p>
            <a:pPr eaLnBrk="1" hangingPunct="1"/>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smtClean="0"/>
          </a:p>
        </p:txBody>
      </p:sp>
      <p:sp>
        <p:nvSpPr>
          <p:cNvPr id="2" name="Content Placeholder 1"/>
          <p:cNvSpPr>
            <a:spLocks noGrp="1"/>
          </p:cNvSpPr>
          <p:nvPr>
            <p:ph idx="1"/>
          </p:nvPr>
        </p:nvSpPr>
        <p:spPr/>
        <p:txBody>
          <a:bodyPr/>
          <a:lstStyle/>
          <a:p>
            <a:r>
              <a:rPr lang="el-GR" sz="2400" b="1" dirty="0">
                <a:solidFill>
                  <a:srgbClr val="820000"/>
                </a:solidFill>
                <a:latin typeface="Calibri" pitchFamily="34" charset="0"/>
                <a:cs typeface="Calibri" pitchFamily="34" charset="0"/>
              </a:rPr>
              <a:t>Κάμψεις  (</a:t>
            </a:r>
            <a:r>
              <a:rPr lang="en-US" sz="2400" b="1" dirty="0">
                <a:solidFill>
                  <a:srgbClr val="820000"/>
                </a:solidFill>
                <a:latin typeface="Calibri" pitchFamily="34" charset="0"/>
                <a:cs typeface="Calibri" pitchFamily="34" charset="0"/>
              </a:rPr>
              <a:t>Isometric Push-up)</a:t>
            </a:r>
            <a:endParaRPr lang="el-GR" sz="2400" b="1" dirty="0">
              <a:solidFill>
                <a:srgbClr val="820000"/>
              </a:solidFill>
              <a:latin typeface="Calibri" pitchFamily="34" charset="0"/>
              <a:cs typeface="Calibri" pitchFamily="34" charset="0"/>
            </a:endParaRPr>
          </a:p>
          <a:p>
            <a:pPr marL="0" indent="354013">
              <a:buNone/>
            </a:pPr>
            <a:r>
              <a:rPr lang="el-GR" sz="2400" dirty="0" smtClean="0">
                <a:latin typeface="Calibri" pitchFamily="34" charset="0"/>
                <a:cs typeface="Calibri" pitchFamily="34" charset="0"/>
              </a:rPr>
              <a:t>Διατήρηση </a:t>
            </a:r>
            <a:r>
              <a:rPr lang="el-GR" sz="2400" dirty="0">
                <a:latin typeface="Calibri" pitchFamily="34" charset="0"/>
                <a:cs typeface="Calibri" pitchFamily="34" charset="0"/>
              </a:rPr>
              <a:t>θέσης ισομετρικά (καταγράφεται ο χρόνος)</a:t>
            </a:r>
          </a:p>
          <a:p>
            <a:endParaRPr lang="el-GR" dirty="0"/>
          </a:p>
        </p:txBody>
      </p:sp>
      <p:pic>
        <p:nvPicPr>
          <p:cNvPr id="3074" name="Picture 2" descr="http://upload.wikimedia.org/wikipedia/commons/6/6e/Push_up_(PS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96559"/>
            <a:ext cx="7459251" cy="14129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92419" y="4437112"/>
            <a:ext cx="3585564"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Push up (PSF</a:t>
            </a:r>
            <a:r>
              <a:rPr lang="en-US" sz="1200" dirty="0">
                <a:latin typeface="+mn-lt"/>
              </a:rPr>
              <a: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latin typeface="+mn-lt"/>
                <a:hlinkClick r:id="rId4" tooltip="User:PatríciaR"/>
              </a:rPr>
              <a:t>PatríciaR</a:t>
            </a:r>
            <a:r>
              <a:rPr lang="el-GR" sz="1200" dirty="0" smtClean="0">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897783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21 and Fig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677" y="2204864"/>
            <a:ext cx="4020636"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1 - Τίτλος"/>
          <p:cNvSpPr>
            <a:spLocks noGrp="1"/>
          </p:cNvSpPr>
          <p:nvPr>
            <p:ph type="title"/>
          </p:nvPr>
        </p:nvSpPr>
        <p:spPr/>
        <p:txBody>
          <a:bodyPr>
            <a:noAutofit/>
          </a:bodyPr>
          <a:lstStyle/>
          <a:p>
            <a:r>
              <a:rPr lang="el-GR" sz="3600" dirty="0">
                <a:latin typeface="Calibri" pitchFamily="34" charset="0"/>
              </a:rPr>
              <a:t>Αξιολόγηση </a:t>
            </a:r>
            <a:br>
              <a:rPr lang="el-GR" sz="3600" dirty="0">
                <a:latin typeface="Calibri" pitchFamily="34" charset="0"/>
              </a:rPr>
            </a:br>
            <a:r>
              <a:rPr lang="el-GR" sz="3600" dirty="0">
                <a:latin typeface="Calibri" pitchFamily="34" charset="0"/>
              </a:rPr>
              <a:t> μυϊκής δύναμης</a:t>
            </a:r>
            <a:r>
              <a:rPr lang="en-US" sz="3600" dirty="0">
                <a:latin typeface="Calibri" pitchFamily="34" charset="0"/>
              </a:rPr>
              <a:t>-</a:t>
            </a:r>
            <a:r>
              <a:rPr lang="el-GR" sz="3600" dirty="0">
                <a:latin typeface="Calibri" pitchFamily="34" charset="0"/>
              </a:rPr>
              <a:t>αντοχής </a:t>
            </a:r>
            <a:r>
              <a:rPr lang="el-GR" sz="2800" b="0" dirty="0" smtClean="0">
                <a:latin typeface="Calibri" pitchFamily="34" charset="0"/>
              </a:rPr>
              <a:t>(6 </a:t>
            </a:r>
            <a:r>
              <a:rPr lang="el-GR" sz="2800" b="0" dirty="0">
                <a:latin typeface="Calibri" pitchFamily="34" charset="0"/>
              </a:rPr>
              <a:t>από 10)</a:t>
            </a:r>
            <a:r>
              <a:rPr lang="el-GR" sz="2800" dirty="0">
                <a:solidFill>
                  <a:schemeClr val="tx1"/>
                </a:solidFill>
                <a:latin typeface="Calibri" pitchFamily="34" charset="0"/>
              </a:rPr>
              <a:t> </a:t>
            </a:r>
            <a:endParaRPr lang="el-GR" sz="2800" b="0" dirty="0"/>
          </a:p>
        </p:txBody>
      </p:sp>
      <p:sp>
        <p:nvSpPr>
          <p:cNvPr id="8" name="7 - Ορθογώνιο"/>
          <p:cNvSpPr/>
          <p:nvPr/>
        </p:nvSpPr>
        <p:spPr>
          <a:xfrm>
            <a:off x="4357686" y="6286520"/>
            <a:ext cx="4572000" cy="369332"/>
          </a:xfrm>
          <a:prstGeom prst="rect">
            <a:avLst/>
          </a:prstGeom>
        </p:spPr>
        <p:txBody>
          <a:bodyPr>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endParaRPr lang="el-GR" sz="1800" dirty="0"/>
          </a:p>
        </p:txBody>
      </p:sp>
      <p:sp>
        <p:nvSpPr>
          <p:cNvPr id="3" name="Content Placeholder 2"/>
          <p:cNvSpPr>
            <a:spLocks noGrp="1"/>
          </p:cNvSpPr>
          <p:nvPr>
            <p:ph idx="1"/>
          </p:nvPr>
        </p:nvSpPr>
        <p:spPr/>
        <p:txBody>
          <a:bodyPr/>
          <a:lstStyle/>
          <a:p>
            <a:r>
              <a:rPr lang="el-GR" sz="2400" b="1" dirty="0" smtClean="0">
                <a:solidFill>
                  <a:srgbClr val="820000"/>
                </a:solidFill>
                <a:latin typeface="Calibri" pitchFamily="34" charset="0"/>
                <a:cs typeface="Calibri" pitchFamily="34" charset="0"/>
              </a:rPr>
              <a:t>Κάμψεις </a:t>
            </a:r>
            <a:r>
              <a:rPr lang="el-GR" sz="2400" b="1" dirty="0">
                <a:solidFill>
                  <a:srgbClr val="820000"/>
                </a:solidFill>
                <a:latin typeface="Calibri" pitchFamily="34" charset="0"/>
                <a:cs typeface="Calibri" pitchFamily="34" charset="0"/>
              </a:rPr>
              <a:t>καθιστός  (</a:t>
            </a:r>
            <a:r>
              <a:rPr lang="en-US" sz="2400" b="1" dirty="0">
                <a:solidFill>
                  <a:srgbClr val="820000"/>
                </a:solidFill>
                <a:latin typeface="Calibri" pitchFamily="34" charset="0"/>
                <a:cs typeface="Calibri" pitchFamily="34" charset="0"/>
              </a:rPr>
              <a:t>seated push up)</a:t>
            </a:r>
            <a:endParaRPr lang="el-GR" sz="2400" b="1" dirty="0">
              <a:solidFill>
                <a:srgbClr val="820000"/>
              </a:solidFill>
              <a:latin typeface="Calibri" pitchFamily="34" charset="0"/>
              <a:cs typeface="Calibri" pitchFamily="34" charset="0"/>
            </a:endParaRPr>
          </a:p>
          <a:p>
            <a:pPr marL="0" indent="354013">
              <a:buNone/>
            </a:pPr>
            <a:r>
              <a:rPr lang="el-GR" sz="2400" dirty="0" smtClean="0">
                <a:latin typeface="Calibri" pitchFamily="34" charset="0"/>
                <a:cs typeface="Calibri" pitchFamily="34" charset="0"/>
              </a:rPr>
              <a:t>Έκταση </a:t>
            </a:r>
            <a:r>
              <a:rPr lang="el-GR" sz="2400" dirty="0">
                <a:latin typeface="Calibri" pitchFamily="34" charset="0"/>
                <a:cs typeface="Calibri" pitchFamily="34" charset="0"/>
              </a:rPr>
              <a:t>των αγκώνων και διατήρηση της θέσης ισομετρικά,</a:t>
            </a:r>
          </a:p>
          <a:p>
            <a:pPr marL="0" indent="354013">
              <a:buNone/>
            </a:pPr>
            <a:r>
              <a:rPr lang="el-GR" sz="2400" dirty="0" smtClean="0">
                <a:latin typeface="Calibri" pitchFamily="34" charset="0"/>
                <a:cs typeface="Calibri" pitchFamily="34" charset="0"/>
              </a:rPr>
              <a:t>(</a:t>
            </a:r>
            <a:r>
              <a:rPr lang="el-GR" sz="2400" dirty="0">
                <a:latin typeface="Calibri" pitchFamily="34" charset="0"/>
                <a:cs typeface="Calibri" pitchFamily="34" charset="0"/>
              </a:rPr>
              <a:t>καταγράφεται ο </a:t>
            </a:r>
            <a:r>
              <a:rPr lang="el-GR" sz="2400" dirty="0" smtClean="0">
                <a:latin typeface="Calibri" pitchFamily="34" charset="0"/>
                <a:cs typeface="Calibri" pitchFamily="34" charset="0"/>
              </a:rPr>
              <a:t>χρόνος)</a:t>
            </a:r>
            <a:r>
              <a:rPr lang="el-GR" sz="2400" dirty="0" smtClean="0">
                <a:latin typeface="Calibri" pitchFamily="34" charset="0"/>
              </a:rPr>
              <a:t> </a:t>
            </a:r>
            <a:endParaRPr lang="el-GR" sz="2400" dirty="0">
              <a:latin typeface="Calibri" pitchFamily="34" charset="0"/>
            </a:endParaRPr>
          </a:p>
          <a:p>
            <a:pPr>
              <a:buNone/>
            </a:pPr>
            <a:r>
              <a:rPr lang="el-GR" sz="3600" dirty="0">
                <a:latin typeface="Calibri" pitchFamily="34" charset="0"/>
              </a:rPr>
              <a:t>      </a:t>
            </a:r>
            <a:endParaRPr lang="el-GR" dirty="0"/>
          </a:p>
        </p:txBody>
      </p:sp>
      <p:sp>
        <p:nvSpPr>
          <p:cNvPr id="4" name="Rectangle 3"/>
          <p:cNvSpPr/>
          <p:nvPr/>
        </p:nvSpPr>
        <p:spPr>
          <a:xfrm>
            <a:off x="3906964" y="5666764"/>
            <a:ext cx="1562061" cy="276999"/>
          </a:xfrm>
          <a:prstGeom prst="rect">
            <a:avLst/>
          </a:prstGeom>
        </p:spPr>
        <p:txBody>
          <a:bodyPr wrap="square">
            <a:spAutoFit/>
          </a:bodyPr>
          <a:lstStyle/>
          <a:p>
            <a:pPr algn="ctr"/>
            <a:r>
              <a:rPr lang="en-US" sz="1200" dirty="0" smtClean="0">
                <a:latin typeface="+mn-lt"/>
                <a:hlinkClick r:id="rId3"/>
              </a:rPr>
              <a:t>mskcc.org</a:t>
            </a:r>
            <a:endParaRPr lang="el-GR" sz="1200" dirty="0">
              <a:latin typeface="+mn-lt"/>
            </a:endParaRPr>
          </a:p>
        </p:txBody>
      </p:sp>
    </p:spTree>
    <p:extLst>
      <p:ext uri="{BB962C8B-B14F-4D97-AF65-F5344CB8AC3E}">
        <p14:creationId xmlns:p14="http://schemas.microsoft.com/office/powerpoint/2010/main" val="2005238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lang="el-GR" sz="3600" dirty="0">
                <a:latin typeface="Calibri" pitchFamily="34" charset="0"/>
              </a:rPr>
              <a:t>Αξιολόγηση </a:t>
            </a:r>
            <a:br>
              <a:rPr lang="el-GR" sz="3600" dirty="0">
                <a:latin typeface="Calibri" pitchFamily="34" charset="0"/>
              </a:rPr>
            </a:br>
            <a:r>
              <a:rPr lang="el-GR" sz="3600" dirty="0">
                <a:latin typeface="Calibri" pitchFamily="34" charset="0"/>
              </a:rPr>
              <a:t> μυϊκής δύναμης</a:t>
            </a:r>
            <a:r>
              <a:rPr lang="en-US" sz="3600" dirty="0">
                <a:latin typeface="Calibri" pitchFamily="34" charset="0"/>
              </a:rPr>
              <a:t>-</a:t>
            </a:r>
            <a:r>
              <a:rPr lang="el-GR" sz="3600" dirty="0">
                <a:latin typeface="Calibri" pitchFamily="34" charset="0"/>
              </a:rPr>
              <a:t>αντοχής </a:t>
            </a:r>
            <a:r>
              <a:rPr lang="el-GR" sz="2800" b="0" dirty="0" smtClean="0">
                <a:latin typeface="Calibri" pitchFamily="34" charset="0"/>
              </a:rPr>
              <a:t>(7 </a:t>
            </a:r>
            <a:r>
              <a:rPr lang="el-GR" sz="2800" b="0" dirty="0">
                <a:latin typeface="Calibri" pitchFamily="34" charset="0"/>
              </a:rPr>
              <a:t>από 10)</a:t>
            </a:r>
            <a:r>
              <a:rPr lang="el-GR" sz="2800" dirty="0">
                <a:solidFill>
                  <a:schemeClr val="tx1"/>
                </a:solidFill>
                <a:latin typeface="Calibri" pitchFamily="34" charset="0"/>
              </a:rPr>
              <a:t> </a:t>
            </a:r>
            <a:endParaRPr kumimoji="0" lang="el-GR" sz="5400" b="1" i="0" u="none" strike="noStrike" kern="1200" cap="none" spc="0" normalizeH="0" baseline="0" noProof="0" dirty="0">
              <a:ln>
                <a:noFill/>
              </a:ln>
              <a:solidFill>
                <a:srgbClr val="002060"/>
              </a:solidFill>
              <a:effectLst/>
              <a:uLnTx/>
              <a:uFillTx/>
              <a:latin typeface="+mj-lt"/>
              <a:ea typeface="+mj-ea"/>
              <a:cs typeface="+mj-cs"/>
            </a:endParaRPr>
          </a:p>
        </p:txBody>
      </p:sp>
      <p:sp>
        <p:nvSpPr>
          <p:cNvPr id="3" name="2 - Θέση περιεχομένου"/>
          <p:cNvSpPr>
            <a:spLocks noGrp="1"/>
          </p:cNvSpPr>
          <p:nvPr>
            <p:ph idx="1"/>
          </p:nvPr>
        </p:nvSpPr>
        <p:spPr>
          <a:xfrm>
            <a:off x="457200" y="1196752"/>
            <a:ext cx="4834880" cy="2538522"/>
          </a:xfrm>
        </p:spPr>
        <p:txBody>
          <a:bodyPr/>
          <a:lstStyle/>
          <a:p>
            <a:r>
              <a:rPr lang="el-GR" sz="2400" b="1" dirty="0" smtClean="0">
                <a:solidFill>
                  <a:srgbClr val="820000"/>
                </a:solidFill>
                <a:latin typeface="Calibri" pitchFamily="34" charset="0"/>
                <a:cs typeface="Calibri" pitchFamily="34" charset="0"/>
                <a:sym typeface="Wingdings" pitchFamily="2" charset="2"/>
              </a:rPr>
              <a:t>Πιέσεις σε πάγκο</a:t>
            </a:r>
            <a:r>
              <a:rPr lang="en-US" sz="2400" b="1" dirty="0" smtClean="0">
                <a:solidFill>
                  <a:srgbClr val="820000"/>
                </a:solidFill>
                <a:latin typeface="Calibri" pitchFamily="34" charset="0"/>
                <a:cs typeface="Calibri" pitchFamily="34" charset="0"/>
                <a:sym typeface="Wingdings" pitchFamily="2" charset="2"/>
              </a:rPr>
              <a:t> </a:t>
            </a:r>
            <a:r>
              <a:rPr lang="el-GR" sz="2400" b="1" dirty="0" smtClean="0">
                <a:solidFill>
                  <a:srgbClr val="820000"/>
                </a:solidFill>
                <a:latin typeface="Calibri" pitchFamily="34" charset="0"/>
                <a:cs typeface="Calibri" pitchFamily="34" charset="0"/>
                <a:sym typeface="Wingdings" pitchFamily="2" charset="2"/>
              </a:rPr>
              <a:t>με μπάρα 15.9 κιλά</a:t>
            </a:r>
          </a:p>
          <a:p>
            <a:pPr indent="11113">
              <a:buNone/>
            </a:pPr>
            <a:r>
              <a:rPr lang="el-GR" sz="2400" dirty="0" smtClean="0">
                <a:latin typeface="Calibri" pitchFamily="34" charset="0"/>
                <a:cs typeface="Calibri" pitchFamily="34" charset="0"/>
                <a:sym typeface="Wingdings" pitchFamily="2" charset="2"/>
              </a:rPr>
              <a:t>Καταγράφεται ο αριθμός των  επαναλήψεων </a:t>
            </a:r>
          </a:p>
          <a:p>
            <a:pPr indent="11113">
              <a:buNone/>
            </a:pPr>
            <a:r>
              <a:rPr lang="el-GR" sz="2400" dirty="0" smtClean="0">
                <a:latin typeface="Calibri" pitchFamily="34" charset="0"/>
                <a:cs typeface="Calibri" pitchFamily="34" charset="0"/>
                <a:sym typeface="Wingdings" pitchFamily="2" charset="2"/>
              </a:rPr>
              <a:t>(μέγιστος αριθμός 50 για άνδρες και 30 για γυναίκες)</a:t>
            </a:r>
            <a:endParaRPr lang="en-US" sz="2400" b="1" dirty="0" smtClean="0">
              <a:latin typeface="Calibri" pitchFamily="34" charset="0"/>
              <a:cs typeface="Calibri" pitchFamily="34" charset="0"/>
              <a:sym typeface="Wingdings" pitchFamily="2" charset="2"/>
            </a:endParaRPr>
          </a:p>
        </p:txBody>
      </p:sp>
      <p:sp>
        <p:nvSpPr>
          <p:cNvPr id="7" name="6 - Ορθογώνιο"/>
          <p:cNvSpPr/>
          <p:nvPr/>
        </p:nvSpPr>
        <p:spPr>
          <a:xfrm>
            <a:off x="251520" y="3914231"/>
            <a:ext cx="4857784" cy="338554"/>
          </a:xfrm>
          <a:prstGeom prst="rect">
            <a:avLst/>
          </a:prstGeom>
        </p:spPr>
        <p:txBody>
          <a:bodyPr wrap="square">
            <a:spAutoFit/>
          </a:bodyPr>
          <a:lstStyle/>
          <a:p>
            <a:pPr algn="r" eaLnBrk="1" hangingPunct="1">
              <a:buNone/>
            </a:pPr>
            <a:r>
              <a:rPr lang="el-GR" sz="1600" dirty="0" smtClean="0">
                <a:latin typeface="Calibri" pitchFamily="34" charset="0"/>
              </a:rPr>
              <a:t>(</a:t>
            </a:r>
            <a:r>
              <a:rPr lang="en-US" sz="1600" dirty="0" smtClean="0">
                <a:latin typeface="Calibri" pitchFamily="34" charset="0"/>
              </a:rPr>
              <a:t>Brockport physical fitness test</a:t>
            </a:r>
            <a:r>
              <a:rPr lang="el-GR" sz="1600" dirty="0" smtClean="0">
                <a:latin typeface="Calibri" pitchFamily="34" charset="0"/>
              </a:rPr>
              <a:t>, 1999)</a:t>
            </a:r>
            <a:r>
              <a:rPr lang="en-US" sz="1600" dirty="0" smtClean="0">
                <a:latin typeface="Calibri" pitchFamily="34" charset="0"/>
              </a:rPr>
              <a:t> </a:t>
            </a:r>
            <a:endParaRPr lang="en-US" sz="1600" dirty="0" smtClean="0">
              <a:latin typeface="Calibri" pitchFamily="34" charset="0"/>
              <a:cs typeface="Calibri" pitchFamily="34" charset="0"/>
              <a:sym typeface="Wingdings" pitchFamily="2" charset="2"/>
            </a:endParaRPr>
          </a:p>
        </p:txBody>
      </p:sp>
      <p:pic>
        <p:nvPicPr>
          <p:cNvPr id="5122" name="Picture 2" descr="C:\Users\alex\Desktop\15-10-2014 5-13-49 μμ.png"/>
          <p:cNvPicPr>
            <a:picLocks noChangeAspect="1" noChangeArrowheads="1"/>
          </p:cNvPicPr>
          <p:nvPr/>
        </p:nvPicPr>
        <p:blipFill rotWithShape="1">
          <a:blip r:embed="rId2">
            <a:extLst>
              <a:ext uri="{28A0092B-C50C-407E-A947-70E740481C1C}">
                <a14:useLocalDpi xmlns:a14="http://schemas.microsoft.com/office/drawing/2010/main" val="0"/>
              </a:ext>
            </a:extLst>
          </a:blip>
          <a:srcRect l="22409" t="10446" r="2456"/>
          <a:stretch/>
        </p:blipFill>
        <p:spPr bwMode="auto">
          <a:xfrm>
            <a:off x="5279861" y="1359733"/>
            <a:ext cx="3839894" cy="47510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68144" y="6110816"/>
            <a:ext cx="296215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Bench-press-1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4"/>
              </a:rPr>
              <a:t>Sekiseiinko</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844718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latin typeface="Calibri" pitchFamily="34" charset="0"/>
              </a:rPr>
              <a:t>Αξιολόγηση </a:t>
            </a:r>
            <a:br>
              <a:rPr lang="el-GR" sz="3600" dirty="0" smtClean="0">
                <a:latin typeface="Calibri" pitchFamily="34" charset="0"/>
              </a:rPr>
            </a:br>
            <a:r>
              <a:rPr lang="el-GR" sz="3600" dirty="0" smtClean="0">
                <a:latin typeface="Calibri" pitchFamily="34" charset="0"/>
              </a:rPr>
              <a:t> μυϊκής δύναμης</a:t>
            </a:r>
            <a:r>
              <a:rPr lang="en-US" sz="3600" dirty="0" smtClean="0">
                <a:latin typeface="Calibri" pitchFamily="34" charset="0"/>
              </a:rPr>
              <a:t>-</a:t>
            </a:r>
            <a:r>
              <a:rPr lang="el-GR" sz="3600" dirty="0" smtClean="0">
                <a:latin typeface="Calibri" pitchFamily="34" charset="0"/>
              </a:rPr>
              <a:t>αντοχής </a:t>
            </a:r>
            <a:r>
              <a:rPr lang="el-GR" sz="2800" b="0" dirty="0" smtClean="0">
                <a:latin typeface="Calibri" pitchFamily="34" charset="0"/>
              </a:rPr>
              <a:t>(8 από 10) </a:t>
            </a:r>
            <a:endParaRPr lang="el-GR" sz="2800" dirty="0"/>
          </a:p>
        </p:txBody>
      </p:sp>
      <p:sp>
        <p:nvSpPr>
          <p:cNvPr id="3" name="2 - Θέση περιεχομένου"/>
          <p:cNvSpPr>
            <a:spLocks noGrp="1"/>
          </p:cNvSpPr>
          <p:nvPr>
            <p:ph idx="1"/>
          </p:nvPr>
        </p:nvSpPr>
        <p:spPr>
          <a:xfrm>
            <a:off x="457200" y="1196752"/>
            <a:ext cx="8229600" cy="4104456"/>
          </a:xfrm>
        </p:spPr>
        <p:txBody>
          <a:bodyPr/>
          <a:lstStyle/>
          <a:p>
            <a:pPr eaLnBrk="1" hangingPunct="1"/>
            <a:r>
              <a:rPr lang="el-GR" sz="2400" b="1" dirty="0" smtClean="0">
                <a:solidFill>
                  <a:srgbClr val="820000"/>
                </a:solidFill>
                <a:latin typeface="Calibri" pitchFamily="34" charset="0"/>
                <a:cs typeface="Calibri" pitchFamily="34" charset="0"/>
                <a:sym typeface="Wingdings" pitchFamily="2" charset="2"/>
              </a:rPr>
              <a:t>Έγερση από την καθιστή θέση (</a:t>
            </a:r>
            <a:r>
              <a:rPr lang="en-US" sz="2400" b="1" dirty="0" smtClean="0">
                <a:solidFill>
                  <a:srgbClr val="820000"/>
                </a:solidFill>
                <a:latin typeface="Calibri" pitchFamily="34" charset="0"/>
                <a:cs typeface="Calibri" pitchFamily="34" charset="0"/>
                <a:sym typeface="Wingdings" pitchFamily="2" charset="2"/>
              </a:rPr>
              <a:t>Sit to stand</a:t>
            </a:r>
            <a:r>
              <a:rPr lang="el-GR" sz="2400" b="1" dirty="0" smtClean="0">
                <a:solidFill>
                  <a:srgbClr val="820000"/>
                </a:solidFill>
                <a:latin typeface="Calibri" pitchFamily="34" charset="0"/>
                <a:cs typeface="Calibri" pitchFamily="34" charset="0"/>
                <a:sym typeface="Wingdings" pitchFamily="2" charset="2"/>
              </a:rPr>
              <a:t>) </a:t>
            </a:r>
          </a:p>
          <a:p>
            <a:pPr indent="11113" eaLnBrk="1" hangingPunct="1">
              <a:buNone/>
            </a:pPr>
            <a:r>
              <a:rPr lang="el-GR" sz="2400" dirty="0" smtClean="0">
                <a:latin typeface="Calibri" pitchFamily="34" charset="0"/>
                <a:cs typeface="Calibri" pitchFamily="34" charset="0"/>
                <a:sym typeface="Wingdings" pitchFamily="2" charset="2"/>
              </a:rPr>
              <a:t>Καταγράφεται ο αριθμός των επαναλήψεων σε 30 δευτερόλεπτα</a:t>
            </a:r>
            <a:endParaRPr lang="el-GR" sz="2400" dirty="0" smtClean="0">
              <a:solidFill>
                <a:srgbClr val="7030A0"/>
              </a:solidFill>
              <a:latin typeface="Calibri" pitchFamily="34" charset="0"/>
              <a:cs typeface="Calibri" pitchFamily="34" charset="0"/>
              <a:sym typeface="Wingdings" pitchFamily="2" charset="2"/>
            </a:endParaRPr>
          </a:p>
          <a:p>
            <a:pPr eaLnBrk="1" hangingPunct="1">
              <a:buNone/>
            </a:pPr>
            <a:r>
              <a:rPr lang="el-GR" sz="1800" dirty="0" smtClean="0">
                <a:latin typeface="Calibri" pitchFamily="34" charset="0"/>
                <a:cs typeface="Calibri" pitchFamily="34" charset="0"/>
                <a:sym typeface="Wingdings 3" pitchFamily="18" charset="2"/>
              </a:rPr>
              <a:t>                                                                                             </a:t>
            </a:r>
            <a:endParaRPr lang="el-GR" sz="1800" dirty="0" smtClean="0">
              <a:latin typeface="Calibri" pitchFamily="34" charset="0"/>
              <a:cs typeface="Calibri" pitchFamily="34" charset="0"/>
              <a:sym typeface="Wingdings" pitchFamily="2" charset="2"/>
            </a:endParaRPr>
          </a:p>
          <a:p>
            <a:pPr eaLnBrk="1" hangingPunct="1"/>
            <a:r>
              <a:rPr lang="el-GR" sz="2400" b="1" dirty="0" smtClean="0">
                <a:solidFill>
                  <a:srgbClr val="820000"/>
                </a:solidFill>
                <a:latin typeface="Calibri" pitchFamily="34" charset="0"/>
                <a:cs typeface="Calibri" pitchFamily="34" charset="0"/>
                <a:sym typeface="Wingdings" pitchFamily="2" charset="2"/>
              </a:rPr>
              <a:t>Πλάγιο βήμα σε σκαλί  (</a:t>
            </a:r>
            <a:r>
              <a:rPr lang="en-US" sz="2400" b="1" dirty="0" smtClean="0">
                <a:solidFill>
                  <a:srgbClr val="820000"/>
                </a:solidFill>
                <a:latin typeface="Calibri" pitchFamily="34" charset="0"/>
                <a:cs typeface="Calibri" pitchFamily="34" charset="0"/>
                <a:sym typeface="Wingdings" pitchFamily="2" charset="2"/>
              </a:rPr>
              <a:t>Lateral step up</a:t>
            </a:r>
            <a:r>
              <a:rPr lang="el-GR" sz="2400" b="1" dirty="0" smtClean="0">
                <a:solidFill>
                  <a:srgbClr val="820000"/>
                </a:solidFill>
                <a:latin typeface="Calibri" pitchFamily="34" charset="0"/>
                <a:cs typeface="Calibri" pitchFamily="34" charset="0"/>
                <a:sym typeface="Wingdings" pitchFamily="2" charset="2"/>
              </a:rPr>
              <a:t>)</a:t>
            </a:r>
            <a:r>
              <a:rPr lang="en-US" sz="2400" b="1" dirty="0" smtClean="0">
                <a:solidFill>
                  <a:srgbClr val="820000"/>
                </a:solidFill>
                <a:latin typeface="Calibri" pitchFamily="34" charset="0"/>
                <a:cs typeface="Calibri" pitchFamily="34" charset="0"/>
                <a:sym typeface="Wingdings" pitchFamily="2" charset="2"/>
              </a:rPr>
              <a:t> </a:t>
            </a:r>
            <a:r>
              <a:rPr lang="el-GR" sz="2400" dirty="0" smtClean="0">
                <a:latin typeface="Calibri" pitchFamily="34" charset="0"/>
                <a:cs typeface="Calibri" pitchFamily="34" charset="0"/>
                <a:sym typeface="Wingdings" pitchFamily="2" charset="2"/>
              </a:rPr>
              <a:t> </a:t>
            </a:r>
            <a:endParaRPr lang="el-GR" sz="2400" b="1" dirty="0" smtClean="0">
              <a:latin typeface="Calibri" pitchFamily="34" charset="0"/>
              <a:cs typeface="Calibri" pitchFamily="34" charset="0"/>
              <a:sym typeface="Wingdings" pitchFamily="2" charset="2"/>
            </a:endParaRPr>
          </a:p>
          <a:p>
            <a:pPr indent="11113" eaLnBrk="1" hangingPunct="1">
              <a:buNone/>
            </a:pPr>
            <a:r>
              <a:rPr lang="el-GR" sz="2400" dirty="0" smtClean="0">
                <a:latin typeface="Calibri" pitchFamily="34" charset="0"/>
                <a:cs typeface="Calibri" pitchFamily="34" charset="0"/>
                <a:sym typeface="Wingdings" pitchFamily="2" charset="2"/>
              </a:rPr>
              <a:t>Καταγράφεται ο αριθμός των επαναλήψεων σε 30 δευτερόλεπτα</a:t>
            </a:r>
          </a:p>
          <a:p>
            <a:pPr eaLnBrk="1" hangingPunct="1">
              <a:buNone/>
            </a:pPr>
            <a:endParaRPr lang="el-GR" sz="2400" dirty="0" smtClean="0">
              <a:latin typeface="Calibri" pitchFamily="34" charset="0"/>
              <a:cs typeface="Calibri" pitchFamily="34" charset="0"/>
              <a:sym typeface="Wingdings" pitchFamily="2" charset="2"/>
            </a:endParaRPr>
          </a:p>
          <a:p>
            <a:pPr algn="ctr" eaLnBrk="1" hangingPunct="1">
              <a:buNone/>
            </a:pPr>
            <a:r>
              <a:rPr lang="el-GR" sz="1800" dirty="0" smtClean="0">
                <a:latin typeface="Calibri" pitchFamily="34" charset="0"/>
                <a:cs typeface="Calibri" pitchFamily="34" charset="0"/>
                <a:sym typeface="Wingdings 3" pitchFamily="18" charset="2"/>
              </a:rPr>
              <a:t>           (</a:t>
            </a:r>
            <a:r>
              <a:rPr lang="en-US" sz="1800" dirty="0" err="1" smtClean="0">
                <a:latin typeface="Calibri" pitchFamily="34" charset="0"/>
                <a:cs typeface="Calibri" pitchFamily="34" charset="0"/>
                <a:sym typeface="Wingdings 3" pitchFamily="18" charset="2"/>
              </a:rPr>
              <a:t>Horvat</a:t>
            </a:r>
            <a:r>
              <a:rPr lang="en-US" sz="1800" dirty="0" smtClean="0">
                <a:latin typeface="Calibri" pitchFamily="34" charset="0"/>
                <a:cs typeface="Calibri" pitchFamily="34" charset="0"/>
                <a:sym typeface="Wingdings 3" pitchFamily="18" charset="2"/>
              </a:rPr>
              <a:t>, Block &amp; Kelly, 2011</a:t>
            </a:r>
            <a:r>
              <a:rPr lang="el-GR" sz="1800" dirty="0" smtClean="0">
                <a:latin typeface="Calibri" pitchFamily="34" charset="0"/>
                <a:cs typeface="Calibri" pitchFamily="34" charset="0"/>
                <a:sym typeface="Wingdings 3" pitchFamily="18" charset="2"/>
              </a:rPr>
              <a:t>)</a:t>
            </a:r>
            <a:r>
              <a:rPr lang="el-GR" sz="1800" dirty="0" smtClean="0">
                <a:latin typeface="Calibri" pitchFamily="34" charset="0"/>
                <a:cs typeface="Calibri" pitchFamily="34" charset="0"/>
                <a:sym typeface="Wingdings" pitchFamily="2" charset="2"/>
              </a:rPr>
              <a:t>(</a:t>
            </a:r>
            <a:r>
              <a:rPr lang="en-US" sz="1800" dirty="0" err="1" smtClean="0">
                <a:latin typeface="Calibri" pitchFamily="34" charset="0"/>
                <a:cs typeface="Calibri" pitchFamily="34" charset="0"/>
                <a:sym typeface="Wingdings" pitchFamily="2" charset="2"/>
              </a:rPr>
              <a:t>Chrysagis</a:t>
            </a:r>
            <a:r>
              <a:rPr lang="en-US" sz="1800" dirty="0" smtClean="0">
                <a:latin typeface="Calibri" pitchFamily="34" charset="0"/>
                <a:cs typeface="Calibri" pitchFamily="34" charset="0"/>
                <a:sym typeface="Wingdings" pitchFamily="2" charset="2"/>
              </a:rPr>
              <a:t> et al., 2013)</a:t>
            </a:r>
            <a:endParaRPr lang="el-GR" sz="1800" dirty="0" smtClean="0">
              <a:latin typeface="Calibri" pitchFamily="34" charset="0"/>
              <a:cs typeface="Calibri" pitchFamily="34" charset="0"/>
            </a:endParaRPr>
          </a:p>
          <a:p>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23</a:t>
            </a:fld>
            <a:endParaRPr lang="el-GR"/>
          </a:p>
        </p:txBody>
      </p:sp>
    </p:spTree>
    <p:extLst>
      <p:ext uri="{BB962C8B-B14F-4D97-AF65-F5344CB8AC3E}">
        <p14:creationId xmlns:p14="http://schemas.microsoft.com/office/powerpoint/2010/main" val="3011888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latin typeface="Calibri" pitchFamily="34" charset="0"/>
              </a:rPr>
              <a:t>Αξιολόγηση </a:t>
            </a:r>
            <a:br>
              <a:rPr lang="el-GR" dirty="0">
                <a:latin typeface="Calibri" pitchFamily="34" charset="0"/>
              </a:rPr>
            </a:br>
            <a:r>
              <a:rPr lang="el-GR" dirty="0">
                <a:latin typeface="Calibri" pitchFamily="34" charset="0"/>
              </a:rPr>
              <a:t> μυϊκής δύναμης</a:t>
            </a:r>
            <a:r>
              <a:rPr lang="en-US" dirty="0">
                <a:latin typeface="Calibri" pitchFamily="34" charset="0"/>
              </a:rPr>
              <a:t>-</a:t>
            </a:r>
            <a:r>
              <a:rPr lang="el-GR" dirty="0">
                <a:latin typeface="Calibri" pitchFamily="34" charset="0"/>
              </a:rPr>
              <a:t>αντοχής </a:t>
            </a:r>
            <a:r>
              <a:rPr lang="el-GR" sz="3100" b="0" dirty="0" smtClean="0">
                <a:latin typeface="Calibri" pitchFamily="34" charset="0"/>
              </a:rPr>
              <a:t>(9 </a:t>
            </a:r>
            <a:r>
              <a:rPr lang="el-GR" sz="3100" b="0" dirty="0">
                <a:latin typeface="Calibri" pitchFamily="34" charset="0"/>
              </a:rPr>
              <a:t>από 10) </a:t>
            </a:r>
            <a:endParaRPr lang="el-GR" sz="3600"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24</a:t>
            </a:fld>
            <a:endParaRPr lang="el-GR"/>
          </a:p>
        </p:txBody>
      </p:sp>
      <p:sp>
        <p:nvSpPr>
          <p:cNvPr id="9" name="8 - TextBox"/>
          <p:cNvSpPr txBox="1"/>
          <p:nvPr/>
        </p:nvSpPr>
        <p:spPr>
          <a:xfrm>
            <a:off x="3131840" y="5845750"/>
            <a:ext cx="4714908" cy="369332"/>
          </a:xfrm>
          <a:prstGeom prst="rect">
            <a:avLst/>
          </a:prstGeom>
          <a:noFill/>
        </p:spPr>
        <p:txBody>
          <a:bodyPr wrap="square" rtlCol="0">
            <a:spAutoFit/>
          </a:bodyPr>
          <a:lstStyle/>
          <a:p>
            <a:pPr algn="r"/>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sp>
        <p:nvSpPr>
          <p:cNvPr id="6" name="Content Placeholder 5"/>
          <p:cNvSpPr>
            <a:spLocks noGrp="1"/>
          </p:cNvSpPr>
          <p:nvPr>
            <p:ph idx="1"/>
          </p:nvPr>
        </p:nvSpPr>
        <p:spPr>
          <a:xfrm>
            <a:off x="457200" y="1196752"/>
            <a:ext cx="8229600" cy="1800200"/>
          </a:xfrm>
        </p:spPr>
        <p:txBody>
          <a:bodyPr>
            <a:normAutofit/>
          </a:bodyPr>
          <a:lstStyle/>
          <a:p>
            <a:pPr eaLnBrk="0" hangingPunct="0"/>
            <a:r>
              <a:rPr lang="el-GR" sz="2400" b="1" dirty="0" smtClean="0">
                <a:solidFill>
                  <a:srgbClr val="820000"/>
                </a:solidFill>
                <a:latin typeface="Calibri" pitchFamily="34" charset="0"/>
              </a:rPr>
              <a:t>Κοιλιακοί</a:t>
            </a:r>
            <a:endParaRPr lang="el-GR" sz="2400" b="1" dirty="0">
              <a:solidFill>
                <a:srgbClr val="820000"/>
              </a:solidFill>
              <a:latin typeface="Calibri" pitchFamily="34" charset="0"/>
            </a:endParaRPr>
          </a:p>
          <a:p>
            <a:pPr marL="354013" indent="0" eaLnBrk="0" hangingPunct="0">
              <a:buNone/>
            </a:pPr>
            <a:r>
              <a:rPr lang="el-GR" sz="2400" dirty="0" smtClean="0">
                <a:latin typeface="Calibri" pitchFamily="34" charset="0"/>
              </a:rPr>
              <a:t>Μετακίνηση </a:t>
            </a:r>
            <a:r>
              <a:rPr lang="el-GR" sz="2400" dirty="0">
                <a:latin typeface="Calibri" pitchFamily="34" charset="0"/>
              </a:rPr>
              <a:t>των χεριών μέχρι την επιγονατίδα με ρυθμό 3 </a:t>
            </a:r>
            <a:r>
              <a:rPr lang="en-US" sz="2400" dirty="0">
                <a:latin typeface="Calibri" pitchFamily="34" charset="0"/>
              </a:rPr>
              <a:t> </a:t>
            </a:r>
            <a:r>
              <a:rPr lang="el-GR" sz="2400" dirty="0">
                <a:latin typeface="Calibri" pitchFamily="34" charset="0"/>
              </a:rPr>
              <a:t>δευτερολέπτων σε κάθε επανάληψη.</a:t>
            </a:r>
            <a:r>
              <a:rPr lang="el-GR" sz="2400" dirty="0">
                <a:latin typeface="Calibri" pitchFamily="34" charset="0"/>
                <a:cs typeface="Calibri" pitchFamily="34" charset="0"/>
              </a:rPr>
              <a:t/>
            </a:r>
            <a:br>
              <a:rPr lang="el-GR" sz="2400" dirty="0">
                <a:latin typeface="Calibri" pitchFamily="34" charset="0"/>
                <a:cs typeface="Calibri" pitchFamily="34" charset="0"/>
              </a:rPr>
            </a:br>
            <a:r>
              <a:rPr lang="el-GR" sz="2400" dirty="0">
                <a:latin typeface="Calibri" pitchFamily="34" charset="0"/>
                <a:cs typeface="Calibri" pitchFamily="34" charset="0"/>
              </a:rPr>
              <a:t>Καταγράφεται ο αριθμός των επαναλήψεων. </a:t>
            </a:r>
          </a:p>
          <a:p>
            <a:endParaRPr lang="el-GR" sz="2400" dirty="0"/>
          </a:p>
        </p:txBody>
      </p:sp>
      <p:pic>
        <p:nvPicPr>
          <p:cNvPr id="6148" name="Picture 4" descr="Trainer for Cru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924944"/>
            <a:ext cx="2688332" cy="268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491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lang="el-GR" sz="3600" dirty="0">
                <a:latin typeface="Calibri" pitchFamily="34" charset="0"/>
              </a:rPr>
              <a:t>Αξιολόγηση </a:t>
            </a:r>
            <a:br>
              <a:rPr lang="el-GR" sz="3600" dirty="0">
                <a:latin typeface="Calibri" pitchFamily="34" charset="0"/>
              </a:rPr>
            </a:br>
            <a:r>
              <a:rPr lang="el-GR" sz="3600" dirty="0">
                <a:latin typeface="Calibri" pitchFamily="34" charset="0"/>
              </a:rPr>
              <a:t> μυϊκής δύναμης</a:t>
            </a:r>
            <a:r>
              <a:rPr lang="en-US" sz="3600" dirty="0">
                <a:latin typeface="Calibri" pitchFamily="34" charset="0"/>
              </a:rPr>
              <a:t>-</a:t>
            </a:r>
            <a:r>
              <a:rPr lang="el-GR" sz="3600" dirty="0">
                <a:latin typeface="Calibri" pitchFamily="34" charset="0"/>
              </a:rPr>
              <a:t>αντοχής </a:t>
            </a:r>
            <a:r>
              <a:rPr lang="el-GR" sz="2800" b="0" dirty="0" smtClean="0">
                <a:latin typeface="Calibri" pitchFamily="34" charset="0"/>
              </a:rPr>
              <a:t>(10 </a:t>
            </a:r>
            <a:r>
              <a:rPr lang="el-GR" sz="2800" b="0" dirty="0">
                <a:latin typeface="Calibri" pitchFamily="34" charset="0"/>
              </a:rPr>
              <a:t>από 10) </a:t>
            </a:r>
            <a:endParaRPr kumimoji="0" lang="el-GR" sz="5400" b="1" i="0" u="none" strike="noStrike" kern="1200" cap="none" spc="0" normalizeH="0" baseline="0" noProof="0" dirty="0">
              <a:ln>
                <a:noFill/>
              </a:ln>
              <a:solidFill>
                <a:srgbClr val="002060"/>
              </a:solidFill>
              <a:effectLst/>
              <a:uLnTx/>
              <a:uFillTx/>
              <a:latin typeface="+mj-lt"/>
              <a:ea typeface="+mj-ea"/>
              <a:cs typeface="+mj-cs"/>
            </a:endParaRPr>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25</a:t>
            </a:fld>
            <a:endParaRPr lang="el-GR"/>
          </a:p>
        </p:txBody>
      </p:sp>
      <p:sp>
        <p:nvSpPr>
          <p:cNvPr id="9" name="8 - TextBox"/>
          <p:cNvSpPr txBox="1"/>
          <p:nvPr/>
        </p:nvSpPr>
        <p:spPr>
          <a:xfrm>
            <a:off x="4143372" y="6215082"/>
            <a:ext cx="4714908" cy="369332"/>
          </a:xfrm>
          <a:prstGeom prst="rect">
            <a:avLst/>
          </a:prstGeom>
          <a:noFill/>
        </p:spPr>
        <p:txBody>
          <a:bodyPr wrap="square" rtlCol="0">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sp>
        <p:nvSpPr>
          <p:cNvPr id="2" name="Content Placeholder 1"/>
          <p:cNvSpPr>
            <a:spLocks noGrp="1"/>
          </p:cNvSpPr>
          <p:nvPr>
            <p:ph idx="1"/>
          </p:nvPr>
        </p:nvSpPr>
        <p:spPr>
          <a:xfrm>
            <a:off x="457200" y="1196752"/>
            <a:ext cx="8229600" cy="4680520"/>
          </a:xfrm>
        </p:spPr>
        <p:txBody>
          <a:bodyPr>
            <a:normAutofit/>
          </a:bodyPr>
          <a:lstStyle/>
          <a:p>
            <a:r>
              <a:rPr lang="el-GR" sz="2400" b="1" dirty="0">
                <a:solidFill>
                  <a:srgbClr val="820000"/>
                </a:solidFill>
                <a:latin typeface="Calibri" pitchFamily="34" charset="0"/>
              </a:rPr>
              <a:t>Κοιλιακοί</a:t>
            </a:r>
          </a:p>
          <a:p>
            <a:pPr marL="354013" indent="0">
              <a:buNone/>
            </a:pPr>
            <a:r>
              <a:rPr lang="el-GR" sz="2400" dirty="0">
                <a:latin typeface="Calibri" pitchFamily="34" charset="0"/>
              </a:rPr>
              <a:t>Μετακίνηση των χεριών στο μήκος μια ταινίας 11.4 </a:t>
            </a:r>
            <a:r>
              <a:rPr lang="en-US" sz="2400" dirty="0">
                <a:latin typeface="Calibri" pitchFamily="34" charset="0"/>
              </a:rPr>
              <a:t>cm</a:t>
            </a:r>
            <a:r>
              <a:rPr lang="el-GR" sz="2400" dirty="0">
                <a:latin typeface="Calibri" pitchFamily="34" charset="0"/>
              </a:rPr>
              <a:t> με ρυθμό 3 </a:t>
            </a:r>
            <a:r>
              <a:rPr lang="el-GR" sz="2400" dirty="0" smtClean="0">
                <a:latin typeface="Calibri" pitchFamily="34" charset="0"/>
              </a:rPr>
              <a:t>δευτερολέπτων </a:t>
            </a:r>
            <a:r>
              <a:rPr lang="el-GR" sz="2400" dirty="0">
                <a:latin typeface="Calibri" pitchFamily="34" charset="0"/>
              </a:rPr>
              <a:t>σε κάθε επανάληψη </a:t>
            </a:r>
          </a:p>
          <a:p>
            <a:pPr marL="354013" indent="0">
              <a:buNone/>
            </a:pPr>
            <a:r>
              <a:rPr lang="el-GR" sz="2400" dirty="0">
                <a:latin typeface="Calibri" pitchFamily="34" charset="0"/>
              </a:rPr>
              <a:t>Καταγράφεται ο αριθμός των επαναλήψεων</a:t>
            </a:r>
          </a:p>
          <a:p>
            <a:endParaRPr lang="el-GR" sz="2400" dirty="0"/>
          </a:p>
        </p:txBody>
      </p:sp>
    </p:spTree>
    <p:extLst>
      <p:ext uri="{BB962C8B-B14F-4D97-AF65-F5344CB8AC3E}">
        <p14:creationId xmlns:p14="http://schemas.microsoft.com/office/powerpoint/2010/main" val="4102055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l-GR" sz="3600" dirty="0">
                <a:latin typeface="Calibri" pitchFamily="34" charset="0"/>
              </a:rPr>
              <a:t>Αξιολόγηση μυϊκής δύναμης </a:t>
            </a:r>
            <a:r>
              <a:rPr lang="el-GR" sz="2800" b="0" dirty="0">
                <a:latin typeface="Calibri" pitchFamily="34" charset="0"/>
              </a:rPr>
              <a:t>(1 από 2) </a:t>
            </a:r>
            <a:endParaRPr lang="el-GR" sz="3600" b="0" dirty="0"/>
          </a:p>
        </p:txBody>
      </p:sp>
      <p:sp>
        <p:nvSpPr>
          <p:cNvPr id="7" name="6 - TextBox"/>
          <p:cNvSpPr txBox="1"/>
          <p:nvPr/>
        </p:nvSpPr>
        <p:spPr>
          <a:xfrm>
            <a:off x="611560" y="5384061"/>
            <a:ext cx="7286676" cy="461665"/>
          </a:xfrm>
          <a:prstGeom prst="rect">
            <a:avLst/>
          </a:prstGeom>
          <a:noFill/>
        </p:spPr>
        <p:txBody>
          <a:bodyPr wrap="square" rtlCol="0">
            <a:spAutoFit/>
          </a:bodyPr>
          <a:lstStyle/>
          <a:p>
            <a:r>
              <a:rPr lang="el-GR" sz="2400" dirty="0" smtClean="0">
                <a:latin typeface="+mn-lt"/>
              </a:rPr>
              <a:t>Καταγράφεται η μέγιστη δύναμη χειρολαβής   </a:t>
            </a:r>
            <a:endParaRPr lang="el-GR" sz="2400" dirty="0">
              <a:latin typeface="+mn-lt"/>
            </a:endParaRPr>
          </a:p>
        </p:txBody>
      </p:sp>
      <p:sp>
        <p:nvSpPr>
          <p:cNvPr id="8" name="7 - Ορθογώνιο"/>
          <p:cNvSpPr/>
          <p:nvPr/>
        </p:nvSpPr>
        <p:spPr>
          <a:xfrm>
            <a:off x="5220072" y="6030416"/>
            <a:ext cx="3000412" cy="369332"/>
          </a:xfrm>
          <a:prstGeom prst="rect">
            <a:avLst/>
          </a:prstGeom>
        </p:spPr>
        <p:txBody>
          <a:bodyPr wrap="square">
            <a:spAutoFit/>
          </a:bodyPr>
          <a:lstStyle/>
          <a:p>
            <a:r>
              <a:rPr lang="el-GR" sz="1800" dirty="0" smtClean="0">
                <a:latin typeface="Calibri" pitchFamily="34" charset="0"/>
                <a:cs typeface="Calibri" pitchFamily="34" charset="0"/>
                <a:sym typeface="Wingdings 3" pitchFamily="18" charset="2"/>
              </a:rPr>
              <a:t>(</a:t>
            </a:r>
            <a:r>
              <a:rPr lang="en-US" sz="1800" dirty="0" err="1" smtClean="0">
                <a:latin typeface="Calibri" pitchFamily="34" charset="0"/>
                <a:cs typeface="Calibri" pitchFamily="34" charset="0"/>
                <a:sym typeface="Wingdings 3" pitchFamily="18" charset="2"/>
              </a:rPr>
              <a:t>Horvat</a:t>
            </a:r>
            <a:r>
              <a:rPr lang="en-US" sz="1800" dirty="0" smtClean="0">
                <a:latin typeface="Calibri" pitchFamily="34" charset="0"/>
                <a:cs typeface="Calibri" pitchFamily="34" charset="0"/>
                <a:sym typeface="Wingdings 3" pitchFamily="18" charset="2"/>
              </a:rPr>
              <a:t>, Block &amp; Kelly, 2011</a:t>
            </a:r>
            <a:r>
              <a:rPr lang="el-GR" sz="1800" dirty="0" smtClean="0">
                <a:latin typeface="Calibri" pitchFamily="34" charset="0"/>
                <a:cs typeface="Calibri" pitchFamily="34" charset="0"/>
                <a:sym typeface="Wingdings 3" pitchFamily="18" charset="2"/>
              </a:rPr>
              <a:t>)</a:t>
            </a:r>
            <a:endParaRPr lang="el-GR" sz="1800" dirty="0"/>
          </a:p>
        </p:txBody>
      </p:sp>
      <p:sp>
        <p:nvSpPr>
          <p:cNvPr id="4" name="Content Placeholder 3"/>
          <p:cNvSpPr>
            <a:spLocks noGrp="1"/>
          </p:cNvSpPr>
          <p:nvPr>
            <p:ph idx="1"/>
          </p:nvPr>
        </p:nvSpPr>
        <p:spPr>
          <a:xfrm>
            <a:off x="457200" y="1196752"/>
            <a:ext cx="8229600" cy="648072"/>
          </a:xfrm>
        </p:spPr>
        <p:txBody>
          <a:bodyPr>
            <a:normAutofit/>
          </a:bodyPr>
          <a:lstStyle/>
          <a:p>
            <a:pPr marL="0" indent="0">
              <a:buNone/>
            </a:pPr>
            <a:r>
              <a:rPr lang="el-GR" sz="2400" b="1" dirty="0" err="1">
                <a:solidFill>
                  <a:srgbClr val="820000"/>
                </a:solidFill>
              </a:rPr>
              <a:t>Χειροδυναμόμετρο</a:t>
            </a:r>
            <a:r>
              <a:rPr lang="el-GR" sz="2400" b="1" dirty="0">
                <a:solidFill>
                  <a:srgbClr val="820000"/>
                </a:solidFill>
              </a:rPr>
              <a:t> (</a:t>
            </a:r>
            <a:r>
              <a:rPr lang="en-US" sz="2400" b="1" dirty="0">
                <a:solidFill>
                  <a:srgbClr val="820000"/>
                </a:solidFill>
                <a:cs typeface="Calibri" pitchFamily="34" charset="0"/>
              </a:rPr>
              <a:t>hand grip dynamometer</a:t>
            </a:r>
            <a:r>
              <a:rPr lang="el-GR" sz="2400" b="1" dirty="0">
                <a:solidFill>
                  <a:srgbClr val="820000"/>
                </a:solidFill>
                <a:cs typeface="Calibri" pitchFamily="34" charset="0"/>
              </a:rPr>
              <a:t>)</a:t>
            </a:r>
            <a:r>
              <a:rPr lang="en-US" sz="2400" b="1" dirty="0">
                <a:solidFill>
                  <a:srgbClr val="820000"/>
                </a:solidFill>
                <a:cs typeface="Calibri" pitchFamily="34" charset="0"/>
              </a:rPr>
              <a:t> </a:t>
            </a:r>
            <a:endParaRPr lang="el-GR" sz="2400" b="1" dirty="0">
              <a:solidFill>
                <a:srgbClr val="820000"/>
              </a:solidFill>
            </a:endParaRPr>
          </a:p>
        </p:txBody>
      </p:sp>
      <p:pic>
        <p:nvPicPr>
          <p:cNvPr id="7170" name="Picture 2" descr="The Baseline 200-lb capacity LiTE hydraulic hand dynamometer is built to be light-weight without sacrificing its reliability. It features a 2 and a half inch diameter dial and comes with a sleek red finish. Baseline hydraulic dynamometers are designed to give accurate grip strength readings. Their design is accepted internationally and they're known for their reliability and exactness of readings. This Baseline hydraulic dynamometer has a 1-year warra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63" y="1916832"/>
            <a:ext cx="1555675" cy="28095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046117" y="4726336"/>
            <a:ext cx="1051763" cy="276999"/>
          </a:xfrm>
          <a:prstGeom prst="rect">
            <a:avLst/>
          </a:prstGeom>
        </p:spPr>
        <p:txBody>
          <a:bodyPr wrap="none">
            <a:spAutoFit/>
          </a:bodyPr>
          <a:lstStyle/>
          <a:p>
            <a:r>
              <a:rPr lang="en-US" sz="1200" dirty="0" smtClean="0">
                <a:latin typeface="+mn-lt"/>
                <a:hlinkClick r:id="rId3"/>
              </a:rPr>
              <a:t>pinterest.com</a:t>
            </a:r>
            <a:endParaRPr lang="el-GR" dirty="0">
              <a:latin typeface="+mn-lt"/>
            </a:endParaRPr>
          </a:p>
        </p:txBody>
      </p:sp>
    </p:spTree>
    <p:extLst>
      <p:ext uri="{BB962C8B-B14F-4D97-AF65-F5344CB8AC3E}">
        <p14:creationId xmlns:p14="http://schemas.microsoft.com/office/powerpoint/2010/main" val="761436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latin typeface="Calibri" pitchFamily="34" charset="0"/>
              </a:rPr>
              <a:t>Αξιολόγηση μυϊκής δύναμης </a:t>
            </a:r>
            <a:r>
              <a:rPr lang="el-GR" sz="2800" b="0" dirty="0" smtClean="0">
                <a:latin typeface="Calibri" pitchFamily="34" charset="0"/>
              </a:rPr>
              <a:t>(2 </a:t>
            </a:r>
            <a:r>
              <a:rPr lang="el-GR" sz="2800" b="0" dirty="0">
                <a:latin typeface="Calibri" pitchFamily="34" charset="0"/>
              </a:rPr>
              <a:t>από 2) </a:t>
            </a:r>
            <a:endParaRPr lang="el-GR" sz="3600" dirty="0"/>
          </a:p>
        </p:txBody>
      </p:sp>
      <p:sp>
        <p:nvSpPr>
          <p:cNvPr id="56323" name="Rectangle 3"/>
          <p:cNvSpPr>
            <a:spLocks noGrp="1" noChangeArrowheads="1"/>
          </p:cNvSpPr>
          <p:nvPr>
            <p:ph idx="1"/>
          </p:nvPr>
        </p:nvSpPr>
        <p:spPr>
          <a:xfrm>
            <a:off x="457200" y="1196752"/>
            <a:ext cx="8229600" cy="504056"/>
          </a:xfrm>
        </p:spPr>
        <p:txBody>
          <a:bodyPr/>
          <a:lstStyle/>
          <a:p>
            <a:pPr>
              <a:buClr>
                <a:schemeClr val="tx1"/>
              </a:buClr>
              <a:buFont typeface="Wingdings" pitchFamily="2" charset="2"/>
              <a:buNone/>
            </a:pPr>
            <a:r>
              <a:rPr lang="el-GR" sz="2400" b="1" dirty="0" smtClean="0">
                <a:solidFill>
                  <a:srgbClr val="820000"/>
                </a:solidFill>
                <a:cs typeface="Calibri" pitchFamily="34" charset="0"/>
              </a:rPr>
              <a:t>Φορητό </a:t>
            </a:r>
            <a:r>
              <a:rPr lang="el-GR" sz="2400" b="1" dirty="0">
                <a:solidFill>
                  <a:srgbClr val="820000"/>
                </a:solidFill>
                <a:cs typeface="Calibri" pitchFamily="34" charset="0"/>
              </a:rPr>
              <a:t>δυναμόμετρο χειρός (</a:t>
            </a:r>
            <a:r>
              <a:rPr lang="en-US" sz="2400" b="1" dirty="0">
                <a:solidFill>
                  <a:srgbClr val="820000"/>
                </a:solidFill>
                <a:cs typeface="Calibri" pitchFamily="34" charset="0"/>
              </a:rPr>
              <a:t>Handheld</a:t>
            </a:r>
            <a:r>
              <a:rPr lang="el-GR" sz="2400" b="1" dirty="0">
                <a:solidFill>
                  <a:srgbClr val="820000"/>
                </a:solidFill>
                <a:cs typeface="Calibri" pitchFamily="34" charset="0"/>
              </a:rPr>
              <a:t>)</a:t>
            </a:r>
            <a:r>
              <a:rPr lang="en-US" sz="2400" b="1" dirty="0" smtClean="0"/>
              <a:t>	</a:t>
            </a:r>
            <a:r>
              <a:rPr lang="el-GR" sz="2400" b="1" dirty="0" smtClean="0">
                <a:cs typeface="Calibri" pitchFamily="34" charset="0"/>
              </a:rPr>
              <a:t> </a:t>
            </a:r>
          </a:p>
          <a:p>
            <a:pPr>
              <a:buNone/>
            </a:pPr>
            <a:endParaRPr lang="el-GR" sz="2800" b="1" dirty="0">
              <a:solidFill>
                <a:srgbClr val="820000"/>
              </a:solidFill>
            </a:endParaRPr>
          </a:p>
        </p:txBody>
      </p:sp>
      <p:sp>
        <p:nvSpPr>
          <p:cNvPr id="6" name="5 - TextBox"/>
          <p:cNvSpPr txBox="1"/>
          <p:nvPr/>
        </p:nvSpPr>
        <p:spPr>
          <a:xfrm>
            <a:off x="457200" y="4276090"/>
            <a:ext cx="8501122" cy="1938992"/>
          </a:xfrm>
          <a:prstGeom prst="rect">
            <a:avLst/>
          </a:prstGeom>
          <a:noFill/>
        </p:spPr>
        <p:txBody>
          <a:bodyPr wrap="square" rtlCol="0">
            <a:spAutoFit/>
          </a:bodyPr>
          <a:lstStyle/>
          <a:p>
            <a:r>
              <a:rPr lang="el-GR" sz="2400" b="1" dirty="0" smtClean="0">
                <a:solidFill>
                  <a:srgbClr val="820000"/>
                </a:solidFill>
                <a:latin typeface="Calibri" pitchFamily="34" charset="0"/>
              </a:rPr>
              <a:t>Καταγραφή ισομετρικής δύναμης  με ώθηση ή αντίσταση: </a:t>
            </a:r>
          </a:p>
          <a:p>
            <a:pPr marL="342900" indent="-342900">
              <a:buFont typeface="Arial" panose="020B0604020202020204" pitchFamily="34" charset="0"/>
              <a:buChar char="•"/>
            </a:pPr>
            <a:r>
              <a:rPr lang="el-GR" sz="2400" dirty="0" smtClean="0">
                <a:latin typeface="Calibri" pitchFamily="34" charset="0"/>
              </a:rPr>
              <a:t>Στην ώθηση (</a:t>
            </a:r>
            <a:r>
              <a:rPr lang="en-US" sz="2400" dirty="0" smtClean="0">
                <a:latin typeface="Calibri" pitchFamily="34" charset="0"/>
                <a:cs typeface="Calibri" pitchFamily="34" charset="0"/>
              </a:rPr>
              <a:t>make test </a:t>
            </a:r>
            <a:r>
              <a:rPr lang="el-GR" sz="2400" dirty="0" smtClean="0">
                <a:latin typeface="Calibri" pitchFamily="34" charset="0"/>
                <a:cs typeface="Calibri" pitchFamily="34" charset="0"/>
              </a:rPr>
              <a:t>)  ο δοκιμαζόμενος </a:t>
            </a:r>
            <a:r>
              <a:rPr lang="el-GR" sz="2400" dirty="0" smtClean="0">
                <a:latin typeface="Calibri" pitchFamily="34" charset="0"/>
              </a:rPr>
              <a:t>εφαρμόζει μέγιστη δύναμη πάνω στη συσκευή</a:t>
            </a:r>
          </a:p>
          <a:p>
            <a:pPr marL="342900" indent="-342900">
              <a:buFont typeface="Arial" panose="020B0604020202020204" pitchFamily="34" charset="0"/>
              <a:buChar char="•"/>
            </a:pPr>
            <a:r>
              <a:rPr lang="el-GR" sz="2400" dirty="0" smtClean="0">
                <a:latin typeface="Calibri" pitchFamily="34" charset="0"/>
              </a:rPr>
              <a:t>Στην αντίσταση (</a:t>
            </a:r>
            <a:r>
              <a:rPr lang="en-US" sz="2400" dirty="0" smtClean="0">
                <a:latin typeface="Calibri" pitchFamily="34" charset="0"/>
                <a:cs typeface="Calibri" pitchFamily="34" charset="0"/>
              </a:rPr>
              <a:t>break test</a:t>
            </a:r>
            <a:r>
              <a:rPr lang="el-GR" sz="2400" dirty="0" smtClean="0">
                <a:latin typeface="Calibri" pitchFamily="34" charset="0"/>
                <a:cs typeface="Calibri" pitchFamily="34" charset="0"/>
              </a:rPr>
              <a:t>) ο εξεταστής εφαρμόζει δύναμη</a:t>
            </a:r>
          </a:p>
          <a:p>
            <a:endParaRPr lang="el-GR" sz="2400" b="1" dirty="0">
              <a:latin typeface="Calibri" pitchFamily="34" charset="0"/>
            </a:endParaRPr>
          </a:p>
        </p:txBody>
      </p:sp>
      <p:sp>
        <p:nvSpPr>
          <p:cNvPr id="8" name="7 - Ορθογώνιο"/>
          <p:cNvSpPr/>
          <p:nvPr/>
        </p:nvSpPr>
        <p:spPr>
          <a:xfrm>
            <a:off x="5643554" y="5845750"/>
            <a:ext cx="3143288" cy="369332"/>
          </a:xfrm>
          <a:prstGeom prst="rect">
            <a:avLst/>
          </a:prstGeom>
        </p:spPr>
        <p:txBody>
          <a:bodyPr wrap="square">
            <a:spAutoFit/>
          </a:bodyPr>
          <a:lstStyle/>
          <a:p>
            <a:r>
              <a:rPr lang="el-GR" sz="1800" dirty="0" smtClean="0">
                <a:latin typeface="Calibri" pitchFamily="34" charset="0"/>
                <a:cs typeface="Calibri" pitchFamily="34" charset="0"/>
                <a:sym typeface="Wingdings 3" pitchFamily="18" charset="2"/>
              </a:rPr>
              <a:t>(</a:t>
            </a:r>
            <a:r>
              <a:rPr lang="en-US" sz="1800" dirty="0" err="1" smtClean="0">
                <a:latin typeface="Calibri" pitchFamily="34" charset="0"/>
                <a:cs typeface="Calibri" pitchFamily="34" charset="0"/>
                <a:sym typeface="Wingdings 3" pitchFamily="18" charset="2"/>
              </a:rPr>
              <a:t>Horvat</a:t>
            </a:r>
            <a:r>
              <a:rPr lang="en-US" sz="1800" dirty="0" smtClean="0">
                <a:latin typeface="Calibri" pitchFamily="34" charset="0"/>
                <a:cs typeface="Calibri" pitchFamily="34" charset="0"/>
                <a:sym typeface="Wingdings 3" pitchFamily="18" charset="2"/>
              </a:rPr>
              <a:t>, Block &amp; Kelly, 2011</a:t>
            </a:r>
            <a:r>
              <a:rPr lang="el-GR" sz="1800" dirty="0" smtClean="0">
                <a:latin typeface="Calibri" pitchFamily="34" charset="0"/>
                <a:cs typeface="Calibri" pitchFamily="34" charset="0"/>
                <a:sym typeface="Wingdings 3" pitchFamily="18" charset="2"/>
              </a:rPr>
              <a:t>)</a:t>
            </a:r>
            <a:endParaRPr lang="el-GR" sz="1800" dirty="0"/>
          </a:p>
        </p:txBody>
      </p:sp>
      <p:pic>
        <p:nvPicPr>
          <p:cNvPr id="8194" name="Picture 2" descr="http://blocs.fub.edu/fisioterapiafub/files/2012/09/Imatge1-300x1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006" y="1700808"/>
            <a:ext cx="3163988" cy="20882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53036" y="3789039"/>
            <a:ext cx="1637928" cy="276999"/>
          </a:xfrm>
          <a:prstGeom prst="rect">
            <a:avLst/>
          </a:prstGeom>
        </p:spPr>
        <p:txBody>
          <a:bodyPr wrap="square">
            <a:spAutoFit/>
          </a:bodyPr>
          <a:lstStyle/>
          <a:p>
            <a:pPr algn="ctr"/>
            <a:r>
              <a:rPr lang="en-US" sz="1200" dirty="0" smtClean="0">
                <a:latin typeface="+mn-lt"/>
                <a:hlinkClick r:id="rId4"/>
              </a:rPr>
              <a:t>blocs.fub.edu</a:t>
            </a:r>
            <a:endParaRPr lang="el-GR" sz="1200" dirty="0">
              <a:latin typeface="+mn-lt"/>
            </a:endParaRPr>
          </a:p>
        </p:txBody>
      </p:sp>
    </p:spTree>
    <p:extLst>
      <p:ext uri="{BB962C8B-B14F-4D97-AF65-F5344CB8AC3E}">
        <p14:creationId xmlns:p14="http://schemas.microsoft.com/office/powerpoint/2010/main" val="2491041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latin typeface="Calibri" pitchFamily="34" charset="0"/>
              </a:rPr>
              <a:t>Αξιολόγηση Ευκαμψίας- ευλυγισίας</a:t>
            </a:r>
            <a:r>
              <a:rPr lang="en-US" sz="3600" dirty="0" smtClean="0">
                <a:latin typeface="Calibri" pitchFamily="34" charset="0"/>
              </a:rPr>
              <a:t> </a:t>
            </a:r>
            <a:r>
              <a:rPr lang="el-GR" sz="3600" dirty="0" smtClean="0">
                <a:latin typeface="Calibri" pitchFamily="34" charset="0"/>
              </a:rPr>
              <a:t/>
            </a:r>
            <a:br>
              <a:rPr lang="el-GR" sz="3600" dirty="0" smtClean="0">
                <a:latin typeface="Calibri" pitchFamily="34" charset="0"/>
              </a:rPr>
            </a:br>
            <a:r>
              <a:rPr lang="en-US" sz="3200" b="0" dirty="0" smtClean="0">
                <a:latin typeface="Calibri" pitchFamily="34" charset="0"/>
              </a:rPr>
              <a:t>(1 </a:t>
            </a:r>
            <a:r>
              <a:rPr lang="el-GR" sz="3200" b="0" dirty="0" smtClean="0">
                <a:latin typeface="Calibri" pitchFamily="34" charset="0"/>
              </a:rPr>
              <a:t>από 6)</a:t>
            </a:r>
            <a:endParaRPr lang="el-GR" dirty="0">
              <a:solidFill>
                <a:schemeClr val="tx1"/>
              </a:solidFill>
            </a:endParaRPr>
          </a:p>
        </p:txBody>
      </p:sp>
      <p:sp>
        <p:nvSpPr>
          <p:cNvPr id="3" name="Content Placeholder 2"/>
          <p:cNvSpPr>
            <a:spLocks noGrp="1"/>
          </p:cNvSpPr>
          <p:nvPr>
            <p:ph idx="1"/>
          </p:nvPr>
        </p:nvSpPr>
        <p:spPr>
          <a:xfrm>
            <a:off x="457200" y="1196752"/>
            <a:ext cx="8229600" cy="576064"/>
          </a:xfrm>
        </p:spPr>
        <p:txBody>
          <a:bodyPr/>
          <a:lstStyle/>
          <a:p>
            <a:pPr marL="357188" indent="-357188">
              <a:buFont typeface="+mj-lt"/>
              <a:buAutoNum type="arabicPeriod"/>
            </a:pPr>
            <a:r>
              <a:rPr lang="el-GR" sz="2400" b="1" dirty="0" smtClean="0">
                <a:solidFill>
                  <a:srgbClr val="820000"/>
                </a:solidFill>
              </a:rPr>
              <a:t>Εργαστηριακή </a:t>
            </a:r>
            <a:r>
              <a:rPr lang="en-US" sz="2400" dirty="0" smtClean="0"/>
              <a:t>Leighton </a:t>
            </a:r>
            <a:r>
              <a:rPr lang="en-US" sz="2400" dirty="0" err="1"/>
              <a:t>flexometer</a:t>
            </a:r>
            <a:r>
              <a:rPr lang="en-US" sz="2400" dirty="0"/>
              <a:t> </a:t>
            </a:r>
            <a:r>
              <a:rPr lang="en-US" sz="2000" dirty="0"/>
              <a:t>(Leighton, 1955)</a:t>
            </a:r>
            <a:endParaRPr lang="el-GR" sz="2000" dirty="0"/>
          </a:p>
          <a:p>
            <a:endParaRPr lang="el-GR" dirty="0"/>
          </a:p>
        </p:txBody>
      </p:sp>
      <p:sp>
        <p:nvSpPr>
          <p:cNvPr id="8" name="4 - Θέση περιεχομένου"/>
          <p:cNvSpPr txBox="1">
            <a:spLocks/>
          </p:cNvSpPr>
          <p:nvPr/>
        </p:nvSpPr>
        <p:spPr>
          <a:xfrm>
            <a:off x="457200" y="1844824"/>
            <a:ext cx="4690864" cy="35283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l-GR" sz="2400" b="1" dirty="0" smtClean="0">
                <a:solidFill>
                  <a:srgbClr val="820000"/>
                </a:solidFill>
                <a:latin typeface="Calibri" pitchFamily="34" charset="0"/>
              </a:rPr>
              <a:t>2. Συνδυασμός</a:t>
            </a:r>
          </a:p>
          <a:p>
            <a:pPr fontAlgn="auto">
              <a:spcAft>
                <a:spcPts val="0"/>
              </a:spcAft>
            </a:pPr>
            <a:r>
              <a:rPr lang="el-GR" sz="2400" dirty="0" smtClean="0">
                <a:sym typeface="Wingdings" pitchFamily="2" charset="2"/>
              </a:rPr>
              <a:t>Γωνιόμετρο</a:t>
            </a:r>
            <a:r>
              <a:rPr lang="en-US" sz="2400" dirty="0" smtClean="0">
                <a:sym typeface="Wingdings" pitchFamily="2" charset="2"/>
              </a:rPr>
              <a:t> </a:t>
            </a:r>
            <a:r>
              <a:rPr lang="en-US" sz="1600" dirty="0" smtClean="0">
                <a:sym typeface="Wingdings" pitchFamily="2" charset="2"/>
              </a:rPr>
              <a:t>(</a:t>
            </a:r>
            <a:r>
              <a:rPr lang="en-US" sz="1600" dirty="0" err="1" smtClean="0">
                <a:sym typeface="Wingdings" pitchFamily="2" charset="2"/>
              </a:rPr>
              <a:t>Norkin</a:t>
            </a:r>
            <a:r>
              <a:rPr lang="en-US" sz="1600" dirty="0" smtClean="0">
                <a:sym typeface="Wingdings" pitchFamily="2" charset="2"/>
              </a:rPr>
              <a:t> &amp; White, 2003)</a:t>
            </a:r>
            <a:endParaRPr lang="el-GR" sz="2000" dirty="0" smtClean="0">
              <a:sym typeface="Wingdings" pitchFamily="2" charset="2"/>
            </a:endParaRPr>
          </a:p>
          <a:p>
            <a:pPr fontAlgn="auto">
              <a:spcAft>
                <a:spcPts val="0"/>
              </a:spcAft>
            </a:pPr>
            <a:r>
              <a:rPr lang="el-GR" sz="2400" dirty="0" smtClean="0"/>
              <a:t>Μήκος μυϊκών ομάδων</a:t>
            </a:r>
            <a:r>
              <a:rPr lang="en-US" sz="2400" dirty="0" smtClean="0"/>
              <a:t> </a:t>
            </a:r>
            <a:r>
              <a:rPr lang="en-US" sz="1600" dirty="0" smtClean="0"/>
              <a:t>(Kendall</a:t>
            </a:r>
            <a:r>
              <a:rPr lang="el-GR" sz="1600" dirty="0" smtClean="0"/>
              <a:t> </a:t>
            </a:r>
            <a:r>
              <a:rPr lang="en-US" sz="1600" dirty="0" smtClean="0"/>
              <a:t>et al., 2005)</a:t>
            </a:r>
            <a:endParaRPr lang="en-US" sz="2200" dirty="0" smtClean="0"/>
          </a:p>
          <a:p>
            <a:pPr fontAlgn="auto">
              <a:spcAft>
                <a:spcPts val="0"/>
              </a:spcAft>
            </a:pPr>
            <a:r>
              <a:rPr lang="el-GR" sz="2400" dirty="0" smtClean="0"/>
              <a:t>Προσαρμοσμένο </a:t>
            </a:r>
            <a:r>
              <a:rPr lang="en-US" sz="2400" dirty="0" smtClean="0"/>
              <a:t>Thomas Test</a:t>
            </a:r>
            <a:endParaRPr lang="el-GR" sz="2400" dirty="0" smtClean="0"/>
          </a:p>
          <a:p>
            <a:pPr fontAlgn="auto">
              <a:spcAft>
                <a:spcPts val="0"/>
              </a:spcAft>
            </a:pPr>
            <a:r>
              <a:rPr lang="el-GR" sz="2400" dirty="0" smtClean="0"/>
              <a:t>Προσαρμοσμένο </a:t>
            </a:r>
            <a:r>
              <a:rPr lang="en-US" sz="2400" dirty="0" err="1" smtClean="0"/>
              <a:t>Apley</a:t>
            </a:r>
            <a:r>
              <a:rPr lang="en-US" sz="2400" dirty="0" smtClean="0"/>
              <a:t> Test </a:t>
            </a:r>
            <a:endParaRPr lang="el-GR" sz="2400" dirty="0" smtClean="0"/>
          </a:p>
          <a:p>
            <a:pPr fontAlgn="auto">
              <a:spcAft>
                <a:spcPts val="0"/>
              </a:spcAft>
            </a:pPr>
            <a:r>
              <a:rPr lang="el-GR" sz="2400" dirty="0" smtClean="0"/>
              <a:t>Άρση κορμού (</a:t>
            </a:r>
            <a:r>
              <a:rPr lang="en-US" sz="2400" dirty="0" smtClean="0"/>
              <a:t>trunk lift) </a:t>
            </a:r>
            <a:endParaRPr lang="el-GR" sz="2400" dirty="0" smtClean="0"/>
          </a:p>
          <a:p>
            <a:pPr fontAlgn="auto">
              <a:spcAft>
                <a:spcPts val="0"/>
              </a:spcAft>
              <a:buFont typeface="Arial" pitchFamily="34" charset="0"/>
              <a:buNone/>
            </a:pPr>
            <a:r>
              <a:rPr lang="el-GR" sz="2000" dirty="0" smtClean="0">
                <a:latin typeface="Calibri" pitchFamily="34" charset="0"/>
              </a:rPr>
              <a:t>      (</a:t>
            </a:r>
            <a:r>
              <a:rPr lang="en-US" sz="1600" dirty="0" smtClean="0">
                <a:latin typeface="Calibri" pitchFamily="34" charset="0"/>
              </a:rPr>
              <a:t>Brockport physical fitness test</a:t>
            </a:r>
            <a:r>
              <a:rPr lang="el-GR" sz="1600" dirty="0" smtClean="0">
                <a:latin typeface="Calibri" pitchFamily="34" charset="0"/>
              </a:rPr>
              <a:t>, 1999)</a:t>
            </a:r>
            <a:endParaRPr lang="el-GR" sz="1600" b="1" dirty="0" smtClean="0"/>
          </a:p>
          <a:p>
            <a:pPr fontAlgn="auto">
              <a:spcAft>
                <a:spcPts val="0"/>
              </a:spcAft>
              <a:buFont typeface="Arial" pitchFamily="34" charset="0"/>
              <a:buNone/>
            </a:pPr>
            <a:endParaRPr lang="el-GR" sz="1600" dirty="0" smtClean="0">
              <a:latin typeface="Calibri" pitchFamily="34" charset="0"/>
            </a:endParaRPr>
          </a:p>
          <a:p>
            <a:pPr fontAlgn="auto">
              <a:spcAft>
                <a:spcPts val="0"/>
              </a:spcAft>
              <a:buFont typeface="Arial" pitchFamily="34" charset="0"/>
              <a:buNone/>
            </a:pPr>
            <a:endParaRPr lang="el-GR" sz="1600" b="1" dirty="0" smtClean="0">
              <a:latin typeface="Calibri" pitchFamily="34" charset="0"/>
            </a:endParaRPr>
          </a:p>
          <a:p>
            <a:pPr fontAlgn="auto">
              <a:spcAft>
                <a:spcPts val="0"/>
              </a:spcAft>
              <a:buFont typeface="Wingdings" pitchFamily="2" charset="2"/>
              <a:buChar char="Ø"/>
            </a:pPr>
            <a:endParaRPr lang="el-GR" sz="1600" b="1" dirty="0">
              <a:latin typeface="Calibri" pitchFamily="34" charset="0"/>
            </a:endParaRPr>
          </a:p>
        </p:txBody>
      </p:sp>
      <p:sp>
        <p:nvSpPr>
          <p:cNvPr id="10" name="5 - Θέση περιεχομένου"/>
          <p:cNvSpPr txBox="1">
            <a:spLocks/>
          </p:cNvSpPr>
          <p:nvPr/>
        </p:nvSpPr>
        <p:spPr>
          <a:xfrm>
            <a:off x="5316539" y="1844824"/>
            <a:ext cx="3684617" cy="37988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l-GR" sz="2400" b="1" dirty="0" smtClean="0">
                <a:solidFill>
                  <a:srgbClr val="820000"/>
                </a:solidFill>
                <a:latin typeface="Calibri" pitchFamily="34" charset="0"/>
              </a:rPr>
              <a:t>3. Πεδίου</a:t>
            </a:r>
          </a:p>
          <a:p>
            <a:pPr fontAlgn="auto">
              <a:spcAft>
                <a:spcPts val="0"/>
              </a:spcAft>
            </a:pPr>
            <a:r>
              <a:rPr lang="en-US" sz="2400" dirty="0" smtClean="0">
                <a:latin typeface="Calibri" pitchFamily="34" charset="0"/>
              </a:rPr>
              <a:t>Sit and reach </a:t>
            </a:r>
            <a:r>
              <a:rPr lang="en-US" sz="1600" dirty="0" smtClean="0">
                <a:latin typeface="Calibri" pitchFamily="34" charset="0"/>
              </a:rPr>
              <a:t>(AAHPERD, 1988)</a:t>
            </a:r>
            <a:endParaRPr lang="el-GR" sz="1600" dirty="0" smtClean="0">
              <a:latin typeface="Calibri" pitchFamily="34" charset="0"/>
            </a:endParaRPr>
          </a:p>
          <a:p>
            <a:pPr fontAlgn="auto">
              <a:spcAft>
                <a:spcPts val="0"/>
              </a:spcAft>
            </a:pPr>
            <a:r>
              <a:rPr lang="en-US" sz="2400" dirty="0" smtClean="0">
                <a:latin typeface="Calibri" pitchFamily="34" charset="0"/>
              </a:rPr>
              <a:t>V sit and reach </a:t>
            </a:r>
            <a:r>
              <a:rPr lang="en-US" sz="1600" dirty="0" smtClean="0">
                <a:latin typeface="Calibri" pitchFamily="34" charset="0"/>
              </a:rPr>
              <a:t>(Golding, 2000)</a:t>
            </a:r>
            <a:endParaRPr lang="el-GR" sz="1600" dirty="0" smtClean="0">
              <a:latin typeface="Calibri" pitchFamily="34" charset="0"/>
            </a:endParaRPr>
          </a:p>
          <a:p>
            <a:pPr fontAlgn="auto">
              <a:spcAft>
                <a:spcPts val="0"/>
              </a:spcAft>
            </a:pPr>
            <a:r>
              <a:rPr lang="en-US" sz="2400" dirty="0" smtClean="0">
                <a:latin typeface="Calibri" pitchFamily="34" charset="0"/>
              </a:rPr>
              <a:t>Back-saver sit and reach </a:t>
            </a:r>
            <a:r>
              <a:rPr lang="el-GR" sz="2200" dirty="0" smtClean="0">
                <a:latin typeface="Calibri" pitchFamily="34" charset="0"/>
              </a:rPr>
              <a:t>(</a:t>
            </a:r>
            <a:r>
              <a:rPr lang="en-US" sz="1600" dirty="0" smtClean="0">
                <a:latin typeface="Calibri" pitchFamily="34" charset="0"/>
              </a:rPr>
              <a:t>Brockport physical fitness test</a:t>
            </a:r>
            <a:r>
              <a:rPr lang="el-GR" sz="1600" dirty="0" smtClean="0">
                <a:latin typeface="Calibri" pitchFamily="34" charset="0"/>
              </a:rPr>
              <a:t>, 1999)</a:t>
            </a:r>
            <a:r>
              <a:rPr lang="en-US" sz="1600" dirty="0" smtClean="0">
                <a:latin typeface="Calibri" pitchFamily="34" charset="0"/>
              </a:rPr>
              <a:t> </a:t>
            </a:r>
            <a:endParaRPr lang="el-GR" sz="1600" b="1" dirty="0" smtClean="0">
              <a:latin typeface="Calibri" pitchFamily="34" charset="0"/>
            </a:endParaRPr>
          </a:p>
          <a:p>
            <a:pPr fontAlgn="auto">
              <a:spcAft>
                <a:spcPts val="0"/>
              </a:spcAft>
            </a:pPr>
            <a:endParaRPr lang="el-GR" sz="2200" b="1" dirty="0" smtClean="0">
              <a:latin typeface="Calibri" pitchFamily="34" charset="0"/>
            </a:endParaRPr>
          </a:p>
          <a:p>
            <a:pPr fontAlgn="auto">
              <a:spcAft>
                <a:spcPts val="0"/>
              </a:spcAft>
            </a:pPr>
            <a:endParaRPr lang="el-GR" sz="2200" b="1" u="sng" dirty="0">
              <a:latin typeface="Calibri" pitchFamily="34" charset="0"/>
            </a:endParaRPr>
          </a:p>
        </p:txBody>
      </p:sp>
    </p:spTree>
    <p:extLst>
      <p:ext uri="{BB962C8B-B14F-4D97-AF65-F5344CB8AC3E}">
        <p14:creationId xmlns:p14="http://schemas.microsoft.com/office/powerpoint/2010/main" val="128813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004B82"/>
                </a:solidFill>
              </a:rPr>
              <a:t>Επισκόπηση</a:t>
            </a:r>
            <a:endParaRPr lang="el-GR" sz="3200" b="0" dirty="0">
              <a:solidFill>
                <a:srgbClr val="004B82"/>
              </a:solidFill>
            </a:endParaRPr>
          </a:p>
        </p:txBody>
      </p:sp>
      <p:sp>
        <p:nvSpPr>
          <p:cNvPr id="409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2" anchor="t" anchorCtr="0" compatLnSpc="1">
            <a:prstTxWarp prst="textNoShape">
              <a:avLst/>
            </a:prstTxWarp>
            <a:normAutofit/>
          </a:bodyPr>
          <a:lstStyle/>
          <a:p>
            <a:pPr marL="457200" indent="-457200" eaLnBrk="1" hangingPunct="1">
              <a:buFont typeface="Calibri" pitchFamily="34" charset="0"/>
              <a:buAutoNum type="arabicPeriod"/>
            </a:pPr>
            <a:r>
              <a:rPr lang="el-GR" altLang="el-GR" sz="2200" dirty="0" smtClean="0">
                <a:ea typeface="ＭＳ Ｐゴシック" charset="-128"/>
              </a:rPr>
              <a:t>Τι είναι νοητική αναπηρία;</a:t>
            </a:r>
          </a:p>
          <a:p>
            <a:pPr marL="457200" indent="-457200" eaLnBrk="1" hangingPunct="1">
              <a:buFont typeface="Calibri" pitchFamily="34" charset="0"/>
              <a:buAutoNum type="arabicPeriod"/>
            </a:pPr>
            <a:r>
              <a:rPr lang="el-GR" altLang="el-GR" sz="2200" dirty="0" smtClean="0">
                <a:ea typeface="ＭＳ Ｐゴシック" charset="-128"/>
              </a:rPr>
              <a:t>Αιτίες</a:t>
            </a:r>
          </a:p>
          <a:p>
            <a:pPr marL="457200" indent="-457200" eaLnBrk="1" hangingPunct="1">
              <a:buFont typeface="Calibri" pitchFamily="34" charset="0"/>
              <a:buAutoNum type="arabicPeriod"/>
            </a:pPr>
            <a:r>
              <a:rPr lang="el-GR" altLang="el-GR" sz="2200" dirty="0" smtClean="0">
                <a:ea typeface="ＭＳ Ｐゴシック" charset="-128"/>
              </a:rPr>
              <a:t>Ταξινόμηση</a:t>
            </a:r>
          </a:p>
          <a:p>
            <a:pPr marL="457200" indent="-457200" eaLnBrk="1" hangingPunct="1">
              <a:buFont typeface="Calibri" pitchFamily="34" charset="0"/>
              <a:buAutoNum type="arabicPeriod"/>
            </a:pPr>
            <a:r>
              <a:rPr lang="el-GR" altLang="el-GR" sz="2200" dirty="0" smtClean="0">
                <a:ea typeface="ＭＳ Ｐゴシック" charset="-128"/>
              </a:rPr>
              <a:t>Φυσικά και κινητικά χαρακτηριστικά</a:t>
            </a:r>
          </a:p>
          <a:p>
            <a:pPr marL="457200" indent="-457200" eaLnBrk="1" hangingPunct="1">
              <a:buFont typeface="Calibri" pitchFamily="34" charset="0"/>
              <a:buAutoNum type="arabicPeriod"/>
            </a:pPr>
            <a:r>
              <a:rPr lang="el-GR" altLang="el-GR" sz="2200" dirty="0" smtClean="0">
                <a:ea typeface="ＭＳ Ｐゴシック" charset="-128"/>
              </a:rPr>
              <a:t>Εκπαιδευτικές παρεμβάσεις</a:t>
            </a:r>
          </a:p>
          <a:p>
            <a:pPr marL="457200" indent="-457200" eaLnBrk="1" hangingPunct="1">
              <a:buFont typeface="Calibri" pitchFamily="34" charset="0"/>
              <a:buAutoNum type="arabicPeriod"/>
            </a:pPr>
            <a:r>
              <a:rPr lang="el-GR" altLang="el-GR" sz="2200" dirty="0" smtClean="0">
                <a:ea typeface="ＭＳ Ｐゴシック" charset="-128"/>
              </a:rPr>
              <a:t>Ορισμός προσαρμοσμένης φυσικής δραστηριότητας </a:t>
            </a:r>
          </a:p>
          <a:p>
            <a:pPr marL="457200" indent="-457200" eaLnBrk="1" hangingPunct="1">
              <a:buFont typeface="Calibri" pitchFamily="34" charset="0"/>
              <a:buAutoNum type="arabicPeriod"/>
            </a:pPr>
            <a:r>
              <a:rPr lang="el-GR" altLang="el-GR" sz="2200" dirty="0" smtClean="0">
                <a:ea typeface="ＭＳ Ｐゴシック" charset="-128"/>
              </a:rPr>
              <a:t>Νοητική αναπηρία και ΠΦΔ</a:t>
            </a:r>
          </a:p>
          <a:p>
            <a:pPr marL="457200" indent="-457200" eaLnBrk="1" hangingPunct="1">
              <a:buFont typeface="Calibri" pitchFamily="34" charset="0"/>
              <a:buAutoNum type="arabicPeriod"/>
            </a:pPr>
            <a:r>
              <a:rPr lang="el-GR" altLang="el-GR" sz="2200" dirty="0" smtClean="0">
                <a:ea typeface="ＭＳ Ｐゴシック" charset="-128"/>
              </a:rPr>
              <a:t>Αθλητικές δραστηριότητες</a:t>
            </a:r>
          </a:p>
          <a:p>
            <a:pPr marL="457200" indent="-457200" eaLnBrk="1" hangingPunct="1">
              <a:buFont typeface="Calibri" pitchFamily="34" charset="0"/>
              <a:buAutoNum type="arabicPeriod"/>
            </a:pPr>
            <a:r>
              <a:rPr lang="el-GR" altLang="el-GR" sz="2200" dirty="0" smtClean="0">
                <a:ea typeface="ＭＳ Ｐゴシック" charset="-128"/>
              </a:rPr>
              <a:t>Έρευνες</a:t>
            </a:r>
            <a:endParaRPr lang="el-GR" altLang="el-GR" sz="2200" dirty="0">
              <a:ea typeface="ＭＳ Ｐゴシック" charset="-128"/>
            </a:endParaRPr>
          </a:p>
          <a:p>
            <a:pPr marL="457200" indent="-457200" eaLnBrk="1" hangingPunct="1">
              <a:buFont typeface="Calibri" pitchFamily="34" charset="0"/>
              <a:buAutoNum type="arabicPeriod"/>
            </a:pPr>
            <a:endParaRPr lang="el-GR" altLang="el-GR" sz="2200" dirty="0" smtClean="0">
              <a:ea typeface="ＭＳ Ｐゴシック" charset="-128"/>
            </a:endParaRPr>
          </a:p>
          <a:p>
            <a:pPr marL="719138" indent="-536575" eaLnBrk="1" hangingPunct="1">
              <a:buFont typeface="Calibri" pitchFamily="34" charset="0"/>
              <a:buAutoNum type="arabicPeriod"/>
              <a:tabLst>
                <a:tab pos="804863" algn="l"/>
              </a:tabLst>
            </a:pPr>
            <a:r>
              <a:rPr lang="el-GR" altLang="el-GR" sz="2200" dirty="0" smtClean="0">
                <a:ea typeface="ＭＳ Ｐゴシック" charset="-128"/>
              </a:rPr>
              <a:t>Σύνδρομο </a:t>
            </a:r>
            <a:r>
              <a:rPr lang="en-US" altLang="el-GR" sz="2200" dirty="0" smtClean="0">
                <a:ea typeface="ＭＳ Ｐゴシック" charset="-128"/>
              </a:rPr>
              <a:t>DOWN – </a:t>
            </a:r>
            <a:r>
              <a:rPr lang="el-GR" altLang="el-GR" sz="2200" dirty="0" smtClean="0">
                <a:ea typeface="ＭＳ Ｐゴシック" charset="-128"/>
              </a:rPr>
              <a:t>Ορισμός</a:t>
            </a:r>
            <a:endParaRPr lang="en-US" altLang="el-GR" sz="2200" dirty="0" smtClean="0">
              <a:ea typeface="ＭＳ Ｐゴシック" charset="-128"/>
            </a:endParaRPr>
          </a:p>
          <a:p>
            <a:pPr marL="719138" indent="-536575" eaLnBrk="1" hangingPunct="1">
              <a:buFont typeface="Calibri" pitchFamily="34" charset="0"/>
              <a:buAutoNum type="arabicPeriod"/>
              <a:tabLst>
                <a:tab pos="804863" algn="l"/>
              </a:tabLst>
            </a:pPr>
            <a:r>
              <a:rPr lang="el-GR" altLang="el-GR" sz="2200" dirty="0" smtClean="0">
                <a:ea typeface="ＭＳ Ｐゴシック" charset="-128"/>
              </a:rPr>
              <a:t>Ιστορική αναδρομή - Συχνότητα</a:t>
            </a:r>
            <a:r>
              <a:rPr lang="en-US" altLang="el-GR" sz="2200" dirty="0" smtClean="0">
                <a:ea typeface="ＭＳ Ｐゴシック" charset="-128"/>
              </a:rPr>
              <a:t> </a:t>
            </a:r>
            <a:r>
              <a:rPr lang="el-GR" altLang="el-GR" sz="2200" dirty="0" smtClean="0">
                <a:ea typeface="ＭＳ Ｐゴシック" charset="-128"/>
              </a:rPr>
              <a:t> </a:t>
            </a:r>
            <a:endParaRPr lang="en-US" altLang="el-GR" sz="2200" dirty="0" smtClean="0">
              <a:ea typeface="ＭＳ Ｐゴシック" charset="-128"/>
            </a:endParaRPr>
          </a:p>
          <a:p>
            <a:pPr marL="719138" indent="-536575" eaLnBrk="1" hangingPunct="1">
              <a:buFont typeface="Calibri" pitchFamily="34" charset="0"/>
              <a:buAutoNum type="arabicPeriod"/>
              <a:tabLst>
                <a:tab pos="804863" algn="l"/>
              </a:tabLst>
            </a:pPr>
            <a:r>
              <a:rPr lang="el-GR" altLang="el-GR" sz="2200" dirty="0" smtClean="0">
                <a:ea typeface="ＭＳ Ｐゴシック" charset="-128"/>
              </a:rPr>
              <a:t>Χαρακτηριστικά</a:t>
            </a:r>
          </a:p>
          <a:p>
            <a:pPr marL="719138" indent="-536575">
              <a:buFont typeface="Calibri" pitchFamily="34" charset="0"/>
              <a:buAutoNum type="arabicPeriod" startAt="13"/>
              <a:tabLst>
                <a:tab pos="804863" algn="l"/>
              </a:tabLst>
            </a:pPr>
            <a:r>
              <a:rPr lang="el-GR" altLang="el-GR" sz="2200" dirty="0">
                <a:ea typeface="ＭＳ Ｐゴシック" charset="-128"/>
              </a:rPr>
              <a:t>Δραστηριότητες</a:t>
            </a:r>
          </a:p>
          <a:p>
            <a:pPr marL="719138" indent="-536575">
              <a:buFont typeface="Calibri" pitchFamily="34" charset="0"/>
              <a:buAutoNum type="arabicPeriod" startAt="13"/>
              <a:tabLst>
                <a:tab pos="804863" algn="l"/>
              </a:tabLst>
            </a:pPr>
            <a:r>
              <a:rPr lang="el-GR" altLang="el-GR" sz="2200" dirty="0" err="1">
                <a:ea typeface="ＭＳ Ｐゴシック" charset="-128"/>
              </a:rPr>
              <a:t>Ατλαντοαξονική</a:t>
            </a:r>
            <a:r>
              <a:rPr lang="el-GR" altLang="el-GR" sz="2200" dirty="0">
                <a:ea typeface="ＭＳ Ｐゴシック" charset="-128"/>
              </a:rPr>
              <a:t> αστάθεια</a:t>
            </a:r>
          </a:p>
          <a:p>
            <a:pPr marL="719138" indent="-536575">
              <a:buFont typeface="Calibri" pitchFamily="34" charset="0"/>
              <a:buAutoNum type="arabicPeriod" startAt="13"/>
              <a:tabLst>
                <a:tab pos="804863" algn="l"/>
              </a:tabLst>
            </a:pPr>
            <a:r>
              <a:rPr lang="el-GR" altLang="el-GR" sz="2200" dirty="0">
                <a:ea typeface="ＭＳ Ｐゴシック" charset="-128"/>
              </a:rPr>
              <a:t>Έρευνες </a:t>
            </a:r>
          </a:p>
          <a:p>
            <a:pPr marL="719138" indent="-536575">
              <a:buFont typeface="Calibri" pitchFamily="34" charset="0"/>
              <a:buAutoNum type="arabicPeriod" startAt="13"/>
              <a:tabLst>
                <a:tab pos="804863" algn="l"/>
              </a:tabLst>
            </a:pPr>
            <a:r>
              <a:rPr lang="el-GR" altLang="el-GR" sz="2200" dirty="0">
                <a:ea typeface="ＭＳ Ｐゴシック" charset="-128"/>
              </a:rPr>
              <a:t>Σύνδεσμοι</a:t>
            </a:r>
            <a:r>
              <a:rPr lang="en-US" altLang="el-GR" sz="2200" dirty="0">
                <a:ea typeface="ＭＳ Ｐゴシック" charset="-128"/>
              </a:rPr>
              <a:t> </a:t>
            </a:r>
            <a:endParaRPr lang="el-GR" altLang="el-GR" sz="2200" dirty="0">
              <a:ea typeface="ＭＳ Ｐゴシック" charset="-128"/>
            </a:endParaRPr>
          </a:p>
          <a:p>
            <a:pPr marL="719138" indent="-536575">
              <a:buFont typeface="Calibri" pitchFamily="34" charset="0"/>
              <a:buAutoNum type="arabicPeriod" startAt="13"/>
              <a:tabLst>
                <a:tab pos="804863" algn="l"/>
              </a:tabLst>
            </a:pPr>
            <a:r>
              <a:rPr lang="el-GR" altLang="el-GR" sz="2200" dirty="0">
                <a:ea typeface="ＭＳ Ｐゴシック" charset="-128"/>
              </a:rPr>
              <a:t>Βιβλιογραφία</a:t>
            </a:r>
            <a:endParaRPr lang="en-US" altLang="el-GR" sz="2200" dirty="0">
              <a:ea typeface="ＭＳ Ｐゴシック" charset="-128"/>
            </a:endParaRPr>
          </a:p>
          <a:p>
            <a:pPr marL="457200" indent="-457200" eaLnBrk="1" hangingPunct="1"/>
            <a:endParaRPr lang="en-US" altLang="el-GR" sz="2200" dirty="0" smtClean="0">
              <a:ea typeface="ＭＳ Ｐゴシック" charset="-128"/>
            </a:endParaRPr>
          </a:p>
        </p:txBody>
      </p:sp>
      <p:cxnSp>
        <p:nvCxnSpPr>
          <p:cNvPr id="4" name="Straight Connector 3"/>
          <p:cNvCxnSpPr/>
          <p:nvPr/>
        </p:nvCxnSpPr>
        <p:spPr>
          <a:xfrm>
            <a:off x="4390656" y="1268760"/>
            <a:ext cx="0" cy="42484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62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Autofit/>
          </a:bodyPr>
          <a:lstStyle/>
          <a:p>
            <a:r>
              <a:rPr lang="el-GR" sz="3600" dirty="0" smtClean="0">
                <a:latin typeface="Calibri" pitchFamily="34" charset="0"/>
              </a:rPr>
              <a:t>Αξιολόγηση Ευκαμψίας- ευλυγισίας</a:t>
            </a:r>
            <a:r>
              <a:rPr lang="en-US" sz="3600" dirty="0" smtClean="0">
                <a:latin typeface="Calibri" pitchFamily="34" charset="0"/>
              </a:rPr>
              <a:t> </a:t>
            </a:r>
            <a:r>
              <a:rPr lang="el-GR" sz="3600" dirty="0" smtClean="0">
                <a:latin typeface="Calibri" pitchFamily="34" charset="0"/>
              </a:rPr>
              <a:t/>
            </a:r>
            <a:br>
              <a:rPr lang="el-GR" sz="3600" dirty="0" smtClean="0">
                <a:latin typeface="Calibri" pitchFamily="34" charset="0"/>
              </a:rPr>
            </a:br>
            <a:r>
              <a:rPr lang="en-US" sz="3200" b="0" dirty="0" smtClean="0">
                <a:latin typeface="Calibri" pitchFamily="34" charset="0"/>
              </a:rPr>
              <a:t>(</a:t>
            </a:r>
            <a:r>
              <a:rPr lang="el-GR" sz="3200" b="0" dirty="0" smtClean="0">
                <a:latin typeface="Calibri" pitchFamily="34" charset="0"/>
              </a:rPr>
              <a:t>2 από 6)</a:t>
            </a:r>
            <a:endParaRPr lang="el-GR" dirty="0"/>
          </a:p>
        </p:txBody>
      </p:sp>
      <p:sp>
        <p:nvSpPr>
          <p:cNvPr id="7" name="6 - Θέση αριθμού διαφάνειας"/>
          <p:cNvSpPr>
            <a:spLocks noGrp="1"/>
          </p:cNvSpPr>
          <p:nvPr>
            <p:ph type="sldNum" sz="quarter" idx="12"/>
          </p:nvPr>
        </p:nvSpPr>
        <p:spPr/>
        <p:txBody>
          <a:bodyPr/>
          <a:lstStyle/>
          <a:p>
            <a:pPr>
              <a:defRPr/>
            </a:pPr>
            <a:fld id="{AA502C16-C0AC-4ED2-86BA-B4EEC6B85AD5}" type="slidenum">
              <a:rPr lang="el-GR" smtClean="0"/>
              <a:pPr>
                <a:defRPr/>
              </a:pPr>
              <a:t>29</a:t>
            </a:fld>
            <a:endParaRPr lang="el-GR"/>
          </a:p>
        </p:txBody>
      </p:sp>
      <p:sp>
        <p:nvSpPr>
          <p:cNvPr id="9" name="8 - Ορθογώνιο"/>
          <p:cNvSpPr/>
          <p:nvPr/>
        </p:nvSpPr>
        <p:spPr>
          <a:xfrm>
            <a:off x="2267744" y="3645024"/>
            <a:ext cx="2445390" cy="369332"/>
          </a:xfrm>
          <a:prstGeom prst="rect">
            <a:avLst/>
          </a:prstGeom>
        </p:spPr>
        <p:txBody>
          <a:bodyPr wrap="square">
            <a:spAutoFit/>
          </a:bodyPr>
          <a:lstStyle/>
          <a:p>
            <a:pPr algn="r"/>
            <a:r>
              <a:rPr lang="el-GR" sz="1800" dirty="0" smtClean="0">
                <a:latin typeface="+mn-lt"/>
              </a:rPr>
              <a:t>(</a:t>
            </a:r>
            <a:r>
              <a:rPr lang="en-US" sz="1800" dirty="0" smtClean="0">
                <a:latin typeface="+mn-lt"/>
              </a:rPr>
              <a:t>Kendall et al., 2005)</a:t>
            </a:r>
            <a:endParaRPr lang="el-GR" sz="1800" dirty="0">
              <a:latin typeface="+mn-lt"/>
            </a:endParaRPr>
          </a:p>
        </p:txBody>
      </p:sp>
      <p:sp>
        <p:nvSpPr>
          <p:cNvPr id="2" name="Content Placeholder 1"/>
          <p:cNvSpPr>
            <a:spLocks noGrp="1"/>
          </p:cNvSpPr>
          <p:nvPr>
            <p:ph idx="1"/>
          </p:nvPr>
        </p:nvSpPr>
        <p:spPr>
          <a:xfrm>
            <a:off x="457200" y="1196752"/>
            <a:ext cx="4834880" cy="2592288"/>
          </a:xfrm>
        </p:spPr>
        <p:txBody>
          <a:bodyPr>
            <a:normAutofit/>
          </a:bodyPr>
          <a:lstStyle/>
          <a:p>
            <a:r>
              <a:rPr lang="en-US" sz="2400" b="1" dirty="0">
                <a:solidFill>
                  <a:srgbClr val="820000"/>
                </a:solidFill>
              </a:rPr>
              <a:t>E</a:t>
            </a:r>
            <a:r>
              <a:rPr lang="el-GR" sz="2400" b="1" dirty="0" err="1">
                <a:solidFill>
                  <a:srgbClr val="820000"/>
                </a:solidFill>
              </a:rPr>
              <a:t>υκαμψία</a:t>
            </a:r>
            <a:r>
              <a:rPr lang="el-GR" sz="2400" b="1" dirty="0">
                <a:solidFill>
                  <a:srgbClr val="820000"/>
                </a:solidFill>
              </a:rPr>
              <a:t> γόνατος</a:t>
            </a:r>
            <a:endParaRPr lang="en-US" sz="2400" b="1" dirty="0">
              <a:solidFill>
                <a:srgbClr val="820000"/>
              </a:solidFill>
            </a:endParaRPr>
          </a:p>
          <a:p>
            <a:pPr marL="357188" indent="0">
              <a:buNone/>
            </a:pPr>
            <a:r>
              <a:rPr lang="el-GR" sz="2400" dirty="0"/>
              <a:t>Εξετάζεται η ικανότητα του εξεταζομένου να εκτείνει το γόνατο ενώ τα άλλο πόδι είναι τεντωμένο και σε επαφή με την επιφάνεια στήριξης </a:t>
            </a:r>
          </a:p>
          <a:p>
            <a:endParaRPr lang="el-GR" sz="2400" dirty="0"/>
          </a:p>
        </p:txBody>
      </p:sp>
      <p:pic>
        <p:nvPicPr>
          <p:cNvPr id="9218" name="Picture 2" descr="http://www.scielo.br/img/revistas/rbfis/v11n1/a09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597" y="1340768"/>
            <a:ext cx="3933825"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93595" y="4941168"/>
            <a:ext cx="4050403" cy="1015663"/>
          </a:xfrm>
          <a:prstGeom prst="rect">
            <a:avLst/>
          </a:prstGeom>
        </p:spPr>
        <p:txBody>
          <a:bodyPr wrap="square">
            <a:spAutoFit/>
          </a:bodyPr>
          <a:lstStyle/>
          <a:p>
            <a:r>
              <a:rPr lang="en-US" sz="1200" dirty="0" err="1">
                <a:solidFill>
                  <a:schemeClr val="tx1">
                    <a:lumMod val="75000"/>
                    <a:lumOff val="25000"/>
                  </a:schemeClr>
                </a:solidFill>
                <a:latin typeface="+mn-lt"/>
              </a:rPr>
              <a:t>Brasileiro</a:t>
            </a:r>
            <a:r>
              <a:rPr lang="en-US" sz="1200" dirty="0">
                <a:solidFill>
                  <a:schemeClr val="tx1">
                    <a:lumMod val="75000"/>
                    <a:lumOff val="25000"/>
                  </a:schemeClr>
                </a:solidFill>
                <a:latin typeface="+mn-lt"/>
              </a:rPr>
              <a:t>, JS, </a:t>
            </a:r>
            <a:r>
              <a:rPr lang="en-US" sz="1200" dirty="0" err="1">
                <a:solidFill>
                  <a:schemeClr val="tx1">
                    <a:lumMod val="75000"/>
                    <a:lumOff val="25000"/>
                  </a:schemeClr>
                </a:solidFill>
                <a:latin typeface="+mn-lt"/>
              </a:rPr>
              <a:t>Faria</a:t>
            </a:r>
            <a:r>
              <a:rPr lang="en-US" sz="1200" dirty="0">
                <a:solidFill>
                  <a:schemeClr val="tx1">
                    <a:lumMod val="75000"/>
                    <a:lumOff val="25000"/>
                  </a:schemeClr>
                </a:solidFill>
                <a:latin typeface="+mn-lt"/>
              </a:rPr>
              <a:t>, AF, &amp; </a:t>
            </a:r>
            <a:r>
              <a:rPr lang="en-US" sz="1200" dirty="0" err="1">
                <a:solidFill>
                  <a:schemeClr val="tx1">
                    <a:lumMod val="75000"/>
                    <a:lumOff val="25000"/>
                  </a:schemeClr>
                </a:solidFill>
                <a:latin typeface="+mn-lt"/>
              </a:rPr>
              <a:t>Queiroz</a:t>
            </a:r>
            <a:r>
              <a:rPr lang="en-US" sz="1200" dirty="0">
                <a:solidFill>
                  <a:schemeClr val="tx1">
                    <a:lumMod val="75000"/>
                    <a:lumOff val="25000"/>
                  </a:schemeClr>
                </a:solidFill>
                <a:latin typeface="+mn-lt"/>
              </a:rPr>
              <a:t>, LL. (2007). </a:t>
            </a:r>
            <a:r>
              <a:rPr lang="en-US" sz="1200" dirty="0">
                <a:solidFill>
                  <a:schemeClr val="tx1">
                    <a:lumMod val="75000"/>
                    <a:lumOff val="25000"/>
                  </a:schemeClr>
                </a:solidFill>
                <a:latin typeface="+mn-lt"/>
                <a:hlinkClick r:id="rId3"/>
              </a:rPr>
              <a:t>Influence of local cooling and warming on the flexibility of the hamstring muscles</a:t>
            </a:r>
            <a:r>
              <a:rPr lang="en-US" sz="1200" dirty="0" smtClean="0">
                <a:solidFill>
                  <a:schemeClr val="tx1">
                    <a:lumMod val="75000"/>
                    <a:lumOff val="25000"/>
                  </a:schemeClr>
                </a:solidFill>
                <a:latin typeface="+mn-lt"/>
                <a:hlinkClick r:id="rId3"/>
              </a:rPr>
              <a:t>.</a:t>
            </a:r>
            <a:r>
              <a:rPr lang="el-GR" sz="1200" dirty="0" smtClean="0">
                <a:solidFill>
                  <a:schemeClr val="tx1">
                    <a:lumMod val="75000"/>
                    <a:lumOff val="25000"/>
                  </a:schemeClr>
                </a:solidFill>
                <a:latin typeface="+mn-lt"/>
                <a:hlinkClick r:id="rId3"/>
              </a:rPr>
              <a:t> </a:t>
            </a:r>
            <a:r>
              <a:rPr lang="en-US" sz="1200" i="1" dirty="0" smtClean="0">
                <a:solidFill>
                  <a:schemeClr val="tx1">
                    <a:lumMod val="75000"/>
                    <a:lumOff val="25000"/>
                  </a:schemeClr>
                </a:solidFill>
                <a:latin typeface="+mn-lt"/>
              </a:rPr>
              <a:t>Brazilian </a:t>
            </a:r>
            <a:r>
              <a:rPr lang="en-US" sz="1200" i="1" dirty="0">
                <a:solidFill>
                  <a:schemeClr val="tx1">
                    <a:lumMod val="75000"/>
                    <a:lumOff val="25000"/>
                  </a:schemeClr>
                </a:solidFill>
                <a:latin typeface="+mn-lt"/>
              </a:rPr>
              <a:t>Journal of Physical Therapy</a:t>
            </a:r>
            <a:r>
              <a:rPr lang="en-US" sz="1200" dirty="0">
                <a:solidFill>
                  <a:schemeClr val="tx1">
                    <a:lumMod val="75000"/>
                    <a:lumOff val="25000"/>
                  </a:schemeClr>
                </a:solidFill>
                <a:latin typeface="+mn-lt"/>
              </a:rPr>
              <a:t>, </a:t>
            </a:r>
            <a:r>
              <a:rPr lang="en-US" sz="1200" i="1" dirty="0">
                <a:solidFill>
                  <a:schemeClr val="tx1">
                    <a:lumMod val="75000"/>
                    <a:lumOff val="25000"/>
                  </a:schemeClr>
                </a:solidFill>
                <a:latin typeface="+mn-lt"/>
              </a:rPr>
              <a:t>11</a:t>
            </a:r>
            <a:r>
              <a:rPr lang="en-US" sz="1200" dirty="0">
                <a:solidFill>
                  <a:schemeClr val="tx1">
                    <a:lumMod val="75000"/>
                    <a:lumOff val="25000"/>
                  </a:schemeClr>
                </a:solidFill>
                <a:latin typeface="+mn-lt"/>
              </a:rPr>
              <a:t>(1), 57-61. Retrieved October 15, </a:t>
            </a:r>
            <a:r>
              <a:rPr lang="en-US" sz="1200" dirty="0" smtClean="0">
                <a:solidFill>
                  <a:schemeClr val="tx1">
                    <a:lumMod val="75000"/>
                    <a:lumOff val="25000"/>
                  </a:schemeClr>
                </a:solidFill>
                <a:latin typeface="+mn-lt"/>
              </a:rPr>
              <a:t>2014</a:t>
            </a:r>
            <a:r>
              <a:rPr lang="el-GR" sz="1200" dirty="0" smtClean="0">
                <a:solidFill>
                  <a:schemeClr val="tx1">
                    <a:lumMod val="75000"/>
                    <a:lumOff val="25000"/>
                  </a:schemeClr>
                </a:solidFill>
                <a:latin typeface="+mn-lt"/>
              </a:rPr>
              <a:t> διαθέσιμο με άδεια </a:t>
            </a:r>
            <a:r>
              <a:rPr lang="en-US" sz="1200" dirty="0">
                <a:latin typeface="+mn-lt"/>
                <a:hlinkClick r:id="rId4"/>
              </a:rPr>
              <a:t>CC BY-NC 3.0</a:t>
            </a:r>
            <a:endParaRPr lang="en-US" sz="1200" dirty="0">
              <a:latin typeface="+mn-lt"/>
            </a:endParaRPr>
          </a:p>
          <a:p>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889597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latin typeface="Calibri" pitchFamily="34" charset="0"/>
              </a:rPr>
              <a:t>Αξιολόγηση Ευκαμψίας- ευλυγισίας</a:t>
            </a:r>
            <a:r>
              <a:rPr lang="en-US" sz="3600" dirty="0" smtClean="0">
                <a:latin typeface="Calibri" pitchFamily="34" charset="0"/>
              </a:rPr>
              <a:t> </a:t>
            </a:r>
            <a:r>
              <a:rPr lang="el-GR" sz="3600" dirty="0" smtClean="0">
                <a:latin typeface="Calibri" pitchFamily="34" charset="0"/>
              </a:rPr>
              <a:t/>
            </a:r>
            <a:br>
              <a:rPr lang="el-GR" sz="3600" dirty="0" smtClean="0">
                <a:latin typeface="Calibri" pitchFamily="34" charset="0"/>
              </a:rPr>
            </a:br>
            <a:r>
              <a:rPr lang="en-US" sz="3200" b="0" dirty="0" smtClean="0">
                <a:latin typeface="Calibri" pitchFamily="34" charset="0"/>
              </a:rPr>
              <a:t>(</a:t>
            </a:r>
            <a:r>
              <a:rPr lang="el-GR" sz="3200" b="0" dirty="0" smtClean="0">
                <a:latin typeface="Calibri" pitchFamily="34" charset="0"/>
              </a:rPr>
              <a:t>3</a:t>
            </a:r>
            <a:r>
              <a:rPr lang="en-US" sz="3200" b="0" dirty="0" smtClean="0">
                <a:latin typeface="Calibri" pitchFamily="34" charset="0"/>
              </a:rPr>
              <a:t> </a:t>
            </a:r>
            <a:r>
              <a:rPr lang="el-GR" sz="3200" b="0" dirty="0" smtClean="0">
                <a:latin typeface="Calibri" pitchFamily="34" charset="0"/>
              </a:rPr>
              <a:t>από 6)</a:t>
            </a:r>
            <a:endParaRPr lang="el-GR" dirty="0"/>
          </a:p>
        </p:txBody>
      </p:sp>
      <p:sp>
        <p:nvSpPr>
          <p:cNvPr id="3" name="Content Placeholder 2"/>
          <p:cNvSpPr>
            <a:spLocks noGrp="1"/>
          </p:cNvSpPr>
          <p:nvPr>
            <p:ph idx="1"/>
          </p:nvPr>
        </p:nvSpPr>
        <p:spPr>
          <a:xfrm>
            <a:off x="457200" y="1196752"/>
            <a:ext cx="8229600" cy="1008112"/>
          </a:xfrm>
        </p:spPr>
        <p:txBody>
          <a:bodyPr>
            <a:normAutofit/>
          </a:bodyPr>
          <a:lstStyle/>
          <a:p>
            <a:r>
              <a:rPr lang="el-GR" sz="2400" b="1" dirty="0">
                <a:solidFill>
                  <a:srgbClr val="820000"/>
                </a:solidFill>
              </a:rPr>
              <a:t>Προσαρμοσμένο </a:t>
            </a:r>
            <a:r>
              <a:rPr lang="en-US" sz="2400" b="1" dirty="0">
                <a:solidFill>
                  <a:srgbClr val="820000"/>
                </a:solidFill>
              </a:rPr>
              <a:t>Thomas Test</a:t>
            </a:r>
            <a:r>
              <a:rPr lang="el-GR" sz="2400" b="1" dirty="0">
                <a:solidFill>
                  <a:srgbClr val="820000"/>
                </a:solidFill>
              </a:rPr>
              <a:t> ( ελαστικότητα </a:t>
            </a:r>
            <a:r>
              <a:rPr lang="el-GR" sz="2400" b="1" dirty="0" err="1">
                <a:solidFill>
                  <a:srgbClr val="820000"/>
                </a:solidFill>
              </a:rPr>
              <a:t>καμπτήρων</a:t>
            </a:r>
            <a:r>
              <a:rPr lang="el-GR" sz="2400" b="1" dirty="0">
                <a:solidFill>
                  <a:srgbClr val="820000"/>
                </a:solidFill>
              </a:rPr>
              <a:t> ισχίου) </a:t>
            </a:r>
            <a:endParaRPr lang="en-US" sz="2400" b="1" dirty="0">
              <a:solidFill>
                <a:srgbClr val="820000"/>
              </a:solidFill>
            </a:endParaRPr>
          </a:p>
          <a:p>
            <a:endParaRPr lang="el-GR" sz="2400" b="1" dirty="0">
              <a:solidFill>
                <a:srgbClr val="820000"/>
              </a:solidFill>
            </a:endParaRPr>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30</a:t>
            </a:fld>
            <a:endParaRPr lang="el-GR"/>
          </a:p>
        </p:txBody>
      </p:sp>
      <p:sp>
        <p:nvSpPr>
          <p:cNvPr id="9" name="8 - TextBox"/>
          <p:cNvSpPr txBox="1"/>
          <p:nvPr/>
        </p:nvSpPr>
        <p:spPr>
          <a:xfrm>
            <a:off x="4143372" y="6215082"/>
            <a:ext cx="4714908" cy="369332"/>
          </a:xfrm>
          <a:prstGeom prst="rect">
            <a:avLst/>
          </a:prstGeom>
          <a:noFill/>
        </p:spPr>
        <p:txBody>
          <a:bodyPr wrap="square" rtlCol="0">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pic>
        <p:nvPicPr>
          <p:cNvPr id="10242" name="Picture 2" descr="C:\Users\alex\Downloads\5862196951_475dfe8495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435" y="1844824"/>
            <a:ext cx="4095130" cy="39651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63788" y="5753416"/>
            <a:ext cx="3816424" cy="461665"/>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a:latin typeface="+mn-lt"/>
                <a:hlinkClick r:id="rId3"/>
              </a:rPr>
              <a:t>Stretching tight hip flexor muscles in lying (Thomas test position)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4" tooltip="Go to sportEX journals's photostream"/>
              </a:rPr>
              <a:t>sportEX</a:t>
            </a:r>
            <a:r>
              <a:rPr lang="en-US" sz="1200" dirty="0">
                <a:latin typeface="+mn-lt"/>
                <a:hlinkClick r:id="rId4" tooltip="Go to sportEX journals's photostream"/>
              </a:rPr>
              <a:t> journals</a:t>
            </a:r>
            <a:r>
              <a:rPr lang="el-GR" sz="1200" dirty="0" smtClean="0">
                <a:latin typeface="+mn-lt"/>
              </a:rPr>
              <a:t> </a:t>
            </a:r>
            <a:r>
              <a:rPr lang="el-GR" sz="1200" dirty="0">
                <a:solidFill>
                  <a:schemeClr val="tx1">
                    <a:lumMod val="75000"/>
                    <a:lumOff val="25000"/>
                  </a:schemeClr>
                </a:solidFill>
                <a:latin typeface="+mn-lt"/>
              </a:rPr>
              <a:t>με άδεια </a:t>
            </a:r>
            <a:r>
              <a:rPr lang="en-US" sz="1200" dirty="0">
                <a:latin typeface="+mn-lt"/>
                <a:hlinkClick r:id="rId5"/>
              </a:rPr>
              <a:t>CC BY-ND 2.0</a:t>
            </a:r>
            <a:endParaRPr lang="en-US" sz="1200" dirty="0">
              <a:latin typeface="+mn-lt"/>
            </a:endParaRPr>
          </a:p>
        </p:txBody>
      </p:sp>
    </p:spTree>
    <p:extLst>
      <p:ext uri="{BB962C8B-B14F-4D97-AF65-F5344CB8AC3E}">
        <p14:creationId xmlns:p14="http://schemas.microsoft.com/office/powerpoint/2010/main" val="3401730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latin typeface="Calibri" pitchFamily="34" charset="0"/>
              </a:rPr>
              <a:t>Αξιολόγηση Ευκαμψίας- ευλυγισίας</a:t>
            </a:r>
            <a:r>
              <a:rPr lang="en-US" sz="3600" dirty="0" smtClean="0">
                <a:latin typeface="Calibri" pitchFamily="34" charset="0"/>
              </a:rPr>
              <a:t> </a:t>
            </a:r>
            <a:r>
              <a:rPr lang="el-GR" sz="3600" dirty="0" smtClean="0">
                <a:latin typeface="Calibri" pitchFamily="34" charset="0"/>
              </a:rPr>
              <a:t/>
            </a:r>
            <a:br>
              <a:rPr lang="el-GR" sz="3600" dirty="0" smtClean="0">
                <a:latin typeface="Calibri" pitchFamily="34" charset="0"/>
              </a:rPr>
            </a:br>
            <a:r>
              <a:rPr lang="en-US" sz="3200" b="0" dirty="0" smtClean="0">
                <a:latin typeface="Calibri" pitchFamily="34" charset="0"/>
              </a:rPr>
              <a:t>(</a:t>
            </a:r>
            <a:r>
              <a:rPr lang="el-GR" sz="3200" b="0" dirty="0" smtClean="0">
                <a:latin typeface="Calibri" pitchFamily="34" charset="0"/>
              </a:rPr>
              <a:t>4</a:t>
            </a:r>
            <a:r>
              <a:rPr lang="en-US" sz="3200" b="0" dirty="0" smtClean="0">
                <a:latin typeface="Calibri" pitchFamily="34" charset="0"/>
              </a:rPr>
              <a:t> </a:t>
            </a:r>
            <a:r>
              <a:rPr lang="el-GR" sz="3200" b="0" dirty="0" smtClean="0">
                <a:latin typeface="Calibri" pitchFamily="34" charset="0"/>
              </a:rPr>
              <a:t>από 6)</a:t>
            </a:r>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31</a:t>
            </a:fld>
            <a:endParaRPr lang="el-GR"/>
          </a:p>
        </p:txBody>
      </p:sp>
      <p:sp>
        <p:nvSpPr>
          <p:cNvPr id="6" name="5 - TextBox"/>
          <p:cNvSpPr txBox="1"/>
          <p:nvPr/>
        </p:nvSpPr>
        <p:spPr>
          <a:xfrm>
            <a:off x="1071538" y="1142984"/>
            <a:ext cx="6929486" cy="707886"/>
          </a:xfrm>
          <a:prstGeom prst="rect">
            <a:avLst/>
          </a:prstGeom>
          <a:noFill/>
        </p:spPr>
        <p:txBody>
          <a:bodyPr wrap="square" rtlCol="0">
            <a:spAutoFit/>
          </a:bodyPr>
          <a:lstStyle/>
          <a:p>
            <a:endParaRPr lang="el-GR" dirty="0"/>
          </a:p>
        </p:txBody>
      </p:sp>
      <p:sp>
        <p:nvSpPr>
          <p:cNvPr id="9" name="8 - TextBox"/>
          <p:cNvSpPr txBox="1"/>
          <p:nvPr/>
        </p:nvSpPr>
        <p:spPr>
          <a:xfrm>
            <a:off x="4143372" y="6215082"/>
            <a:ext cx="4714908" cy="369332"/>
          </a:xfrm>
          <a:prstGeom prst="rect">
            <a:avLst/>
          </a:prstGeom>
          <a:noFill/>
        </p:spPr>
        <p:txBody>
          <a:bodyPr wrap="square" rtlCol="0">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sp>
        <p:nvSpPr>
          <p:cNvPr id="10" name="9 - TextBox"/>
          <p:cNvSpPr txBox="1"/>
          <p:nvPr/>
        </p:nvSpPr>
        <p:spPr>
          <a:xfrm>
            <a:off x="1512260" y="4929198"/>
            <a:ext cx="1000132" cy="523220"/>
          </a:xfrm>
          <a:prstGeom prst="rect">
            <a:avLst/>
          </a:prstGeom>
          <a:noFill/>
        </p:spPr>
        <p:txBody>
          <a:bodyPr wrap="square" rtlCol="0">
            <a:spAutoFit/>
          </a:bodyPr>
          <a:lstStyle/>
          <a:p>
            <a:pPr algn="ctr"/>
            <a:r>
              <a:rPr lang="el-GR" sz="2800" b="1" dirty="0" smtClean="0">
                <a:latin typeface="+mn-lt"/>
              </a:rPr>
              <a:t>3</a:t>
            </a:r>
            <a:endParaRPr lang="el-GR" sz="2800" b="1" dirty="0">
              <a:latin typeface="+mn-lt"/>
            </a:endParaRPr>
          </a:p>
        </p:txBody>
      </p:sp>
      <p:sp>
        <p:nvSpPr>
          <p:cNvPr id="11" name="10 - TextBox"/>
          <p:cNvSpPr txBox="1"/>
          <p:nvPr/>
        </p:nvSpPr>
        <p:spPr>
          <a:xfrm>
            <a:off x="4211960" y="4929198"/>
            <a:ext cx="1000132" cy="523220"/>
          </a:xfrm>
          <a:prstGeom prst="rect">
            <a:avLst/>
          </a:prstGeom>
          <a:noFill/>
        </p:spPr>
        <p:txBody>
          <a:bodyPr wrap="square" rtlCol="0">
            <a:spAutoFit/>
          </a:bodyPr>
          <a:lstStyle/>
          <a:p>
            <a:r>
              <a:rPr lang="el-GR" sz="2800" b="1" dirty="0" smtClean="0">
                <a:latin typeface="+mn-lt"/>
              </a:rPr>
              <a:t>2</a:t>
            </a:r>
            <a:endParaRPr lang="el-GR" sz="2800" b="1" dirty="0">
              <a:latin typeface="+mn-lt"/>
            </a:endParaRPr>
          </a:p>
        </p:txBody>
      </p:sp>
      <p:sp>
        <p:nvSpPr>
          <p:cNvPr id="12" name="11 - TextBox"/>
          <p:cNvSpPr txBox="1"/>
          <p:nvPr/>
        </p:nvSpPr>
        <p:spPr>
          <a:xfrm>
            <a:off x="6012160" y="4929198"/>
            <a:ext cx="642942" cy="523220"/>
          </a:xfrm>
          <a:prstGeom prst="rect">
            <a:avLst/>
          </a:prstGeom>
          <a:noFill/>
        </p:spPr>
        <p:txBody>
          <a:bodyPr wrap="square" rtlCol="0">
            <a:spAutoFit/>
          </a:bodyPr>
          <a:lstStyle/>
          <a:p>
            <a:r>
              <a:rPr lang="el-GR" sz="2800" b="1" dirty="0" smtClean="0">
                <a:latin typeface="+mn-lt"/>
              </a:rPr>
              <a:t>1</a:t>
            </a:r>
            <a:endParaRPr lang="el-GR" sz="2800" b="1" dirty="0">
              <a:latin typeface="+mn-lt"/>
            </a:endParaRPr>
          </a:p>
        </p:txBody>
      </p:sp>
      <p:sp>
        <p:nvSpPr>
          <p:cNvPr id="13" name="12 - TextBox"/>
          <p:cNvSpPr txBox="1"/>
          <p:nvPr/>
        </p:nvSpPr>
        <p:spPr>
          <a:xfrm>
            <a:off x="7429520" y="4929198"/>
            <a:ext cx="714380" cy="523220"/>
          </a:xfrm>
          <a:prstGeom prst="rect">
            <a:avLst/>
          </a:prstGeom>
          <a:noFill/>
        </p:spPr>
        <p:txBody>
          <a:bodyPr wrap="square" rtlCol="0">
            <a:spAutoFit/>
          </a:bodyPr>
          <a:lstStyle/>
          <a:p>
            <a:pPr algn="ctr"/>
            <a:r>
              <a:rPr lang="el-GR" sz="2800" b="1" dirty="0" smtClean="0">
                <a:latin typeface="+mn-lt"/>
              </a:rPr>
              <a:t>0</a:t>
            </a:r>
            <a:endParaRPr lang="el-GR" sz="2800" b="1" dirty="0">
              <a:latin typeface="+mn-lt"/>
            </a:endParaRPr>
          </a:p>
        </p:txBody>
      </p:sp>
      <p:sp>
        <p:nvSpPr>
          <p:cNvPr id="3" name="Content Placeholder 2"/>
          <p:cNvSpPr>
            <a:spLocks noGrp="1"/>
          </p:cNvSpPr>
          <p:nvPr>
            <p:ph idx="1"/>
          </p:nvPr>
        </p:nvSpPr>
        <p:spPr>
          <a:xfrm>
            <a:off x="457200" y="1196752"/>
            <a:ext cx="8229600" cy="1732182"/>
          </a:xfrm>
        </p:spPr>
        <p:txBody>
          <a:bodyPr>
            <a:normAutofit/>
          </a:bodyPr>
          <a:lstStyle/>
          <a:p>
            <a:r>
              <a:rPr lang="el-GR" sz="2400" b="1" dirty="0">
                <a:solidFill>
                  <a:srgbClr val="820000"/>
                </a:solidFill>
              </a:rPr>
              <a:t>Προσαρμοσμένο </a:t>
            </a:r>
            <a:r>
              <a:rPr lang="en-US" sz="2400" b="1" dirty="0" err="1">
                <a:solidFill>
                  <a:srgbClr val="820000"/>
                </a:solidFill>
              </a:rPr>
              <a:t>Apley</a:t>
            </a:r>
            <a:r>
              <a:rPr lang="en-US" sz="2400" b="1" dirty="0">
                <a:solidFill>
                  <a:srgbClr val="820000"/>
                </a:solidFill>
              </a:rPr>
              <a:t> Test (</a:t>
            </a:r>
            <a:r>
              <a:rPr lang="el-GR" sz="2400" b="1" dirty="0">
                <a:solidFill>
                  <a:srgbClr val="820000"/>
                </a:solidFill>
              </a:rPr>
              <a:t>Ελαστικότητα ωμικής ζώνης)</a:t>
            </a:r>
          </a:p>
          <a:p>
            <a:pPr marL="357188" indent="0">
              <a:buNone/>
            </a:pPr>
            <a:r>
              <a:rPr lang="el-GR" sz="2400" dirty="0"/>
              <a:t>Αξιολογείται η ικανότητα του εξεταζόμενου να φέρει το χέρι του σε διάφορες θέσεις (κλίμακα 0-3</a:t>
            </a:r>
            <a:r>
              <a:rPr lang="el-GR" sz="2400" dirty="0" smtClean="0"/>
              <a:t>)</a:t>
            </a:r>
            <a:endParaRPr lang="el-GR" sz="2400" dirty="0"/>
          </a:p>
        </p:txBody>
      </p:sp>
      <p:pic>
        <p:nvPicPr>
          <p:cNvPr id="14" name="Picture 5"/>
          <p:cNvPicPr>
            <a:picLocks noChangeAspect="1" noChangeArrowheads="1"/>
          </p:cNvPicPr>
          <p:nvPr/>
        </p:nvPicPr>
        <p:blipFill>
          <a:blip r:embed="rId2" cstate="print"/>
          <a:srcRect l="20959" t="60745" r="20653" b="15229"/>
          <a:stretch>
            <a:fillRect/>
          </a:stretch>
        </p:blipFill>
        <p:spPr>
          <a:xfrm>
            <a:off x="642910" y="2928934"/>
            <a:ext cx="2500330" cy="1643074"/>
          </a:xfrm>
          <a:prstGeom prst="rect">
            <a:avLst/>
          </a:prstGeom>
        </p:spPr>
      </p:pic>
      <p:pic>
        <p:nvPicPr>
          <p:cNvPr id="15" name="Picture 5"/>
          <p:cNvPicPr>
            <a:picLocks noChangeAspect="1" noChangeArrowheads="1"/>
          </p:cNvPicPr>
          <p:nvPr/>
        </p:nvPicPr>
        <p:blipFill>
          <a:blip r:embed="rId3" cstate="print"/>
          <a:srcRect l="6401" t="10992" r="9316" b="49611"/>
          <a:stretch>
            <a:fillRect/>
          </a:stretch>
        </p:blipFill>
        <p:spPr bwMode="auto">
          <a:xfrm>
            <a:off x="3357554" y="2928934"/>
            <a:ext cx="4857784" cy="1660255"/>
          </a:xfrm>
          <a:prstGeom prst="rect">
            <a:avLst/>
          </a:prstGeom>
          <a:noFill/>
          <a:ln w="9525">
            <a:noFill/>
            <a:miter lim="800000"/>
            <a:headEnd/>
            <a:tailEnd/>
          </a:ln>
        </p:spPr>
      </p:pic>
    </p:spTree>
    <p:extLst>
      <p:ext uri="{BB962C8B-B14F-4D97-AF65-F5344CB8AC3E}">
        <p14:creationId xmlns:p14="http://schemas.microsoft.com/office/powerpoint/2010/main" val="968000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Autofit/>
          </a:bodyPr>
          <a:lstStyle/>
          <a:p>
            <a:r>
              <a:rPr lang="el-GR" sz="3600" dirty="0" smtClean="0">
                <a:latin typeface="Calibri" pitchFamily="34" charset="0"/>
              </a:rPr>
              <a:t>Αξιολόγηση Ευκαμψίας- ευλυγισίας</a:t>
            </a:r>
            <a:r>
              <a:rPr lang="en-US" sz="3600" dirty="0" smtClean="0">
                <a:latin typeface="Calibri" pitchFamily="34" charset="0"/>
              </a:rPr>
              <a:t> </a:t>
            </a:r>
            <a:r>
              <a:rPr lang="el-GR" sz="3600" dirty="0" smtClean="0">
                <a:latin typeface="Calibri" pitchFamily="34" charset="0"/>
              </a:rPr>
              <a:t/>
            </a:r>
            <a:br>
              <a:rPr lang="el-GR" sz="3600" dirty="0" smtClean="0">
                <a:latin typeface="Calibri" pitchFamily="34" charset="0"/>
              </a:rPr>
            </a:br>
            <a:r>
              <a:rPr lang="en-US" sz="3200" b="0" dirty="0" smtClean="0">
                <a:latin typeface="Calibri" pitchFamily="34" charset="0"/>
              </a:rPr>
              <a:t>(</a:t>
            </a:r>
            <a:r>
              <a:rPr lang="el-GR" sz="3200" b="0" dirty="0" smtClean="0">
                <a:latin typeface="Calibri" pitchFamily="34" charset="0"/>
              </a:rPr>
              <a:t>5</a:t>
            </a:r>
            <a:r>
              <a:rPr lang="en-US" sz="3200" b="0" dirty="0" smtClean="0">
                <a:latin typeface="Calibri" pitchFamily="34" charset="0"/>
              </a:rPr>
              <a:t> </a:t>
            </a:r>
            <a:r>
              <a:rPr lang="el-GR" sz="3200" b="0" dirty="0" smtClean="0">
                <a:latin typeface="Calibri" pitchFamily="34" charset="0"/>
              </a:rPr>
              <a:t>από 6)</a:t>
            </a:r>
            <a:endParaRPr lang="el-GR" dirty="0"/>
          </a:p>
        </p:txBody>
      </p:sp>
      <p:sp>
        <p:nvSpPr>
          <p:cNvPr id="7" name="6 - TextBox"/>
          <p:cNvSpPr txBox="1"/>
          <p:nvPr/>
        </p:nvSpPr>
        <p:spPr>
          <a:xfrm>
            <a:off x="4143372" y="6215082"/>
            <a:ext cx="4714908" cy="369332"/>
          </a:xfrm>
          <a:prstGeom prst="rect">
            <a:avLst/>
          </a:prstGeom>
          <a:noFill/>
        </p:spPr>
        <p:txBody>
          <a:bodyPr wrap="square" rtlCol="0">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sp>
        <p:nvSpPr>
          <p:cNvPr id="2" name="Content Placeholder 1"/>
          <p:cNvSpPr>
            <a:spLocks noGrp="1"/>
          </p:cNvSpPr>
          <p:nvPr>
            <p:ph idx="1"/>
          </p:nvPr>
        </p:nvSpPr>
        <p:spPr/>
        <p:txBody>
          <a:bodyPr>
            <a:normAutofit/>
          </a:bodyPr>
          <a:lstStyle/>
          <a:p>
            <a:r>
              <a:rPr lang="el-GR" sz="2400" b="1" dirty="0">
                <a:solidFill>
                  <a:srgbClr val="820000"/>
                </a:solidFill>
              </a:rPr>
              <a:t>Άρση κορμού (</a:t>
            </a:r>
            <a:r>
              <a:rPr lang="en-US" sz="2400" b="1" dirty="0">
                <a:solidFill>
                  <a:srgbClr val="820000"/>
                </a:solidFill>
              </a:rPr>
              <a:t>trunk lift) </a:t>
            </a:r>
            <a:endParaRPr lang="el-GR" sz="2400" b="1" dirty="0">
              <a:solidFill>
                <a:srgbClr val="820000"/>
              </a:solidFill>
            </a:endParaRPr>
          </a:p>
          <a:p>
            <a:pPr marL="357188" indent="0">
              <a:buNone/>
            </a:pPr>
            <a:r>
              <a:rPr lang="el-GR" sz="2400" dirty="0"/>
              <a:t>Καταγράφεται η ικανότητα του εξεταζόμενου να σηκώσει το άνω μέρος του κορμού μέχρι 30 εκατοστά. Η μέτρηση γίνεται από το κάτω μέρος του σαγονιού </a:t>
            </a:r>
          </a:p>
        </p:txBody>
      </p:sp>
      <p:pic>
        <p:nvPicPr>
          <p:cNvPr id="11268" name="Picture 4" descr="http://p2cdn1static.sharpschool.com/UserFiles/Servers/Server_1042881/Image/site/p1811803_3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52936"/>
            <a:ext cx="4267200" cy="2790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76864" y="5643761"/>
            <a:ext cx="990271" cy="276999"/>
          </a:xfrm>
          <a:prstGeom prst="rect">
            <a:avLst/>
          </a:prstGeom>
        </p:spPr>
        <p:txBody>
          <a:bodyPr wrap="none">
            <a:spAutoFit/>
          </a:bodyPr>
          <a:lstStyle/>
          <a:p>
            <a:r>
              <a:rPr lang="en-US" sz="1200" dirty="0" smtClean="0">
                <a:latin typeface="+mn-lt"/>
                <a:hlinkClick r:id="rId3"/>
              </a:rPr>
              <a:t>pixgood.com</a:t>
            </a:r>
            <a:endParaRPr lang="el-GR" sz="1200" dirty="0">
              <a:latin typeface="+mn-lt"/>
            </a:endParaRPr>
          </a:p>
        </p:txBody>
      </p:sp>
    </p:spTree>
    <p:extLst>
      <p:ext uri="{BB962C8B-B14F-4D97-AF65-F5344CB8AC3E}">
        <p14:creationId xmlns:p14="http://schemas.microsoft.com/office/powerpoint/2010/main" val="485969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Autofit/>
          </a:bodyPr>
          <a:lstStyle/>
          <a:p>
            <a:r>
              <a:rPr lang="el-GR" sz="3600" dirty="0" smtClean="0">
                <a:latin typeface="Calibri" pitchFamily="34" charset="0"/>
              </a:rPr>
              <a:t>Αξιολόγηση Ευκαμψίας- ευλυγισίας</a:t>
            </a:r>
            <a:r>
              <a:rPr lang="en-US" sz="3600" dirty="0" smtClean="0">
                <a:latin typeface="Calibri" pitchFamily="34" charset="0"/>
              </a:rPr>
              <a:t> </a:t>
            </a:r>
            <a:r>
              <a:rPr lang="el-GR" sz="3600" dirty="0" smtClean="0">
                <a:latin typeface="Calibri" pitchFamily="34" charset="0"/>
              </a:rPr>
              <a:t/>
            </a:r>
            <a:br>
              <a:rPr lang="el-GR" sz="3600" dirty="0" smtClean="0">
                <a:latin typeface="Calibri" pitchFamily="34" charset="0"/>
              </a:rPr>
            </a:br>
            <a:r>
              <a:rPr lang="en-US" sz="3200" b="0" dirty="0" smtClean="0">
                <a:latin typeface="Calibri" pitchFamily="34" charset="0"/>
              </a:rPr>
              <a:t>(</a:t>
            </a:r>
            <a:r>
              <a:rPr lang="el-GR" sz="3200" b="0" dirty="0" smtClean="0">
                <a:latin typeface="Calibri" pitchFamily="34" charset="0"/>
              </a:rPr>
              <a:t>6</a:t>
            </a:r>
            <a:r>
              <a:rPr lang="en-US" sz="3200" b="0" dirty="0" smtClean="0">
                <a:latin typeface="Calibri" pitchFamily="34" charset="0"/>
              </a:rPr>
              <a:t> </a:t>
            </a:r>
            <a:r>
              <a:rPr lang="el-GR" sz="3200" b="0" dirty="0" smtClean="0">
                <a:latin typeface="Calibri" pitchFamily="34" charset="0"/>
              </a:rPr>
              <a:t>από 6)</a:t>
            </a:r>
            <a:endParaRPr lang="el-GR" dirty="0"/>
          </a:p>
        </p:txBody>
      </p:sp>
      <p:sp>
        <p:nvSpPr>
          <p:cNvPr id="7" name="6 - Θέση αριθμού διαφάνειας"/>
          <p:cNvSpPr>
            <a:spLocks noGrp="1"/>
          </p:cNvSpPr>
          <p:nvPr>
            <p:ph type="sldNum" sz="quarter" idx="12"/>
          </p:nvPr>
        </p:nvSpPr>
        <p:spPr/>
        <p:txBody>
          <a:bodyPr/>
          <a:lstStyle/>
          <a:p>
            <a:pPr>
              <a:defRPr/>
            </a:pPr>
            <a:fld id="{AA502C16-C0AC-4ED2-86BA-B4EEC6B85AD5}" type="slidenum">
              <a:rPr lang="el-GR" smtClean="0"/>
              <a:pPr>
                <a:defRPr/>
              </a:pPr>
              <a:t>33</a:t>
            </a:fld>
            <a:endParaRPr lang="el-GR"/>
          </a:p>
        </p:txBody>
      </p:sp>
      <p:sp>
        <p:nvSpPr>
          <p:cNvPr id="12" name="11 - TextBox"/>
          <p:cNvSpPr txBox="1"/>
          <p:nvPr/>
        </p:nvSpPr>
        <p:spPr>
          <a:xfrm>
            <a:off x="4143372" y="6215082"/>
            <a:ext cx="4714908" cy="369332"/>
          </a:xfrm>
          <a:prstGeom prst="rect">
            <a:avLst/>
          </a:prstGeom>
          <a:noFill/>
        </p:spPr>
        <p:txBody>
          <a:bodyPr wrap="square" rtlCol="0">
            <a:spAutoFit/>
          </a:bodyPr>
          <a:lstStyle/>
          <a:p>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 </a:t>
            </a:r>
            <a:endParaRPr lang="el-GR" sz="1800" dirty="0"/>
          </a:p>
        </p:txBody>
      </p:sp>
      <p:sp>
        <p:nvSpPr>
          <p:cNvPr id="2" name="Content Placeholder 1"/>
          <p:cNvSpPr>
            <a:spLocks noGrp="1"/>
          </p:cNvSpPr>
          <p:nvPr>
            <p:ph idx="1"/>
          </p:nvPr>
        </p:nvSpPr>
        <p:spPr/>
        <p:txBody>
          <a:bodyPr>
            <a:normAutofit/>
          </a:bodyPr>
          <a:lstStyle/>
          <a:p>
            <a:r>
              <a:rPr lang="en-US" sz="2400" b="1" dirty="0">
                <a:solidFill>
                  <a:srgbClr val="820000"/>
                </a:solidFill>
              </a:rPr>
              <a:t>Back saver sit and reach</a:t>
            </a:r>
            <a:endParaRPr lang="el-GR" sz="2400" b="1" dirty="0">
              <a:solidFill>
                <a:srgbClr val="820000"/>
              </a:solidFill>
            </a:endParaRPr>
          </a:p>
          <a:p>
            <a:pPr marL="357188" indent="0">
              <a:buNone/>
            </a:pPr>
            <a:r>
              <a:rPr lang="el-GR" sz="2400" dirty="0"/>
              <a:t>Καταγράφεται (σε εκατοστά) η ικανότητα του εξεταζομένου να εκτείνει τα χέρια του πάνω σε ένα κουτί. Το ένα πόδι είναι τεντωμένο και εφάπτεται με το πέλμα στο κουτί. </a:t>
            </a:r>
          </a:p>
        </p:txBody>
      </p:sp>
      <p:pic>
        <p:nvPicPr>
          <p:cNvPr id="12290" name="Picture 2" descr="http://www.scielo.br/img/revistas/rbfis/v14n1/03f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75" y="3045076"/>
            <a:ext cx="37719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scielo.br/img/revistas/rbfis/v14n1/03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772" y="3045076"/>
            <a:ext cx="3771900" cy="2771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5574" y="4950076"/>
            <a:ext cx="3771901" cy="1384995"/>
          </a:xfrm>
          <a:prstGeom prst="rect">
            <a:avLst/>
          </a:prstGeom>
        </p:spPr>
        <p:txBody>
          <a:bodyPr wrap="square">
            <a:spAutoFit/>
          </a:bodyPr>
          <a:lstStyle/>
          <a:p>
            <a:r>
              <a:rPr lang="en-US" sz="1200" dirty="0">
                <a:solidFill>
                  <a:schemeClr val="tx1">
                    <a:lumMod val="75000"/>
                    <a:lumOff val="25000"/>
                  </a:schemeClr>
                </a:solidFill>
                <a:latin typeface="+mn-lt"/>
              </a:rPr>
              <a:t>Kawano, </a:t>
            </a:r>
            <a:r>
              <a:rPr lang="en-US" sz="1200" dirty="0" err="1">
                <a:solidFill>
                  <a:schemeClr val="tx1">
                    <a:lumMod val="75000"/>
                    <a:lumOff val="25000"/>
                  </a:schemeClr>
                </a:solidFill>
                <a:latin typeface="+mn-lt"/>
              </a:rPr>
              <a:t>Marcio</a:t>
            </a:r>
            <a:r>
              <a:rPr lang="en-US" sz="1200" dirty="0">
                <a:solidFill>
                  <a:schemeClr val="tx1">
                    <a:lumMod val="75000"/>
                    <a:lumOff val="25000"/>
                  </a:schemeClr>
                </a:solidFill>
                <a:latin typeface="+mn-lt"/>
              </a:rPr>
              <a:t> M., </a:t>
            </a:r>
            <a:r>
              <a:rPr lang="en-US" sz="1200" dirty="0" err="1">
                <a:solidFill>
                  <a:schemeClr val="tx1">
                    <a:lumMod val="75000"/>
                    <a:lumOff val="25000"/>
                  </a:schemeClr>
                </a:solidFill>
                <a:latin typeface="+mn-lt"/>
              </a:rPr>
              <a:t>Ambar</a:t>
            </a:r>
            <a:r>
              <a:rPr lang="en-US" sz="1200" dirty="0">
                <a:solidFill>
                  <a:schemeClr val="tx1">
                    <a:lumMod val="75000"/>
                    <a:lumOff val="25000"/>
                  </a:schemeClr>
                </a:solidFill>
                <a:latin typeface="+mn-lt"/>
              </a:rPr>
              <a:t>, Gabriel, Oliveira, Beatriz I. </a:t>
            </a:r>
            <a:endParaRPr lang="el-GR" sz="1200" dirty="0" smtClean="0">
              <a:solidFill>
                <a:schemeClr val="tx1">
                  <a:lumMod val="75000"/>
                  <a:lumOff val="25000"/>
                </a:schemeClr>
              </a:solidFill>
              <a:latin typeface="+mn-lt"/>
            </a:endParaRPr>
          </a:p>
          <a:p>
            <a:r>
              <a:rPr lang="en-US" sz="1200" dirty="0" smtClean="0">
                <a:solidFill>
                  <a:schemeClr val="tx1">
                    <a:lumMod val="75000"/>
                    <a:lumOff val="25000"/>
                  </a:schemeClr>
                </a:solidFill>
                <a:latin typeface="+mn-lt"/>
              </a:rPr>
              <a:t>R</a:t>
            </a:r>
            <a:r>
              <a:rPr lang="en-US" sz="1200" dirty="0">
                <a:solidFill>
                  <a:schemeClr val="tx1">
                    <a:lumMod val="75000"/>
                    <a:lumOff val="25000"/>
                  </a:schemeClr>
                </a:solidFill>
                <a:latin typeface="+mn-lt"/>
              </a:rPr>
              <a:t>., Boer, Marcela C., Cardoso, Ana P. R. G., &amp; Cardoso, Jefferson R.. (2010). </a:t>
            </a:r>
            <a:r>
              <a:rPr lang="en-US" sz="1200" dirty="0">
                <a:solidFill>
                  <a:schemeClr val="tx1">
                    <a:lumMod val="75000"/>
                    <a:lumOff val="25000"/>
                  </a:schemeClr>
                </a:solidFill>
                <a:latin typeface="+mn-lt"/>
                <a:hlinkClick r:id="rId4"/>
              </a:rPr>
              <a:t>Influence of the gastrocnemius muscle on the sit-and-reach test assessed by angular kinematic analysis</a:t>
            </a:r>
            <a:r>
              <a:rPr lang="en-US" sz="1200" dirty="0">
                <a:solidFill>
                  <a:schemeClr val="tx1">
                    <a:lumMod val="75000"/>
                    <a:lumOff val="25000"/>
                  </a:schemeClr>
                </a:solidFill>
                <a:latin typeface="+mn-lt"/>
              </a:rPr>
              <a:t>. </a:t>
            </a:r>
            <a:r>
              <a:rPr lang="en-US" sz="1200" i="1" dirty="0">
                <a:solidFill>
                  <a:schemeClr val="tx1">
                    <a:lumMod val="75000"/>
                    <a:lumOff val="25000"/>
                  </a:schemeClr>
                </a:solidFill>
                <a:latin typeface="+mn-lt"/>
              </a:rPr>
              <a:t>Brazilian Journal of Physical Therapy</a:t>
            </a:r>
            <a:r>
              <a:rPr lang="en-US" sz="1200" dirty="0">
                <a:solidFill>
                  <a:schemeClr val="tx1">
                    <a:lumMod val="75000"/>
                    <a:lumOff val="25000"/>
                  </a:schemeClr>
                </a:solidFill>
                <a:latin typeface="+mn-lt"/>
              </a:rPr>
              <a:t>, </a:t>
            </a:r>
            <a:r>
              <a:rPr lang="en-US" sz="1200" i="1" dirty="0">
                <a:solidFill>
                  <a:schemeClr val="tx1">
                    <a:lumMod val="75000"/>
                    <a:lumOff val="25000"/>
                  </a:schemeClr>
                </a:solidFill>
                <a:latin typeface="+mn-lt"/>
              </a:rPr>
              <a:t>14</a:t>
            </a:r>
            <a:r>
              <a:rPr lang="en-US" sz="1200" dirty="0">
                <a:solidFill>
                  <a:schemeClr val="tx1">
                    <a:lumMod val="75000"/>
                    <a:lumOff val="25000"/>
                  </a:schemeClr>
                </a:solidFill>
                <a:latin typeface="+mn-lt"/>
              </a:rPr>
              <a:t>(1), 10-15. Retrieved October 15, </a:t>
            </a:r>
            <a:r>
              <a:rPr lang="en-US" sz="1200" dirty="0" smtClean="0">
                <a:solidFill>
                  <a:schemeClr val="tx1">
                    <a:lumMod val="75000"/>
                    <a:lumOff val="25000"/>
                  </a:schemeClr>
                </a:solidFill>
                <a:latin typeface="+mn-lt"/>
              </a:rPr>
              <a:t>2014</a:t>
            </a:r>
            <a:r>
              <a:rPr lang="el-GR"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με άδεια </a:t>
            </a:r>
            <a:r>
              <a:rPr lang="en-US" sz="1200" dirty="0">
                <a:latin typeface="+mn-lt"/>
                <a:hlinkClick r:id="rId5"/>
              </a:rPr>
              <a:t>CC BY-NC </a:t>
            </a:r>
            <a:r>
              <a:rPr lang="en-US" sz="1200" dirty="0" smtClean="0">
                <a:latin typeface="+mn-lt"/>
                <a:hlinkClick r:id="rId5"/>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410141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Αξιολόγηση </a:t>
            </a:r>
            <a:br>
              <a:rPr lang="el-GR" dirty="0"/>
            </a:br>
            <a:r>
              <a:rPr lang="el-GR" dirty="0" err="1"/>
              <a:t>Καρδιο</a:t>
            </a:r>
            <a:r>
              <a:rPr lang="el-GR" dirty="0"/>
              <a:t>-αναπνευστικής αντοχής </a:t>
            </a:r>
            <a:r>
              <a:rPr lang="el-GR" sz="3100" b="0" dirty="0" smtClean="0"/>
              <a:t>(1 </a:t>
            </a:r>
            <a:r>
              <a:rPr lang="el-GR" sz="3100" b="0" dirty="0"/>
              <a:t>από 3) </a:t>
            </a:r>
          </a:p>
        </p:txBody>
      </p:sp>
      <p:sp>
        <p:nvSpPr>
          <p:cNvPr id="3" name="Content Placeholder 2"/>
          <p:cNvSpPr>
            <a:spLocks noGrp="1"/>
          </p:cNvSpPr>
          <p:nvPr>
            <p:ph idx="1"/>
          </p:nvPr>
        </p:nvSpPr>
        <p:spPr/>
        <p:txBody>
          <a:bodyPr>
            <a:normAutofit/>
          </a:bodyPr>
          <a:lstStyle/>
          <a:p>
            <a:pPr marL="0" indent="0">
              <a:buNone/>
            </a:pPr>
            <a:r>
              <a:rPr lang="el-GR" sz="2400" b="1" dirty="0">
                <a:solidFill>
                  <a:srgbClr val="820000"/>
                </a:solidFill>
              </a:rPr>
              <a:t>1. Εργαστηριακή</a:t>
            </a:r>
          </a:p>
          <a:p>
            <a:pPr marL="620713" indent="-263525">
              <a:tabLst>
                <a:tab pos="620713" algn="l"/>
              </a:tabLst>
            </a:pPr>
            <a:r>
              <a:rPr lang="en-US" sz="2400" dirty="0"/>
              <a:t>VO</a:t>
            </a:r>
            <a:r>
              <a:rPr lang="en-US" sz="2400" baseline="-25000" dirty="0"/>
              <a:t>2</a:t>
            </a:r>
            <a:r>
              <a:rPr lang="en-US" sz="2400" dirty="0"/>
              <a:t>max </a:t>
            </a:r>
            <a:r>
              <a:rPr lang="el-GR" sz="2400" dirty="0"/>
              <a:t>σε </a:t>
            </a:r>
            <a:r>
              <a:rPr lang="el-GR" sz="2400" dirty="0" err="1"/>
              <a:t>δαπεδοεργόμετρο</a:t>
            </a:r>
            <a:r>
              <a:rPr lang="el-GR" sz="2400" dirty="0"/>
              <a:t> </a:t>
            </a:r>
            <a:r>
              <a:rPr lang="el-GR" sz="2400" b="1" dirty="0"/>
              <a:t>(</a:t>
            </a:r>
            <a:r>
              <a:rPr lang="en-US" sz="2400" dirty="0"/>
              <a:t>ACSM, 2005</a:t>
            </a:r>
            <a:r>
              <a:rPr lang="el-GR" sz="2400" dirty="0"/>
              <a:t>)</a:t>
            </a:r>
          </a:p>
          <a:p>
            <a:pPr marL="620713" indent="-263525">
              <a:tabLst>
                <a:tab pos="620713" algn="l"/>
              </a:tabLst>
            </a:pPr>
            <a:r>
              <a:rPr lang="en-US" sz="2400" dirty="0" smtClean="0"/>
              <a:t>VO</a:t>
            </a:r>
            <a:r>
              <a:rPr lang="en-US" sz="2400" baseline="-25000" dirty="0" smtClean="0"/>
              <a:t>2</a:t>
            </a:r>
            <a:r>
              <a:rPr lang="en-US" sz="2400" dirty="0" smtClean="0"/>
              <a:t>max </a:t>
            </a:r>
            <a:r>
              <a:rPr lang="el-GR" sz="2400" dirty="0"/>
              <a:t>σε </a:t>
            </a:r>
            <a:r>
              <a:rPr lang="el-GR" sz="2400" dirty="0" err="1"/>
              <a:t>στροφαλοεργόμετρο</a:t>
            </a:r>
            <a:r>
              <a:rPr lang="el-GR" sz="2400" dirty="0"/>
              <a:t> χεριών (</a:t>
            </a:r>
            <a:r>
              <a:rPr lang="en-US" sz="2400" dirty="0"/>
              <a:t>arm-crank</a:t>
            </a:r>
            <a:r>
              <a:rPr lang="el-GR" sz="2400" dirty="0"/>
              <a:t> </a:t>
            </a:r>
            <a:r>
              <a:rPr lang="en-US" sz="2400" dirty="0"/>
              <a:t>ergometer) </a:t>
            </a:r>
            <a:endParaRPr lang="el-GR" sz="2400" dirty="0"/>
          </a:p>
          <a:p>
            <a:pPr>
              <a:buNone/>
            </a:pPr>
            <a:r>
              <a:rPr lang="el-GR" sz="2400" b="1" dirty="0">
                <a:solidFill>
                  <a:srgbClr val="820000"/>
                </a:solidFill>
                <a:latin typeface="Calibri" pitchFamily="34" charset="0"/>
              </a:rPr>
              <a:t>2 . Πεδίου</a:t>
            </a:r>
          </a:p>
          <a:p>
            <a:pPr marL="620713" indent="-263525"/>
            <a:r>
              <a:rPr lang="en-US" sz="2400" dirty="0">
                <a:latin typeface="Calibri" pitchFamily="34" charset="0"/>
              </a:rPr>
              <a:t>9-12 </a:t>
            </a:r>
            <a:r>
              <a:rPr lang="el-GR" sz="2400" dirty="0">
                <a:latin typeface="Calibri" pitchFamily="34" charset="0"/>
              </a:rPr>
              <a:t>λεπτά τρέξιμο </a:t>
            </a:r>
            <a:r>
              <a:rPr lang="el-GR" sz="1600" dirty="0">
                <a:latin typeface="Calibri" pitchFamily="34" charset="0"/>
              </a:rPr>
              <a:t>(</a:t>
            </a:r>
            <a:r>
              <a:rPr lang="en-US" sz="1600" dirty="0">
                <a:latin typeface="Calibri" pitchFamily="34" charset="0"/>
              </a:rPr>
              <a:t>Cooper Institute, 2004</a:t>
            </a:r>
            <a:r>
              <a:rPr lang="el-GR" sz="1600" dirty="0">
                <a:latin typeface="Calibri" pitchFamily="34" charset="0"/>
              </a:rPr>
              <a:t>)</a:t>
            </a:r>
          </a:p>
          <a:p>
            <a:pPr marL="620713" indent="-263525"/>
            <a:r>
              <a:rPr lang="el-GR" sz="2400" dirty="0">
                <a:latin typeface="Calibri" pitchFamily="34" charset="0"/>
              </a:rPr>
              <a:t>1600 μέτρα</a:t>
            </a:r>
            <a:r>
              <a:rPr lang="en-US" sz="2400" dirty="0">
                <a:latin typeface="Calibri" pitchFamily="34" charset="0"/>
              </a:rPr>
              <a:t> </a:t>
            </a:r>
            <a:r>
              <a:rPr lang="el-GR" sz="2400" dirty="0">
                <a:latin typeface="Calibri" pitchFamily="34" charset="0"/>
              </a:rPr>
              <a:t>περπάτημα-τρέξιμο </a:t>
            </a:r>
            <a:r>
              <a:rPr lang="el-GR" sz="1600" dirty="0">
                <a:latin typeface="Calibri" pitchFamily="34" charset="0"/>
              </a:rPr>
              <a:t>(</a:t>
            </a:r>
            <a:r>
              <a:rPr lang="en-US" sz="1600" dirty="0">
                <a:latin typeface="Calibri" pitchFamily="34" charset="0"/>
              </a:rPr>
              <a:t>Cooper Institute, 2004</a:t>
            </a:r>
            <a:r>
              <a:rPr lang="el-GR" sz="1600" dirty="0">
                <a:latin typeface="Calibri" pitchFamily="34" charset="0"/>
              </a:rPr>
              <a:t>)</a:t>
            </a:r>
          </a:p>
          <a:p>
            <a:pPr marL="620713" indent="-263525"/>
            <a:r>
              <a:rPr lang="en-US" sz="2400" dirty="0">
                <a:latin typeface="Calibri" pitchFamily="34" charset="0"/>
              </a:rPr>
              <a:t>Step test </a:t>
            </a:r>
            <a:r>
              <a:rPr lang="el-GR" sz="2400" dirty="0">
                <a:latin typeface="Calibri" pitchFamily="34" charset="0"/>
              </a:rPr>
              <a:t>με καρδιακή συχνότητα </a:t>
            </a:r>
            <a:r>
              <a:rPr lang="el-GR" sz="1600" dirty="0">
                <a:latin typeface="Calibri" pitchFamily="34" charset="0"/>
              </a:rPr>
              <a:t>(</a:t>
            </a:r>
            <a:r>
              <a:rPr lang="en-US" sz="1600" dirty="0">
                <a:latin typeface="Calibri" pitchFamily="34" charset="0"/>
              </a:rPr>
              <a:t>Golding, 2000)</a:t>
            </a:r>
            <a:endParaRPr lang="el-GR" sz="1600" dirty="0">
              <a:latin typeface="Calibri" pitchFamily="34" charset="0"/>
            </a:endParaRPr>
          </a:p>
          <a:p>
            <a:pPr marL="620713" indent="-263525"/>
            <a:r>
              <a:rPr lang="en-US" sz="2400" dirty="0">
                <a:latin typeface="Calibri" pitchFamily="34" charset="0"/>
              </a:rPr>
              <a:t>Rockport test </a:t>
            </a:r>
            <a:r>
              <a:rPr lang="el-GR" sz="2400" dirty="0">
                <a:latin typeface="Calibri" pitchFamily="34" charset="0"/>
              </a:rPr>
              <a:t>βάδισης </a:t>
            </a:r>
            <a:r>
              <a:rPr lang="en-US" sz="2400" dirty="0">
                <a:latin typeface="Calibri" pitchFamily="34" charset="0"/>
              </a:rPr>
              <a:t> 1600 m </a:t>
            </a:r>
            <a:r>
              <a:rPr lang="el-GR" sz="2400" dirty="0">
                <a:latin typeface="Calibri" pitchFamily="34" charset="0"/>
              </a:rPr>
              <a:t> </a:t>
            </a:r>
            <a:r>
              <a:rPr lang="el-GR" sz="2000" dirty="0">
                <a:latin typeface="Calibri" pitchFamily="34" charset="0"/>
              </a:rPr>
              <a:t>(</a:t>
            </a:r>
            <a:r>
              <a:rPr lang="en-US" sz="2000" dirty="0">
                <a:latin typeface="Calibri" pitchFamily="34" charset="0"/>
              </a:rPr>
              <a:t>Klein et al., 1987) </a:t>
            </a:r>
            <a:endParaRPr lang="el-GR" sz="2000" dirty="0">
              <a:latin typeface="Calibri" pitchFamily="34" charset="0"/>
            </a:endParaRPr>
          </a:p>
          <a:p>
            <a:pPr marL="620713" indent="-263525"/>
            <a:r>
              <a:rPr lang="el-GR" sz="2400" dirty="0">
                <a:latin typeface="Calibri" pitchFamily="34" charset="0"/>
              </a:rPr>
              <a:t>20 μέτρα παλίνδρομο τρέξιμο (</a:t>
            </a:r>
            <a:r>
              <a:rPr lang="en-US" sz="1600" dirty="0">
                <a:latin typeface="Calibri" pitchFamily="34" charset="0"/>
              </a:rPr>
              <a:t>Montgomery, Reid &amp; </a:t>
            </a:r>
            <a:r>
              <a:rPr lang="en-US" sz="1600" dirty="0" err="1">
                <a:latin typeface="Calibri" pitchFamily="34" charset="0"/>
              </a:rPr>
              <a:t>Koziris</a:t>
            </a:r>
            <a:r>
              <a:rPr lang="en-US" sz="1600" dirty="0">
                <a:latin typeface="Calibri" pitchFamily="34" charset="0"/>
              </a:rPr>
              <a:t>, 1992)</a:t>
            </a:r>
            <a:r>
              <a:rPr lang="el-GR" sz="1600" dirty="0">
                <a:latin typeface="Calibri" pitchFamily="34" charset="0"/>
              </a:rPr>
              <a:t> (</a:t>
            </a:r>
            <a:r>
              <a:rPr lang="en-US" sz="1600" dirty="0">
                <a:latin typeface="Calibri" pitchFamily="34" charset="0"/>
              </a:rPr>
              <a:t>Brockport physical fitness test</a:t>
            </a:r>
            <a:r>
              <a:rPr lang="el-GR" sz="1600" dirty="0">
                <a:latin typeface="Calibri" pitchFamily="34" charset="0"/>
              </a:rPr>
              <a:t>, 1999</a:t>
            </a:r>
          </a:p>
          <a:p>
            <a:pPr>
              <a:buNone/>
            </a:pPr>
            <a:endParaRPr lang="en-US" sz="1600" b="1" dirty="0">
              <a:latin typeface="Calibri" pitchFamily="34" charset="0"/>
            </a:endParaRPr>
          </a:p>
          <a:p>
            <a:endParaRPr lang="el-GR" sz="2200" b="1" u="sng" dirty="0">
              <a:latin typeface="Calibri" pitchFamily="34" charset="0"/>
            </a:endParaRPr>
          </a:p>
          <a:p>
            <a:endParaRPr lang="el-GR" sz="2400" dirty="0"/>
          </a:p>
        </p:txBody>
      </p:sp>
    </p:spTree>
    <p:extLst>
      <p:ext uri="{BB962C8B-B14F-4D97-AF65-F5344CB8AC3E}">
        <p14:creationId xmlns:p14="http://schemas.microsoft.com/office/powerpoint/2010/main" val="1595776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Autofit/>
          </a:bodyPr>
          <a:lstStyle/>
          <a:p>
            <a:r>
              <a:rPr lang="el-GR" sz="3600" dirty="0" smtClean="0">
                <a:latin typeface="Calibri" pitchFamily="34" charset="0"/>
              </a:rPr>
              <a:t>Αξιολόγηση </a:t>
            </a:r>
            <a:br>
              <a:rPr lang="el-GR" sz="3600" dirty="0" smtClean="0">
                <a:latin typeface="Calibri" pitchFamily="34" charset="0"/>
              </a:rPr>
            </a:br>
            <a:r>
              <a:rPr lang="el-GR" sz="3600" dirty="0" err="1" smtClean="0">
                <a:latin typeface="Calibri" pitchFamily="34" charset="0"/>
              </a:rPr>
              <a:t>Καρδιο</a:t>
            </a:r>
            <a:r>
              <a:rPr lang="el-GR" sz="3600" dirty="0" smtClean="0">
                <a:latin typeface="Calibri" pitchFamily="34" charset="0"/>
              </a:rPr>
              <a:t>-αναπνευστικής αντοχής </a:t>
            </a:r>
            <a:r>
              <a:rPr lang="el-GR" sz="2800" b="0" dirty="0" smtClean="0">
                <a:latin typeface="Calibri" pitchFamily="34" charset="0"/>
              </a:rPr>
              <a:t>(2 από 3) </a:t>
            </a:r>
            <a:endParaRPr lang="el-GR" sz="2800" b="0" dirty="0"/>
          </a:p>
        </p:txBody>
      </p:sp>
      <p:sp>
        <p:nvSpPr>
          <p:cNvPr id="9" name="8 - Θέση περιεχομένου"/>
          <p:cNvSpPr>
            <a:spLocks noGrp="1"/>
          </p:cNvSpPr>
          <p:nvPr>
            <p:ph idx="1"/>
          </p:nvPr>
        </p:nvSpPr>
        <p:spPr/>
        <p:txBody>
          <a:bodyPr>
            <a:normAutofit fontScale="92500" lnSpcReduction="10000"/>
          </a:bodyPr>
          <a:lstStyle/>
          <a:p>
            <a:pPr marL="0" indent="0">
              <a:buNone/>
            </a:pPr>
            <a:r>
              <a:rPr lang="en-US" sz="2600" b="1" dirty="0" smtClean="0">
                <a:solidFill>
                  <a:srgbClr val="820000"/>
                </a:solidFill>
                <a:latin typeface="Calibri" pitchFamily="34" charset="0"/>
              </a:rPr>
              <a:t>Rockport test </a:t>
            </a:r>
            <a:r>
              <a:rPr lang="el-GR" sz="2600" b="1" dirty="0" smtClean="0">
                <a:solidFill>
                  <a:srgbClr val="820000"/>
                </a:solidFill>
                <a:latin typeface="Calibri" pitchFamily="34" charset="0"/>
              </a:rPr>
              <a:t>βάδισης </a:t>
            </a:r>
            <a:r>
              <a:rPr lang="en-US" sz="2600" b="1" dirty="0" smtClean="0">
                <a:solidFill>
                  <a:srgbClr val="820000"/>
                </a:solidFill>
                <a:latin typeface="Calibri" pitchFamily="34" charset="0"/>
              </a:rPr>
              <a:t>1600 m</a:t>
            </a:r>
            <a:r>
              <a:rPr lang="en-US" sz="2600" dirty="0" smtClean="0">
                <a:solidFill>
                  <a:srgbClr val="820000"/>
                </a:solidFill>
                <a:latin typeface="Calibri" pitchFamily="34" charset="0"/>
              </a:rPr>
              <a:t> </a:t>
            </a:r>
            <a:r>
              <a:rPr lang="el-GR" sz="1600" dirty="0" smtClean="0">
                <a:latin typeface="Calibri" pitchFamily="34" charset="0"/>
              </a:rPr>
              <a:t>(</a:t>
            </a:r>
            <a:r>
              <a:rPr lang="en-US" sz="1600" dirty="0" smtClean="0">
                <a:latin typeface="Calibri" pitchFamily="34" charset="0"/>
              </a:rPr>
              <a:t>Klein et al., 1987) </a:t>
            </a:r>
            <a:endParaRPr lang="el-GR" sz="1600" dirty="0" smtClean="0">
              <a:solidFill>
                <a:srgbClr val="820000"/>
              </a:solidFill>
              <a:latin typeface="Calibri" pitchFamily="34" charset="0"/>
            </a:endParaRPr>
          </a:p>
          <a:p>
            <a:pPr marL="0" indent="0">
              <a:buNone/>
            </a:pPr>
            <a:r>
              <a:rPr lang="el-GR" sz="2600" dirty="0" smtClean="0">
                <a:latin typeface="Calibri" pitchFamily="34" charset="0"/>
              </a:rPr>
              <a:t>Καταγράφεται ο χρόνος που απαιτείται για την κάλυψη της</a:t>
            </a:r>
          </a:p>
          <a:p>
            <a:pPr marL="0" indent="0">
              <a:buNone/>
            </a:pPr>
            <a:r>
              <a:rPr lang="el-GR" sz="2600" dirty="0" smtClean="0">
                <a:latin typeface="Calibri" pitchFamily="34" charset="0"/>
              </a:rPr>
              <a:t>απόστασης. Πρόβλεψη της </a:t>
            </a:r>
            <a:r>
              <a:rPr lang="en-US" sz="2600" dirty="0" smtClean="0">
                <a:latin typeface="Calibri" pitchFamily="34" charset="0"/>
              </a:rPr>
              <a:t>Peak VO</a:t>
            </a:r>
            <a:r>
              <a:rPr lang="en-US" sz="2600" baseline="-25000" dirty="0" smtClean="0">
                <a:latin typeface="Calibri" pitchFamily="34" charset="0"/>
              </a:rPr>
              <a:t>2</a:t>
            </a:r>
            <a:r>
              <a:rPr lang="en-US" sz="2600" dirty="0" smtClean="0">
                <a:latin typeface="Calibri" pitchFamily="34" charset="0"/>
              </a:rPr>
              <a:t> max </a:t>
            </a:r>
            <a:r>
              <a:rPr lang="el-GR" sz="2600" dirty="0" smtClean="0">
                <a:latin typeface="Calibri" pitchFamily="34" charset="0"/>
              </a:rPr>
              <a:t> από βάρος, χρόνο, Κ.Σ, ηλικία  </a:t>
            </a:r>
            <a:r>
              <a:rPr lang="el-GR" sz="1600" dirty="0" smtClean="0">
                <a:latin typeface="Calibri" pitchFamily="34" charset="0"/>
              </a:rPr>
              <a:t>(</a:t>
            </a:r>
            <a:r>
              <a:rPr lang="en-US" sz="1600" dirty="0" err="1" smtClean="0">
                <a:latin typeface="Calibri" pitchFamily="34" charset="0"/>
              </a:rPr>
              <a:t>Fernhall</a:t>
            </a:r>
            <a:r>
              <a:rPr lang="en-US" sz="1600" dirty="0" smtClean="0">
                <a:latin typeface="Calibri" pitchFamily="34" charset="0"/>
              </a:rPr>
              <a:t> &amp; </a:t>
            </a:r>
            <a:r>
              <a:rPr lang="en-US" sz="1600" dirty="0" err="1" smtClean="0">
                <a:latin typeface="Calibri" pitchFamily="34" charset="0"/>
              </a:rPr>
              <a:t>Tymeson</a:t>
            </a:r>
            <a:r>
              <a:rPr lang="en-US" sz="1600" dirty="0" smtClean="0">
                <a:latin typeface="Calibri" pitchFamily="34" charset="0"/>
              </a:rPr>
              <a:t>, 1988; </a:t>
            </a:r>
            <a:r>
              <a:rPr lang="en-US" sz="1600" dirty="0" err="1" smtClean="0">
                <a:latin typeface="Calibri" pitchFamily="34" charset="0"/>
              </a:rPr>
              <a:t>Rintala</a:t>
            </a:r>
            <a:r>
              <a:rPr lang="en-US" sz="1600" dirty="0" smtClean="0">
                <a:latin typeface="Calibri" pitchFamily="34" charset="0"/>
              </a:rPr>
              <a:t> et al., 1992</a:t>
            </a:r>
            <a:r>
              <a:rPr lang="el-GR" sz="1600" dirty="0" smtClean="0">
                <a:latin typeface="Calibri" pitchFamily="34" charset="0"/>
              </a:rPr>
              <a:t>)</a:t>
            </a:r>
            <a:endParaRPr lang="el-GR" sz="2000" dirty="0" smtClean="0">
              <a:latin typeface="Calibri" pitchFamily="34" charset="0"/>
            </a:endParaRPr>
          </a:p>
          <a:p>
            <a:pPr marL="0" indent="0">
              <a:buNone/>
            </a:pPr>
            <a:endParaRPr lang="el-GR" sz="2000" dirty="0" smtClean="0">
              <a:solidFill>
                <a:srgbClr val="333399"/>
              </a:solidFill>
              <a:latin typeface="Calibri" pitchFamily="34" charset="0"/>
            </a:endParaRPr>
          </a:p>
          <a:p>
            <a:pPr marL="0" indent="0">
              <a:buNone/>
            </a:pPr>
            <a:endParaRPr lang="el-GR" sz="2000" dirty="0" smtClean="0">
              <a:solidFill>
                <a:srgbClr val="333399"/>
              </a:solidFill>
              <a:latin typeface="Calibri" pitchFamily="34" charset="0"/>
            </a:endParaRPr>
          </a:p>
          <a:p>
            <a:pPr marL="0" indent="0">
              <a:buNone/>
            </a:pPr>
            <a:r>
              <a:rPr lang="en-US" sz="2600" b="1" dirty="0" smtClean="0">
                <a:solidFill>
                  <a:srgbClr val="820000"/>
                </a:solidFill>
                <a:latin typeface="Calibri" pitchFamily="34" charset="0"/>
              </a:rPr>
              <a:t>Step test </a:t>
            </a:r>
            <a:r>
              <a:rPr lang="el-GR" sz="2600" b="1" dirty="0" smtClean="0">
                <a:solidFill>
                  <a:srgbClr val="820000"/>
                </a:solidFill>
                <a:latin typeface="Calibri" pitchFamily="34" charset="0"/>
              </a:rPr>
              <a:t>με καρδιακή συχνότητα </a:t>
            </a:r>
            <a:r>
              <a:rPr lang="el-GR" sz="1600" dirty="0" smtClean="0">
                <a:latin typeface="Calibri" pitchFamily="34" charset="0"/>
              </a:rPr>
              <a:t>(</a:t>
            </a:r>
            <a:r>
              <a:rPr lang="en-US" sz="1600" dirty="0" smtClean="0">
                <a:latin typeface="Calibri" pitchFamily="34" charset="0"/>
              </a:rPr>
              <a:t>Golding, 2000)</a:t>
            </a:r>
            <a:endParaRPr lang="el-GR" sz="2000" dirty="0" smtClean="0">
              <a:solidFill>
                <a:srgbClr val="C00000"/>
              </a:solidFill>
              <a:latin typeface="Calibri" pitchFamily="34" charset="0"/>
            </a:endParaRPr>
          </a:p>
          <a:p>
            <a:pPr marL="0" indent="0">
              <a:buNone/>
            </a:pPr>
            <a:r>
              <a:rPr lang="el-GR" sz="2600" dirty="0" smtClean="0">
                <a:latin typeface="Calibri" pitchFamily="34" charset="0"/>
              </a:rPr>
              <a:t>Ο δοκιμαζόμενος ανεβοκατεβαίνει σε σκαλί 20 εκ με</a:t>
            </a:r>
          </a:p>
          <a:p>
            <a:pPr marL="0" indent="0">
              <a:buNone/>
            </a:pPr>
            <a:r>
              <a:rPr lang="el-GR" sz="2600" dirty="0" smtClean="0">
                <a:latin typeface="Calibri" pitchFamily="34" charset="0"/>
              </a:rPr>
              <a:t>συγκεκριμένο ρυθμό για 3 λεπτά . Πρόβλεψη</a:t>
            </a:r>
            <a:r>
              <a:rPr lang="en-US" sz="2600" dirty="0" smtClean="0">
                <a:latin typeface="Calibri" pitchFamily="34" charset="0"/>
              </a:rPr>
              <a:t> </a:t>
            </a:r>
            <a:r>
              <a:rPr lang="el-GR" sz="2600" dirty="0" smtClean="0">
                <a:latin typeface="Calibri" pitchFamily="34" charset="0"/>
              </a:rPr>
              <a:t>της </a:t>
            </a:r>
            <a:r>
              <a:rPr lang="en-US" sz="2600" dirty="0" smtClean="0">
                <a:latin typeface="Calibri" pitchFamily="34" charset="0"/>
              </a:rPr>
              <a:t>Peak VO</a:t>
            </a:r>
            <a:r>
              <a:rPr lang="en-US" sz="2600" baseline="-25000" dirty="0" smtClean="0">
                <a:latin typeface="Calibri" pitchFamily="34" charset="0"/>
              </a:rPr>
              <a:t>2</a:t>
            </a:r>
            <a:r>
              <a:rPr lang="en-US" sz="2600" dirty="0" smtClean="0">
                <a:latin typeface="Calibri" pitchFamily="34" charset="0"/>
              </a:rPr>
              <a:t> max</a:t>
            </a:r>
            <a:endParaRPr lang="el-GR" sz="2600" dirty="0" smtClean="0">
              <a:latin typeface="Calibri" pitchFamily="34" charset="0"/>
            </a:endParaRPr>
          </a:p>
          <a:p>
            <a:pPr marL="0" indent="0">
              <a:buNone/>
            </a:pPr>
            <a:r>
              <a:rPr lang="el-GR" sz="2600" dirty="0" smtClean="0">
                <a:latin typeface="Calibri" pitchFamily="34" charset="0"/>
              </a:rPr>
              <a:t>από Κ.Σ.</a:t>
            </a:r>
            <a:endParaRPr lang="el-GR" sz="2600" dirty="0" smtClean="0">
              <a:solidFill>
                <a:srgbClr val="FF0000"/>
              </a:solidFill>
              <a:latin typeface="Calibri" pitchFamily="34" charset="0"/>
            </a:endParaRPr>
          </a:p>
          <a:p>
            <a:pPr>
              <a:buNone/>
            </a:pPr>
            <a:r>
              <a:rPr lang="el-GR" sz="2400" dirty="0" smtClean="0">
                <a:latin typeface="Calibri" pitchFamily="34" charset="0"/>
              </a:rPr>
              <a:t/>
            </a:r>
            <a:br>
              <a:rPr lang="el-GR" sz="2400" dirty="0" smtClean="0">
                <a:latin typeface="Calibri" pitchFamily="34" charset="0"/>
              </a:rPr>
            </a:br>
            <a:r>
              <a:rPr lang="en-US" sz="2400" dirty="0" smtClean="0">
                <a:latin typeface="Calibri" pitchFamily="34" charset="0"/>
              </a:rPr>
              <a:t/>
            </a:r>
            <a:br>
              <a:rPr lang="en-US" sz="2400" dirty="0" smtClean="0">
                <a:latin typeface="Calibri" pitchFamily="34" charset="0"/>
              </a:rPr>
            </a:br>
            <a:endParaRPr lang="el-GR" sz="2400" dirty="0"/>
          </a:p>
        </p:txBody>
      </p:sp>
      <p:sp>
        <p:nvSpPr>
          <p:cNvPr id="7" name="6 - Θέση αριθμού διαφάνειας"/>
          <p:cNvSpPr>
            <a:spLocks noGrp="1"/>
          </p:cNvSpPr>
          <p:nvPr>
            <p:ph type="sldNum" sz="quarter" idx="12"/>
          </p:nvPr>
        </p:nvSpPr>
        <p:spPr/>
        <p:txBody>
          <a:bodyPr/>
          <a:lstStyle/>
          <a:p>
            <a:pPr>
              <a:defRPr/>
            </a:pPr>
            <a:fld id="{AA502C16-C0AC-4ED2-86BA-B4EEC6B85AD5}" type="slidenum">
              <a:rPr lang="el-GR" smtClean="0"/>
              <a:pPr>
                <a:defRPr/>
              </a:pPr>
              <a:t>35</a:t>
            </a:fld>
            <a:endParaRPr lang="el-GR"/>
          </a:p>
        </p:txBody>
      </p:sp>
    </p:spTree>
    <p:extLst>
      <p:ext uri="{BB962C8B-B14F-4D97-AF65-F5344CB8AC3E}">
        <p14:creationId xmlns:p14="http://schemas.microsoft.com/office/powerpoint/2010/main" val="978659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428604"/>
            <a:ext cx="8463314" cy="1056180"/>
          </a:xfrm>
        </p:spPr>
        <p:txBody>
          <a:bodyPr>
            <a:normAutofit fontScale="90000"/>
          </a:bodyPr>
          <a:lstStyle/>
          <a:p>
            <a:r>
              <a:rPr lang="el-GR" smtClean="0">
                <a:latin typeface="Calibri" pitchFamily="34" charset="0"/>
              </a:rPr>
              <a:t>Αξιολόγηση </a:t>
            </a:r>
            <a:br>
              <a:rPr lang="el-GR" smtClean="0">
                <a:latin typeface="Calibri" pitchFamily="34" charset="0"/>
              </a:rPr>
            </a:br>
            <a:r>
              <a:rPr lang="el-GR" smtClean="0">
                <a:latin typeface="Calibri" pitchFamily="34" charset="0"/>
              </a:rPr>
              <a:t>Καρδιο-αναπνευστικής αντοχής </a:t>
            </a:r>
            <a:r>
              <a:rPr lang="el-GR" sz="2800" b="0" smtClean="0">
                <a:latin typeface="Calibri" pitchFamily="34" charset="0"/>
              </a:rPr>
              <a:t>(3 από 3) </a:t>
            </a:r>
            <a:endParaRPr lang="el-GR" sz="2800" dirty="0"/>
          </a:p>
        </p:txBody>
      </p:sp>
      <p:sp>
        <p:nvSpPr>
          <p:cNvPr id="3" name="2 - Θέση περιεχομένου"/>
          <p:cNvSpPr>
            <a:spLocks noGrp="1"/>
          </p:cNvSpPr>
          <p:nvPr>
            <p:ph idx="1"/>
          </p:nvPr>
        </p:nvSpPr>
        <p:spPr>
          <a:xfrm>
            <a:off x="326838" y="1778615"/>
            <a:ext cx="8363272" cy="4758450"/>
          </a:xfrm>
        </p:spPr>
        <p:txBody>
          <a:bodyPr>
            <a:normAutofit lnSpcReduction="10000"/>
          </a:bodyPr>
          <a:lstStyle/>
          <a:p>
            <a:pPr>
              <a:buNone/>
            </a:pPr>
            <a:endParaRPr lang="el-GR" sz="2400" dirty="0" smtClean="0">
              <a:solidFill>
                <a:srgbClr val="820000"/>
              </a:solidFill>
              <a:latin typeface="Calibri" pitchFamily="34" charset="0"/>
            </a:endParaRPr>
          </a:p>
          <a:p>
            <a:pPr>
              <a:buNone/>
            </a:pPr>
            <a:r>
              <a:rPr lang="el-GR" sz="2400" b="1" dirty="0" smtClean="0">
                <a:solidFill>
                  <a:srgbClr val="820000"/>
                </a:solidFill>
                <a:latin typeface="Calibri" pitchFamily="34" charset="0"/>
              </a:rPr>
              <a:t>20 μέτρα  παλίνδρομο τρέξιμο</a:t>
            </a:r>
            <a:endParaRPr lang="el-GR" sz="2000" b="1" dirty="0" smtClean="0">
              <a:solidFill>
                <a:srgbClr val="820000"/>
              </a:solidFill>
              <a:latin typeface="Calibri" pitchFamily="34" charset="0"/>
            </a:endParaRPr>
          </a:p>
          <a:p>
            <a:pPr>
              <a:buNone/>
            </a:pPr>
            <a:r>
              <a:rPr lang="el-GR" sz="2400" dirty="0" smtClean="0">
                <a:latin typeface="Calibri" pitchFamily="34" charset="0"/>
              </a:rPr>
              <a:t>Ο δοκιμαζόμενος τρέχει ανάμεσα σε οριοθετημένη απόσταση</a:t>
            </a:r>
          </a:p>
          <a:p>
            <a:pPr>
              <a:buNone/>
            </a:pPr>
            <a:r>
              <a:rPr lang="el-GR" sz="2400" dirty="0" smtClean="0">
                <a:latin typeface="Calibri" pitchFamily="34" charset="0"/>
              </a:rPr>
              <a:t>20 μέτρων με σταδιακά αυξανόμενη ταχύτητα, η οποία ορίζεται</a:t>
            </a:r>
          </a:p>
          <a:p>
            <a:pPr>
              <a:buNone/>
            </a:pPr>
            <a:r>
              <a:rPr lang="el-GR" sz="2400" dirty="0" smtClean="0">
                <a:latin typeface="Calibri" pitchFamily="34" charset="0"/>
              </a:rPr>
              <a:t>από ήχο . Καταγράφονται οι πλήρεις διαδρομές.</a:t>
            </a:r>
          </a:p>
          <a:p>
            <a:pPr algn="r">
              <a:buNone/>
            </a:pPr>
            <a:r>
              <a:rPr lang="el-GR" sz="1800" dirty="0" smtClean="0">
                <a:latin typeface="Calibri" pitchFamily="34" charset="0"/>
              </a:rPr>
              <a:t>(</a:t>
            </a:r>
            <a:r>
              <a:rPr lang="en-US" sz="1800" dirty="0" smtClean="0">
                <a:latin typeface="Calibri" pitchFamily="34" charset="0"/>
              </a:rPr>
              <a:t>Brockport physical fitness test</a:t>
            </a:r>
            <a:r>
              <a:rPr lang="el-GR" sz="1800" dirty="0" smtClean="0">
                <a:latin typeface="Calibri" pitchFamily="34" charset="0"/>
              </a:rPr>
              <a:t>, 1999</a:t>
            </a:r>
            <a:r>
              <a:rPr lang="en-US" sz="1800" dirty="0" smtClean="0">
                <a:latin typeface="Calibri" pitchFamily="34" charset="0"/>
              </a:rPr>
              <a:t>)</a:t>
            </a:r>
          </a:p>
          <a:p>
            <a:pPr eaLnBrk="1" hangingPunct="1">
              <a:lnSpc>
                <a:spcPct val="90000"/>
              </a:lnSpc>
              <a:buFont typeface="Wingdings" pitchFamily="2" charset="2"/>
              <a:buNone/>
            </a:pPr>
            <a:endParaRPr lang="en-US" sz="2400" dirty="0" smtClean="0">
              <a:latin typeface="Calibri" pitchFamily="34" charset="0"/>
            </a:endParaRPr>
          </a:p>
          <a:p>
            <a:pPr eaLnBrk="1" hangingPunct="1">
              <a:lnSpc>
                <a:spcPct val="90000"/>
              </a:lnSpc>
              <a:buFont typeface="Wingdings" pitchFamily="2" charset="2"/>
              <a:buNone/>
            </a:pPr>
            <a:r>
              <a:rPr lang="en-US" sz="2400" b="1" dirty="0" smtClean="0">
                <a:solidFill>
                  <a:srgbClr val="820000"/>
                </a:solidFill>
                <a:latin typeface="Calibri" pitchFamily="34" charset="0"/>
              </a:rPr>
              <a:t>10  </a:t>
            </a:r>
            <a:r>
              <a:rPr lang="el-GR" sz="2400" b="1" dirty="0" smtClean="0">
                <a:solidFill>
                  <a:srgbClr val="820000"/>
                </a:solidFill>
                <a:latin typeface="Calibri" pitchFamily="34" charset="0"/>
              </a:rPr>
              <a:t>μέτρα παλίνδρομο τρέξιμο (</a:t>
            </a:r>
            <a:r>
              <a:rPr lang="en-US" sz="2400" b="1" dirty="0" smtClean="0">
                <a:solidFill>
                  <a:srgbClr val="820000"/>
                </a:solidFill>
                <a:latin typeface="Calibri" pitchFamily="34" charset="0"/>
              </a:rPr>
              <a:t>10-metre Shuttle Run Test</a:t>
            </a:r>
            <a:r>
              <a:rPr lang="el-GR" sz="2400" b="1" dirty="0" smtClean="0">
                <a:solidFill>
                  <a:srgbClr val="820000"/>
                </a:solidFill>
                <a:latin typeface="Calibri" pitchFamily="34" charset="0"/>
              </a:rPr>
              <a:t>)</a:t>
            </a:r>
            <a:endParaRPr lang="en-US" sz="2400" b="1" dirty="0" smtClean="0">
              <a:solidFill>
                <a:srgbClr val="820000"/>
              </a:solidFill>
              <a:latin typeface="Calibri" pitchFamily="34" charset="0"/>
            </a:endParaRPr>
          </a:p>
          <a:p>
            <a:pPr>
              <a:buNone/>
            </a:pPr>
            <a:r>
              <a:rPr lang="el-GR" sz="2400" dirty="0" smtClean="0">
                <a:latin typeface="Calibri" pitchFamily="34" charset="0"/>
              </a:rPr>
              <a:t> Οι δοκιμαζόμενοι τρέχουν  ανάμεσα σε οριοθετημένη</a:t>
            </a:r>
            <a:endParaRPr lang="en-US" sz="2400" dirty="0" smtClean="0">
              <a:latin typeface="Calibri" pitchFamily="34" charset="0"/>
            </a:endParaRPr>
          </a:p>
          <a:p>
            <a:pPr>
              <a:buNone/>
            </a:pPr>
            <a:r>
              <a:rPr lang="el-GR" sz="2400" dirty="0" smtClean="0">
                <a:latin typeface="Calibri" pitchFamily="34" charset="0"/>
              </a:rPr>
              <a:t>απόσταση10 μέτρων με σταδιακά αυξανόμενη ταχύτητα που</a:t>
            </a:r>
            <a:endParaRPr lang="en-US" sz="2400" dirty="0" smtClean="0">
              <a:latin typeface="Calibri" pitchFamily="34" charset="0"/>
            </a:endParaRPr>
          </a:p>
          <a:p>
            <a:pPr>
              <a:buNone/>
            </a:pPr>
            <a:r>
              <a:rPr lang="el-GR" sz="2400" dirty="0" smtClean="0">
                <a:latin typeface="Calibri" pitchFamily="34" charset="0"/>
              </a:rPr>
              <a:t>ορίζεται από</a:t>
            </a:r>
            <a:r>
              <a:rPr lang="en-US" sz="2400" dirty="0" smtClean="0">
                <a:latin typeface="Calibri" pitchFamily="34" charset="0"/>
              </a:rPr>
              <a:t> </a:t>
            </a:r>
            <a:r>
              <a:rPr lang="el-GR" sz="2400" dirty="0" smtClean="0">
                <a:latin typeface="Calibri" pitchFamily="34" charset="0"/>
              </a:rPr>
              <a:t>ήχο. Καταγράφονται οι πλήρεις διαδρομές</a:t>
            </a:r>
            <a:endParaRPr lang="en-US" sz="2400" dirty="0">
              <a:latin typeface="Calibri" pitchFamily="34" charset="0"/>
            </a:endParaRPr>
          </a:p>
          <a:p>
            <a:pPr>
              <a:buNone/>
            </a:pPr>
            <a:r>
              <a:rPr lang="en-US" sz="2400" dirty="0" smtClean="0">
                <a:latin typeface="Calibri" pitchFamily="34" charset="0"/>
              </a:rPr>
              <a:t>                                                                                </a:t>
            </a:r>
            <a:r>
              <a:rPr lang="en-US" sz="1800" dirty="0" smtClean="0">
                <a:latin typeface="Calibri" pitchFamily="34" charset="0"/>
              </a:rPr>
              <a:t>(</a:t>
            </a:r>
            <a:r>
              <a:rPr lang="en-US" sz="1800" dirty="0" err="1" smtClean="0">
                <a:latin typeface="Calibri" pitchFamily="34" charset="0"/>
              </a:rPr>
              <a:t>Verschuren</a:t>
            </a:r>
            <a:r>
              <a:rPr lang="en-US" sz="1800" dirty="0" smtClean="0">
                <a:latin typeface="Calibri" pitchFamily="34" charset="0"/>
              </a:rPr>
              <a:t> et al., 2006)</a:t>
            </a:r>
            <a:endParaRPr lang="el-GR" sz="1800" dirty="0">
              <a:latin typeface="Calibri" pitchFamily="34" charset="0"/>
            </a:endParaRPr>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36</a:t>
            </a:fld>
            <a:endParaRPr lang="el-GR"/>
          </a:p>
        </p:txBody>
      </p:sp>
    </p:spTree>
    <p:extLst>
      <p:ext uri="{BB962C8B-B14F-4D97-AF65-F5344CB8AC3E}">
        <p14:creationId xmlns:p14="http://schemas.microsoft.com/office/powerpoint/2010/main" val="3791573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latin typeface="Calibri" pitchFamily="34" charset="0"/>
              </a:rPr>
              <a:t>Αξιολόγηση σωματικής </a:t>
            </a:r>
            <a:r>
              <a:rPr lang="el-GR" sz="3600" dirty="0" smtClean="0">
                <a:latin typeface="Calibri" pitchFamily="34" charset="0"/>
              </a:rPr>
              <a:t>σύστασης</a:t>
            </a:r>
            <a:endParaRPr lang="el-GR" sz="3600" dirty="0"/>
          </a:p>
        </p:txBody>
      </p:sp>
      <p:sp>
        <p:nvSpPr>
          <p:cNvPr id="8" name="1 - Τίτλος"/>
          <p:cNvSpPr txBox="1">
            <a:spLocks/>
          </p:cNvSpPr>
          <p:nvPr/>
        </p:nvSpPr>
        <p:spPr>
          <a:xfrm>
            <a:off x="404004" y="1311775"/>
            <a:ext cx="4043362" cy="9286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004B82"/>
                </a:solidFill>
                <a:latin typeface="+mj-lt"/>
                <a:ea typeface="+mj-ea"/>
                <a:cs typeface="+mj-cs"/>
              </a:defRPr>
            </a:lvl1pPr>
          </a:lstStyle>
          <a:p>
            <a:pPr algn="l" fontAlgn="auto">
              <a:spcAft>
                <a:spcPts val="0"/>
              </a:spcAft>
            </a:pPr>
            <a:r>
              <a:rPr lang="el-GR" sz="2400" dirty="0" smtClean="0">
                <a:solidFill>
                  <a:srgbClr val="820000"/>
                </a:solidFill>
                <a:latin typeface="+mn-lt"/>
              </a:rPr>
              <a:t>1. Εργαστηριακή</a:t>
            </a:r>
          </a:p>
          <a:p>
            <a:pPr marL="620713" indent="-357188" algn="l" fontAlgn="auto">
              <a:spcAft>
                <a:spcPts val="0"/>
              </a:spcAft>
              <a:buFont typeface="Arial" panose="020B0604020202020204" pitchFamily="34" charset="0"/>
              <a:buChar char="•"/>
            </a:pPr>
            <a:r>
              <a:rPr lang="el-GR" sz="2400" b="0" dirty="0" smtClean="0">
                <a:solidFill>
                  <a:schemeClr val="tx1"/>
                </a:solidFill>
                <a:latin typeface="+mn-lt"/>
              </a:rPr>
              <a:t> Υδροστατική μέθοδος</a:t>
            </a:r>
            <a:endParaRPr lang="el-GR" sz="2400" b="0" dirty="0">
              <a:solidFill>
                <a:srgbClr val="002060"/>
              </a:solidFill>
              <a:latin typeface="+mn-lt"/>
            </a:endParaRPr>
          </a:p>
        </p:txBody>
      </p:sp>
      <p:sp>
        <p:nvSpPr>
          <p:cNvPr id="9" name="4 - Θέση περιεχομένου"/>
          <p:cNvSpPr>
            <a:spLocks noGrp="1"/>
          </p:cNvSpPr>
          <p:nvPr>
            <p:ph sz="quarter" idx="4294967295"/>
          </p:nvPr>
        </p:nvSpPr>
        <p:spPr>
          <a:xfrm>
            <a:off x="404004" y="2852937"/>
            <a:ext cx="4528036" cy="2304256"/>
          </a:xfrm>
          <a:prstGeom prst="rect">
            <a:avLst/>
          </a:prstGeom>
        </p:spPr>
        <p:txBody>
          <a:bodyPr>
            <a:normAutofit/>
          </a:bodyPr>
          <a:lstStyle/>
          <a:p>
            <a:pPr>
              <a:buNone/>
            </a:pPr>
            <a:r>
              <a:rPr lang="el-GR" sz="2400" b="1" dirty="0" smtClean="0">
                <a:solidFill>
                  <a:srgbClr val="820000"/>
                </a:solidFill>
              </a:rPr>
              <a:t>2. Συνδυασμός</a:t>
            </a:r>
          </a:p>
          <a:p>
            <a:pPr marL="620713" indent="-263525"/>
            <a:r>
              <a:rPr lang="el-GR" sz="2400" dirty="0" err="1" smtClean="0"/>
              <a:t>Δερματοπτυχές</a:t>
            </a:r>
            <a:r>
              <a:rPr lang="el-GR" sz="2400" dirty="0" smtClean="0"/>
              <a:t> </a:t>
            </a:r>
          </a:p>
          <a:p>
            <a:pPr marL="620713" indent="0">
              <a:buNone/>
            </a:pPr>
            <a:r>
              <a:rPr lang="el-GR" sz="2400" dirty="0" smtClean="0"/>
              <a:t>(τρικέφαλος-</a:t>
            </a:r>
            <a:r>
              <a:rPr lang="el-GR" sz="2400" dirty="0" err="1" smtClean="0"/>
              <a:t>υποπλάτιο</a:t>
            </a:r>
            <a:r>
              <a:rPr lang="el-GR" sz="2400" dirty="0" smtClean="0"/>
              <a:t>ς,</a:t>
            </a:r>
          </a:p>
          <a:p>
            <a:pPr marL="620713" indent="0">
              <a:buNone/>
            </a:pPr>
            <a:r>
              <a:rPr lang="el-GR" sz="2400" dirty="0" smtClean="0"/>
              <a:t>τρικέφαλος-</a:t>
            </a:r>
            <a:r>
              <a:rPr lang="el-GR" sz="2400" dirty="0" err="1" smtClean="0"/>
              <a:t>γαστροκνήμιος</a:t>
            </a:r>
            <a:r>
              <a:rPr lang="el-GR" sz="2400" dirty="0" smtClean="0"/>
              <a:t>)</a:t>
            </a:r>
          </a:p>
          <a:p>
            <a:pPr marL="620713" indent="0">
              <a:buNone/>
            </a:pPr>
            <a:r>
              <a:rPr lang="el-GR" sz="2400" dirty="0" smtClean="0"/>
              <a:t>(</a:t>
            </a:r>
            <a:r>
              <a:rPr lang="en-US" sz="2400" dirty="0" smtClean="0"/>
              <a:t>Cooper Institute, 2004</a:t>
            </a:r>
            <a:r>
              <a:rPr lang="el-GR" sz="2400" dirty="0" smtClean="0"/>
              <a:t>)</a:t>
            </a:r>
            <a:endParaRPr lang="el-GR" sz="2400" dirty="0"/>
          </a:p>
        </p:txBody>
      </p:sp>
      <p:sp>
        <p:nvSpPr>
          <p:cNvPr id="10" name="5 - Θέση περιεχομένου"/>
          <p:cNvSpPr>
            <a:spLocks noGrp="1"/>
          </p:cNvSpPr>
          <p:nvPr>
            <p:ph sz="quarter" idx="4294967295"/>
          </p:nvPr>
        </p:nvSpPr>
        <p:spPr>
          <a:xfrm>
            <a:off x="4932040" y="1340768"/>
            <a:ext cx="3970337" cy="3941763"/>
          </a:xfrm>
          <a:prstGeom prst="rect">
            <a:avLst/>
          </a:prstGeom>
        </p:spPr>
        <p:txBody>
          <a:bodyPr/>
          <a:lstStyle/>
          <a:p>
            <a:pPr>
              <a:buNone/>
            </a:pPr>
            <a:r>
              <a:rPr lang="el-GR" sz="2400" b="1" dirty="0" smtClean="0">
                <a:solidFill>
                  <a:srgbClr val="820000"/>
                </a:solidFill>
              </a:rPr>
              <a:t>3. Πεδίου</a:t>
            </a:r>
          </a:p>
          <a:p>
            <a:r>
              <a:rPr lang="el-GR" sz="2400" dirty="0" smtClean="0"/>
              <a:t>Δείκτης σωματικής μάζας </a:t>
            </a:r>
            <a:r>
              <a:rPr lang="en-US" sz="2400" dirty="0" smtClean="0"/>
              <a:t>BMI </a:t>
            </a:r>
            <a:r>
              <a:rPr lang="el-GR" sz="2400" dirty="0" smtClean="0"/>
              <a:t> (βάρος/</a:t>
            </a:r>
            <a:r>
              <a:rPr lang="el-GR" sz="2400" dirty="0" err="1"/>
              <a:t>ύ</a:t>
            </a:r>
            <a:r>
              <a:rPr lang="el-GR" sz="2400" dirty="0" err="1" smtClean="0"/>
              <a:t>ψο</a:t>
            </a:r>
            <a:r>
              <a:rPr lang="el-GR" sz="2400" dirty="0" smtClean="0"/>
              <a:t>ς</a:t>
            </a:r>
            <a:r>
              <a:rPr lang="en-US" sz="2400" dirty="0" smtClean="0"/>
              <a:t> cm</a:t>
            </a:r>
            <a:r>
              <a:rPr lang="el-GR" sz="2400" baseline="30000" dirty="0" smtClean="0"/>
              <a:t>2</a:t>
            </a:r>
            <a:r>
              <a:rPr lang="el-GR" sz="2400" dirty="0" smtClean="0"/>
              <a:t>) </a:t>
            </a:r>
          </a:p>
          <a:p>
            <a:pPr algn="r">
              <a:buNone/>
            </a:pPr>
            <a:r>
              <a:rPr lang="el-GR" sz="1800" dirty="0" smtClean="0"/>
              <a:t>        </a:t>
            </a:r>
            <a:r>
              <a:rPr lang="en-US" sz="1800" dirty="0" smtClean="0"/>
              <a:t>(Corbin et al., 2002)</a:t>
            </a:r>
            <a:endParaRPr lang="el-GR" sz="1800" dirty="0" smtClean="0"/>
          </a:p>
          <a:p>
            <a:endParaRPr lang="el-GR" sz="2400" b="1" dirty="0" smtClean="0"/>
          </a:p>
          <a:p>
            <a:r>
              <a:rPr lang="el-GR" sz="2400" dirty="0" smtClean="0"/>
              <a:t>Λόγος περιφέρειας μέσης προς περιφέρεια ισχίων (</a:t>
            </a:r>
            <a:r>
              <a:rPr lang="en-US" sz="2400" dirty="0" smtClean="0"/>
              <a:t>W/H</a:t>
            </a:r>
            <a:r>
              <a:rPr lang="el-GR" sz="2400" dirty="0" smtClean="0"/>
              <a:t>)</a:t>
            </a:r>
          </a:p>
          <a:p>
            <a:endParaRPr lang="el-GR" sz="2400" b="1" dirty="0" smtClean="0"/>
          </a:p>
          <a:p>
            <a:endParaRPr lang="el-GR" sz="2400" b="1" u="sng" dirty="0" smtClean="0"/>
          </a:p>
          <a:p>
            <a:endParaRPr lang="el-GR" sz="2400" b="1" u="sng" dirty="0"/>
          </a:p>
        </p:txBody>
      </p:sp>
    </p:spTree>
    <p:extLst>
      <p:ext uri="{BB962C8B-B14F-4D97-AF65-F5344CB8AC3E}">
        <p14:creationId xmlns:p14="http://schemas.microsoft.com/office/powerpoint/2010/main" val="2500021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Αξιολόγηση ταχύτητας και ευκινησίας </a:t>
            </a:r>
          </a:p>
        </p:txBody>
      </p:sp>
      <p:sp>
        <p:nvSpPr>
          <p:cNvPr id="17411" name="Rectangle 3"/>
          <p:cNvSpPr>
            <a:spLocks noGrp="1" noChangeArrowheads="1"/>
          </p:cNvSpPr>
          <p:nvPr>
            <p:ph idx="1"/>
          </p:nvPr>
        </p:nvSpPr>
        <p:spPr>
          <a:xfrm>
            <a:off x="457200" y="1196752"/>
            <a:ext cx="8229600" cy="5328592"/>
          </a:xfrm>
        </p:spPr>
        <p:txBody>
          <a:bodyPr>
            <a:normAutofit lnSpcReduction="10000"/>
          </a:bodyPr>
          <a:lstStyle/>
          <a:p>
            <a:pPr>
              <a:lnSpc>
                <a:spcPct val="90000"/>
              </a:lnSpc>
              <a:buClr>
                <a:srgbClr val="820000"/>
              </a:buClr>
              <a:buFont typeface="Wingdings" panose="05000000000000000000" pitchFamily="2" charset="2"/>
              <a:buChar char="Ø"/>
            </a:pPr>
            <a:r>
              <a:rPr lang="el-GR" sz="2600" b="1" dirty="0" smtClean="0">
                <a:solidFill>
                  <a:srgbClr val="820000"/>
                </a:solidFill>
                <a:latin typeface="Calibri" pitchFamily="34" charset="0"/>
              </a:rPr>
              <a:t>Ταχύτητα</a:t>
            </a:r>
          </a:p>
          <a:p>
            <a:pPr marL="814388" indent="-457200">
              <a:lnSpc>
                <a:spcPct val="90000"/>
              </a:lnSpc>
            </a:pPr>
            <a:r>
              <a:rPr lang="el-GR" sz="2600" dirty="0" smtClean="0">
                <a:latin typeface="Calibri" pitchFamily="34" charset="0"/>
                <a:sym typeface="Wingdings" pitchFamily="2" charset="2"/>
              </a:rPr>
              <a:t>10 μέτρα γρήγορη βάδιση (10</a:t>
            </a:r>
            <a:r>
              <a:rPr lang="en-US" sz="2600" dirty="0" smtClean="0">
                <a:latin typeface="Calibri" pitchFamily="34" charset="0"/>
                <a:sym typeface="Wingdings" pitchFamily="2" charset="2"/>
              </a:rPr>
              <a:t> meters fast - walk test</a:t>
            </a:r>
            <a:r>
              <a:rPr lang="el-GR" sz="2600" dirty="0" smtClean="0">
                <a:latin typeface="Calibri" pitchFamily="34" charset="0"/>
                <a:sym typeface="Wingdings" pitchFamily="2" charset="2"/>
              </a:rPr>
              <a:t>)</a:t>
            </a:r>
            <a:endParaRPr lang="en-US" sz="2600" dirty="0" smtClean="0">
              <a:latin typeface="Calibri" pitchFamily="34" charset="0"/>
              <a:sym typeface="Wingdings" pitchFamily="2" charset="2"/>
            </a:endParaRPr>
          </a:p>
          <a:p>
            <a:pPr marL="806450" indent="0">
              <a:lnSpc>
                <a:spcPct val="90000"/>
              </a:lnSpc>
              <a:buNone/>
            </a:pPr>
            <a:r>
              <a:rPr lang="el-GR" sz="2600" dirty="0" smtClean="0">
                <a:latin typeface="Calibri" pitchFamily="34" charset="0"/>
                <a:sym typeface="Wingdings" pitchFamily="2" charset="2"/>
              </a:rPr>
              <a:t>Οι δοκιμαζόμενοι βαδίζουν γρήγορα σε οριοθετημένο διάδρομο</a:t>
            </a:r>
          </a:p>
          <a:p>
            <a:pPr marL="814388" indent="-457200">
              <a:lnSpc>
                <a:spcPct val="90000"/>
              </a:lnSpc>
            </a:pPr>
            <a:r>
              <a:rPr lang="el-GR" sz="2600" dirty="0" smtClean="0">
                <a:latin typeface="Calibri" pitchFamily="34" charset="0"/>
                <a:sym typeface="Wingdings" pitchFamily="2" charset="2"/>
              </a:rPr>
              <a:t>14 μέτρων. Καταγράφεται η ταχύτητα στα ενδιάμεσα 10 μέτρα </a:t>
            </a:r>
          </a:p>
          <a:p>
            <a:pPr algn="r" eaLnBrk="1" hangingPunct="1">
              <a:lnSpc>
                <a:spcPct val="90000"/>
              </a:lnSpc>
              <a:buFont typeface="Wingdings" pitchFamily="2" charset="2"/>
              <a:buNone/>
            </a:pPr>
            <a:r>
              <a:rPr lang="en-US" sz="1600" dirty="0" smtClean="0">
                <a:latin typeface="Calibri" pitchFamily="34" charset="0"/>
                <a:sym typeface="Wingdings" pitchFamily="2" charset="2"/>
              </a:rPr>
              <a:t>  </a:t>
            </a:r>
            <a:r>
              <a:rPr lang="el-GR" sz="1600" dirty="0" smtClean="0">
                <a:latin typeface="Calibri" pitchFamily="34" charset="0"/>
                <a:sym typeface="Wingdings" pitchFamily="2" charset="2"/>
              </a:rPr>
              <a:t>      </a:t>
            </a:r>
            <a:r>
              <a:rPr lang="en-US" sz="1600" dirty="0" smtClean="0">
                <a:latin typeface="Calibri" pitchFamily="34" charset="0"/>
                <a:sym typeface="Wingdings" pitchFamily="2" charset="2"/>
              </a:rPr>
              <a:t>(Thompson P et al., 2008)</a:t>
            </a:r>
            <a:endParaRPr lang="el-GR" sz="1600" dirty="0" smtClean="0">
              <a:latin typeface="Calibri" pitchFamily="34" charset="0"/>
              <a:sym typeface="Wingdings" pitchFamily="2" charset="2"/>
            </a:endParaRPr>
          </a:p>
          <a:p>
            <a:pPr>
              <a:lnSpc>
                <a:spcPct val="90000"/>
              </a:lnSpc>
              <a:buClr>
                <a:srgbClr val="820000"/>
              </a:buClr>
              <a:buFont typeface="Wingdings" panose="05000000000000000000" pitchFamily="2" charset="2"/>
              <a:buChar char="Ø"/>
            </a:pPr>
            <a:r>
              <a:rPr lang="el-GR" sz="2600" b="1" dirty="0" smtClean="0">
                <a:solidFill>
                  <a:srgbClr val="820000"/>
                </a:solidFill>
                <a:latin typeface="Calibri" pitchFamily="34" charset="0"/>
              </a:rPr>
              <a:t>Ευκινησία</a:t>
            </a:r>
          </a:p>
          <a:p>
            <a:pPr marL="814388" indent="-457200">
              <a:lnSpc>
                <a:spcPct val="90000"/>
              </a:lnSpc>
            </a:pPr>
            <a:r>
              <a:rPr lang="en-US" sz="2600" dirty="0" smtClean="0">
                <a:latin typeface="Calibri" pitchFamily="34" charset="0"/>
              </a:rPr>
              <a:t>10x5  </a:t>
            </a:r>
            <a:r>
              <a:rPr lang="el-GR" sz="2600" dirty="0" smtClean="0">
                <a:latin typeface="Calibri" pitchFamily="34" charset="0"/>
              </a:rPr>
              <a:t>μέτρα παλίνδρομο τρέξιμο (</a:t>
            </a:r>
            <a:r>
              <a:rPr lang="el-GR" sz="2800" dirty="0" smtClean="0">
                <a:latin typeface="Calibri" pitchFamily="34" charset="0"/>
              </a:rPr>
              <a:t>10</a:t>
            </a:r>
            <a:r>
              <a:rPr lang="en-US" sz="2800" dirty="0" smtClean="0">
                <a:latin typeface="Calibri" pitchFamily="34" charset="0"/>
              </a:rPr>
              <a:t>x</a:t>
            </a:r>
            <a:r>
              <a:rPr lang="el-GR" sz="2800" dirty="0" smtClean="0">
                <a:latin typeface="Calibri" pitchFamily="34" charset="0"/>
              </a:rPr>
              <a:t>5 </a:t>
            </a:r>
            <a:r>
              <a:rPr lang="el-GR" sz="2800" dirty="0" err="1">
                <a:latin typeface="Calibri" pitchFamily="34" charset="0"/>
              </a:rPr>
              <a:t>Meter</a:t>
            </a:r>
            <a:r>
              <a:rPr lang="el-GR" sz="2800" dirty="0">
                <a:latin typeface="Calibri" pitchFamily="34" charset="0"/>
              </a:rPr>
              <a:t> </a:t>
            </a:r>
            <a:r>
              <a:rPr lang="el-GR" sz="2800" dirty="0" err="1">
                <a:latin typeface="Calibri" pitchFamily="34" charset="0"/>
              </a:rPr>
              <a:t>Sprint</a:t>
            </a:r>
            <a:r>
              <a:rPr lang="el-GR" sz="2800" dirty="0">
                <a:latin typeface="Calibri" pitchFamily="34" charset="0"/>
              </a:rPr>
              <a:t> </a:t>
            </a:r>
            <a:r>
              <a:rPr lang="el-GR" sz="2800" dirty="0" err="1">
                <a:latin typeface="Calibri" pitchFamily="34" charset="0"/>
              </a:rPr>
              <a:t>Test</a:t>
            </a:r>
            <a:r>
              <a:rPr lang="el-GR" sz="2600" dirty="0" smtClean="0">
                <a:latin typeface="Calibri" pitchFamily="34" charset="0"/>
              </a:rPr>
              <a:t>)</a:t>
            </a:r>
            <a:endParaRPr lang="en-US" sz="2600" dirty="0" smtClean="0">
              <a:latin typeface="Calibri" pitchFamily="34" charset="0"/>
            </a:endParaRPr>
          </a:p>
          <a:p>
            <a:pPr marL="806450" indent="0">
              <a:buNone/>
            </a:pPr>
            <a:r>
              <a:rPr lang="el-GR" sz="2600" dirty="0" smtClean="0">
                <a:latin typeface="Calibri" pitchFamily="34" charset="0"/>
              </a:rPr>
              <a:t>Οι δοκιμαζόμενοι τρέχουν  ανάμεσα σε οριοθετημένη απόσταση</a:t>
            </a:r>
            <a:r>
              <a:rPr lang="en-US" sz="2600" dirty="0" smtClean="0">
                <a:latin typeface="Calibri" pitchFamily="34" charset="0"/>
              </a:rPr>
              <a:t> </a:t>
            </a:r>
            <a:r>
              <a:rPr lang="el-GR" sz="2600" dirty="0">
                <a:latin typeface="Calibri" pitchFamily="34" charset="0"/>
              </a:rPr>
              <a:t>5 μέτρων 10 φορές. Καταγράφεται ο χρόνος. </a:t>
            </a:r>
          </a:p>
          <a:p>
            <a:pPr marL="806450" indent="0">
              <a:buNone/>
            </a:pPr>
            <a:endParaRPr lang="el-GR" sz="1600" dirty="0" smtClean="0">
              <a:latin typeface="Calibri" pitchFamily="34" charset="0"/>
            </a:endParaRPr>
          </a:p>
          <a:p>
            <a:pPr algn="r" eaLnBrk="1" hangingPunct="1">
              <a:lnSpc>
                <a:spcPct val="90000"/>
              </a:lnSpc>
              <a:buFont typeface="Wingdings" pitchFamily="2" charset="2"/>
              <a:buNone/>
            </a:pPr>
            <a:r>
              <a:rPr lang="el-GR" sz="1600" dirty="0" smtClean="0">
                <a:latin typeface="Calibri" pitchFamily="34" charset="0"/>
              </a:rPr>
              <a:t>  </a:t>
            </a:r>
            <a:r>
              <a:rPr lang="en-US" sz="1600" dirty="0" smtClean="0">
                <a:latin typeface="Calibri" pitchFamily="34" charset="0"/>
              </a:rPr>
              <a:t>(</a:t>
            </a:r>
            <a:r>
              <a:rPr lang="en-US" sz="1600" dirty="0" err="1" smtClean="0">
                <a:latin typeface="Calibri" pitchFamily="34" charset="0"/>
              </a:rPr>
              <a:t>Verschuren</a:t>
            </a:r>
            <a:r>
              <a:rPr lang="en-US" sz="1600" dirty="0" smtClean="0">
                <a:latin typeface="Calibri" pitchFamily="34" charset="0"/>
              </a:rPr>
              <a:t> et al., 2006)</a:t>
            </a:r>
            <a:endParaRPr lang="el-GR" sz="1600" dirty="0" smtClean="0">
              <a:latin typeface="Calibri" pitchFamily="34" charset="0"/>
            </a:endParaRPr>
          </a:p>
        </p:txBody>
      </p:sp>
    </p:spTree>
    <p:extLst>
      <p:ext uri="{BB962C8B-B14F-4D97-AF65-F5344CB8AC3E}">
        <p14:creationId xmlns:p14="http://schemas.microsoft.com/office/powerpoint/2010/main" val="1453511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9"/>
            <a:ext cx="8229600" cy="648816"/>
          </a:xfrm>
        </p:spPr>
        <p:txBody>
          <a:bodyPr>
            <a:normAutofit fontScale="90000"/>
          </a:bodyPr>
          <a:lstStyle/>
          <a:p>
            <a:r>
              <a:rPr lang="el-GR" dirty="0" smtClean="0"/>
              <a:t>Περιεχόμενα</a:t>
            </a:r>
            <a:endParaRPr lang="el-GR" dirty="0"/>
          </a:p>
        </p:txBody>
      </p:sp>
      <p:sp>
        <p:nvSpPr>
          <p:cNvPr id="3" name="Θέση περιεχομένου 2"/>
          <p:cNvSpPr>
            <a:spLocks noGrp="1"/>
          </p:cNvSpPr>
          <p:nvPr>
            <p:ph idx="1"/>
          </p:nvPr>
        </p:nvSpPr>
        <p:spPr>
          <a:xfrm>
            <a:off x="899592" y="764704"/>
            <a:ext cx="7488832" cy="6093296"/>
          </a:xfrm>
        </p:spPr>
        <p:txBody>
          <a:bodyPr>
            <a:normAutofit lnSpcReduction="10000"/>
          </a:bodyPr>
          <a:lstStyle/>
          <a:p>
            <a:r>
              <a:rPr lang="el-GR" sz="2400" dirty="0" smtClean="0"/>
              <a:t>Φυσική κατάσταση-Φ.Κ.</a:t>
            </a:r>
          </a:p>
          <a:p>
            <a:r>
              <a:rPr lang="el-GR" sz="2400" dirty="0" smtClean="0"/>
              <a:t>Φυσιολογική Φ.Κ.</a:t>
            </a:r>
          </a:p>
          <a:p>
            <a:r>
              <a:rPr lang="el-GR" sz="2400" dirty="0" smtClean="0"/>
              <a:t>Φ.Κ. σχετιζόμενη με την υγεία</a:t>
            </a:r>
          </a:p>
          <a:p>
            <a:r>
              <a:rPr lang="el-GR" sz="2400" dirty="0"/>
              <a:t>Φ.Κ. σχετιζόμενη με </a:t>
            </a:r>
            <a:r>
              <a:rPr lang="el-GR" sz="2400" dirty="0" smtClean="0"/>
              <a:t>τις ικανότητες</a:t>
            </a:r>
          </a:p>
          <a:p>
            <a:r>
              <a:rPr lang="el-GR" sz="2400" dirty="0" smtClean="0"/>
              <a:t>Φ.Κ. σε άτομα με αναπηρία</a:t>
            </a:r>
          </a:p>
          <a:p>
            <a:r>
              <a:rPr lang="el-GR" sz="2400" dirty="0">
                <a:latin typeface="Calibri" pitchFamily="34" charset="0"/>
              </a:rPr>
              <a:t>Αξιολόγηση </a:t>
            </a:r>
            <a:r>
              <a:rPr lang="el-GR" sz="2400" dirty="0" smtClean="0">
                <a:latin typeface="Calibri" pitchFamily="34" charset="0"/>
              </a:rPr>
              <a:t>μυϊκής </a:t>
            </a:r>
            <a:r>
              <a:rPr lang="el-GR" sz="2400" dirty="0">
                <a:latin typeface="Calibri" pitchFamily="34" charset="0"/>
              </a:rPr>
              <a:t>δύναμης</a:t>
            </a:r>
            <a:r>
              <a:rPr lang="en-US" sz="2400" dirty="0">
                <a:latin typeface="Calibri" pitchFamily="34" charset="0"/>
              </a:rPr>
              <a:t>-</a:t>
            </a:r>
            <a:r>
              <a:rPr lang="el-GR" sz="2400" dirty="0" smtClean="0">
                <a:latin typeface="Calibri" pitchFamily="34" charset="0"/>
              </a:rPr>
              <a:t>αντοχής</a:t>
            </a:r>
          </a:p>
          <a:p>
            <a:r>
              <a:rPr lang="el-GR" sz="2400" dirty="0">
                <a:latin typeface="Calibri" pitchFamily="34" charset="0"/>
              </a:rPr>
              <a:t>Αξιολόγηση Ευκαμψίας- </a:t>
            </a:r>
            <a:r>
              <a:rPr lang="el-GR" sz="2400" dirty="0" smtClean="0">
                <a:latin typeface="Calibri" pitchFamily="34" charset="0"/>
              </a:rPr>
              <a:t>ευλυγισίας</a:t>
            </a:r>
          </a:p>
          <a:p>
            <a:r>
              <a:rPr lang="el-GR" sz="2400" dirty="0" smtClean="0">
                <a:latin typeface="Calibri" pitchFamily="34" charset="0"/>
              </a:rPr>
              <a:t>Αξιολόγηση </a:t>
            </a:r>
            <a:r>
              <a:rPr lang="el-GR" sz="2400" dirty="0" err="1" smtClean="0">
                <a:latin typeface="Calibri" pitchFamily="34" charset="0"/>
              </a:rPr>
              <a:t>Καρδιο</a:t>
            </a:r>
            <a:r>
              <a:rPr lang="el-GR" sz="2400" dirty="0" smtClean="0">
                <a:latin typeface="Calibri" pitchFamily="34" charset="0"/>
              </a:rPr>
              <a:t>-αναπνευστικής αντοχής</a:t>
            </a:r>
          </a:p>
          <a:p>
            <a:r>
              <a:rPr lang="el-GR" sz="2400" dirty="0">
                <a:latin typeface="Calibri" pitchFamily="34" charset="0"/>
              </a:rPr>
              <a:t>Αξιολόγηση σωματικής </a:t>
            </a:r>
            <a:r>
              <a:rPr lang="el-GR" sz="2400" dirty="0" smtClean="0">
                <a:latin typeface="Calibri" pitchFamily="34" charset="0"/>
              </a:rPr>
              <a:t>σύστασης</a:t>
            </a:r>
          </a:p>
          <a:p>
            <a:r>
              <a:rPr lang="el-GR" sz="2400" dirty="0"/>
              <a:t>Αξιολόγηση ταχύτητας και ευκινησίας </a:t>
            </a:r>
            <a:endParaRPr lang="el-GR" sz="2400" dirty="0" smtClean="0"/>
          </a:p>
          <a:p>
            <a:r>
              <a:rPr lang="el-GR" sz="2400" dirty="0">
                <a:latin typeface="Calibri" pitchFamily="34" charset="0"/>
              </a:rPr>
              <a:t>Αξιολόγηση </a:t>
            </a:r>
            <a:r>
              <a:rPr lang="el-GR" sz="2400" dirty="0" smtClean="0">
                <a:latin typeface="Calibri" pitchFamily="34" charset="0"/>
              </a:rPr>
              <a:t>ισχύος</a:t>
            </a:r>
          </a:p>
          <a:p>
            <a:r>
              <a:rPr lang="el-GR" sz="2400" dirty="0">
                <a:latin typeface="Calibri" pitchFamily="34" charset="0"/>
              </a:rPr>
              <a:t>Αξιολόγηση </a:t>
            </a:r>
            <a:r>
              <a:rPr lang="el-GR" sz="2400" dirty="0" smtClean="0">
                <a:latin typeface="Calibri" pitchFamily="34" charset="0"/>
              </a:rPr>
              <a:t>ισορροπίας</a:t>
            </a:r>
          </a:p>
          <a:p>
            <a:r>
              <a:rPr lang="el-GR" sz="2400" dirty="0" smtClean="0">
                <a:latin typeface="Calibri" pitchFamily="34" charset="0"/>
              </a:rPr>
              <a:t>Επιλογή δοκιμασιών αξιολόγησης της Φ.Κ.</a:t>
            </a:r>
          </a:p>
          <a:p>
            <a:r>
              <a:rPr lang="el-GR" sz="2400" dirty="0" smtClean="0">
                <a:latin typeface="Calibri" pitchFamily="34" charset="0"/>
              </a:rPr>
              <a:t>Βιβλιογραφία</a:t>
            </a:r>
          </a:p>
          <a:p>
            <a:endParaRPr lang="el-GR" sz="2400" dirty="0" smtClean="0">
              <a:latin typeface="Calibri" pitchFamily="34" charset="0"/>
            </a:endParaRPr>
          </a:p>
          <a:p>
            <a:endParaRPr lang="el-GR" sz="2400" dirty="0"/>
          </a:p>
          <a:p>
            <a:endParaRPr lang="el-GR" b="1" dirty="0">
              <a:solidFill>
                <a:srgbClr val="004B82"/>
              </a:solidFill>
            </a:endParaRPr>
          </a:p>
          <a:p>
            <a:endParaRPr lang="el-GR" dirty="0" smtClean="0"/>
          </a:p>
          <a:p>
            <a:endParaRPr lang="el-GR" dirty="0"/>
          </a:p>
          <a:p>
            <a:endParaRPr lang="el-GR" dirty="0"/>
          </a:p>
        </p:txBody>
      </p:sp>
    </p:spTree>
    <p:extLst>
      <p:ext uri="{BB962C8B-B14F-4D97-AF65-F5344CB8AC3E}">
        <p14:creationId xmlns:p14="http://schemas.microsoft.com/office/powerpoint/2010/main" val="310720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latin typeface="Calibri" pitchFamily="34" charset="0"/>
              </a:rPr>
              <a:t>Αξιολόγηση ισχύος </a:t>
            </a:r>
            <a:r>
              <a:rPr lang="el-GR" sz="2800" b="0" dirty="0" smtClean="0">
                <a:latin typeface="Calibri" pitchFamily="34" charset="0"/>
              </a:rPr>
              <a:t>(1 από 4)</a:t>
            </a:r>
            <a:endParaRPr lang="el-GR" dirty="0">
              <a:solidFill>
                <a:srgbClr val="002060"/>
              </a:solidFill>
            </a:endParaRPr>
          </a:p>
        </p:txBody>
      </p:sp>
      <p:sp>
        <p:nvSpPr>
          <p:cNvPr id="8" name="4 - Θέση περιεχομένου"/>
          <p:cNvSpPr>
            <a:spLocks noGrp="1"/>
          </p:cNvSpPr>
          <p:nvPr>
            <p:ph sz="quarter" idx="4294967295"/>
          </p:nvPr>
        </p:nvSpPr>
        <p:spPr>
          <a:xfrm>
            <a:off x="539552" y="2786058"/>
            <a:ext cx="4040188" cy="3307941"/>
          </a:xfrm>
          <a:prstGeom prst="rect">
            <a:avLst/>
          </a:prstGeom>
        </p:spPr>
        <p:txBody>
          <a:bodyPr>
            <a:normAutofit/>
          </a:bodyPr>
          <a:lstStyle/>
          <a:p>
            <a:pPr>
              <a:buNone/>
            </a:pPr>
            <a:endParaRPr lang="el-GR" sz="2000" b="1" dirty="0" smtClean="0">
              <a:latin typeface="Calibri" pitchFamily="34" charset="0"/>
            </a:endParaRPr>
          </a:p>
          <a:p>
            <a:pPr>
              <a:buNone/>
            </a:pPr>
            <a:r>
              <a:rPr lang="en-US" sz="2400" b="1" dirty="0" smtClean="0">
                <a:solidFill>
                  <a:srgbClr val="820000"/>
                </a:solidFill>
                <a:latin typeface="Calibri" pitchFamily="34" charset="0"/>
              </a:rPr>
              <a:t>2. </a:t>
            </a:r>
            <a:r>
              <a:rPr lang="el-GR" sz="2400" b="1" dirty="0" smtClean="0">
                <a:solidFill>
                  <a:srgbClr val="820000"/>
                </a:solidFill>
                <a:latin typeface="Calibri" pitchFamily="34" charset="0"/>
              </a:rPr>
              <a:t> Συνδυασμός</a:t>
            </a:r>
          </a:p>
          <a:p>
            <a:r>
              <a:rPr lang="en-US" sz="2400" dirty="0" smtClean="0">
                <a:latin typeface="Calibri" pitchFamily="34" charset="0"/>
              </a:rPr>
              <a:t>Wingate test </a:t>
            </a:r>
            <a:r>
              <a:rPr lang="el-GR" sz="2400" dirty="0" smtClean="0">
                <a:latin typeface="Calibri" pitchFamily="34" charset="0"/>
              </a:rPr>
              <a:t>αναερόβιας ισχύος </a:t>
            </a:r>
            <a:endParaRPr lang="en-US" sz="2400" dirty="0" smtClean="0">
              <a:latin typeface="Calibri" pitchFamily="34" charset="0"/>
            </a:endParaRPr>
          </a:p>
          <a:p>
            <a:r>
              <a:rPr lang="el-GR" sz="2400" dirty="0" smtClean="0">
                <a:latin typeface="Calibri" pitchFamily="34" charset="0"/>
              </a:rPr>
              <a:t>Εργόμετρο 30 </a:t>
            </a:r>
            <a:r>
              <a:rPr lang="en-US" sz="2400" dirty="0" smtClean="0">
                <a:latin typeface="Calibri" pitchFamily="34" charset="0"/>
              </a:rPr>
              <a:t>sec </a:t>
            </a:r>
            <a:r>
              <a:rPr lang="el-GR" sz="2400" dirty="0" smtClean="0">
                <a:latin typeface="Calibri" pitchFamily="34" charset="0"/>
              </a:rPr>
              <a:t>με σταθερή αντίσταση</a:t>
            </a:r>
            <a:endParaRPr lang="en-US" sz="2400" dirty="0" smtClean="0">
              <a:latin typeface="Calibri" pitchFamily="34" charset="0"/>
            </a:endParaRPr>
          </a:p>
          <a:p>
            <a:pPr>
              <a:buNone/>
            </a:pPr>
            <a:r>
              <a:rPr lang="el-GR" sz="1800" dirty="0" smtClean="0">
                <a:latin typeface="Calibri" pitchFamily="34" charset="0"/>
              </a:rPr>
              <a:t>       (</a:t>
            </a:r>
            <a:r>
              <a:rPr lang="en-US" sz="1800" dirty="0" smtClean="0">
                <a:latin typeface="Calibri" pitchFamily="34" charset="0"/>
              </a:rPr>
              <a:t>Bar-Or, 1983)</a:t>
            </a:r>
            <a:endParaRPr lang="el-GR" sz="1800" dirty="0"/>
          </a:p>
        </p:txBody>
      </p:sp>
      <p:sp>
        <p:nvSpPr>
          <p:cNvPr id="9" name="5 - Θέση περιεχομένου"/>
          <p:cNvSpPr>
            <a:spLocks noGrp="1"/>
          </p:cNvSpPr>
          <p:nvPr>
            <p:ph sz="quarter" idx="4294967295"/>
          </p:nvPr>
        </p:nvSpPr>
        <p:spPr>
          <a:xfrm>
            <a:off x="4714876" y="1357298"/>
            <a:ext cx="4214842" cy="4357718"/>
          </a:xfrm>
          <a:prstGeom prst="rect">
            <a:avLst/>
          </a:prstGeom>
        </p:spPr>
        <p:txBody>
          <a:bodyPr/>
          <a:lstStyle/>
          <a:p>
            <a:pPr>
              <a:buNone/>
            </a:pPr>
            <a:r>
              <a:rPr lang="el-GR" sz="2400" b="1" dirty="0">
                <a:solidFill>
                  <a:srgbClr val="820000"/>
                </a:solidFill>
                <a:latin typeface="Calibri" pitchFamily="34" charset="0"/>
              </a:rPr>
              <a:t>3</a:t>
            </a:r>
            <a:r>
              <a:rPr lang="el-GR" sz="2400" b="1" dirty="0" smtClean="0">
                <a:solidFill>
                  <a:srgbClr val="820000"/>
                </a:solidFill>
                <a:latin typeface="Calibri" pitchFamily="34" charset="0"/>
              </a:rPr>
              <a:t>. Πεδίου</a:t>
            </a:r>
          </a:p>
          <a:p>
            <a:r>
              <a:rPr lang="el-GR" sz="2400" dirty="0" smtClean="0">
                <a:latin typeface="Calibri" pitchFamily="34" charset="0"/>
              </a:rPr>
              <a:t>Κάθετο άλμα</a:t>
            </a:r>
            <a:endParaRPr lang="en-US" sz="2400" dirty="0" smtClean="0">
              <a:latin typeface="Calibri" pitchFamily="34" charset="0"/>
            </a:endParaRPr>
          </a:p>
          <a:p>
            <a:r>
              <a:rPr lang="el-GR" sz="2400" dirty="0" smtClean="0">
                <a:latin typeface="Calibri" pitchFamily="34" charset="0"/>
              </a:rPr>
              <a:t>Άλμα σε μήκος </a:t>
            </a:r>
            <a:r>
              <a:rPr lang="el-GR" sz="1800" dirty="0" smtClean="0">
                <a:latin typeface="Calibri" pitchFamily="34" charset="0"/>
              </a:rPr>
              <a:t>(</a:t>
            </a:r>
            <a:r>
              <a:rPr lang="en-US" sz="1800" dirty="0" smtClean="0">
                <a:latin typeface="Calibri" pitchFamily="34" charset="0"/>
              </a:rPr>
              <a:t>Clarke &amp; Clarke, 1987</a:t>
            </a:r>
            <a:r>
              <a:rPr lang="el-GR" sz="1800" dirty="0" smtClean="0">
                <a:latin typeface="Calibri" pitchFamily="34" charset="0"/>
              </a:rPr>
              <a:t>)</a:t>
            </a:r>
          </a:p>
          <a:p>
            <a:r>
              <a:rPr lang="el-GR" sz="2400" dirty="0" smtClean="0">
                <a:latin typeface="Calibri" pitchFamily="34" charset="0"/>
              </a:rPr>
              <a:t>Ρήψη σφαίρας ή ιατρικής μπάλας </a:t>
            </a:r>
            <a:r>
              <a:rPr lang="el-GR" sz="1600" b="1" dirty="0" smtClean="0">
                <a:latin typeface="Calibri" pitchFamily="34" charset="0"/>
              </a:rPr>
              <a:t>(</a:t>
            </a:r>
            <a:r>
              <a:rPr lang="en-US" sz="1800" dirty="0" err="1" smtClean="0">
                <a:latin typeface="Calibri" pitchFamily="34" charset="0"/>
              </a:rPr>
              <a:t>McCloy</a:t>
            </a:r>
            <a:r>
              <a:rPr lang="en-US" sz="1800" dirty="0" smtClean="0">
                <a:latin typeface="Calibri" pitchFamily="34" charset="0"/>
              </a:rPr>
              <a:t> &amp; Young, 1954</a:t>
            </a:r>
            <a:r>
              <a:rPr lang="el-GR" sz="1800" dirty="0" smtClean="0">
                <a:latin typeface="Calibri" pitchFamily="34" charset="0"/>
              </a:rPr>
              <a:t>)</a:t>
            </a:r>
            <a:endParaRPr lang="el-GR" sz="1800" dirty="0">
              <a:latin typeface="Calibri" pitchFamily="34" charset="0"/>
            </a:endParaRPr>
          </a:p>
        </p:txBody>
      </p:sp>
      <p:sp>
        <p:nvSpPr>
          <p:cNvPr id="10" name="6 - TextBox"/>
          <p:cNvSpPr txBox="1"/>
          <p:nvPr/>
        </p:nvSpPr>
        <p:spPr>
          <a:xfrm>
            <a:off x="539552" y="1357298"/>
            <a:ext cx="4143404" cy="1200329"/>
          </a:xfrm>
          <a:prstGeom prst="rect">
            <a:avLst/>
          </a:prstGeom>
          <a:noFill/>
        </p:spPr>
        <p:txBody>
          <a:bodyPr wrap="square" rtlCol="0">
            <a:spAutoFit/>
          </a:bodyPr>
          <a:lstStyle/>
          <a:p>
            <a:pPr marL="514350" indent="-514350"/>
            <a:r>
              <a:rPr lang="en-US" sz="2400" b="1" dirty="0" smtClean="0">
                <a:solidFill>
                  <a:srgbClr val="820000"/>
                </a:solidFill>
                <a:latin typeface="Calibri" pitchFamily="34" charset="0"/>
                <a:cs typeface="Calibri" pitchFamily="34" charset="0"/>
              </a:rPr>
              <a:t>1. </a:t>
            </a:r>
            <a:r>
              <a:rPr lang="el-GR" sz="2400" b="1" dirty="0" smtClean="0">
                <a:solidFill>
                  <a:srgbClr val="820000"/>
                </a:solidFill>
                <a:latin typeface="Calibri" pitchFamily="34" charset="0"/>
                <a:cs typeface="Calibri" pitchFamily="34" charset="0"/>
              </a:rPr>
              <a:t>Εργαστηριακή</a:t>
            </a:r>
          </a:p>
          <a:p>
            <a:pPr marL="357188" indent="-357188">
              <a:buFont typeface="Arial" panose="020B0604020202020204" pitchFamily="34" charset="0"/>
              <a:buChar char="•"/>
            </a:pPr>
            <a:r>
              <a:rPr lang="el-GR" sz="2400" dirty="0" smtClean="0">
                <a:latin typeface="Calibri" pitchFamily="34" charset="0"/>
                <a:cs typeface="Calibri" pitchFamily="34" charset="0"/>
              </a:rPr>
              <a:t>Κάθετο άλμα αξιολόγηση με </a:t>
            </a:r>
            <a:r>
              <a:rPr lang="en-US" sz="2400" dirty="0" err="1" smtClean="0">
                <a:latin typeface="Calibri" pitchFamily="34" charset="0"/>
                <a:cs typeface="Calibri" pitchFamily="34" charset="0"/>
              </a:rPr>
              <a:t>Verrtec</a:t>
            </a:r>
            <a:r>
              <a:rPr lang="en-US" sz="2400" dirty="0" smtClean="0">
                <a:latin typeface="Calibri" pitchFamily="34" charset="0"/>
                <a:cs typeface="Calibri" pitchFamily="34" charset="0"/>
              </a:rPr>
              <a:t> </a:t>
            </a:r>
            <a:r>
              <a:rPr lang="el-GR" sz="2400" dirty="0" smtClean="0">
                <a:latin typeface="Calibri" pitchFamily="34" charset="0"/>
                <a:cs typeface="Calibri" pitchFamily="34" charset="0"/>
              </a:rPr>
              <a:t> </a:t>
            </a:r>
            <a:endParaRPr lang="el-GR" sz="2400" dirty="0">
              <a:latin typeface="Calibri" pitchFamily="34" charset="0"/>
              <a:cs typeface="Calibri" pitchFamily="34" charset="0"/>
            </a:endParaRPr>
          </a:p>
        </p:txBody>
      </p:sp>
    </p:spTree>
    <p:extLst>
      <p:ext uri="{BB962C8B-B14F-4D97-AF65-F5344CB8AC3E}">
        <p14:creationId xmlns:p14="http://schemas.microsoft.com/office/powerpoint/2010/main" val="951331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latin typeface="Calibri" pitchFamily="34" charset="0"/>
              </a:rPr>
              <a:t>A</a:t>
            </a:r>
            <a:r>
              <a:rPr lang="el-GR" sz="3600" dirty="0" err="1" smtClean="0">
                <a:latin typeface="Calibri" pitchFamily="34" charset="0"/>
              </a:rPr>
              <a:t>ξιολόγηση</a:t>
            </a:r>
            <a:r>
              <a:rPr lang="el-GR" sz="3600" dirty="0" smtClean="0">
                <a:latin typeface="Calibri" pitchFamily="34" charset="0"/>
              </a:rPr>
              <a:t> ισχύος </a:t>
            </a:r>
            <a:r>
              <a:rPr lang="el-GR" sz="2800" b="0" dirty="0" smtClean="0">
                <a:latin typeface="Calibri" pitchFamily="34" charset="0"/>
              </a:rPr>
              <a:t>(2 από 4)</a:t>
            </a:r>
            <a:endParaRPr lang="el-GR" sz="2800" b="0" dirty="0"/>
          </a:p>
        </p:txBody>
      </p:sp>
      <p:sp>
        <p:nvSpPr>
          <p:cNvPr id="6" name="5 - Θέση περιεχομένου"/>
          <p:cNvSpPr>
            <a:spLocks noGrp="1"/>
          </p:cNvSpPr>
          <p:nvPr>
            <p:ph idx="1"/>
          </p:nvPr>
        </p:nvSpPr>
        <p:spPr/>
        <p:txBody>
          <a:bodyPr>
            <a:normAutofit/>
          </a:bodyPr>
          <a:lstStyle/>
          <a:p>
            <a:pPr>
              <a:buNone/>
            </a:pPr>
            <a:r>
              <a:rPr lang="el-GR" sz="2400" b="1" dirty="0" smtClean="0">
                <a:solidFill>
                  <a:srgbClr val="820000"/>
                </a:solidFill>
                <a:latin typeface="Calibri" pitchFamily="34" charset="0"/>
              </a:rPr>
              <a:t>Κάτω άκρα</a:t>
            </a:r>
            <a:endParaRPr lang="el-GR" sz="2400" b="1" dirty="0" smtClean="0">
              <a:latin typeface="Calibri" pitchFamily="34" charset="0"/>
            </a:endParaRPr>
          </a:p>
          <a:p>
            <a:r>
              <a:rPr lang="el-GR" sz="2400" u="sng" dirty="0" smtClean="0">
                <a:latin typeface="Calibri" pitchFamily="34" charset="0"/>
              </a:rPr>
              <a:t>Το κάθετο άλμα</a:t>
            </a:r>
            <a:r>
              <a:rPr lang="el-GR" sz="2400" dirty="0" smtClean="0">
                <a:latin typeface="Calibri" pitchFamily="34" charset="0"/>
              </a:rPr>
              <a:t> συγκριτικά με </a:t>
            </a:r>
            <a:r>
              <a:rPr lang="el-GR" sz="2400" dirty="0">
                <a:latin typeface="Calibri" pitchFamily="34" charset="0"/>
              </a:rPr>
              <a:t>το οριζόντιο άλμα είναι </a:t>
            </a:r>
            <a:r>
              <a:rPr lang="el-GR" sz="2400" dirty="0" smtClean="0">
                <a:latin typeface="Calibri" pitchFamily="34" charset="0"/>
              </a:rPr>
              <a:t>εγκυρότερο, απαιτεί λιγότερο συγχρονισμό και επιδεξιότητα στην εφαρμογή</a:t>
            </a:r>
          </a:p>
          <a:p>
            <a:r>
              <a:rPr lang="el-GR" sz="2400" dirty="0" smtClean="0">
                <a:latin typeface="Calibri" pitchFamily="34" charset="0"/>
              </a:rPr>
              <a:t>Στο 1</a:t>
            </a:r>
            <a:r>
              <a:rPr lang="el-GR" sz="2400" baseline="30000" dirty="0" smtClean="0">
                <a:latin typeface="Calibri" pitchFamily="34" charset="0"/>
              </a:rPr>
              <a:t>ο</a:t>
            </a:r>
            <a:r>
              <a:rPr lang="el-GR" sz="2400" dirty="0" smtClean="0">
                <a:latin typeface="Calibri" pitchFamily="34" charset="0"/>
              </a:rPr>
              <a:t> στάδιο, οι συμμετέχοντες αφήνουν ένα αποτύπωμα στον τοίχο, με το χέρι τεντωμένο ψηλά πριν το άλμα</a:t>
            </a:r>
          </a:p>
          <a:p>
            <a:r>
              <a:rPr lang="el-GR" sz="2400" dirty="0" smtClean="0">
                <a:latin typeface="Calibri" pitchFamily="34" charset="0"/>
              </a:rPr>
              <a:t>Στη διάρκεια της εκτέλεσης, αφήνουν ένα νέο αποτύπωμα στο υψηλότερο δυνατό σημείο της προσπάθειάς τους</a:t>
            </a:r>
          </a:p>
          <a:p>
            <a:pPr>
              <a:buNone/>
            </a:pPr>
            <a:r>
              <a:rPr lang="el-GR" sz="2400" dirty="0" smtClean="0">
                <a:latin typeface="Calibri" pitchFamily="34" charset="0"/>
              </a:rPr>
              <a:t>             </a:t>
            </a:r>
          </a:p>
          <a:p>
            <a:pPr algn="r">
              <a:buNone/>
            </a:pPr>
            <a:r>
              <a:rPr lang="el-GR" sz="1800" dirty="0" smtClean="0">
                <a:latin typeface="Calibri" pitchFamily="34" charset="0"/>
              </a:rPr>
              <a:t>(</a:t>
            </a:r>
            <a:r>
              <a:rPr lang="en-US" sz="1800" dirty="0" smtClean="0">
                <a:latin typeface="Calibri" pitchFamily="34" charset="0"/>
              </a:rPr>
              <a:t>Clarke &amp; Clarke, 1987</a:t>
            </a:r>
            <a:r>
              <a:rPr lang="el-GR" sz="1800" dirty="0" smtClean="0">
                <a:latin typeface="Calibri" pitchFamily="34" charset="0"/>
              </a:rPr>
              <a:t>)</a:t>
            </a:r>
            <a:endParaRPr lang="el-GR" sz="1800" dirty="0">
              <a:latin typeface="Calibri" pitchFamily="34" charset="0"/>
            </a:endParaRPr>
          </a:p>
        </p:txBody>
      </p:sp>
    </p:spTree>
    <p:extLst>
      <p:ext uri="{BB962C8B-B14F-4D97-AF65-F5344CB8AC3E}">
        <p14:creationId xmlns:p14="http://schemas.microsoft.com/office/powerpoint/2010/main" val="2993471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a:bodyPr>
          <a:lstStyle/>
          <a:p>
            <a:r>
              <a:rPr lang="en-US" sz="3600" dirty="0">
                <a:latin typeface="Calibri" pitchFamily="34" charset="0"/>
              </a:rPr>
              <a:t>A</a:t>
            </a:r>
            <a:r>
              <a:rPr lang="el-GR" sz="3600" dirty="0" err="1">
                <a:latin typeface="Calibri" pitchFamily="34" charset="0"/>
              </a:rPr>
              <a:t>ξιολόγηση</a:t>
            </a:r>
            <a:r>
              <a:rPr lang="el-GR" sz="3600" dirty="0">
                <a:latin typeface="Calibri" pitchFamily="34" charset="0"/>
              </a:rPr>
              <a:t> ισχύος </a:t>
            </a:r>
            <a:r>
              <a:rPr lang="el-GR" sz="2800" b="0" dirty="0" smtClean="0">
                <a:latin typeface="Calibri" pitchFamily="34" charset="0"/>
              </a:rPr>
              <a:t>(3 </a:t>
            </a:r>
            <a:r>
              <a:rPr lang="el-GR" sz="2800" b="0" dirty="0">
                <a:latin typeface="Calibri" pitchFamily="34" charset="0"/>
              </a:rPr>
              <a:t>από </a:t>
            </a:r>
            <a:r>
              <a:rPr lang="el-GR" sz="2800" b="0" dirty="0" smtClean="0">
                <a:latin typeface="Calibri" pitchFamily="34" charset="0"/>
              </a:rPr>
              <a:t>4)</a:t>
            </a:r>
            <a:endParaRPr lang="el-GR" sz="3600" dirty="0"/>
          </a:p>
        </p:txBody>
      </p:sp>
      <p:sp>
        <p:nvSpPr>
          <p:cNvPr id="7" name="6 - Θέση αριθμού διαφάνειας"/>
          <p:cNvSpPr>
            <a:spLocks noGrp="1"/>
          </p:cNvSpPr>
          <p:nvPr>
            <p:ph type="sldNum" sz="quarter" idx="12"/>
          </p:nvPr>
        </p:nvSpPr>
        <p:spPr/>
        <p:txBody>
          <a:bodyPr/>
          <a:lstStyle/>
          <a:p>
            <a:pPr>
              <a:defRPr/>
            </a:pPr>
            <a:fld id="{AA502C16-C0AC-4ED2-86BA-B4EEC6B85AD5}" type="slidenum">
              <a:rPr lang="el-GR" smtClean="0"/>
              <a:pPr>
                <a:defRPr/>
              </a:pPr>
              <a:t>41</a:t>
            </a:fld>
            <a:endParaRPr lang="el-GR"/>
          </a:p>
        </p:txBody>
      </p:sp>
      <p:sp>
        <p:nvSpPr>
          <p:cNvPr id="2" name="Content Placeholder 1"/>
          <p:cNvSpPr>
            <a:spLocks noGrp="1"/>
          </p:cNvSpPr>
          <p:nvPr>
            <p:ph idx="1"/>
          </p:nvPr>
        </p:nvSpPr>
        <p:spPr>
          <a:xfrm>
            <a:off x="457200" y="1196752"/>
            <a:ext cx="4762872" cy="5040560"/>
          </a:xfrm>
        </p:spPr>
        <p:txBody>
          <a:bodyPr>
            <a:normAutofit/>
          </a:bodyPr>
          <a:lstStyle/>
          <a:p>
            <a:pPr marL="0" indent="0">
              <a:buNone/>
            </a:pPr>
            <a:r>
              <a:rPr lang="el-GR" sz="2400" b="1" dirty="0" smtClean="0">
                <a:solidFill>
                  <a:srgbClr val="820000"/>
                </a:solidFill>
              </a:rPr>
              <a:t>Κάτω </a:t>
            </a:r>
            <a:r>
              <a:rPr lang="el-GR" sz="2400" b="1" dirty="0">
                <a:solidFill>
                  <a:srgbClr val="820000"/>
                </a:solidFill>
              </a:rPr>
              <a:t>άκρα </a:t>
            </a:r>
          </a:p>
          <a:p>
            <a:r>
              <a:rPr lang="el-GR" sz="2400" dirty="0"/>
              <a:t>Κάθετο άλμα με την χρήση </a:t>
            </a:r>
            <a:r>
              <a:rPr lang="en-US" sz="2400" dirty="0" err="1"/>
              <a:t>Vertec</a:t>
            </a:r>
            <a:r>
              <a:rPr lang="en-US" sz="2400" dirty="0"/>
              <a:t>.</a:t>
            </a:r>
            <a:endParaRPr lang="el-GR" sz="2400" dirty="0"/>
          </a:p>
          <a:p>
            <a:r>
              <a:rPr lang="en-US" sz="2400" dirty="0"/>
              <a:t> </a:t>
            </a:r>
            <a:r>
              <a:rPr lang="el-GR" sz="2400" dirty="0"/>
              <a:t>Η επίδοση καταγράφεται με την μετακίνηση των μεταλλικών χορδών από τον δοκιμαζόμενο </a:t>
            </a:r>
          </a:p>
          <a:p>
            <a:endParaRPr lang="el-GR" sz="2400" dirty="0"/>
          </a:p>
        </p:txBody>
      </p:sp>
      <p:sp>
        <p:nvSpPr>
          <p:cNvPr id="4" name="Ορθογώνιο 3"/>
          <p:cNvSpPr/>
          <p:nvPr/>
        </p:nvSpPr>
        <p:spPr>
          <a:xfrm>
            <a:off x="6216122" y="5627018"/>
            <a:ext cx="1584176" cy="276999"/>
          </a:xfrm>
          <a:prstGeom prst="rect">
            <a:avLst/>
          </a:prstGeom>
        </p:spPr>
        <p:txBody>
          <a:bodyPr wrap="square">
            <a:spAutoFit/>
          </a:bodyPr>
          <a:lstStyle/>
          <a:p>
            <a:pPr algn="ctr"/>
            <a:r>
              <a:rPr lang="en-US" sz="1200" dirty="0" smtClean="0">
                <a:latin typeface="+mn-lt"/>
                <a:hlinkClick r:id="rId2"/>
              </a:rPr>
              <a:t>amazon.com</a:t>
            </a:r>
            <a:endParaRPr lang="en-US" sz="1200" dirty="0">
              <a:latin typeface="+mn-lt"/>
            </a:endParaRPr>
          </a:p>
        </p:txBody>
      </p:sp>
      <p:pic>
        <p:nvPicPr>
          <p:cNvPr id="3" name="Picture 2" descr="http://ecx.images-amazon.com/images/I/41J5exJQtuL.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r="11768"/>
          <a:stretch/>
        </p:blipFill>
        <p:spPr bwMode="auto">
          <a:xfrm>
            <a:off x="5376112" y="1340768"/>
            <a:ext cx="3264196"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67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latin typeface="Calibri" pitchFamily="34" charset="0"/>
              </a:rPr>
              <a:t>A</a:t>
            </a:r>
            <a:r>
              <a:rPr lang="el-GR" sz="3600" dirty="0" err="1" smtClean="0">
                <a:latin typeface="Calibri" pitchFamily="34" charset="0"/>
              </a:rPr>
              <a:t>ξιολόγηση</a:t>
            </a:r>
            <a:r>
              <a:rPr lang="el-GR" sz="3600" dirty="0" smtClean="0">
                <a:latin typeface="Calibri" pitchFamily="34" charset="0"/>
              </a:rPr>
              <a:t> ισχύος </a:t>
            </a:r>
            <a:r>
              <a:rPr lang="el-GR" sz="2800" b="0" dirty="0" smtClean="0">
                <a:latin typeface="Calibri" pitchFamily="34" charset="0"/>
              </a:rPr>
              <a:t>(4 από 4)</a:t>
            </a:r>
            <a:endParaRPr lang="el-GR" sz="2800" b="0" dirty="0">
              <a:solidFill>
                <a:srgbClr val="002060"/>
              </a:solidFill>
            </a:endParaRPr>
          </a:p>
        </p:txBody>
      </p:sp>
      <p:sp>
        <p:nvSpPr>
          <p:cNvPr id="6" name="5 - Θέση περιεχομένου"/>
          <p:cNvSpPr>
            <a:spLocks noGrp="1"/>
          </p:cNvSpPr>
          <p:nvPr>
            <p:ph idx="1"/>
          </p:nvPr>
        </p:nvSpPr>
        <p:spPr/>
        <p:txBody>
          <a:bodyPr>
            <a:normAutofit/>
          </a:bodyPr>
          <a:lstStyle/>
          <a:p>
            <a:pPr>
              <a:buNone/>
            </a:pPr>
            <a:r>
              <a:rPr lang="el-GR" sz="2400" b="1" dirty="0" smtClean="0">
                <a:solidFill>
                  <a:srgbClr val="820000"/>
                </a:solidFill>
                <a:latin typeface="Calibri" pitchFamily="34" charset="0"/>
              </a:rPr>
              <a:t>Άνω άκρα</a:t>
            </a:r>
          </a:p>
          <a:p>
            <a:r>
              <a:rPr lang="el-GR" sz="2400" dirty="0" smtClean="0">
                <a:latin typeface="Calibri" pitchFamily="34" charset="0"/>
              </a:rPr>
              <a:t>Η ρήψη σφαίρας ή ιατρικής μπάλας είναι ιδανική για άτομα αναπηρικού αμαξιδίου</a:t>
            </a:r>
          </a:p>
          <a:p>
            <a:r>
              <a:rPr lang="el-GR" sz="2400" dirty="0" smtClean="0">
                <a:latin typeface="Calibri" pitchFamily="34" charset="0"/>
              </a:rPr>
              <a:t>Με σταθερά τα πόδια σε όρθια </a:t>
            </a:r>
            <a:r>
              <a:rPr lang="el-GR" sz="2400" b="1" dirty="0" smtClean="0">
                <a:solidFill>
                  <a:srgbClr val="820000"/>
                </a:solidFill>
                <a:latin typeface="Calibri" pitchFamily="34" charset="0"/>
              </a:rPr>
              <a:t>ή</a:t>
            </a:r>
            <a:r>
              <a:rPr lang="el-GR" sz="2400" dirty="0" smtClean="0">
                <a:latin typeface="Calibri" pitchFamily="34" charset="0"/>
              </a:rPr>
              <a:t> καθιστή θέση σε κάθισμα, με τα πέλματα να ακουμπούν στο έδαφος και το κάθισμα σταθεροποιημένο με την πλάτη σε τοίχο </a:t>
            </a:r>
            <a:r>
              <a:rPr lang="el-GR" sz="2400" b="1" dirty="0" smtClean="0">
                <a:solidFill>
                  <a:srgbClr val="820000"/>
                </a:solidFill>
                <a:latin typeface="Calibri" pitchFamily="34" charset="0"/>
              </a:rPr>
              <a:t>ή</a:t>
            </a:r>
            <a:r>
              <a:rPr lang="el-GR" sz="2400" dirty="0" smtClean="0">
                <a:latin typeface="Calibri" pitchFamily="34" charset="0"/>
              </a:rPr>
              <a:t> εδραία θέση στο έδαφος με την πλάτη στον τοίχο πραγματοποιείται ρίψη με τα 2 χέρια, από το στήθος</a:t>
            </a:r>
          </a:p>
          <a:p>
            <a:pPr>
              <a:buNone/>
            </a:pPr>
            <a:r>
              <a:rPr lang="el-GR" sz="2000" dirty="0" smtClean="0">
                <a:latin typeface="Calibri" pitchFamily="34" charset="0"/>
              </a:rPr>
              <a:t>   </a:t>
            </a:r>
            <a:endParaRPr lang="el-GR" sz="1800" dirty="0" smtClean="0">
              <a:latin typeface="Calibri" pitchFamily="34" charset="0"/>
            </a:endParaRPr>
          </a:p>
          <a:p>
            <a:pPr algn="r">
              <a:buNone/>
            </a:pPr>
            <a:r>
              <a:rPr lang="el-GR" sz="1800" dirty="0" smtClean="0">
                <a:latin typeface="Calibri" pitchFamily="34" charset="0"/>
              </a:rPr>
              <a:t>         (</a:t>
            </a:r>
            <a:r>
              <a:rPr lang="en-US" sz="1800" dirty="0" err="1" smtClean="0">
                <a:latin typeface="Calibri" pitchFamily="34" charset="0"/>
              </a:rPr>
              <a:t>McCloy</a:t>
            </a:r>
            <a:r>
              <a:rPr lang="en-US" sz="1800" dirty="0" smtClean="0">
                <a:latin typeface="Calibri" pitchFamily="34" charset="0"/>
              </a:rPr>
              <a:t> &amp; Young, 1954</a:t>
            </a:r>
            <a:r>
              <a:rPr lang="el-GR" sz="1800" dirty="0" smtClean="0">
                <a:latin typeface="Calibri" pitchFamily="34" charset="0"/>
              </a:rPr>
              <a:t>)</a:t>
            </a:r>
            <a:endParaRPr lang="el-GR" sz="1800" dirty="0">
              <a:latin typeface="Calibri" pitchFamily="34" charset="0"/>
            </a:endParaRPr>
          </a:p>
        </p:txBody>
      </p:sp>
    </p:spTree>
    <p:extLst>
      <p:ext uri="{BB962C8B-B14F-4D97-AF65-F5344CB8AC3E}">
        <p14:creationId xmlns:p14="http://schemas.microsoft.com/office/powerpoint/2010/main" val="2461233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latin typeface="Calibri" pitchFamily="34" charset="0"/>
              </a:rPr>
              <a:t>Αξιολόγηση ισορροπίας </a:t>
            </a:r>
            <a:r>
              <a:rPr lang="el-GR" sz="2800" b="0" dirty="0" smtClean="0">
                <a:latin typeface="Calibri" pitchFamily="34" charset="0"/>
              </a:rPr>
              <a:t>(1 από 5)</a:t>
            </a:r>
            <a:endParaRPr lang="el-GR" sz="3600" dirty="0">
              <a:solidFill>
                <a:srgbClr val="002060"/>
              </a:solidFill>
            </a:endParaRPr>
          </a:p>
        </p:txBody>
      </p:sp>
      <p:sp>
        <p:nvSpPr>
          <p:cNvPr id="8" name="5 - Θέση περιεχομένου"/>
          <p:cNvSpPr>
            <a:spLocks noGrp="1"/>
          </p:cNvSpPr>
          <p:nvPr>
            <p:ph sz="quarter" idx="4294967295"/>
          </p:nvPr>
        </p:nvSpPr>
        <p:spPr>
          <a:xfrm>
            <a:off x="4857720" y="1340768"/>
            <a:ext cx="4286280" cy="4572032"/>
          </a:xfrm>
          <a:prstGeom prst="rect">
            <a:avLst/>
          </a:prstGeom>
        </p:spPr>
        <p:txBody>
          <a:bodyPr/>
          <a:lstStyle/>
          <a:p>
            <a:pPr>
              <a:spcBef>
                <a:spcPts val="600"/>
              </a:spcBef>
              <a:buNone/>
            </a:pPr>
            <a:r>
              <a:rPr lang="el-GR" sz="2400" b="1" dirty="0" smtClean="0">
                <a:solidFill>
                  <a:srgbClr val="820000"/>
                </a:solidFill>
              </a:rPr>
              <a:t>2. Πεδίου</a:t>
            </a:r>
          </a:p>
          <a:p>
            <a:pPr>
              <a:spcBef>
                <a:spcPts val="600"/>
              </a:spcBef>
            </a:pPr>
            <a:r>
              <a:rPr lang="el-GR" sz="2400" dirty="0" smtClean="0"/>
              <a:t>Στάση σε ένα πόδι</a:t>
            </a:r>
          </a:p>
          <a:p>
            <a:pPr>
              <a:spcBef>
                <a:spcPts val="600"/>
              </a:spcBef>
            </a:pPr>
            <a:r>
              <a:rPr lang="el-GR" sz="2400" dirty="0" smtClean="0"/>
              <a:t>Δοκιμασία </a:t>
            </a:r>
            <a:r>
              <a:rPr lang="en-US" sz="2400" dirty="0" smtClean="0"/>
              <a:t>Romberg test </a:t>
            </a:r>
            <a:endParaRPr lang="el-GR" sz="2400" dirty="0" smtClean="0"/>
          </a:p>
          <a:p>
            <a:pPr>
              <a:spcBef>
                <a:spcPts val="0"/>
              </a:spcBef>
              <a:buNone/>
            </a:pPr>
            <a:r>
              <a:rPr lang="el-GR" sz="1800" dirty="0" smtClean="0">
                <a:latin typeface="Calibri" pitchFamily="34" charset="0"/>
              </a:rPr>
              <a:t>      (</a:t>
            </a:r>
            <a:r>
              <a:rPr lang="en-US" sz="1800" dirty="0" smtClean="0">
                <a:latin typeface="Calibri" pitchFamily="34" charset="0"/>
              </a:rPr>
              <a:t>O’ </a:t>
            </a:r>
            <a:r>
              <a:rPr lang="en-US" sz="1800" dirty="0" err="1" smtClean="0">
                <a:latin typeface="Calibri" pitchFamily="34" charset="0"/>
              </a:rPr>
              <a:t>Loughlin</a:t>
            </a:r>
            <a:r>
              <a:rPr lang="en-US" sz="1800" dirty="0" smtClean="0">
                <a:latin typeface="Calibri" pitchFamily="34" charset="0"/>
              </a:rPr>
              <a:t>, 1993)</a:t>
            </a:r>
          </a:p>
          <a:p>
            <a:pPr>
              <a:spcBef>
                <a:spcPts val="600"/>
              </a:spcBef>
            </a:pPr>
            <a:r>
              <a:rPr lang="el-GR" sz="2400" dirty="0" smtClean="0"/>
              <a:t>Δοκιμασία λειτουργικής</a:t>
            </a:r>
            <a:endParaRPr lang="en-US" sz="2400" dirty="0" smtClean="0"/>
          </a:p>
          <a:p>
            <a:pPr>
              <a:spcBef>
                <a:spcPts val="0"/>
              </a:spcBef>
              <a:buNone/>
            </a:pPr>
            <a:r>
              <a:rPr lang="en-US" sz="2400" dirty="0" smtClean="0"/>
              <a:t>     </a:t>
            </a:r>
            <a:r>
              <a:rPr lang="el-GR" sz="2400" dirty="0" smtClean="0"/>
              <a:t>προσέγγισης </a:t>
            </a:r>
            <a:r>
              <a:rPr lang="el-GR" sz="1800" dirty="0" smtClean="0">
                <a:cs typeface="Calibri"/>
              </a:rPr>
              <a:t>(</a:t>
            </a:r>
            <a:r>
              <a:rPr lang="en-US" sz="1800" dirty="0" err="1" smtClean="0">
                <a:cs typeface="Calibri"/>
              </a:rPr>
              <a:t>Dunkan</a:t>
            </a:r>
            <a:r>
              <a:rPr lang="en-US" sz="1800" dirty="0" smtClean="0">
                <a:cs typeface="Calibri"/>
              </a:rPr>
              <a:t> et al., 1990</a:t>
            </a:r>
            <a:endParaRPr lang="el-GR" sz="1800" dirty="0" smtClean="0">
              <a:solidFill>
                <a:srgbClr val="820000"/>
              </a:solidFill>
            </a:endParaRPr>
          </a:p>
          <a:p>
            <a:pPr>
              <a:spcBef>
                <a:spcPts val="600"/>
              </a:spcBef>
            </a:pPr>
            <a:r>
              <a:rPr lang="el-GR" sz="2400" dirty="0" smtClean="0"/>
              <a:t>Κλίμακα ισορροπίας </a:t>
            </a:r>
            <a:r>
              <a:rPr lang="en-US" sz="2400" dirty="0" smtClean="0"/>
              <a:t>Berg</a:t>
            </a:r>
            <a:endParaRPr lang="el-GR" sz="2400" dirty="0" smtClean="0"/>
          </a:p>
          <a:p>
            <a:pPr>
              <a:spcBef>
                <a:spcPts val="600"/>
              </a:spcBef>
              <a:buNone/>
            </a:pPr>
            <a:r>
              <a:rPr lang="el-GR" sz="1600" dirty="0" smtClean="0"/>
              <a:t>       </a:t>
            </a:r>
            <a:r>
              <a:rPr lang="en-US" sz="1600" dirty="0" smtClean="0"/>
              <a:t>( Berg 1993)</a:t>
            </a:r>
            <a:endParaRPr lang="el-GR" sz="1600" dirty="0" smtClean="0"/>
          </a:p>
          <a:p>
            <a:pPr>
              <a:spcBef>
                <a:spcPts val="600"/>
              </a:spcBef>
            </a:pPr>
            <a:endParaRPr lang="en-US" sz="1600" dirty="0" smtClean="0">
              <a:solidFill>
                <a:srgbClr val="820000"/>
              </a:solidFill>
            </a:endParaRPr>
          </a:p>
          <a:p>
            <a:pPr>
              <a:spcBef>
                <a:spcPts val="600"/>
              </a:spcBef>
            </a:pPr>
            <a:endParaRPr lang="el-GR" sz="1600" b="1" dirty="0">
              <a:latin typeface="Calibri" pitchFamily="34" charset="0"/>
            </a:endParaRPr>
          </a:p>
        </p:txBody>
      </p:sp>
      <p:sp>
        <p:nvSpPr>
          <p:cNvPr id="9" name="6 - TextBox"/>
          <p:cNvSpPr txBox="1"/>
          <p:nvPr/>
        </p:nvSpPr>
        <p:spPr>
          <a:xfrm>
            <a:off x="282601" y="1340768"/>
            <a:ext cx="4357718" cy="2908489"/>
          </a:xfrm>
          <a:prstGeom prst="rect">
            <a:avLst/>
          </a:prstGeom>
          <a:noFill/>
        </p:spPr>
        <p:txBody>
          <a:bodyPr wrap="square" rtlCol="0">
            <a:spAutoFit/>
          </a:bodyPr>
          <a:lstStyle/>
          <a:p>
            <a:pPr marL="514350" indent="-514350">
              <a:spcBef>
                <a:spcPts val="600"/>
              </a:spcBef>
              <a:buAutoNum type="arabicPeriod"/>
            </a:pPr>
            <a:r>
              <a:rPr lang="el-GR" sz="2400" b="1" dirty="0" smtClean="0">
                <a:solidFill>
                  <a:srgbClr val="820000"/>
                </a:solidFill>
                <a:latin typeface="+mn-lt"/>
              </a:rPr>
              <a:t>Εργαστηριακή</a:t>
            </a:r>
          </a:p>
          <a:p>
            <a:pPr marL="898525" indent="-355600">
              <a:spcBef>
                <a:spcPts val="600"/>
              </a:spcBef>
              <a:buFont typeface="Arial" pitchFamily="34" charset="0"/>
              <a:buChar char="•"/>
            </a:pPr>
            <a:r>
              <a:rPr lang="el-GR" sz="2400" dirty="0" smtClean="0">
                <a:latin typeface="+mn-lt"/>
              </a:rPr>
              <a:t>Στατικές πλατφόρμες </a:t>
            </a:r>
          </a:p>
          <a:p>
            <a:pPr marL="898525" indent="-355600">
              <a:spcBef>
                <a:spcPts val="600"/>
              </a:spcBef>
              <a:buFont typeface="Arial" pitchFamily="34" charset="0"/>
              <a:buChar char="•"/>
            </a:pPr>
            <a:r>
              <a:rPr lang="el-GR" sz="2400" dirty="0" smtClean="0">
                <a:latin typeface="+mn-lt"/>
              </a:rPr>
              <a:t>Δυναμικές πλατφόρμες </a:t>
            </a:r>
          </a:p>
          <a:p>
            <a:pPr marL="898525" indent="-355600">
              <a:spcBef>
                <a:spcPts val="600"/>
              </a:spcBef>
              <a:buFont typeface="Arial" pitchFamily="34" charset="0"/>
              <a:buChar char="•"/>
            </a:pPr>
            <a:r>
              <a:rPr lang="el-GR" sz="2400" dirty="0" smtClean="0">
                <a:latin typeface="+mn-lt"/>
              </a:rPr>
              <a:t>Τρισδιάστατα συστήματα ανάλυσης κίνησης σε συνδυασμό με πλατφόρμες  ισορροπίας </a:t>
            </a:r>
            <a:endParaRPr lang="el-GR" sz="2400" dirty="0">
              <a:latin typeface="+mn-lt"/>
            </a:endParaRPr>
          </a:p>
        </p:txBody>
      </p:sp>
    </p:spTree>
    <p:extLst>
      <p:ext uri="{BB962C8B-B14F-4D97-AF65-F5344CB8AC3E}">
        <p14:creationId xmlns:p14="http://schemas.microsoft.com/office/powerpoint/2010/main" val="2177777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chor="ctr"/>
          <a:lstStyle/>
          <a:p>
            <a:r>
              <a:rPr lang="el-GR" sz="3600" dirty="0" smtClean="0">
                <a:latin typeface="Calibri" pitchFamily="34" charset="0"/>
              </a:rPr>
              <a:t>Αξιολόγηση</a:t>
            </a:r>
            <a:r>
              <a:rPr lang="en-US" sz="3600" dirty="0" smtClean="0">
                <a:latin typeface="Calibri" pitchFamily="34" charset="0"/>
              </a:rPr>
              <a:t> </a:t>
            </a:r>
            <a:r>
              <a:rPr lang="el-GR" sz="3600" dirty="0" smtClean="0">
                <a:latin typeface="Calibri" pitchFamily="34" charset="0"/>
              </a:rPr>
              <a:t>ισορροπίας </a:t>
            </a:r>
            <a:r>
              <a:rPr lang="el-GR" sz="2800" b="0" dirty="0" smtClean="0">
                <a:latin typeface="Calibri" pitchFamily="34" charset="0"/>
              </a:rPr>
              <a:t>(2 από 5)</a:t>
            </a:r>
            <a:endParaRPr lang="el-GR" sz="2800" b="0" dirty="0">
              <a:solidFill>
                <a:srgbClr val="C00000"/>
              </a:solidFill>
              <a:latin typeface="Calibri" pitchFamily="34" charset="0"/>
            </a:endParaRPr>
          </a:p>
        </p:txBody>
      </p:sp>
      <p:sp>
        <p:nvSpPr>
          <p:cNvPr id="16387" name="Rectangle 3"/>
          <p:cNvSpPr>
            <a:spLocks noGrp="1" noChangeArrowheads="1"/>
          </p:cNvSpPr>
          <p:nvPr>
            <p:ph idx="1"/>
          </p:nvPr>
        </p:nvSpPr>
        <p:spPr>
          <a:xfrm>
            <a:off x="457200" y="1196752"/>
            <a:ext cx="5410944" cy="5040560"/>
          </a:xfrm>
        </p:spPr>
        <p:txBody>
          <a:bodyPr>
            <a:noAutofit/>
          </a:bodyPr>
          <a:lstStyle/>
          <a:p>
            <a:pPr>
              <a:buNone/>
            </a:pPr>
            <a:r>
              <a:rPr lang="el-GR" sz="2400" b="1" dirty="0" smtClean="0">
                <a:solidFill>
                  <a:srgbClr val="820000"/>
                </a:solidFill>
                <a:latin typeface="Calibri" pitchFamily="34" charset="0"/>
              </a:rPr>
              <a:t>Στάση σε ένα πόδι </a:t>
            </a:r>
          </a:p>
          <a:p>
            <a:pPr>
              <a:buNone/>
            </a:pPr>
            <a:r>
              <a:rPr lang="el-GR" sz="2400" dirty="0" smtClean="0">
                <a:latin typeface="Calibri" pitchFamily="34" charset="0"/>
              </a:rPr>
              <a:t>Η δοκιμασία μπορεί γίνει:</a:t>
            </a:r>
          </a:p>
          <a:p>
            <a:r>
              <a:rPr lang="el-GR" sz="2400" dirty="0" smtClean="0">
                <a:latin typeface="Calibri" pitchFamily="34" charset="0"/>
              </a:rPr>
              <a:t>Σε σταθερή ή μαλακή επιφάνεια,</a:t>
            </a:r>
          </a:p>
          <a:p>
            <a:r>
              <a:rPr lang="el-GR" sz="2400" dirty="0" smtClean="0">
                <a:latin typeface="Calibri" pitchFamily="34" charset="0"/>
              </a:rPr>
              <a:t>Τα μάτια εστιάζουν σε στόχο 1 </a:t>
            </a:r>
            <a:r>
              <a:rPr lang="en-US" sz="2400" dirty="0" smtClean="0">
                <a:latin typeface="Calibri" pitchFamily="34" charset="0"/>
              </a:rPr>
              <a:t>m </a:t>
            </a:r>
            <a:r>
              <a:rPr lang="el-GR" sz="2400" dirty="0" smtClean="0">
                <a:latin typeface="Calibri" pitchFamily="34" charset="0"/>
              </a:rPr>
              <a:t>από τον τοίχο</a:t>
            </a:r>
          </a:p>
          <a:p>
            <a:r>
              <a:rPr lang="el-GR" sz="2400" dirty="0" smtClean="0">
                <a:latin typeface="Calibri" pitchFamily="34" charset="0"/>
              </a:rPr>
              <a:t>καταγράφεται ο χρόνος που στέκεται στο 1 πόδι </a:t>
            </a:r>
            <a:r>
              <a:rPr lang="en-US" sz="2400" dirty="0" smtClean="0">
                <a:latin typeface="Calibri" pitchFamily="34" charset="0"/>
              </a:rPr>
              <a:t>(</a:t>
            </a:r>
            <a:r>
              <a:rPr lang="el-GR" sz="2400" dirty="0" smtClean="0">
                <a:latin typeface="Calibri" pitchFamily="34" charset="0"/>
              </a:rPr>
              <a:t>ανοικτά</a:t>
            </a:r>
            <a:r>
              <a:rPr lang="en-US" sz="2400" dirty="0" smtClean="0">
                <a:latin typeface="Calibri" pitchFamily="34" charset="0"/>
              </a:rPr>
              <a:t>-</a:t>
            </a:r>
            <a:r>
              <a:rPr lang="el-GR" sz="2400" dirty="0" smtClean="0">
                <a:latin typeface="Calibri" pitchFamily="34" charset="0"/>
              </a:rPr>
              <a:t> κλειστά μάτια)</a:t>
            </a:r>
          </a:p>
          <a:p>
            <a:r>
              <a:rPr lang="el-GR" sz="2400" dirty="0" smtClean="0">
                <a:latin typeface="Calibri" pitchFamily="34" charset="0"/>
              </a:rPr>
              <a:t>Η δοκιμασία επαναλαμβάνεται με το άλλο πόδι</a:t>
            </a:r>
          </a:p>
          <a:p>
            <a:r>
              <a:rPr lang="el-GR" sz="2400" dirty="0" smtClean="0">
                <a:latin typeface="Calibri" pitchFamily="34" charset="0"/>
              </a:rPr>
              <a:t>Η δοκιμασία σταματάει αν το ελεύθερο πόδι ακουμπήσει το πόδι στήριξης ή το πάτωμα ή ανοίξουν τα μάτια</a:t>
            </a:r>
            <a:endParaRPr lang="el-GR" sz="2400" dirty="0">
              <a:latin typeface="Calibri" pitchFamily="34" charset="0"/>
            </a:endParaRPr>
          </a:p>
        </p:txBody>
      </p:sp>
      <p:sp>
        <p:nvSpPr>
          <p:cNvPr id="5" name="4 - Ορθογώνιο"/>
          <p:cNvSpPr/>
          <p:nvPr/>
        </p:nvSpPr>
        <p:spPr>
          <a:xfrm>
            <a:off x="3333869" y="6054700"/>
            <a:ext cx="2044214" cy="369332"/>
          </a:xfrm>
          <a:prstGeom prst="rect">
            <a:avLst/>
          </a:prstGeom>
        </p:spPr>
        <p:txBody>
          <a:bodyPr wrap="none">
            <a:spAutoFit/>
          </a:bodyPr>
          <a:lstStyle/>
          <a:p>
            <a:r>
              <a:rPr lang="el-GR" sz="1800" dirty="0" smtClean="0">
                <a:latin typeface="Calibri" pitchFamily="34" charset="0"/>
              </a:rPr>
              <a:t> (</a:t>
            </a:r>
            <a:r>
              <a:rPr lang="en-US" sz="1800" dirty="0" smtClean="0">
                <a:latin typeface="Calibri" pitchFamily="34" charset="0"/>
              </a:rPr>
              <a:t>O’ </a:t>
            </a:r>
            <a:r>
              <a:rPr lang="en-US" sz="1800" dirty="0" err="1" smtClean="0">
                <a:latin typeface="Calibri" pitchFamily="34" charset="0"/>
              </a:rPr>
              <a:t>Loughlin</a:t>
            </a:r>
            <a:r>
              <a:rPr lang="en-US" sz="1800" dirty="0" smtClean="0">
                <a:latin typeface="Calibri" pitchFamily="34" charset="0"/>
              </a:rPr>
              <a:t>, 1993)</a:t>
            </a:r>
            <a:endParaRPr lang="el-GR" sz="1800" dirty="0"/>
          </a:p>
        </p:txBody>
      </p:sp>
      <p:pic>
        <p:nvPicPr>
          <p:cNvPr id="15362" name="Picture 2" descr="http://www.ijtmb.org/index.php/ijtmb/article/viewFile/181/231/18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420" y="1412776"/>
            <a:ext cx="2984281" cy="31760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21522" y="4669706"/>
            <a:ext cx="3138076" cy="1754326"/>
          </a:xfrm>
          <a:prstGeom prst="rect">
            <a:avLst/>
          </a:prstGeom>
        </p:spPr>
        <p:txBody>
          <a:bodyPr wrap="square">
            <a:spAutoFit/>
          </a:bodyPr>
          <a:lstStyle/>
          <a:p>
            <a:r>
              <a:rPr lang="en-US" sz="1200" dirty="0">
                <a:solidFill>
                  <a:schemeClr val="tx1">
                    <a:lumMod val="75000"/>
                    <a:lumOff val="25000"/>
                  </a:schemeClr>
                </a:solidFill>
                <a:latin typeface="+mn-lt"/>
              </a:rPr>
              <a:t>SEFTON, PHD, A.T.C., C.M.T., J., YARAR, PHD, P.T., C., BERRY, PHD, J.. </a:t>
            </a:r>
            <a:r>
              <a:rPr lang="en-US" sz="1200" dirty="0">
                <a:solidFill>
                  <a:schemeClr val="tx1">
                    <a:lumMod val="75000"/>
                    <a:lumOff val="25000"/>
                  </a:schemeClr>
                </a:solidFill>
                <a:latin typeface="+mn-lt"/>
                <a:hlinkClick r:id="rId4"/>
              </a:rPr>
              <a:t>Six Weeks of Massage Therapy Produces Changes in Balance, Neurological and Cardiovascular Measures in Older Persons</a:t>
            </a:r>
            <a:r>
              <a:rPr lang="en-US" sz="1200" dirty="0">
                <a:solidFill>
                  <a:schemeClr val="tx1">
                    <a:lumMod val="75000"/>
                    <a:lumOff val="25000"/>
                  </a:schemeClr>
                </a:solidFill>
                <a:latin typeface="+mn-lt"/>
              </a:rPr>
              <a:t>. International Journal of Therapeutic Massage &amp; Bodywork: Research, Education, &amp; Practice, North America, 5, </a:t>
            </a:r>
            <a:r>
              <a:rPr lang="en-US" sz="1200" dirty="0" err="1">
                <a:solidFill>
                  <a:schemeClr val="tx1">
                    <a:lumMod val="75000"/>
                    <a:lumOff val="25000"/>
                  </a:schemeClr>
                </a:solidFill>
                <a:latin typeface="+mn-lt"/>
              </a:rPr>
              <a:t>aug.</a:t>
            </a:r>
            <a:r>
              <a:rPr lang="en-US" sz="1200" dirty="0">
                <a:solidFill>
                  <a:schemeClr val="tx1">
                    <a:lumMod val="75000"/>
                    <a:lumOff val="25000"/>
                  </a:schemeClr>
                </a:solidFill>
                <a:latin typeface="+mn-lt"/>
              </a:rPr>
              <a:t> 2012. </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Date accessed: 15 Oct. </a:t>
            </a:r>
            <a:r>
              <a:rPr lang="en-US" sz="1200" dirty="0" smtClean="0">
                <a:solidFill>
                  <a:schemeClr val="tx1">
                    <a:lumMod val="75000"/>
                    <a:lumOff val="25000"/>
                  </a:schemeClr>
                </a:solidFill>
                <a:latin typeface="+mn-lt"/>
              </a:rPr>
              <a:t>2014</a:t>
            </a:r>
            <a:r>
              <a:rPr lang="el-GR"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BY-NC-ND </a:t>
            </a:r>
            <a:r>
              <a:rPr lang="en-US" sz="1200" dirty="0" smtClean="0">
                <a:latin typeface="+mn-lt"/>
                <a:hlinkClick r:id="rId5"/>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677036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chor="ctr"/>
          <a:lstStyle/>
          <a:p>
            <a:r>
              <a:rPr lang="el-GR" sz="3600" dirty="0" smtClean="0">
                <a:latin typeface="Calibri" pitchFamily="34" charset="0"/>
              </a:rPr>
              <a:t>Αξιολόγηση</a:t>
            </a:r>
            <a:r>
              <a:rPr lang="en-US" sz="3600" dirty="0" smtClean="0">
                <a:latin typeface="Calibri" pitchFamily="34" charset="0"/>
              </a:rPr>
              <a:t> </a:t>
            </a:r>
            <a:r>
              <a:rPr lang="el-GR" sz="3600" dirty="0" smtClean="0">
                <a:latin typeface="Calibri" pitchFamily="34" charset="0"/>
              </a:rPr>
              <a:t>ισορροπίας </a:t>
            </a:r>
            <a:r>
              <a:rPr lang="el-GR" sz="2800" b="0" dirty="0" smtClean="0">
                <a:latin typeface="Calibri" pitchFamily="34" charset="0"/>
              </a:rPr>
              <a:t>(3 από 5) </a:t>
            </a:r>
            <a:endParaRPr lang="el-GR" sz="2800" b="0" dirty="0">
              <a:solidFill>
                <a:srgbClr val="C00000"/>
              </a:solidFill>
              <a:latin typeface="Calibri" pitchFamily="34" charset="0"/>
            </a:endParaRPr>
          </a:p>
        </p:txBody>
      </p:sp>
      <p:sp>
        <p:nvSpPr>
          <p:cNvPr id="16387" name="Rectangle 3"/>
          <p:cNvSpPr>
            <a:spLocks noGrp="1" noChangeArrowheads="1"/>
          </p:cNvSpPr>
          <p:nvPr>
            <p:ph idx="1"/>
          </p:nvPr>
        </p:nvSpPr>
        <p:spPr>
          <a:xfrm>
            <a:off x="457200" y="1196752"/>
            <a:ext cx="5842992" cy="5040560"/>
          </a:xfrm>
        </p:spPr>
        <p:txBody>
          <a:bodyPr>
            <a:normAutofit/>
          </a:bodyPr>
          <a:lstStyle/>
          <a:p>
            <a:pPr>
              <a:buNone/>
            </a:pPr>
            <a:r>
              <a:rPr lang="el-GR" sz="2400" b="1" dirty="0" smtClean="0">
                <a:solidFill>
                  <a:srgbClr val="820000"/>
                </a:solidFill>
                <a:latin typeface="Calibri" pitchFamily="34" charset="0"/>
              </a:rPr>
              <a:t>Δοκιμασία </a:t>
            </a:r>
            <a:r>
              <a:rPr lang="en-US" sz="2400" b="1" dirty="0" smtClean="0">
                <a:solidFill>
                  <a:srgbClr val="820000"/>
                </a:solidFill>
                <a:latin typeface="Calibri" pitchFamily="34" charset="0"/>
              </a:rPr>
              <a:t>Romberg </a:t>
            </a:r>
            <a:r>
              <a:rPr lang="en-US" sz="2400" b="1" dirty="0">
                <a:solidFill>
                  <a:srgbClr val="820000"/>
                </a:solidFill>
                <a:latin typeface="Calibri" pitchFamily="34" charset="0"/>
              </a:rPr>
              <a:t>test </a:t>
            </a:r>
            <a:endParaRPr lang="el-GR" sz="2400" b="1" dirty="0" smtClean="0">
              <a:solidFill>
                <a:srgbClr val="820000"/>
              </a:solidFill>
              <a:latin typeface="Calibri" pitchFamily="34" charset="0"/>
            </a:endParaRPr>
          </a:p>
          <a:p>
            <a:r>
              <a:rPr lang="el-GR" sz="2400" dirty="0">
                <a:latin typeface="Calibri" pitchFamily="34" charset="0"/>
              </a:rPr>
              <a:t>Ό</a:t>
            </a:r>
            <a:r>
              <a:rPr lang="el-GR" sz="2400" dirty="0" smtClean="0">
                <a:latin typeface="Calibri" pitchFamily="34" charset="0"/>
              </a:rPr>
              <a:t>ρθια θέση </a:t>
            </a:r>
          </a:p>
          <a:p>
            <a:r>
              <a:rPr lang="el-GR" sz="2400" dirty="0" smtClean="0">
                <a:latin typeface="Calibri" pitchFamily="34" charset="0"/>
              </a:rPr>
              <a:t>Το ένα πόδι εμπρός από το άλλο </a:t>
            </a:r>
          </a:p>
          <a:p>
            <a:r>
              <a:rPr lang="el-GR" sz="2400" dirty="0" smtClean="0">
                <a:latin typeface="Calibri" pitchFamily="34" charset="0"/>
              </a:rPr>
              <a:t>Τα χέρια σταυρώνουν στο </a:t>
            </a:r>
            <a:r>
              <a:rPr lang="el-GR" sz="2400" dirty="0">
                <a:latin typeface="Calibri" pitchFamily="34" charset="0"/>
              </a:rPr>
              <a:t>στήθος </a:t>
            </a:r>
            <a:r>
              <a:rPr lang="el-GR" sz="2400" dirty="0" smtClean="0">
                <a:latin typeface="Calibri" pitchFamily="34" charset="0"/>
              </a:rPr>
              <a:t>και αγγίζουν τους ώμους </a:t>
            </a:r>
          </a:p>
          <a:p>
            <a:r>
              <a:rPr lang="el-GR" sz="2400" dirty="0" smtClean="0">
                <a:latin typeface="Calibri" pitchFamily="34" charset="0"/>
              </a:rPr>
              <a:t>απόσταση 1 </a:t>
            </a:r>
            <a:r>
              <a:rPr lang="en-US" sz="2400" dirty="0" smtClean="0">
                <a:latin typeface="Calibri" pitchFamily="34" charset="0"/>
              </a:rPr>
              <a:t>m </a:t>
            </a:r>
            <a:r>
              <a:rPr lang="el-GR" sz="2400" dirty="0" smtClean="0">
                <a:latin typeface="Calibri" pitchFamily="34" charset="0"/>
              </a:rPr>
              <a:t>από τον τοίχο</a:t>
            </a:r>
          </a:p>
          <a:p>
            <a:r>
              <a:rPr lang="el-GR" sz="2400" dirty="0" smtClean="0">
                <a:latin typeface="Calibri" pitchFamily="34" charset="0"/>
              </a:rPr>
              <a:t>Η ισορροπία</a:t>
            </a:r>
            <a:r>
              <a:rPr lang="en-US" sz="2400" dirty="0" smtClean="0">
                <a:latin typeface="Calibri" pitchFamily="34" charset="0"/>
              </a:rPr>
              <a:t> </a:t>
            </a:r>
            <a:r>
              <a:rPr lang="el-GR" sz="2400" dirty="0" smtClean="0">
                <a:latin typeface="Calibri" pitchFamily="34" charset="0"/>
              </a:rPr>
              <a:t>καταγράφεται για 30 </a:t>
            </a:r>
            <a:r>
              <a:rPr lang="en-US" sz="2400" dirty="0" smtClean="0">
                <a:latin typeface="Calibri" pitchFamily="34" charset="0"/>
              </a:rPr>
              <a:t>sec</a:t>
            </a:r>
            <a:r>
              <a:rPr lang="el-GR" sz="2400" dirty="0" smtClean="0">
                <a:latin typeface="Calibri" pitchFamily="34" charset="0"/>
              </a:rPr>
              <a:t> </a:t>
            </a:r>
            <a:r>
              <a:rPr lang="en-US" sz="2400" dirty="0" smtClean="0">
                <a:latin typeface="Calibri" pitchFamily="34" charset="0"/>
              </a:rPr>
              <a:t>(</a:t>
            </a:r>
            <a:r>
              <a:rPr lang="el-GR" sz="2400" dirty="0">
                <a:latin typeface="Calibri" pitchFamily="34" charset="0"/>
              </a:rPr>
              <a:t>ανοικτά</a:t>
            </a:r>
            <a:r>
              <a:rPr lang="en-US" sz="2400" dirty="0">
                <a:latin typeface="Calibri" pitchFamily="34" charset="0"/>
              </a:rPr>
              <a:t>-</a:t>
            </a:r>
            <a:r>
              <a:rPr lang="el-GR" sz="2400" dirty="0">
                <a:latin typeface="Calibri" pitchFamily="34" charset="0"/>
              </a:rPr>
              <a:t> κλειστά </a:t>
            </a:r>
            <a:r>
              <a:rPr lang="el-GR" sz="2400" dirty="0" smtClean="0">
                <a:latin typeface="Calibri" pitchFamily="34" charset="0"/>
              </a:rPr>
              <a:t>μάτια)</a:t>
            </a:r>
          </a:p>
          <a:p>
            <a:r>
              <a:rPr lang="el-GR" sz="2400" dirty="0" smtClean="0">
                <a:latin typeface="Calibri" pitchFamily="34" charset="0"/>
              </a:rPr>
              <a:t>Η δοκιμασία σταματάει αν μετακινηθούν χέρια-πόδια ή ανοίξουν τα μάτια</a:t>
            </a:r>
            <a:endParaRPr lang="el-GR" sz="2400" dirty="0">
              <a:latin typeface="Calibri" pitchFamily="34" charset="0"/>
            </a:endParaRPr>
          </a:p>
          <a:p>
            <a:pPr>
              <a:buNone/>
            </a:pPr>
            <a:r>
              <a:rPr lang="el-GR" sz="1900" dirty="0" smtClean="0">
                <a:latin typeface="Calibri" pitchFamily="34" charset="0"/>
              </a:rPr>
              <a:t>     (</a:t>
            </a:r>
            <a:r>
              <a:rPr lang="en-US" sz="1900" dirty="0" smtClean="0">
                <a:latin typeface="Calibri" pitchFamily="34" charset="0"/>
              </a:rPr>
              <a:t>O’ </a:t>
            </a:r>
            <a:r>
              <a:rPr lang="en-US" sz="1900" dirty="0" err="1" smtClean="0">
                <a:latin typeface="Calibri" pitchFamily="34" charset="0"/>
              </a:rPr>
              <a:t>Loughlin</a:t>
            </a:r>
            <a:r>
              <a:rPr lang="en-US" sz="1900" dirty="0" smtClean="0">
                <a:latin typeface="Calibri" pitchFamily="34" charset="0"/>
              </a:rPr>
              <a:t>, 1993)</a:t>
            </a:r>
            <a:endParaRPr lang="el-GR" sz="1900" dirty="0"/>
          </a:p>
        </p:txBody>
      </p:sp>
      <p:pic>
        <p:nvPicPr>
          <p:cNvPr id="14338" name="Picture 2" descr="http://www.scielo.br/img/revistas/anp/v69n6/21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459" y="1340768"/>
            <a:ext cx="1752600"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5550818"/>
            <a:ext cx="4572000" cy="1015663"/>
          </a:xfrm>
          <a:prstGeom prst="rect">
            <a:avLst/>
          </a:prstGeom>
        </p:spPr>
        <p:txBody>
          <a:bodyPr>
            <a:spAutoFit/>
          </a:bodyPr>
          <a:lstStyle/>
          <a:p>
            <a:r>
              <a:rPr lang="en-US" sz="1200" dirty="0" err="1">
                <a:solidFill>
                  <a:schemeClr val="tx1">
                    <a:lumMod val="75000"/>
                    <a:lumOff val="25000"/>
                  </a:schemeClr>
                </a:solidFill>
                <a:latin typeface="+mn-lt"/>
              </a:rPr>
              <a:t>Maranhão-Filho</a:t>
            </a:r>
            <a:r>
              <a:rPr lang="en-US" sz="1200" dirty="0">
                <a:solidFill>
                  <a:schemeClr val="tx1">
                    <a:lumMod val="75000"/>
                    <a:lumOff val="25000"/>
                  </a:schemeClr>
                </a:solidFill>
                <a:latin typeface="+mn-lt"/>
              </a:rPr>
              <a:t>, </a:t>
            </a:r>
            <a:r>
              <a:rPr lang="en-US" sz="1200" dirty="0" err="1">
                <a:solidFill>
                  <a:schemeClr val="tx1">
                    <a:lumMod val="75000"/>
                    <a:lumOff val="25000"/>
                  </a:schemeClr>
                </a:solidFill>
                <a:latin typeface="+mn-lt"/>
              </a:rPr>
              <a:t>Péricles</a:t>
            </a:r>
            <a:r>
              <a:rPr lang="en-US" sz="1200" dirty="0">
                <a:solidFill>
                  <a:schemeClr val="tx1">
                    <a:lumMod val="75000"/>
                    <a:lumOff val="25000"/>
                  </a:schemeClr>
                </a:solidFill>
                <a:latin typeface="+mn-lt"/>
              </a:rPr>
              <a:t> A., </a:t>
            </a:r>
            <a:r>
              <a:rPr lang="en-US" sz="1200" dirty="0" err="1">
                <a:solidFill>
                  <a:schemeClr val="tx1">
                    <a:lumMod val="75000"/>
                    <a:lumOff val="25000"/>
                  </a:schemeClr>
                </a:solidFill>
                <a:latin typeface="+mn-lt"/>
              </a:rPr>
              <a:t>Maranhão</a:t>
            </a:r>
            <a:r>
              <a:rPr lang="en-US" sz="1200" dirty="0">
                <a:solidFill>
                  <a:schemeClr val="tx1">
                    <a:lumMod val="75000"/>
                    <a:lumOff val="25000"/>
                  </a:schemeClr>
                </a:solidFill>
                <a:latin typeface="+mn-lt"/>
              </a:rPr>
              <a:t>, Eliana Teixeira, Silva, Marcos Martins da, &amp; Lima, Marco </a:t>
            </a:r>
            <a:r>
              <a:rPr lang="en-US" sz="1200" dirty="0" err="1">
                <a:solidFill>
                  <a:schemeClr val="tx1">
                    <a:lumMod val="75000"/>
                    <a:lumOff val="25000"/>
                  </a:schemeClr>
                </a:solidFill>
                <a:latin typeface="+mn-lt"/>
              </a:rPr>
              <a:t>Antônio</a:t>
            </a:r>
            <a:r>
              <a:rPr lang="en-US" sz="1200" dirty="0">
                <a:solidFill>
                  <a:schemeClr val="tx1">
                    <a:lumMod val="75000"/>
                    <a:lumOff val="25000"/>
                  </a:schemeClr>
                </a:solidFill>
                <a:latin typeface="+mn-lt"/>
              </a:rPr>
              <a:t>. (2011). </a:t>
            </a:r>
            <a:r>
              <a:rPr lang="en-US" sz="1200" dirty="0">
                <a:solidFill>
                  <a:schemeClr val="tx1">
                    <a:lumMod val="75000"/>
                    <a:lumOff val="25000"/>
                  </a:schemeClr>
                </a:solidFill>
                <a:latin typeface="+mn-lt"/>
                <a:hlinkClick r:id="rId4"/>
              </a:rPr>
              <a:t>Rethinking the neurological examination I: static balance assessment</a:t>
            </a:r>
            <a:r>
              <a:rPr lang="en-US" sz="1200" dirty="0">
                <a:solidFill>
                  <a:schemeClr val="tx1">
                    <a:lumMod val="75000"/>
                    <a:lumOff val="25000"/>
                  </a:schemeClr>
                </a:solidFill>
                <a:latin typeface="+mn-lt"/>
              </a:rPr>
              <a:t>. </a:t>
            </a:r>
            <a:r>
              <a:rPr lang="en-US" sz="1200" i="1" dirty="0" err="1">
                <a:solidFill>
                  <a:schemeClr val="tx1">
                    <a:lumMod val="75000"/>
                    <a:lumOff val="25000"/>
                  </a:schemeClr>
                </a:solidFill>
                <a:latin typeface="+mn-lt"/>
              </a:rPr>
              <a:t>Arquivos</a:t>
            </a:r>
            <a:r>
              <a:rPr lang="en-US" sz="1200" i="1" dirty="0">
                <a:solidFill>
                  <a:schemeClr val="tx1">
                    <a:lumMod val="75000"/>
                    <a:lumOff val="25000"/>
                  </a:schemeClr>
                </a:solidFill>
                <a:latin typeface="+mn-lt"/>
              </a:rPr>
              <a:t> de Neuro-</a:t>
            </a:r>
            <a:r>
              <a:rPr lang="en-US" sz="1200" i="1" dirty="0" err="1">
                <a:solidFill>
                  <a:schemeClr val="tx1">
                    <a:lumMod val="75000"/>
                    <a:lumOff val="25000"/>
                  </a:schemeClr>
                </a:solidFill>
                <a:latin typeface="+mn-lt"/>
              </a:rPr>
              <a:t>Psiquiatria</a:t>
            </a:r>
            <a:r>
              <a:rPr lang="en-US" sz="1200" dirty="0">
                <a:solidFill>
                  <a:schemeClr val="tx1">
                    <a:lumMod val="75000"/>
                    <a:lumOff val="25000"/>
                  </a:schemeClr>
                </a:solidFill>
                <a:latin typeface="+mn-lt"/>
              </a:rPr>
              <a:t>, </a:t>
            </a:r>
            <a:r>
              <a:rPr lang="en-US" sz="1200" i="1" dirty="0">
                <a:solidFill>
                  <a:schemeClr val="tx1">
                    <a:lumMod val="75000"/>
                    <a:lumOff val="25000"/>
                  </a:schemeClr>
                </a:solidFill>
                <a:latin typeface="+mn-lt"/>
              </a:rPr>
              <a:t>69</a:t>
            </a:r>
            <a:r>
              <a:rPr lang="en-US" sz="1200" dirty="0">
                <a:solidFill>
                  <a:schemeClr val="tx1">
                    <a:lumMod val="75000"/>
                    <a:lumOff val="25000"/>
                  </a:schemeClr>
                </a:solidFill>
                <a:latin typeface="+mn-lt"/>
              </a:rPr>
              <a:t>(6), 954-958. Retrieved October 15, </a:t>
            </a:r>
            <a:r>
              <a:rPr lang="en-US" sz="1200" dirty="0" smtClean="0">
                <a:solidFill>
                  <a:schemeClr val="tx1">
                    <a:lumMod val="75000"/>
                    <a:lumOff val="25000"/>
                  </a:schemeClr>
                </a:solidFill>
                <a:latin typeface="+mn-lt"/>
              </a:rPr>
              <a:t>2014</a:t>
            </a:r>
            <a:r>
              <a:rPr lang="el-GR"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με άδεια </a:t>
            </a:r>
            <a:r>
              <a:rPr lang="en-US" sz="1200" dirty="0">
                <a:latin typeface="+mn-lt"/>
                <a:hlinkClick r:id="rId5"/>
              </a:rPr>
              <a:t>CC BY-NC </a:t>
            </a:r>
            <a:r>
              <a:rPr lang="en-US" sz="1200" dirty="0" smtClean="0">
                <a:latin typeface="+mn-lt"/>
                <a:hlinkClick r:id="rId5"/>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47123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Τίτλος"/>
          <p:cNvSpPr>
            <a:spLocks noGrp="1"/>
          </p:cNvSpPr>
          <p:nvPr>
            <p:ph type="title"/>
          </p:nvPr>
        </p:nvSpPr>
        <p:spPr/>
        <p:txBody>
          <a:bodyPr/>
          <a:lstStyle/>
          <a:p>
            <a:r>
              <a:rPr lang="el-GR" sz="3600" dirty="0" smtClean="0">
                <a:latin typeface="Calibri" pitchFamily="34" charset="0"/>
              </a:rPr>
              <a:t>Αξιολόγηση</a:t>
            </a:r>
            <a:r>
              <a:rPr lang="en-US" sz="3600" dirty="0" smtClean="0">
                <a:latin typeface="Calibri" pitchFamily="34" charset="0"/>
              </a:rPr>
              <a:t> </a:t>
            </a:r>
            <a:r>
              <a:rPr lang="el-GR" sz="3600" dirty="0" smtClean="0">
                <a:latin typeface="Calibri" pitchFamily="34" charset="0"/>
              </a:rPr>
              <a:t>ισορροπίας </a:t>
            </a:r>
            <a:r>
              <a:rPr lang="el-GR" sz="2800" b="0" dirty="0" smtClean="0">
                <a:latin typeface="Calibri" pitchFamily="34" charset="0"/>
              </a:rPr>
              <a:t>(4 από 5) </a:t>
            </a:r>
            <a:endParaRPr lang="el-GR" sz="2800" b="0" dirty="0"/>
          </a:p>
        </p:txBody>
      </p:sp>
      <p:sp>
        <p:nvSpPr>
          <p:cNvPr id="7" name="6 - Θέση αριθμού διαφάνειας"/>
          <p:cNvSpPr>
            <a:spLocks noGrp="1"/>
          </p:cNvSpPr>
          <p:nvPr>
            <p:ph type="sldNum" sz="quarter" idx="12"/>
          </p:nvPr>
        </p:nvSpPr>
        <p:spPr/>
        <p:txBody>
          <a:bodyPr/>
          <a:lstStyle/>
          <a:p>
            <a:pPr>
              <a:defRPr/>
            </a:pPr>
            <a:fld id="{AA502C16-C0AC-4ED2-86BA-B4EEC6B85AD5}" type="slidenum">
              <a:rPr lang="el-GR" smtClean="0"/>
              <a:pPr>
                <a:defRPr/>
              </a:pPr>
              <a:t>46</a:t>
            </a:fld>
            <a:endParaRPr lang="el-GR"/>
          </a:p>
        </p:txBody>
      </p:sp>
      <p:sp>
        <p:nvSpPr>
          <p:cNvPr id="2" name="Content Placeholder 1"/>
          <p:cNvSpPr>
            <a:spLocks noGrp="1"/>
          </p:cNvSpPr>
          <p:nvPr>
            <p:ph idx="1"/>
          </p:nvPr>
        </p:nvSpPr>
        <p:spPr>
          <a:xfrm>
            <a:off x="457200" y="1196752"/>
            <a:ext cx="7859216" cy="5040560"/>
          </a:xfrm>
        </p:spPr>
        <p:txBody>
          <a:bodyPr>
            <a:normAutofit/>
          </a:bodyPr>
          <a:lstStyle/>
          <a:p>
            <a:pPr marL="0" indent="0">
              <a:buNone/>
            </a:pPr>
            <a:r>
              <a:rPr lang="el-GR" sz="2400" b="1" dirty="0">
                <a:solidFill>
                  <a:srgbClr val="820000"/>
                </a:solidFill>
              </a:rPr>
              <a:t>Δοκιμασία </a:t>
            </a:r>
            <a:r>
              <a:rPr lang="el-GR" sz="2400" b="1" dirty="0" smtClean="0">
                <a:solidFill>
                  <a:srgbClr val="820000"/>
                </a:solidFill>
              </a:rPr>
              <a:t>λειτουργικής προσέγγισης </a:t>
            </a:r>
            <a:endParaRPr lang="el-GR" sz="2400" b="1" dirty="0">
              <a:solidFill>
                <a:srgbClr val="820000"/>
              </a:solidFill>
            </a:endParaRPr>
          </a:p>
          <a:p>
            <a:pPr marL="0" indent="0">
              <a:buNone/>
            </a:pPr>
            <a:r>
              <a:rPr lang="el-GR" sz="2400" dirty="0"/>
              <a:t>Ο δοκιμαζόμενος </a:t>
            </a:r>
            <a:r>
              <a:rPr lang="el-GR" sz="2400" dirty="0" smtClean="0"/>
              <a:t>στέκεται όρθιος </a:t>
            </a:r>
            <a:r>
              <a:rPr lang="el-GR" sz="2400" dirty="0"/>
              <a:t>με τα πόδια </a:t>
            </a:r>
            <a:r>
              <a:rPr lang="el-GR" sz="2400" dirty="0" smtClean="0"/>
              <a:t>ανοικτά στο </a:t>
            </a:r>
            <a:r>
              <a:rPr lang="el-GR" sz="2400" dirty="0"/>
              <a:t>ύψος των ώμων και το </a:t>
            </a:r>
            <a:r>
              <a:rPr lang="el-GR" sz="2400" dirty="0" smtClean="0"/>
              <a:t>ένα χέρι </a:t>
            </a:r>
            <a:r>
              <a:rPr lang="el-GR" sz="2400" dirty="0"/>
              <a:t>στις 90</a:t>
            </a:r>
            <a:r>
              <a:rPr lang="el-GR" sz="2400" dirty="0">
                <a:cs typeface="Calibri"/>
              </a:rPr>
              <a:t>˚. Προσεγγίζει </a:t>
            </a:r>
            <a:r>
              <a:rPr lang="el-GR" sz="2400" dirty="0" smtClean="0">
                <a:cs typeface="Calibri"/>
              </a:rPr>
              <a:t>το χέρι </a:t>
            </a:r>
            <a:r>
              <a:rPr lang="el-GR" sz="2400" dirty="0">
                <a:cs typeface="Calibri"/>
              </a:rPr>
              <a:t>εμπρός χωρίς να </a:t>
            </a:r>
            <a:r>
              <a:rPr lang="el-GR" sz="2400" dirty="0" smtClean="0">
                <a:cs typeface="Calibri"/>
              </a:rPr>
              <a:t>χάσει την </a:t>
            </a:r>
            <a:r>
              <a:rPr lang="el-GR" sz="2400" dirty="0">
                <a:cs typeface="Calibri"/>
              </a:rPr>
              <a:t>ισορροπία ή να κουνήσει </a:t>
            </a:r>
            <a:r>
              <a:rPr lang="el-GR" sz="2400" dirty="0" smtClean="0">
                <a:cs typeface="Calibri"/>
              </a:rPr>
              <a:t>τα πόδια</a:t>
            </a:r>
            <a:endParaRPr lang="el-GR" sz="1800" dirty="0">
              <a:cs typeface="Calibri"/>
            </a:endParaRPr>
          </a:p>
          <a:p>
            <a:pPr marL="0" indent="0">
              <a:buNone/>
            </a:pPr>
            <a:endParaRPr lang="el-GR" sz="1800" dirty="0" smtClean="0">
              <a:cs typeface="Calibri"/>
            </a:endParaRPr>
          </a:p>
          <a:p>
            <a:pPr marL="0" indent="0" algn="r">
              <a:buNone/>
            </a:pPr>
            <a:r>
              <a:rPr lang="el-GR" sz="1800" dirty="0" smtClean="0">
                <a:cs typeface="Calibri"/>
              </a:rPr>
              <a:t>(</a:t>
            </a:r>
            <a:r>
              <a:rPr lang="en-US" sz="1800" dirty="0" err="1">
                <a:cs typeface="Calibri"/>
              </a:rPr>
              <a:t>Dunkan</a:t>
            </a:r>
            <a:r>
              <a:rPr lang="en-US" sz="1800" dirty="0">
                <a:cs typeface="Calibri"/>
              </a:rPr>
              <a:t> et al., 1990</a:t>
            </a:r>
            <a:r>
              <a:rPr lang="en-US" sz="1800" dirty="0" smtClean="0">
                <a:cs typeface="Calibri"/>
              </a:rPr>
              <a:t>)</a:t>
            </a:r>
            <a:endParaRPr lang="el-GR" sz="1800" dirty="0"/>
          </a:p>
        </p:txBody>
      </p:sp>
      <p:pic>
        <p:nvPicPr>
          <p:cNvPr id="4" name="Picture 2" descr="http://1.bp.blogspot.com/-JGbLrFEa3Gg/T3CQMv8E-oI/AAAAAAAABdA/CvBLQBa9JKA/s1600/fonksiyonel+eri%C5%9Fme+tes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29000"/>
            <a:ext cx="4081932" cy="2812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1640" y="6396334"/>
            <a:ext cx="2286000" cy="276999"/>
          </a:xfrm>
          <a:prstGeom prst="rect">
            <a:avLst/>
          </a:prstGeom>
        </p:spPr>
        <p:txBody>
          <a:bodyPr wrap="square">
            <a:spAutoFit/>
          </a:bodyPr>
          <a:lstStyle/>
          <a:p>
            <a:pPr algn="ctr"/>
            <a:r>
              <a:rPr lang="en-US" sz="1200" dirty="0" smtClean="0">
                <a:latin typeface="+mn-lt"/>
                <a:hlinkClick r:id="rId3"/>
              </a:rPr>
              <a:t>drdenizdogan.com</a:t>
            </a:r>
            <a:endParaRPr lang="el-GR" sz="1200" dirty="0">
              <a:latin typeface="+mn-lt"/>
            </a:endParaRPr>
          </a:p>
        </p:txBody>
      </p:sp>
    </p:spTree>
    <p:extLst>
      <p:ext uri="{BB962C8B-B14F-4D97-AF65-F5344CB8AC3E}">
        <p14:creationId xmlns:p14="http://schemas.microsoft.com/office/powerpoint/2010/main" val="4106684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sz="3600" dirty="0" smtClean="0">
                <a:solidFill>
                  <a:srgbClr val="004B82"/>
                </a:solidFill>
                <a:latin typeface="Calibri" pitchFamily="34" charset="0"/>
              </a:rPr>
              <a:t>Αξιολόγηση</a:t>
            </a:r>
            <a:r>
              <a:rPr lang="en-US" sz="3600" dirty="0" smtClean="0">
                <a:solidFill>
                  <a:srgbClr val="004B82"/>
                </a:solidFill>
                <a:latin typeface="Calibri" pitchFamily="34" charset="0"/>
              </a:rPr>
              <a:t> </a:t>
            </a:r>
            <a:r>
              <a:rPr lang="el-GR" sz="3600" dirty="0" smtClean="0">
                <a:solidFill>
                  <a:srgbClr val="004B82"/>
                </a:solidFill>
                <a:latin typeface="Calibri" pitchFamily="34" charset="0"/>
              </a:rPr>
              <a:t>ισορροπίας </a:t>
            </a:r>
            <a:r>
              <a:rPr lang="el-GR" sz="2800" b="0" dirty="0" smtClean="0">
                <a:solidFill>
                  <a:srgbClr val="004B82"/>
                </a:solidFill>
                <a:latin typeface="Calibri" pitchFamily="34" charset="0"/>
              </a:rPr>
              <a:t>(5 από 5)</a:t>
            </a:r>
            <a:endParaRPr lang="el-GR" sz="2800" b="0" dirty="0">
              <a:solidFill>
                <a:srgbClr val="004B82"/>
              </a:solidFill>
            </a:endParaRPr>
          </a:p>
        </p:txBody>
      </p:sp>
      <p:sp>
        <p:nvSpPr>
          <p:cNvPr id="2" name="Content Placeholder 1"/>
          <p:cNvSpPr>
            <a:spLocks noGrp="1"/>
          </p:cNvSpPr>
          <p:nvPr>
            <p:ph idx="1"/>
          </p:nvPr>
        </p:nvSpPr>
        <p:spPr/>
        <p:txBody>
          <a:bodyPr>
            <a:normAutofit/>
          </a:bodyPr>
          <a:lstStyle/>
          <a:p>
            <a:pPr marL="0" indent="0">
              <a:buNone/>
            </a:pPr>
            <a:r>
              <a:rPr lang="el-GR" sz="2400" b="1" dirty="0">
                <a:solidFill>
                  <a:srgbClr val="820000"/>
                </a:solidFill>
              </a:rPr>
              <a:t>Κλίμακα ισορροπίας </a:t>
            </a:r>
            <a:r>
              <a:rPr lang="en-US" sz="2400" b="1" dirty="0">
                <a:solidFill>
                  <a:srgbClr val="820000"/>
                </a:solidFill>
              </a:rPr>
              <a:t>Berg</a:t>
            </a:r>
          </a:p>
          <a:p>
            <a:r>
              <a:rPr lang="el-GR" sz="2400" dirty="0" smtClean="0"/>
              <a:t>Η </a:t>
            </a:r>
            <a:r>
              <a:rPr lang="el-GR" sz="2400" dirty="0"/>
              <a:t>κλίμακα περιλαμβάνει 14 δεξιότητες όπως μετακινήσεις από καθιστή σε όρθια θέση, δοκιμασίες στην όρθια θέση</a:t>
            </a:r>
          </a:p>
          <a:p>
            <a:r>
              <a:rPr lang="el-GR" sz="2400" dirty="0"/>
              <a:t>(ανοικτά – κλειστά μάτια, διαφορετικές τοποθετήσεις ποδιών) , ανασήκωμα αντικειμένων κ.α.)</a:t>
            </a:r>
          </a:p>
          <a:p>
            <a:r>
              <a:rPr lang="el-GR" sz="2400" dirty="0" smtClean="0"/>
              <a:t>Κάθε </a:t>
            </a:r>
            <a:r>
              <a:rPr lang="el-GR" sz="2400" dirty="0"/>
              <a:t>επιμέρους δεξιότητα βαθμολογείται από 0- 4</a:t>
            </a:r>
          </a:p>
          <a:p>
            <a:r>
              <a:rPr lang="el-GR" sz="2400" dirty="0" smtClean="0"/>
              <a:t>Η </a:t>
            </a:r>
            <a:r>
              <a:rPr lang="el-GR" sz="2400" dirty="0"/>
              <a:t>συνολική βαθμολογία κυμαίνεται από 0 έως </a:t>
            </a:r>
            <a:r>
              <a:rPr lang="el-GR" sz="2400" dirty="0" smtClean="0"/>
              <a:t>56 </a:t>
            </a:r>
            <a:r>
              <a:rPr lang="en-US" sz="1800" dirty="0"/>
              <a:t>( Berg 1993)</a:t>
            </a:r>
            <a:endParaRPr lang="el-GR" sz="1800" dirty="0"/>
          </a:p>
          <a:p>
            <a:endParaRPr lang="en-US" sz="2400" dirty="0"/>
          </a:p>
          <a:p>
            <a:endParaRPr lang="el-GR" sz="2400" dirty="0"/>
          </a:p>
        </p:txBody>
      </p:sp>
      <p:sp>
        <p:nvSpPr>
          <p:cNvPr id="5" name="4 - Θέση αριθμού διαφάνειας"/>
          <p:cNvSpPr>
            <a:spLocks noGrp="1"/>
          </p:cNvSpPr>
          <p:nvPr>
            <p:ph type="sldNum" sz="quarter" idx="12"/>
          </p:nvPr>
        </p:nvSpPr>
        <p:spPr/>
        <p:txBody>
          <a:bodyPr/>
          <a:lstStyle/>
          <a:p>
            <a:pPr>
              <a:defRPr/>
            </a:pPr>
            <a:fld id="{D01C4652-4BBA-42D5-82D6-86B07F36DF25}" type="slidenum">
              <a:rPr lang="el-GR" altLang="en-US" smtClean="0"/>
              <a:pPr>
                <a:defRPr/>
              </a:pPr>
              <a:t>47</a:t>
            </a:fld>
            <a:endParaRPr lang="el-GR" altLang="en-US"/>
          </a:p>
        </p:txBody>
      </p:sp>
    </p:spTree>
    <p:extLst>
      <p:ext uri="{BB962C8B-B14F-4D97-AF65-F5344CB8AC3E}">
        <p14:creationId xmlns:p14="http://schemas.microsoft.com/office/powerpoint/2010/main" val="284013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Επιλογή δοκιμασιών Φ.Κ. </a:t>
            </a:r>
            <a:r>
              <a:rPr lang="el-GR" sz="2800" b="0" dirty="0" smtClean="0"/>
              <a:t>(1 από 4) </a:t>
            </a:r>
            <a:endParaRPr lang="el-GR" sz="2800" b="0" dirty="0"/>
          </a:p>
        </p:txBody>
      </p:sp>
      <p:sp>
        <p:nvSpPr>
          <p:cNvPr id="3" name="2 - Θέση περιεχομένου"/>
          <p:cNvSpPr>
            <a:spLocks noGrp="1"/>
          </p:cNvSpPr>
          <p:nvPr>
            <p:ph idx="1"/>
          </p:nvPr>
        </p:nvSpPr>
        <p:spPr>
          <a:xfrm>
            <a:off x="457200" y="1196752"/>
            <a:ext cx="8229600" cy="2376264"/>
          </a:xfrm>
        </p:spPr>
        <p:txBody>
          <a:bodyPr>
            <a:normAutofit/>
          </a:bodyPr>
          <a:lstStyle/>
          <a:p>
            <a:pPr>
              <a:buNone/>
            </a:pPr>
            <a:r>
              <a:rPr lang="el-GR" sz="2400" b="1" dirty="0" smtClean="0">
                <a:solidFill>
                  <a:srgbClr val="820000"/>
                </a:solidFill>
              </a:rPr>
              <a:t>Επιλογή δοκιμασιών ανάλογα</a:t>
            </a:r>
            <a:r>
              <a:rPr lang="en-US" sz="2400" b="1" dirty="0" smtClean="0">
                <a:solidFill>
                  <a:srgbClr val="820000"/>
                </a:solidFill>
              </a:rPr>
              <a:t> </a:t>
            </a:r>
            <a:r>
              <a:rPr lang="el-GR" sz="2400" b="1" dirty="0" smtClean="0">
                <a:solidFill>
                  <a:srgbClr val="820000"/>
                </a:solidFill>
              </a:rPr>
              <a:t>με:</a:t>
            </a:r>
          </a:p>
          <a:p>
            <a:pPr>
              <a:buNone/>
            </a:pPr>
            <a:r>
              <a:rPr lang="el-GR" sz="2400" dirty="0" smtClean="0"/>
              <a:t>α) τα χαρακτηριστικά της Φ.Κ.  που θα αξιολογηθούν</a:t>
            </a:r>
          </a:p>
          <a:p>
            <a:pPr>
              <a:buNone/>
            </a:pPr>
            <a:r>
              <a:rPr lang="el-GR" sz="2400" dirty="0" smtClean="0"/>
              <a:t>β) τις συνθήκες - εξοπλισμός </a:t>
            </a:r>
          </a:p>
          <a:p>
            <a:pPr>
              <a:buNone/>
            </a:pPr>
            <a:r>
              <a:rPr lang="el-GR" sz="2400" dirty="0" smtClean="0"/>
              <a:t>γ) τους στόχους του προγράμματος Π.Κ.Δ, και της λειτουργικής</a:t>
            </a:r>
          </a:p>
          <a:p>
            <a:pPr>
              <a:buNone/>
            </a:pPr>
            <a:r>
              <a:rPr lang="el-GR" sz="2400" dirty="0"/>
              <a:t> </a:t>
            </a:r>
            <a:r>
              <a:rPr lang="el-GR" sz="2400" dirty="0" smtClean="0"/>
              <a:t>   αποκατάστασης </a:t>
            </a:r>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48</a:t>
            </a:fld>
            <a:endParaRPr lang="el-GR"/>
          </a:p>
        </p:txBody>
      </p:sp>
      <p:sp>
        <p:nvSpPr>
          <p:cNvPr id="5" name="4 - Ορθογώνιο"/>
          <p:cNvSpPr/>
          <p:nvPr/>
        </p:nvSpPr>
        <p:spPr>
          <a:xfrm>
            <a:off x="4211960" y="3573016"/>
            <a:ext cx="4143372" cy="369332"/>
          </a:xfrm>
          <a:prstGeom prst="rect">
            <a:avLst/>
          </a:prstGeom>
        </p:spPr>
        <p:txBody>
          <a:bodyPr wrap="square">
            <a:spAutoFit/>
          </a:bodyPr>
          <a:lstStyle/>
          <a:p>
            <a:pPr algn="r"/>
            <a:r>
              <a:rPr lang="el-GR" sz="1800" dirty="0" smtClean="0">
                <a:latin typeface="Calibri" pitchFamily="34" charset="0"/>
                <a:sym typeface="Wingdings 3" pitchFamily="18" charset="2"/>
              </a:rPr>
              <a:t>(</a:t>
            </a:r>
            <a:r>
              <a:rPr lang="en-US" sz="1800" dirty="0" err="1" smtClean="0">
                <a:latin typeface="Calibri" pitchFamily="34" charset="0"/>
                <a:sym typeface="Wingdings 3" pitchFamily="18" charset="2"/>
              </a:rPr>
              <a:t>Horvat</a:t>
            </a:r>
            <a:r>
              <a:rPr lang="en-US" sz="1800" dirty="0" smtClean="0">
                <a:latin typeface="Calibri" pitchFamily="34" charset="0"/>
                <a:sym typeface="Wingdings 3" pitchFamily="18" charset="2"/>
              </a:rPr>
              <a:t>, Block &amp; Kelly, 2011</a:t>
            </a:r>
            <a:r>
              <a:rPr lang="el-GR" sz="1800" dirty="0" smtClean="0">
                <a:latin typeface="Calibri" pitchFamily="34" charset="0"/>
                <a:sym typeface="Wingdings 3" pitchFamily="18" charset="2"/>
              </a:rPr>
              <a:t>)</a:t>
            </a:r>
            <a:endParaRPr lang="el-GR" sz="1800" dirty="0"/>
          </a:p>
        </p:txBody>
      </p:sp>
    </p:spTree>
    <p:extLst>
      <p:ext uri="{BB962C8B-B14F-4D97-AF65-F5344CB8AC3E}">
        <p14:creationId xmlns:p14="http://schemas.microsoft.com/office/powerpoint/2010/main" val="2491281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l-GR" sz="3600" dirty="0" smtClean="0">
                <a:latin typeface="+mn-lt"/>
              </a:rPr>
              <a:t>Ορισμός Φυσικής κατάστασης (Φ.Κ.) </a:t>
            </a:r>
          </a:p>
        </p:txBody>
      </p:sp>
      <p:sp>
        <p:nvSpPr>
          <p:cNvPr id="5123" name="Content Placeholder 2"/>
          <p:cNvSpPr>
            <a:spLocks noGrp="1"/>
          </p:cNvSpPr>
          <p:nvPr>
            <p:ph idx="1"/>
          </p:nvPr>
        </p:nvSpPr>
        <p:spPr>
          <a:xfrm>
            <a:off x="457200" y="1196752"/>
            <a:ext cx="8229600" cy="1944216"/>
          </a:xfrm>
        </p:spPr>
        <p:txBody>
          <a:bodyPr>
            <a:normAutofit/>
          </a:bodyPr>
          <a:lstStyle/>
          <a:p>
            <a:pPr eaLnBrk="1" hangingPunct="1">
              <a:buNone/>
            </a:pPr>
            <a:r>
              <a:rPr lang="el-GR" sz="2400" dirty="0" smtClean="0"/>
              <a:t>Πολυδιάστατη έννοια η οποία  αναφέρεται σε ένα σύνολο</a:t>
            </a:r>
          </a:p>
          <a:p>
            <a:pPr eaLnBrk="1" hangingPunct="1">
              <a:buNone/>
            </a:pPr>
            <a:r>
              <a:rPr lang="el-GR" sz="2400" dirty="0" smtClean="0"/>
              <a:t>χαρακτηριστικών  τα οποία έχουν ή αποκτούν οι άνθρωποι και</a:t>
            </a:r>
          </a:p>
          <a:p>
            <a:pPr eaLnBrk="1" hangingPunct="1">
              <a:buNone/>
            </a:pPr>
            <a:r>
              <a:rPr lang="el-GR" sz="2400" dirty="0" smtClean="0"/>
              <a:t>σχετίζεται με την ικανότητά τους</a:t>
            </a:r>
            <a:r>
              <a:rPr lang="en-US" sz="2400" dirty="0" smtClean="0"/>
              <a:t> </a:t>
            </a:r>
            <a:r>
              <a:rPr lang="el-GR" sz="2400" dirty="0" smtClean="0"/>
              <a:t>να  εμπλέκονται σε φυσική</a:t>
            </a:r>
          </a:p>
          <a:p>
            <a:pPr eaLnBrk="1" hangingPunct="1">
              <a:buNone/>
            </a:pPr>
            <a:r>
              <a:rPr lang="el-GR" sz="2400" dirty="0" smtClean="0"/>
              <a:t>δραστηριότητα </a:t>
            </a:r>
          </a:p>
          <a:p>
            <a:pPr eaLnBrk="1" hangingPunct="1">
              <a:lnSpc>
                <a:spcPct val="90000"/>
              </a:lnSpc>
            </a:pPr>
            <a:endParaRPr lang="el-GR" sz="2400" b="1" dirty="0" smtClean="0"/>
          </a:p>
          <a:p>
            <a:pPr eaLnBrk="1" hangingPunct="1">
              <a:lnSpc>
                <a:spcPct val="90000"/>
              </a:lnSpc>
              <a:buFont typeface="Wingdings" pitchFamily="2" charset="2"/>
              <a:buChar char="v"/>
            </a:pPr>
            <a:endParaRPr lang="el-GR" sz="2400" dirty="0" smtClean="0"/>
          </a:p>
        </p:txBody>
      </p:sp>
      <p:sp>
        <p:nvSpPr>
          <p:cNvPr id="512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F88D109-8C67-472A-9B1D-20DD017214A8}" type="slidenum">
              <a:rPr lang="el-GR" smtClean="0"/>
              <a:pPr>
                <a:defRPr/>
              </a:pPr>
              <a:t>4</a:t>
            </a:fld>
            <a:endParaRPr lang="el-GR" dirty="0" smtClean="0"/>
          </a:p>
        </p:txBody>
      </p:sp>
      <p:sp>
        <p:nvSpPr>
          <p:cNvPr id="5" name="Rectangle 4"/>
          <p:cNvSpPr/>
          <p:nvPr/>
        </p:nvSpPr>
        <p:spPr>
          <a:xfrm>
            <a:off x="463312" y="5269411"/>
            <a:ext cx="7925112" cy="646331"/>
          </a:xfrm>
          <a:prstGeom prst="rect">
            <a:avLst/>
          </a:prstGeom>
        </p:spPr>
        <p:txBody>
          <a:bodyPr wrap="square">
            <a:spAutoFit/>
          </a:bodyPr>
          <a:lstStyle/>
          <a:p>
            <a:pPr>
              <a:defRPr/>
            </a:pPr>
            <a:r>
              <a:rPr lang="en-US" sz="1800" dirty="0" smtClean="0">
                <a:latin typeface="+mn-lt"/>
                <a:cs typeface="+mn-cs"/>
              </a:rPr>
              <a:t>(</a:t>
            </a:r>
            <a:r>
              <a:rPr lang="en-US" sz="1800" dirty="0" smtClean="0">
                <a:latin typeface="+mn-lt"/>
              </a:rPr>
              <a:t>Bouchard &amp; Shephard,</a:t>
            </a:r>
            <a:r>
              <a:rPr lang="el-GR" sz="1800" dirty="0" smtClean="0">
                <a:latin typeface="+mn-lt"/>
              </a:rPr>
              <a:t> </a:t>
            </a:r>
            <a:r>
              <a:rPr lang="en-US" sz="1800" dirty="0" smtClean="0">
                <a:latin typeface="+mn-lt"/>
              </a:rPr>
              <a:t>1994</a:t>
            </a:r>
            <a:r>
              <a:rPr lang="el-GR" dirty="0">
                <a:latin typeface="+mn-lt"/>
              </a:rPr>
              <a:t>;</a:t>
            </a:r>
            <a:r>
              <a:rPr lang="el-GR" sz="1800" dirty="0" smtClean="0">
                <a:latin typeface="+mn-lt"/>
              </a:rPr>
              <a:t> </a:t>
            </a:r>
            <a:r>
              <a:rPr lang="en-US" sz="1800" dirty="0" smtClean="0">
                <a:latin typeface="+mn-lt"/>
              </a:rPr>
              <a:t>Caspersen, Powell &amp; Christenson</a:t>
            </a:r>
            <a:r>
              <a:rPr lang="el-GR" sz="1800" dirty="0" smtClean="0">
                <a:latin typeface="+mn-lt"/>
              </a:rPr>
              <a:t>, </a:t>
            </a:r>
            <a:r>
              <a:rPr lang="en-US" sz="1800" dirty="0" smtClean="0">
                <a:latin typeface="+mn-lt"/>
              </a:rPr>
              <a:t>1985</a:t>
            </a:r>
            <a:r>
              <a:rPr lang="el-GR" dirty="0">
                <a:latin typeface="+mn-lt"/>
              </a:rPr>
              <a:t>;</a:t>
            </a:r>
            <a:r>
              <a:rPr lang="en-US" sz="1800" dirty="0" smtClean="0">
                <a:latin typeface="+mn-lt"/>
              </a:rPr>
              <a:t> Corbin, </a:t>
            </a:r>
            <a:r>
              <a:rPr lang="en-US" sz="1800" dirty="0" err="1" smtClean="0">
                <a:latin typeface="+mn-lt"/>
              </a:rPr>
              <a:t>Pangrazi</a:t>
            </a:r>
            <a:r>
              <a:rPr lang="en-US" sz="1800" dirty="0" smtClean="0">
                <a:latin typeface="+mn-lt"/>
              </a:rPr>
              <a:t>,  &amp; Franks, 2000</a:t>
            </a:r>
            <a:r>
              <a:rPr lang="el-GR" sz="1800" dirty="0" smtClean="0">
                <a:latin typeface="+mn-lt"/>
              </a:rPr>
              <a:t>; </a:t>
            </a:r>
            <a:r>
              <a:rPr lang="en-US" sz="1800" dirty="0" smtClean="0">
                <a:latin typeface="+mn-lt"/>
              </a:rPr>
              <a:t>ACSM, </a:t>
            </a:r>
            <a:r>
              <a:rPr lang="el-GR" sz="1800" dirty="0" smtClean="0">
                <a:latin typeface="+mn-lt"/>
              </a:rPr>
              <a:t>2011</a:t>
            </a:r>
            <a:r>
              <a:rPr lang="en-US" sz="1800" dirty="0" smtClean="0">
                <a:latin typeface="+mn-lt"/>
              </a:rPr>
              <a:t>)</a:t>
            </a:r>
            <a:endParaRPr lang="en-US" sz="1800" dirty="0">
              <a:latin typeface="+mn-lt"/>
              <a:cs typeface="+mn-cs"/>
            </a:endParaRPr>
          </a:p>
        </p:txBody>
      </p:sp>
      <p:cxnSp>
        <p:nvCxnSpPr>
          <p:cNvPr id="8" name="Straight Connector 7"/>
          <p:cNvCxnSpPr/>
          <p:nvPr/>
        </p:nvCxnSpPr>
        <p:spPr>
          <a:xfrm>
            <a:off x="533602" y="3000372"/>
            <a:ext cx="76295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7" name="8 - TextBox"/>
          <p:cNvSpPr txBox="1">
            <a:spLocks noChangeArrowheads="1"/>
          </p:cNvSpPr>
          <p:nvPr/>
        </p:nvSpPr>
        <p:spPr bwMode="auto">
          <a:xfrm>
            <a:off x="457200" y="3286124"/>
            <a:ext cx="8215312" cy="1954381"/>
          </a:xfrm>
          <a:prstGeom prst="rect">
            <a:avLst/>
          </a:prstGeom>
          <a:noFill/>
          <a:ln w="9525">
            <a:noFill/>
            <a:miter lim="800000"/>
            <a:headEnd/>
            <a:tailEnd/>
          </a:ln>
        </p:spPr>
        <p:txBody>
          <a:bodyPr>
            <a:spAutoFit/>
          </a:bodyPr>
          <a:lstStyle/>
          <a:p>
            <a:r>
              <a:rPr lang="el-GR" sz="2400" dirty="0" smtClean="0">
                <a:latin typeface="+mn-lt"/>
              </a:rPr>
              <a:t>Συνιστώσες: </a:t>
            </a:r>
          </a:p>
          <a:p>
            <a:pPr marL="342900" indent="-342900">
              <a:spcBef>
                <a:spcPts val="600"/>
              </a:spcBef>
              <a:spcAft>
                <a:spcPts val="600"/>
              </a:spcAft>
              <a:buFont typeface="Arial" panose="020B0604020202020204" pitchFamily="34" charset="0"/>
              <a:buChar char="•"/>
            </a:pPr>
            <a:r>
              <a:rPr lang="el-GR" sz="2400" dirty="0" smtClean="0">
                <a:latin typeface="+mn-lt"/>
              </a:rPr>
              <a:t>Φυσιολογική (</a:t>
            </a:r>
            <a:r>
              <a:rPr lang="en-US" sz="2400" dirty="0" smtClean="0">
                <a:latin typeface="+mn-lt"/>
              </a:rPr>
              <a:t>Physiological)</a:t>
            </a:r>
            <a:endParaRPr lang="el-GR" sz="2400" dirty="0" smtClean="0">
              <a:latin typeface="+mn-lt"/>
            </a:endParaRPr>
          </a:p>
          <a:p>
            <a:pPr marL="342900" indent="-342900">
              <a:spcBef>
                <a:spcPts val="600"/>
              </a:spcBef>
              <a:spcAft>
                <a:spcPts val="600"/>
              </a:spcAft>
              <a:buFont typeface="Arial" panose="020B0604020202020204" pitchFamily="34" charset="0"/>
              <a:buChar char="•"/>
            </a:pPr>
            <a:r>
              <a:rPr lang="el-GR" sz="2400" dirty="0" smtClean="0">
                <a:latin typeface="+mn-lt"/>
              </a:rPr>
              <a:t>Σχετιζόμενη με την υγεία </a:t>
            </a:r>
            <a:r>
              <a:rPr lang="en-US" sz="2400" dirty="0" smtClean="0">
                <a:latin typeface="+mn-lt"/>
              </a:rPr>
              <a:t>(Health related)</a:t>
            </a:r>
            <a:endParaRPr lang="el-GR" sz="2400" dirty="0" smtClean="0">
              <a:latin typeface="+mn-lt"/>
            </a:endParaRPr>
          </a:p>
          <a:p>
            <a:pPr marL="342900" indent="-342900">
              <a:spcBef>
                <a:spcPts val="600"/>
              </a:spcBef>
              <a:spcAft>
                <a:spcPts val="600"/>
              </a:spcAft>
              <a:buFont typeface="Arial" panose="020B0604020202020204" pitchFamily="34" charset="0"/>
              <a:buChar char="•"/>
            </a:pPr>
            <a:r>
              <a:rPr lang="el-GR" sz="2400" dirty="0" smtClean="0">
                <a:latin typeface="+mn-lt"/>
              </a:rPr>
              <a:t>Σχετιζόμενη με ικανότητες</a:t>
            </a:r>
            <a:r>
              <a:rPr lang="en-US" sz="2400" dirty="0" smtClean="0">
                <a:latin typeface="+mn-lt"/>
              </a:rPr>
              <a:t> (Skill related)</a:t>
            </a:r>
            <a:endParaRPr lang="el-GR" sz="2400" dirty="0">
              <a:latin typeface="Times New Roman" pitchFamily="18" charset="0"/>
            </a:endParaRPr>
          </a:p>
        </p:txBody>
      </p:sp>
    </p:spTree>
    <p:extLst>
      <p:ext uri="{BB962C8B-B14F-4D97-AF65-F5344CB8AC3E}">
        <p14:creationId xmlns:p14="http://schemas.microsoft.com/office/powerpoint/2010/main" val="1374988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Επιλογή δοκιμασιών Φ.Κ. </a:t>
            </a:r>
            <a:r>
              <a:rPr lang="el-GR" sz="2800" b="0" dirty="0" smtClean="0"/>
              <a:t>(2 από 4) </a:t>
            </a:r>
            <a:endParaRPr lang="el-GR" sz="3600" dirty="0"/>
          </a:p>
        </p:txBody>
      </p:sp>
      <p:sp>
        <p:nvSpPr>
          <p:cNvPr id="3" name="2 - Θέση περιεχομένου"/>
          <p:cNvSpPr>
            <a:spLocks noGrp="1"/>
          </p:cNvSpPr>
          <p:nvPr>
            <p:ph idx="1"/>
          </p:nvPr>
        </p:nvSpPr>
        <p:spPr/>
        <p:txBody>
          <a:bodyPr/>
          <a:lstStyle/>
          <a:p>
            <a:pPr>
              <a:spcAft>
                <a:spcPts val="600"/>
              </a:spcAft>
              <a:buNone/>
            </a:pPr>
            <a:r>
              <a:rPr lang="el-GR" sz="2400" b="1" dirty="0" smtClean="0">
                <a:solidFill>
                  <a:srgbClr val="820000"/>
                </a:solidFill>
                <a:latin typeface="Calibri" pitchFamily="34" charset="0"/>
              </a:rPr>
              <a:t>Παράδειγμα  1</a:t>
            </a:r>
          </a:p>
          <a:p>
            <a:pPr>
              <a:spcAft>
                <a:spcPts val="600"/>
              </a:spcAft>
              <a:buNone/>
            </a:pPr>
            <a:r>
              <a:rPr lang="el-GR" sz="2400" dirty="0" smtClean="0">
                <a:latin typeface="Calibri" pitchFamily="34" charset="0"/>
              </a:rPr>
              <a:t>Ο Β είναι 17 ετών, με σύνδρομο </a:t>
            </a:r>
            <a:r>
              <a:rPr lang="en-US" sz="2400" dirty="0" smtClean="0">
                <a:latin typeface="Calibri" pitchFamily="34" charset="0"/>
              </a:rPr>
              <a:t>Down, </a:t>
            </a:r>
            <a:r>
              <a:rPr lang="el-GR" sz="2400" dirty="0" smtClean="0">
                <a:latin typeface="Calibri" pitchFamily="34" charset="0"/>
              </a:rPr>
              <a:t>θα αποφοιτήσει σε 2</a:t>
            </a:r>
          </a:p>
          <a:p>
            <a:pPr>
              <a:spcAft>
                <a:spcPts val="600"/>
              </a:spcAft>
              <a:buNone/>
            </a:pPr>
            <a:r>
              <a:rPr lang="el-GR" sz="2400" dirty="0" smtClean="0">
                <a:latin typeface="Calibri" pitchFamily="34" charset="0"/>
              </a:rPr>
              <a:t>χρόνια από το σχολείο.</a:t>
            </a:r>
          </a:p>
          <a:p>
            <a:pPr>
              <a:spcAft>
                <a:spcPts val="600"/>
              </a:spcAft>
              <a:buNone/>
            </a:pPr>
            <a:r>
              <a:rPr lang="el-GR" sz="2400" dirty="0" smtClean="0">
                <a:latin typeface="Calibri" pitchFamily="34" charset="0"/>
              </a:rPr>
              <a:t>Δεν συμμετέχει σε προγράμματα φυσικής δραστηριότητας.</a:t>
            </a:r>
          </a:p>
          <a:p>
            <a:pPr>
              <a:spcAft>
                <a:spcPts val="600"/>
              </a:spcAft>
              <a:buNone/>
            </a:pPr>
            <a:r>
              <a:rPr lang="el-GR" sz="2400" dirty="0" smtClean="0">
                <a:latin typeface="Calibri" pitchFamily="34" charset="0"/>
              </a:rPr>
              <a:t>Τι χρειάζεται για να μπορέσει να εργαστεί στο </a:t>
            </a:r>
            <a:r>
              <a:rPr lang="en-US" sz="2400" dirty="0" smtClean="0">
                <a:latin typeface="Calibri" pitchFamily="34" charset="0"/>
              </a:rPr>
              <a:t>super market</a:t>
            </a:r>
            <a:endParaRPr lang="el-GR" sz="2400" dirty="0" smtClean="0">
              <a:latin typeface="Calibri" pitchFamily="34" charset="0"/>
            </a:endParaRPr>
          </a:p>
          <a:p>
            <a:pPr>
              <a:spcAft>
                <a:spcPts val="600"/>
              </a:spcAft>
              <a:buNone/>
            </a:pPr>
            <a:r>
              <a:rPr lang="el-GR" sz="2400" dirty="0" smtClean="0">
                <a:latin typeface="Calibri" pitchFamily="34" charset="0"/>
              </a:rPr>
              <a:t>της γειτονιάς του?</a:t>
            </a:r>
          </a:p>
          <a:p>
            <a:pPr>
              <a:spcAft>
                <a:spcPts val="600"/>
              </a:spcAft>
            </a:pPr>
            <a:r>
              <a:rPr lang="el-GR" sz="2400" b="1" dirty="0" smtClean="0">
                <a:latin typeface="Calibri" pitchFamily="34" charset="0"/>
              </a:rPr>
              <a:t>Χαρακτηριστικά Φ.Κ. προς αξιολόγηση: </a:t>
            </a:r>
            <a:r>
              <a:rPr lang="el-GR" sz="2400" dirty="0" smtClean="0">
                <a:latin typeface="Calibri" pitchFamily="34" charset="0"/>
              </a:rPr>
              <a:t>μυϊκή δύναμη- αντοχή</a:t>
            </a:r>
          </a:p>
          <a:p>
            <a:pPr>
              <a:spcAft>
                <a:spcPts val="600"/>
              </a:spcAft>
            </a:pPr>
            <a:r>
              <a:rPr lang="el-GR" sz="2400" b="1" dirty="0" smtClean="0">
                <a:latin typeface="Calibri" pitchFamily="34" charset="0"/>
              </a:rPr>
              <a:t>Εξοπλισμός αξιολόγησης:</a:t>
            </a:r>
            <a:r>
              <a:rPr lang="el-GR" sz="2400" dirty="0" smtClean="0">
                <a:latin typeface="Calibri" pitchFamily="34" charset="0"/>
              </a:rPr>
              <a:t> δυναμόμετρο- δοκιμασίες πεδίου </a:t>
            </a:r>
          </a:p>
          <a:p>
            <a:pPr>
              <a:spcAft>
                <a:spcPts val="600"/>
              </a:spcAft>
            </a:pPr>
            <a:r>
              <a:rPr lang="el-GR" sz="2400" b="1" dirty="0" smtClean="0">
                <a:latin typeface="Calibri" pitchFamily="34" charset="0"/>
              </a:rPr>
              <a:t>Στόχος:</a:t>
            </a:r>
            <a:r>
              <a:rPr lang="el-GR" sz="2400" dirty="0" smtClean="0">
                <a:latin typeface="Calibri" pitchFamily="34" charset="0"/>
              </a:rPr>
              <a:t> Βελτίωση της μυϊκής δύναμης- αντοχής </a:t>
            </a:r>
          </a:p>
          <a:p>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49</a:t>
            </a:fld>
            <a:endParaRPr lang="el-GR"/>
          </a:p>
        </p:txBody>
      </p:sp>
    </p:spTree>
    <p:extLst>
      <p:ext uri="{BB962C8B-B14F-4D97-AF65-F5344CB8AC3E}">
        <p14:creationId xmlns:p14="http://schemas.microsoft.com/office/powerpoint/2010/main" val="1073350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Επιλογή δοκιμασιών Φ.Κ. </a:t>
            </a:r>
            <a:r>
              <a:rPr lang="el-GR" sz="2800" b="0" dirty="0" smtClean="0"/>
              <a:t>(3 από 4) </a:t>
            </a:r>
            <a:endParaRPr lang="el-GR" sz="3600" dirty="0"/>
          </a:p>
        </p:txBody>
      </p:sp>
      <p:sp>
        <p:nvSpPr>
          <p:cNvPr id="3" name="2 - Θέση περιεχομένου"/>
          <p:cNvSpPr>
            <a:spLocks noGrp="1"/>
          </p:cNvSpPr>
          <p:nvPr>
            <p:ph idx="1"/>
          </p:nvPr>
        </p:nvSpPr>
        <p:spPr/>
        <p:txBody>
          <a:bodyPr/>
          <a:lstStyle/>
          <a:p>
            <a:pPr>
              <a:spcBef>
                <a:spcPts val="600"/>
              </a:spcBef>
              <a:spcAft>
                <a:spcPts val="600"/>
              </a:spcAft>
              <a:buNone/>
            </a:pPr>
            <a:r>
              <a:rPr lang="el-GR" sz="2400" b="1" dirty="0" smtClean="0">
                <a:solidFill>
                  <a:srgbClr val="820000"/>
                </a:solidFill>
                <a:latin typeface="Calibri" pitchFamily="34" charset="0"/>
              </a:rPr>
              <a:t>Παράδειγμα  2</a:t>
            </a:r>
          </a:p>
          <a:p>
            <a:pPr>
              <a:spcBef>
                <a:spcPts val="600"/>
              </a:spcBef>
              <a:spcAft>
                <a:spcPts val="600"/>
              </a:spcAft>
              <a:buNone/>
            </a:pPr>
            <a:r>
              <a:rPr lang="el-GR" sz="2400" dirty="0" smtClean="0">
                <a:latin typeface="Calibri" pitchFamily="34" charset="0"/>
              </a:rPr>
              <a:t>Ο Σ είναι 10 ετών μαθητής, με αριστερή σπαστική ημιπληγία </a:t>
            </a:r>
          </a:p>
          <a:p>
            <a:pPr>
              <a:spcBef>
                <a:spcPts val="600"/>
              </a:spcBef>
              <a:spcAft>
                <a:spcPts val="600"/>
              </a:spcAft>
              <a:buNone/>
            </a:pPr>
            <a:r>
              <a:rPr lang="el-GR" sz="2400" dirty="0" smtClean="0">
                <a:latin typeface="Calibri" pitchFamily="34" charset="0"/>
              </a:rPr>
              <a:t>Η έναρξη της βάδισης γίνεται με την δεξιά πλευρά και στο</a:t>
            </a:r>
          </a:p>
          <a:p>
            <a:pPr>
              <a:spcBef>
                <a:spcPts val="600"/>
              </a:spcBef>
              <a:spcAft>
                <a:spcPts val="600"/>
              </a:spcAft>
              <a:buNone/>
            </a:pPr>
            <a:r>
              <a:rPr lang="el-GR" sz="2400" dirty="0" smtClean="0">
                <a:latin typeface="Calibri" pitchFamily="34" charset="0"/>
              </a:rPr>
              <a:t>ανέβασμα-κατέβασμα σκάλας το δεξί πόδι προηγείται πάντα</a:t>
            </a:r>
          </a:p>
          <a:p>
            <a:pPr>
              <a:spcBef>
                <a:spcPts val="600"/>
              </a:spcBef>
              <a:spcAft>
                <a:spcPts val="600"/>
              </a:spcAft>
            </a:pPr>
            <a:r>
              <a:rPr lang="el-GR" sz="2400" b="1" dirty="0" smtClean="0">
                <a:latin typeface="Calibri" pitchFamily="34" charset="0"/>
              </a:rPr>
              <a:t>Χαρακτηριστικά Φ.Κ. προς αξιολόγηση: </a:t>
            </a:r>
            <a:r>
              <a:rPr lang="el-GR" sz="2400" dirty="0" smtClean="0">
                <a:latin typeface="Calibri" pitchFamily="34" charset="0"/>
              </a:rPr>
              <a:t>μυϊκή δύναμη- αντοχή, ευκαμψία, ισορροπία  </a:t>
            </a:r>
          </a:p>
          <a:p>
            <a:pPr>
              <a:spcBef>
                <a:spcPts val="600"/>
              </a:spcBef>
              <a:spcAft>
                <a:spcPts val="600"/>
              </a:spcAft>
            </a:pPr>
            <a:r>
              <a:rPr lang="el-GR" sz="2400" b="1" dirty="0" smtClean="0">
                <a:latin typeface="Calibri" pitchFamily="34" charset="0"/>
              </a:rPr>
              <a:t>Εξοπλισμός αξιολόγησης: </a:t>
            </a:r>
            <a:r>
              <a:rPr lang="el-GR" sz="2400" dirty="0" smtClean="0">
                <a:latin typeface="Calibri" pitchFamily="34" charset="0"/>
              </a:rPr>
              <a:t>δυναμόμετρο, γωνιόμετρο, </a:t>
            </a:r>
            <a:r>
              <a:rPr lang="en-US" sz="2400" dirty="0" smtClean="0">
                <a:latin typeface="Calibri" pitchFamily="34" charset="0"/>
              </a:rPr>
              <a:t>seat and reach</a:t>
            </a:r>
            <a:r>
              <a:rPr lang="el-GR" sz="2400" dirty="0" smtClean="0">
                <a:latin typeface="Calibri" pitchFamily="34" charset="0"/>
              </a:rPr>
              <a:t>, δοκιμασίες πεδίου (ισορροπία σε ένα πόδι)</a:t>
            </a:r>
          </a:p>
          <a:p>
            <a:pPr>
              <a:spcBef>
                <a:spcPts val="600"/>
              </a:spcBef>
              <a:spcAft>
                <a:spcPts val="600"/>
              </a:spcAft>
            </a:pPr>
            <a:r>
              <a:rPr lang="el-GR" sz="2400" b="1" dirty="0">
                <a:latin typeface="Calibri" pitchFamily="34" charset="0"/>
              </a:rPr>
              <a:t>Στόχος: </a:t>
            </a:r>
            <a:r>
              <a:rPr lang="el-GR" sz="2400" dirty="0" smtClean="0">
                <a:latin typeface="Calibri" pitchFamily="34" charset="0"/>
              </a:rPr>
              <a:t>βελτίωση μυϊκής δύναμης- αντοχής, ευκαμψίας ισορροπίας  </a:t>
            </a:r>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50</a:t>
            </a:fld>
            <a:endParaRPr lang="el-GR" dirty="0"/>
          </a:p>
        </p:txBody>
      </p:sp>
    </p:spTree>
    <p:extLst>
      <p:ext uri="{BB962C8B-B14F-4D97-AF65-F5344CB8AC3E}">
        <p14:creationId xmlns:p14="http://schemas.microsoft.com/office/powerpoint/2010/main" val="2243274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Επιλογή δοκιμασιών Φ.Κ. </a:t>
            </a:r>
            <a:r>
              <a:rPr lang="el-GR" sz="2800" b="0" dirty="0" smtClean="0"/>
              <a:t>(4 από 4) </a:t>
            </a:r>
            <a:endParaRPr lang="el-GR" sz="3600" dirty="0"/>
          </a:p>
        </p:txBody>
      </p:sp>
      <p:sp>
        <p:nvSpPr>
          <p:cNvPr id="3" name="2 - Θέση περιεχομένου"/>
          <p:cNvSpPr>
            <a:spLocks noGrp="1"/>
          </p:cNvSpPr>
          <p:nvPr>
            <p:ph idx="1"/>
          </p:nvPr>
        </p:nvSpPr>
        <p:spPr/>
        <p:txBody>
          <a:bodyPr>
            <a:normAutofit/>
          </a:bodyPr>
          <a:lstStyle/>
          <a:p>
            <a:pPr lvl="0">
              <a:spcBef>
                <a:spcPts val="600"/>
              </a:spcBef>
              <a:spcAft>
                <a:spcPts val="600"/>
              </a:spcAft>
              <a:buNone/>
            </a:pPr>
            <a:r>
              <a:rPr lang="el-GR" sz="2400" b="1" dirty="0" smtClean="0">
                <a:solidFill>
                  <a:srgbClr val="820000"/>
                </a:solidFill>
              </a:rPr>
              <a:t>Παράδειγμα  3 </a:t>
            </a:r>
          </a:p>
          <a:p>
            <a:pPr lvl="0">
              <a:spcBef>
                <a:spcPts val="600"/>
              </a:spcBef>
              <a:spcAft>
                <a:spcPts val="600"/>
              </a:spcAft>
              <a:buNone/>
            </a:pPr>
            <a:r>
              <a:rPr lang="el-GR" sz="2400" dirty="0" smtClean="0"/>
              <a:t>Ο Δ είναι μαθητής με σπαστική </a:t>
            </a:r>
            <a:r>
              <a:rPr lang="el-GR" sz="2400" dirty="0" err="1" smtClean="0"/>
              <a:t>διπληγία</a:t>
            </a:r>
            <a:r>
              <a:rPr lang="el-GR" sz="2400" dirty="0" smtClean="0"/>
              <a:t>. Βαδίζει με βακτηρίες</a:t>
            </a:r>
          </a:p>
          <a:p>
            <a:pPr lvl="0">
              <a:spcBef>
                <a:spcPts val="600"/>
              </a:spcBef>
              <a:spcAft>
                <a:spcPts val="600"/>
              </a:spcAft>
              <a:buNone/>
            </a:pPr>
            <a:r>
              <a:rPr lang="el-GR" sz="2400" dirty="0" smtClean="0"/>
              <a:t>και μερικές φορές χρησιμοποιεί αμαξίδιο για μεγαλύτερες</a:t>
            </a:r>
          </a:p>
          <a:p>
            <a:pPr lvl="0">
              <a:spcBef>
                <a:spcPts val="600"/>
              </a:spcBef>
              <a:spcAft>
                <a:spcPts val="600"/>
              </a:spcAft>
              <a:buNone/>
            </a:pPr>
            <a:r>
              <a:rPr lang="el-GR" sz="2400" dirty="0" smtClean="0"/>
              <a:t>διαδρομές</a:t>
            </a:r>
          </a:p>
          <a:p>
            <a:pPr>
              <a:spcBef>
                <a:spcPts val="600"/>
              </a:spcBef>
              <a:spcAft>
                <a:spcPts val="600"/>
              </a:spcAft>
            </a:pPr>
            <a:r>
              <a:rPr lang="el-GR" sz="2400" b="1" dirty="0" smtClean="0"/>
              <a:t>Χαρακτηριστικά Φ.Κ. προς αξιολόγηση: </a:t>
            </a:r>
            <a:r>
              <a:rPr lang="el-GR" sz="2400" dirty="0" smtClean="0"/>
              <a:t>μυϊκή δύναμη- αντοχή</a:t>
            </a:r>
            <a:r>
              <a:rPr lang="en-US" sz="2400" dirty="0" smtClean="0"/>
              <a:t> </a:t>
            </a:r>
            <a:r>
              <a:rPr lang="el-GR" sz="2400" dirty="0" smtClean="0"/>
              <a:t>άνω και κάτω άκρων, ευκαμψία, </a:t>
            </a:r>
            <a:r>
              <a:rPr lang="el-GR" sz="2400" dirty="0" err="1" smtClean="0"/>
              <a:t>καρδιο</a:t>
            </a:r>
            <a:r>
              <a:rPr lang="el-GR" sz="2400" dirty="0" smtClean="0"/>
              <a:t>-αναπνευστική αντοχή </a:t>
            </a:r>
          </a:p>
          <a:p>
            <a:pPr>
              <a:spcBef>
                <a:spcPts val="600"/>
              </a:spcBef>
              <a:spcAft>
                <a:spcPts val="600"/>
              </a:spcAft>
            </a:pPr>
            <a:r>
              <a:rPr lang="el-GR" sz="2400" b="1" dirty="0" smtClean="0"/>
              <a:t>Εξοπλισμός αξιολόγησης: </a:t>
            </a:r>
            <a:r>
              <a:rPr lang="el-GR" sz="2400" dirty="0"/>
              <a:t>δυναμόμετρο, γωνιόμετρο, </a:t>
            </a:r>
            <a:r>
              <a:rPr lang="en-US" sz="2400" dirty="0"/>
              <a:t>seat and  reach</a:t>
            </a:r>
            <a:r>
              <a:rPr lang="el-GR" sz="2400" dirty="0"/>
              <a:t>,   δοκιμασίες πεδίου (6 </a:t>
            </a:r>
            <a:r>
              <a:rPr lang="en-US" sz="2400" dirty="0" smtClean="0"/>
              <a:t>MWD</a:t>
            </a:r>
            <a:r>
              <a:rPr lang="el-GR" sz="2400" dirty="0" smtClean="0"/>
              <a:t>) </a:t>
            </a:r>
            <a:endParaRPr lang="el-GR" sz="2400" dirty="0"/>
          </a:p>
          <a:p>
            <a:pPr>
              <a:spcBef>
                <a:spcPts val="600"/>
              </a:spcBef>
              <a:spcAft>
                <a:spcPts val="600"/>
              </a:spcAft>
            </a:pPr>
            <a:r>
              <a:rPr lang="el-GR" sz="2400" b="1" dirty="0" smtClean="0"/>
              <a:t>Στόχος: </a:t>
            </a:r>
            <a:r>
              <a:rPr lang="el-GR" sz="2400" dirty="0" smtClean="0"/>
              <a:t>Βελτίωση μυϊκής δύναμης- αντοχής, ευκαμψίας, </a:t>
            </a:r>
            <a:r>
              <a:rPr lang="el-GR" sz="2400" dirty="0" err="1" smtClean="0"/>
              <a:t>καρδιο</a:t>
            </a:r>
            <a:r>
              <a:rPr lang="el-GR" sz="2400" dirty="0" smtClean="0"/>
              <a:t>-αναπνευστικής αντοχής </a:t>
            </a:r>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51</a:t>
            </a:fld>
            <a:endParaRPr lang="el-GR"/>
          </a:p>
        </p:txBody>
      </p:sp>
    </p:spTree>
    <p:extLst>
      <p:ext uri="{BB962C8B-B14F-4D97-AF65-F5344CB8AC3E}">
        <p14:creationId xmlns:p14="http://schemas.microsoft.com/office/powerpoint/2010/main" val="708984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Προτεινόμενη βιβλιογραφία </a:t>
            </a:r>
            <a:r>
              <a:rPr lang="el-GR" sz="2800" b="0" dirty="0" smtClean="0"/>
              <a:t>(1 από </a:t>
            </a:r>
            <a:r>
              <a:rPr lang="en-US" sz="2800" b="0" dirty="0" smtClean="0"/>
              <a:t>4</a:t>
            </a:r>
            <a:r>
              <a:rPr lang="el-GR" sz="2800" b="0" dirty="0" smtClean="0"/>
              <a:t>)</a:t>
            </a:r>
            <a:endParaRPr lang="el-GR" sz="2800" b="0" dirty="0"/>
          </a:p>
        </p:txBody>
      </p:sp>
      <p:sp>
        <p:nvSpPr>
          <p:cNvPr id="3" name="2 - Θέση περιεχομένου"/>
          <p:cNvSpPr>
            <a:spLocks noGrp="1"/>
          </p:cNvSpPr>
          <p:nvPr>
            <p:ph idx="1"/>
          </p:nvPr>
        </p:nvSpPr>
        <p:spPr/>
        <p:txBody>
          <a:bodyPr/>
          <a:lstStyle/>
          <a:p>
            <a:r>
              <a:rPr lang="en-US" sz="2400" dirty="0" smtClean="0"/>
              <a:t>American College of Sports Medicine Position Stand. The recommended quantity and quality of exercise for developing and maintaining </a:t>
            </a:r>
            <a:r>
              <a:rPr lang="en-US" sz="2400" dirty="0" err="1" smtClean="0"/>
              <a:t>cardiorespiratory</a:t>
            </a:r>
            <a:r>
              <a:rPr lang="en-US" sz="2400" dirty="0" smtClean="0"/>
              <a:t> and muscular fitness, and flexibility in healthy adults</a:t>
            </a:r>
            <a:r>
              <a:rPr lang="el-GR" sz="2400" dirty="0" smtClean="0"/>
              <a:t>. </a:t>
            </a:r>
            <a:r>
              <a:rPr lang="en-US" sz="2400" dirty="0" smtClean="0"/>
              <a:t>Med </a:t>
            </a:r>
            <a:r>
              <a:rPr lang="en-US" sz="2400" dirty="0" err="1" smtClean="0"/>
              <a:t>Sci</a:t>
            </a:r>
            <a:r>
              <a:rPr lang="en-US" sz="2400" dirty="0" smtClean="0"/>
              <a:t> Sports </a:t>
            </a:r>
            <a:r>
              <a:rPr lang="en-US" sz="2400" dirty="0" err="1" smtClean="0"/>
              <a:t>Exerc</a:t>
            </a:r>
            <a:r>
              <a:rPr lang="en-US" sz="2400" u="sng" dirty="0" smtClean="0">
                <a:hlinkClick r:id="rId2" tooltip="Medicine and science in sports and exercise."/>
              </a:rPr>
              <a:t> </a:t>
            </a:r>
            <a:r>
              <a:rPr lang="en-US" sz="2400" dirty="0" smtClean="0"/>
              <a:t>1998;30(6):975-91</a:t>
            </a:r>
            <a:endParaRPr lang="el-GR" sz="2400" dirty="0" smtClean="0"/>
          </a:p>
          <a:p>
            <a:endParaRPr lang="en-US" sz="2400" dirty="0" smtClean="0"/>
          </a:p>
          <a:p>
            <a:r>
              <a:rPr lang="en-US" sz="2400" dirty="0" smtClean="0"/>
              <a:t>Bouchard, C., &amp; </a:t>
            </a:r>
            <a:r>
              <a:rPr lang="en-US" sz="2400" dirty="0" err="1" smtClean="0"/>
              <a:t>Shephard</a:t>
            </a:r>
            <a:r>
              <a:rPr lang="en-US" sz="2400" dirty="0" smtClean="0"/>
              <a:t>, R.J. Physical activity, fitness and health: The</a:t>
            </a:r>
            <a:r>
              <a:rPr lang="el-GR" sz="2400" dirty="0" smtClean="0"/>
              <a:t> </a:t>
            </a:r>
            <a:r>
              <a:rPr lang="en-US" sz="2400" dirty="0" smtClean="0"/>
              <a:t>model and key concepts. In C. Bouchard, R.J. </a:t>
            </a:r>
            <a:r>
              <a:rPr lang="en-US" sz="2400" dirty="0" err="1" smtClean="0"/>
              <a:t>Shephard</a:t>
            </a:r>
            <a:r>
              <a:rPr lang="en-US" sz="2400" dirty="0" smtClean="0"/>
              <a:t>, &amp; T. Stephens (eds.), Physical activity, fitness and health: International proceedings and consensus statement (pp. 11-20). Champaign, IL: Human Kinetics</a:t>
            </a:r>
            <a:r>
              <a:rPr lang="el-GR" sz="2400" dirty="0" smtClean="0"/>
              <a:t> </a:t>
            </a:r>
            <a:r>
              <a:rPr lang="en-US" sz="2400" dirty="0" smtClean="0"/>
              <a:t>Publishers, 1994</a:t>
            </a:r>
          </a:p>
          <a:p>
            <a:endParaRPr lang="el-GR" dirty="0"/>
          </a:p>
        </p:txBody>
      </p:sp>
    </p:spTree>
    <p:extLst>
      <p:ext uri="{BB962C8B-B14F-4D97-AF65-F5344CB8AC3E}">
        <p14:creationId xmlns:p14="http://schemas.microsoft.com/office/powerpoint/2010/main" val="2430745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Τίτλος"/>
          <p:cNvSpPr>
            <a:spLocks noGrp="1"/>
          </p:cNvSpPr>
          <p:nvPr>
            <p:ph type="title"/>
          </p:nvPr>
        </p:nvSpPr>
        <p:spPr/>
        <p:txBody>
          <a:bodyPr>
            <a:normAutofit/>
          </a:bodyPr>
          <a:lstStyle/>
          <a:p>
            <a:r>
              <a:rPr lang="el-GR" sz="3600" dirty="0"/>
              <a:t>Προτεινόμενη βιβλιογραφία </a:t>
            </a:r>
            <a:r>
              <a:rPr lang="el-GR" sz="2800" b="0" dirty="0"/>
              <a:t>(</a:t>
            </a:r>
            <a:r>
              <a:rPr lang="en-US" sz="2800" b="0" dirty="0"/>
              <a:t>2</a:t>
            </a:r>
            <a:r>
              <a:rPr lang="el-GR" sz="2800" b="0" dirty="0"/>
              <a:t> από </a:t>
            </a:r>
            <a:r>
              <a:rPr lang="en-US" sz="2800" b="0" dirty="0"/>
              <a:t>4</a:t>
            </a:r>
            <a:r>
              <a:rPr lang="el-GR" sz="2800" b="0" dirty="0" smtClean="0"/>
              <a:t>) </a:t>
            </a:r>
          </a:p>
        </p:txBody>
      </p:sp>
      <p:sp>
        <p:nvSpPr>
          <p:cNvPr id="3" name="2 - Υπότιτλος"/>
          <p:cNvSpPr>
            <a:spLocks noGrp="1"/>
          </p:cNvSpPr>
          <p:nvPr>
            <p:ph idx="1"/>
          </p:nvPr>
        </p:nvSpPr>
        <p:spPr/>
        <p:txBody>
          <a:bodyPr rtlCol="0">
            <a:normAutofit/>
          </a:bodyPr>
          <a:lstStyle/>
          <a:p>
            <a:pPr marL="514350" indent="-514350" algn="l" eaLnBrk="1" fontAlgn="auto" hangingPunct="1">
              <a:spcAft>
                <a:spcPts val="0"/>
              </a:spcAft>
              <a:buFont typeface="Arial" pitchFamily="34" charset="0"/>
              <a:buChar char="•"/>
              <a:defRPr/>
            </a:pPr>
            <a:r>
              <a:rPr lang="en-US" sz="2400" dirty="0" err="1" smtClean="0"/>
              <a:t>Carpensen</a:t>
            </a:r>
            <a:r>
              <a:rPr lang="en-US" sz="2400" dirty="0" smtClean="0"/>
              <a:t> CJ, Powell KE, Christenson GM.  Physical activity, exercise, and physical fitness: definitions and distinctions for health-related research. Public Health Rep. 1985; 100(2): 126–131.</a:t>
            </a:r>
          </a:p>
          <a:p>
            <a:pPr marL="514350" indent="-514350" algn="l" eaLnBrk="1" fontAlgn="auto" hangingPunct="1">
              <a:spcAft>
                <a:spcPts val="0"/>
              </a:spcAft>
              <a:buFont typeface="Arial" pitchFamily="34" charset="0"/>
              <a:buChar char="•"/>
              <a:defRPr/>
            </a:pPr>
            <a:endParaRPr lang="en-US" sz="2400" dirty="0" smtClean="0"/>
          </a:p>
          <a:p>
            <a:pPr marL="514350" indent="-514350" algn="l" eaLnBrk="1" fontAlgn="auto" hangingPunct="1">
              <a:spcAft>
                <a:spcPts val="0"/>
              </a:spcAft>
              <a:buFont typeface="Arial" pitchFamily="34" charset="0"/>
              <a:buChar char="•"/>
              <a:defRPr/>
            </a:pPr>
            <a:r>
              <a:rPr lang="en-US" sz="2400" dirty="0" smtClean="0"/>
              <a:t>Corbin CB, &amp; Lindsey R.  Concepts of physical fitness with laboratories (8th ed.). Dubuque IA: WCB Brown &amp; Benchmark, 1994</a:t>
            </a:r>
            <a:r>
              <a:rPr lang="el-GR" sz="2400" dirty="0" smtClean="0"/>
              <a:t>.</a:t>
            </a:r>
            <a:endParaRPr lang="en-US" sz="2400" dirty="0" smtClean="0"/>
          </a:p>
          <a:p>
            <a:pPr marL="514350" indent="-514350" algn="l" eaLnBrk="1" fontAlgn="auto" hangingPunct="1">
              <a:spcAft>
                <a:spcPts val="0"/>
              </a:spcAft>
              <a:buFont typeface="Arial" pitchFamily="34" charset="0"/>
              <a:buChar char="•"/>
              <a:defRPr/>
            </a:pPr>
            <a:endParaRPr lang="en-US" sz="2400" dirty="0" smtClean="0"/>
          </a:p>
          <a:p>
            <a:pPr marL="514350" indent="-514350" algn="l" eaLnBrk="1" fontAlgn="auto" hangingPunct="1">
              <a:spcAft>
                <a:spcPts val="0"/>
              </a:spcAft>
              <a:buFont typeface="Arial" pitchFamily="34" charset="0"/>
              <a:buChar char="•"/>
              <a:defRPr/>
            </a:pPr>
            <a:r>
              <a:rPr lang="en-US" sz="2400" dirty="0" smtClean="0"/>
              <a:t>Corbin CB, </a:t>
            </a:r>
            <a:r>
              <a:rPr lang="en-US" sz="2400" dirty="0" err="1" smtClean="0"/>
              <a:t>Pangrazi</a:t>
            </a:r>
            <a:r>
              <a:rPr lang="en-US" sz="2400" dirty="0" smtClean="0"/>
              <a:t> RP, &amp; Franks BD. Definitions: </a:t>
            </a:r>
            <a:r>
              <a:rPr lang="en-US" sz="2400" dirty="0" err="1" smtClean="0"/>
              <a:t>Health,fitness</a:t>
            </a:r>
            <a:r>
              <a:rPr lang="en-US" sz="2400" dirty="0" smtClean="0"/>
              <a:t> and physical activity. President’s Council on Physical Fitness</a:t>
            </a:r>
            <a:r>
              <a:rPr lang="el-GR" sz="2400" dirty="0" smtClean="0"/>
              <a:t> </a:t>
            </a:r>
            <a:r>
              <a:rPr lang="en-US" sz="2400" dirty="0" smtClean="0"/>
              <a:t>and Sports Research Digest, 2000; 3(9)</a:t>
            </a:r>
            <a:r>
              <a:rPr lang="el-GR" sz="2400" dirty="0" smtClean="0"/>
              <a:t>:</a:t>
            </a:r>
            <a:r>
              <a:rPr lang="en-US" sz="2400" dirty="0" smtClean="0"/>
              <a:t> 1-8.</a:t>
            </a:r>
          </a:p>
          <a:p>
            <a:pPr marL="514350" indent="-514350" algn="l" eaLnBrk="1" fontAlgn="auto" hangingPunct="1">
              <a:spcAft>
                <a:spcPts val="0"/>
              </a:spcAft>
              <a:buFont typeface="Arial" pitchFamily="34" charset="0"/>
              <a:buChar char="•"/>
              <a:defRPr/>
            </a:pPr>
            <a:endParaRPr lang="el-GR" sz="2400" dirty="0" smtClean="0"/>
          </a:p>
          <a:p>
            <a:pPr marL="514350" indent="-514350" algn="l" eaLnBrk="1" fontAlgn="auto" hangingPunct="1">
              <a:spcAft>
                <a:spcPts val="0"/>
              </a:spcAft>
              <a:buFont typeface="Arial" pitchFamily="34" charset="0"/>
              <a:buChar char="•"/>
              <a:defRPr/>
            </a:pPr>
            <a:endParaRPr lang="en-US" sz="2800" dirty="0" smtClean="0"/>
          </a:p>
          <a:p>
            <a:pPr marL="514350" indent="-514350" algn="l" eaLnBrk="1" fontAlgn="auto" hangingPunct="1">
              <a:spcAft>
                <a:spcPts val="0"/>
              </a:spcAft>
              <a:buFont typeface="Arial" pitchFamily="34" charset="0"/>
              <a:buChar char="•"/>
              <a:defRPr/>
            </a:pPr>
            <a:endParaRPr lang="en-US" sz="2400" dirty="0" smtClean="0"/>
          </a:p>
          <a:p>
            <a:pPr marL="514350" indent="-514350" algn="l" eaLnBrk="1" fontAlgn="auto" hangingPunct="1">
              <a:spcAft>
                <a:spcPts val="0"/>
              </a:spcAft>
              <a:buFont typeface="Arial" pitchFamily="34" charset="0"/>
              <a:buChar char="•"/>
              <a:defRPr/>
            </a:pPr>
            <a:endParaRPr lang="en-US" sz="2400" dirty="0" smtClean="0"/>
          </a:p>
          <a:p>
            <a:pPr marL="514350" indent="-514350" algn="l" eaLnBrk="1" fontAlgn="auto" hangingPunct="1">
              <a:spcAft>
                <a:spcPts val="0"/>
              </a:spcAft>
              <a:buFont typeface="Arial" pitchFamily="34" charset="0"/>
              <a:buChar char="•"/>
              <a:defRPr/>
            </a:pPr>
            <a:endParaRPr lang="en-GB" sz="2400" dirty="0" smtClean="0"/>
          </a:p>
          <a:p>
            <a:pPr marL="514350" indent="-514350" algn="l" eaLnBrk="1" fontAlgn="auto" hangingPunct="1">
              <a:spcAft>
                <a:spcPts val="0"/>
              </a:spcAft>
              <a:buFont typeface="Arial" pitchFamily="34" charset="0"/>
              <a:buChar char="•"/>
              <a:defRPr/>
            </a:pPr>
            <a:endParaRPr lang="en-US" sz="2400" dirty="0" smtClean="0"/>
          </a:p>
          <a:p>
            <a:pPr marL="514350" indent="-514350" algn="l" eaLnBrk="1" fontAlgn="auto" hangingPunct="1">
              <a:spcAft>
                <a:spcPts val="0"/>
              </a:spcAft>
              <a:buFont typeface="Arial" pitchFamily="34" charset="0"/>
              <a:buChar char="•"/>
              <a:defRPr/>
            </a:pPr>
            <a:endParaRPr lang="el-GR" sz="2400" dirty="0" smtClean="0"/>
          </a:p>
          <a:p>
            <a:pPr marL="514350" indent="-514350" algn="l" eaLnBrk="1" fontAlgn="auto" hangingPunct="1">
              <a:spcAft>
                <a:spcPts val="0"/>
              </a:spcAft>
              <a:buFont typeface="Arial" pitchFamily="34" charset="0"/>
              <a:buChar char="•"/>
              <a:defRPr/>
            </a:pPr>
            <a:endParaRPr lang="en-US" sz="2400" dirty="0" smtClean="0"/>
          </a:p>
          <a:p>
            <a:pPr marL="514350" indent="-514350" algn="l" eaLnBrk="1" fontAlgn="auto" hangingPunct="1">
              <a:spcAft>
                <a:spcPts val="0"/>
              </a:spcAft>
              <a:buFont typeface="Arial" pitchFamily="34" charset="0"/>
              <a:buChar char="•"/>
              <a:defRPr/>
            </a:pPr>
            <a:endParaRPr lang="el-GR" sz="2000" dirty="0" smtClean="0"/>
          </a:p>
          <a:p>
            <a:pPr marL="514350" indent="-514350" algn="l" eaLnBrk="1" fontAlgn="auto" hangingPunct="1">
              <a:spcAft>
                <a:spcPts val="0"/>
              </a:spcAft>
              <a:buFont typeface="Arial" pitchFamily="34" charset="0"/>
              <a:buChar char="•"/>
              <a:defRPr/>
            </a:pPr>
            <a:endParaRPr lang="en-US" sz="2000" b="1" dirty="0" smtClean="0"/>
          </a:p>
          <a:p>
            <a:pPr marL="514350" indent="-514350" algn="l" eaLnBrk="1" fontAlgn="auto" hangingPunct="1">
              <a:spcAft>
                <a:spcPts val="0"/>
              </a:spcAft>
              <a:buFont typeface="+mj-lt"/>
              <a:buAutoNum type="arabicPeriod"/>
              <a:defRPr/>
            </a:pPr>
            <a:endParaRPr lang="en-US" sz="2000" b="1" dirty="0" smtClean="0"/>
          </a:p>
          <a:p>
            <a:pPr eaLnBrk="1" fontAlgn="auto" hangingPunct="1">
              <a:spcAft>
                <a:spcPts val="0"/>
              </a:spcAft>
              <a:buFont typeface="Arial" pitchFamily="34" charset="0"/>
              <a:buNone/>
              <a:defRPr/>
            </a:pPr>
            <a:endParaRPr lang="en-US" sz="2000" dirty="0" smtClean="0"/>
          </a:p>
          <a:p>
            <a:pPr marL="514350" indent="-514350" algn="l" eaLnBrk="1" fontAlgn="auto" hangingPunct="1">
              <a:spcAft>
                <a:spcPts val="0"/>
              </a:spcAft>
              <a:buFont typeface="+mj-lt"/>
              <a:buAutoNum type="arabicPeriod"/>
              <a:defRPr/>
            </a:pPr>
            <a:endParaRPr lang="el-GR" sz="2000" dirty="0" smtClean="0"/>
          </a:p>
          <a:p>
            <a:pPr marL="514350" indent="-514350" algn="l" eaLnBrk="1" fontAlgn="auto" hangingPunct="1">
              <a:spcAft>
                <a:spcPts val="0"/>
              </a:spcAft>
              <a:buFont typeface="+mj-lt"/>
              <a:buAutoNum type="arabicPeriod"/>
              <a:defRPr/>
            </a:pPr>
            <a:endParaRPr lang="el-GR" sz="2000" b="1" dirty="0" smtClean="0"/>
          </a:p>
          <a:p>
            <a:pPr eaLnBrk="1" fontAlgn="auto" hangingPunct="1">
              <a:spcAft>
                <a:spcPts val="0"/>
              </a:spcAft>
              <a:buFont typeface="Arial" pitchFamily="34" charset="0"/>
              <a:buNone/>
              <a:defRPr/>
            </a:pPr>
            <a:endParaRPr lang="el-GR" dirty="0"/>
          </a:p>
        </p:txBody>
      </p:sp>
    </p:spTree>
    <p:extLst>
      <p:ext uri="{BB962C8B-B14F-4D97-AF65-F5344CB8AC3E}">
        <p14:creationId xmlns:p14="http://schemas.microsoft.com/office/powerpoint/2010/main" val="253833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Προτεινόμενη βιβλιογραφία </a:t>
            </a:r>
            <a:r>
              <a:rPr lang="el-GR" sz="2800" b="0" dirty="0" smtClean="0"/>
              <a:t>(</a:t>
            </a:r>
            <a:r>
              <a:rPr lang="en-US" sz="2800" b="0" dirty="0" smtClean="0"/>
              <a:t>3</a:t>
            </a:r>
            <a:r>
              <a:rPr lang="el-GR" sz="2800" b="0" dirty="0" smtClean="0"/>
              <a:t> από </a:t>
            </a:r>
            <a:r>
              <a:rPr lang="en-US" sz="2800" b="0" dirty="0" smtClean="0"/>
              <a:t>4</a:t>
            </a:r>
            <a:r>
              <a:rPr lang="el-GR" sz="2800" b="0" dirty="0" smtClean="0"/>
              <a:t>)</a:t>
            </a:r>
            <a:endParaRPr lang="el-GR" sz="3600" b="0" dirty="0"/>
          </a:p>
        </p:txBody>
      </p:sp>
      <p:sp>
        <p:nvSpPr>
          <p:cNvPr id="3" name="2 - Θέση περιεχομένου"/>
          <p:cNvSpPr>
            <a:spLocks noGrp="1"/>
          </p:cNvSpPr>
          <p:nvPr>
            <p:ph idx="1"/>
          </p:nvPr>
        </p:nvSpPr>
        <p:spPr/>
        <p:txBody>
          <a:bodyPr/>
          <a:lstStyle/>
          <a:p>
            <a:r>
              <a:rPr lang="en-US" sz="2400" dirty="0" err="1" smtClean="0"/>
              <a:t>Chrysagis</a:t>
            </a:r>
            <a:r>
              <a:rPr lang="en-US" sz="2400" dirty="0" smtClean="0"/>
              <a:t> N, </a:t>
            </a:r>
            <a:r>
              <a:rPr lang="en-US" sz="2400" dirty="0" err="1" smtClean="0"/>
              <a:t>Skordilis</a:t>
            </a:r>
            <a:r>
              <a:rPr lang="en-US" sz="2400" dirty="0" smtClean="0"/>
              <a:t> K, </a:t>
            </a:r>
            <a:r>
              <a:rPr lang="en-US" sz="2400" dirty="0" err="1" smtClean="0"/>
              <a:t>Tsiganos</a:t>
            </a:r>
            <a:r>
              <a:rPr lang="en-US" sz="2400" dirty="0" smtClean="0"/>
              <a:t> G, </a:t>
            </a:r>
            <a:r>
              <a:rPr lang="en-US" sz="2400" dirty="0" err="1" smtClean="0"/>
              <a:t>Koutsouki</a:t>
            </a:r>
            <a:r>
              <a:rPr lang="en-US" sz="2400" dirty="0" smtClean="0"/>
              <a:t> D. Validity evidence of the Lateral Step Up (LSU) test for adolescents with spastic cerebral palsy. Disability and Rehabilitation,</a:t>
            </a:r>
            <a:r>
              <a:rPr lang="el-GR" sz="2400" dirty="0" smtClean="0"/>
              <a:t> 2013; </a:t>
            </a:r>
            <a:r>
              <a:rPr lang="en-US" sz="2400" dirty="0" smtClean="0"/>
              <a:t>35(11)</a:t>
            </a:r>
            <a:r>
              <a:rPr lang="el-GR" sz="2400" dirty="0" smtClean="0"/>
              <a:t>: </a:t>
            </a:r>
            <a:r>
              <a:rPr lang="en-US" sz="2400" dirty="0" smtClean="0"/>
              <a:t>875-80. </a:t>
            </a:r>
            <a:endParaRPr lang="el-GR" sz="2400" dirty="0" smtClean="0"/>
          </a:p>
          <a:p>
            <a:endParaRPr lang="en-US" sz="2400" dirty="0" smtClean="0"/>
          </a:p>
          <a:p>
            <a:r>
              <a:rPr lang="en-US" sz="2400" dirty="0" smtClean="0"/>
              <a:t>Garber CE,</a:t>
            </a:r>
            <a:r>
              <a:rPr lang="el-GR" sz="2400" dirty="0" smtClean="0"/>
              <a:t> </a:t>
            </a:r>
            <a:r>
              <a:rPr lang="en-US" sz="2400" dirty="0" err="1" smtClean="0"/>
              <a:t>Blissmer</a:t>
            </a:r>
            <a:r>
              <a:rPr lang="en-US" sz="2400" dirty="0" smtClean="0"/>
              <a:t> B, </a:t>
            </a:r>
            <a:r>
              <a:rPr lang="en-US" sz="2400" dirty="0" err="1" smtClean="0"/>
              <a:t>Deschenes</a:t>
            </a:r>
            <a:r>
              <a:rPr lang="en-US" sz="2400" dirty="0" smtClean="0"/>
              <a:t> MR, Franklin B,</a:t>
            </a:r>
            <a:r>
              <a:rPr lang="el-GR" sz="2400" dirty="0" smtClean="0"/>
              <a:t> </a:t>
            </a:r>
            <a:r>
              <a:rPr lang="en-US" sz="2400" dirty="0" err="1" smtClean="0"/>
              <a:t>Lamonte</a:t>
            </a:r>
            <a:r>
              <a:rPr lang="el-GR" sz="2400" dirty="0" smtClean="0"/>
              <a:t> </a:t>
            </a:r>
            <a:r>
              <a:rPr lang="en-US" sz="2400" dirty="0" err="1" smtClean="0"/>
              <a:t>MJ,Lee</a:t>
            </a:r>
            <a:r>
              <a:rPr lang="en-US" sz="2400" dirty="0" smtClean="0"/>
              <a:t> IM, et al. American College of Sports Medicine position stand. Quantity and quality of exercise for developing and maintaining </a:t>
            </a:r>
            <a:r>
              <a:rPr lang="en-US" sz="2400" dirty="0" err="1" smtClean="0"/>
              <a:t>cardiorespiratory</a:t>
            </a:r>
            <a:r>
              <a:rPr lang="en-US" sz="2400" dirty="0" smtClean="0"/>
              <a:t>, musculoskeletal, and </a:t>
            </a:r>
            <a:r>
              <a:rPr lang="en-US" sz="2400" dirty="0" err="1" smtClean="0"/>
              <a:t>neuromotor</a:t>
            </a:r>
            <a:r>
              <a:rPr lang="en-US" sz="2400" dirty="0" smtClean="0"/>
              <a:t> fitness in apparently healthy adults: guidance for prescribing exercise. Med </a:t>
            </a:r>
            <a:r>
              <a:rPr lang="en-US" sz="2400" dirty="0" err="1" smtClean="0"/>
              <a:t>Sci</a:t>
            </a:r>
            <a:r>
              <a:rPr lang="en-US" sz="2400" dirty="0" smtClean="0"/>
              <a:t> Sports </a:t>
            </a:r>
            <a:r>
              <a:rPr lang="en-US" sz="2400" dirty="0" err="1" smtClean="0"/>
              <a:t>Exerc</a:t>
            </a:r>
            <a:r>
              <a:rPr lang="en-US" sz="2400" dirty="0" smtClean="0"/>
              <a:t>,</a:t>
            </a:r>
            <a:r>
              <a:rPr lang="en-US" sz="2400" u="sng" dirty="0" smtClean="0">
                <a:hlinkClick r:id="rId2" tooltip="Medicine and science in sports and exercise."/>
              </a:rPr>
              <a:t> </a:t>
            </a:r>
            <a:r>
              <a:rPr lang="en-US" sz="2400" dirty="0" smtClean="0"/>
              <a:t>2011; 43(7): 1334-1359.</a:t>
            </a:r>
          </a:p>
          <a:p>
            <a:endParaRPr lang="el-GR" sz="24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54</a:t>
            </a:fld>
            <a:endParaRPr lang="el-GR"/>
          </a:p>
        </p:txBody>
      </p:sp>
    </p:spTree>
    <p:extLst>
      <p:ext uri="{BB962C8B-B14F-4D97-AF65-F5344CB8AC3E}">
        <p14:creationId xmlns:p14="http://schemas.microsoft.com/office/powerpoint/2010/main" val="2600733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sz="3600" dirty="0" smtClean="0"/>
              <a:t>Προτεινόμενη βιβλιογραφία </a:t>
            </a:r>
            <a:r>
              <a:rPr lang="el-GR" sz="2800" b="0" dirty="0" smtClean="0"/>
              <a:t>(</a:t>
            </a:r>
            <a:r>
              <a:rPr lang="en-US" sz="2800" b="0" dirty="0" smtClean="0"/>
              <a:t>4</a:t>
            </a:r>
            <a:r>
              <a:rPr lang="el-GR" sz="2800" b="0" dirty="0" smtClean="0"/>
              <a:t> από </a:t>
            </a:r>
            <a:r>
              <a:rPr lang="en-US" sz="2800" b="0" dirty="0" smtClean="0"/>
              <a:t>4</a:t>
            </a:r>
            <a:r>
              <a:rPr lang="el-GR" sz="2800" b="0" dirty="0" smtClean="0"/>
              <a:t>)</a:t>
            </a:r>
            <a:endParaRPr lang="el-GR" sz="2800" b="0" dirty="0"/>
          </a:p>
        </p:txBody>
      </p:sp>
      <p:sp>
        <p:nvSpPr>
          <p:cNvPr id="95235" name="Content Placeholder 2"/>
          <p:cNvSpPr>
            <a:spLocks noGrp="1"/>
          </p:cNvSpPr>
          <p:nvPr>
            <p:ph idx="1"/>
          </p:nvPr>
        </p:nvSpPr>
        <p:spPr/>
        <p:txBody>
          <a:bodyPr/>
          <a:lstStyle/>
          <a:p>
            <a:r>
              <a:rPr lang="en-US" sz="2400" dirty="0" err="1" smtClean="0"/>
              <a:t>Nsenga</a:t>
            </a:r>
            <a:r>
              <a:rPr lang="en-US" sz="2400" dirty="0" smtClean="0"/>
              <a:t> L, </a:t>
            </a:r>
            <a:r>
              <a:rPr lang="en-US" sz="2400" dirty="0" err="1" smtClean="0"/>
              <a:t>Shephard</a:t>
            </a:r>
            <a:r>
              <a:rPr lang="en-US" sz="2400" dirty="0" smtClean="0"/>
              <a:t> </a:t>
            </a:r>
            <a:r>
              <a:rPr lang="en-US" sz="2400" dirty="0" err="1" smtClean="0"/>
              <a:t>R,Ahmaidi</a:t>
            </a:r>
            <a:r>
              <a:rPr lang="en-US" sz="2400" dirty="0" smtClean="0"/>
              <a:t> S.  Six-minute walk test in children with cerebral palsy gross motor function classification system levels I and II: reproducibility, validity, and training effects. Arch Phys Med </a:t>
            </a:r>
            <a:r>
              <a:rPr lang="en-US" sz="2400" dirty="0" err="1" smtClean="0"/>
              <a:t>Rehabil</a:t>
            </a:r>
            <a:r>
              <a:rPr lang="en-US" sz="2400" dirty="0" smtClean="0"/>
              <a:t>, 2012; 93(12): 2333-2339. </a:t>
            </a:r>
          </a:p>
          <a:p>
            <a:pPr>
              <a:buNone/>
            </a:pPr>
            <a:endParaRPr lang="en-US" sz="2400" dirty="0" smtClean="0"/>
          </a:p>
          <a:p>
            <a:r>
              <a:rPr lang="en-US" sz="2400" dirty="0" smtClean="0"/>
              <a:t>Presidents council of Physical Fitness. Definitions, health fitness and physical activity. Research Digest, 2000</a:t>
            </a:r>
            <a:r>
              <a:rPr lang="el-GR" sz="2400" dirty="0" smtClean="0"/>
              <a:t>, </a:t>
            </a:r>
            <a:r>
              <a:rPr lang="en-US" sz="2400" dirty="0" smtClean="0"/>
              <a:t>http://www.fitness.gov.</a:t>
            </a:r>
          </a:p>
          <a:p>
            <a:endParaRPr lang="en-US" sz="2400" dirty="0" smtClean="0"/>
          </a:p>
          <a:p>
            <a:endParaRPr lang="en-US" sz="2400" b="1" dirty="0" smtClean="0"/>
          </a:p>
        </p:txBody>
      </p:sp>
      <p:sp>
        <p:nvSpPr>
          <p:cNvPr id="5939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16E357D-399F-4932-9E40-1633F58FBA06}" type="slidenum">
              <a:rPr lang="el-GR" smtClean="0"/>
              <a:pPr>
                <a:defRPr/>
              </a:pPr>
              <a:t>55</a:t>
            </a:fld>
            <a:endParaRPr lang="el-GR" smtClean="0"/>
          </a:p>
        </p:txBody>
      </p:sp>
    </p:spTree>
    <p:extLst>
      <p:ext uri="{BB962C8B-B14F-4D97-AF65-F5344CB8AC3E}">
        <p14:creationId xmlns:p14="http://schemas.microsoft.com/office/powerpoint/2010/main" val="2866396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332656"/>
            <a:ext cx="7772400" cy="1470025"/>
          </a:xfrm>
        </p:spPr>
        <p:txBody>
          <a:bodyPr/>
          <a:lstStyle/>
          <a:p>
            <a:r>
              <a:rPr lang="el-GR" dirty="0" smtClean="0"/>
              <a:t>Τέλος Ενότητας</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Υπότιτλος 7"/>
          <p:cNvSpPr>
            <a:spLocks noGrp="1"/>
          </p:cNvSpPr>
          <p:nvPr>
            <p:ph type="subTitle" idx="1"/>
          </p:nvPr>
        </p:nvSpPr>
        <p:spPr>
          <a:xfrm>
            <a:off x="1371600" y="5157788"/>
            <a:ext cx="6400800" cy="481012"/>
          </a:xfrm>
        </p:spPr>
        <p:txBody>
          <a:bodyPr rtlCol="0">
            <a:normAutofit fontScale="92500" lnSpcReduction="20000"/>
          </a:bodyPr>
          <a:lstStyle/>
          <a:p>
            <a:pPr eaLnBrk="1" fontAlgn="auto" hangingPunct="1">
              <a:spcAft>
                <a:spcPts val="0"/>
              </a:spcAft>
              <a:buFont typeface="Arial" pitchFamily="34" charset="0"/>
              <a:buNone/>
              <a:defRPr/>
            </a:pPr>
            <a:r>
              <a:rPr lang="el-GR" dirty="0"/>
              <a:t>Σας ευχαριστώ πολύ</a:t>
            </a:r>
          </a:p>
          <a:p>
            <a:pPr eaLnBrk="1" fontAlgn="auto" hangingPunct="1">
              <a:spcAft>
                <a:spcPts val="0"/>
              </a:spcAft>
              <a:buFont typeface="Arial" pitchFamily="34" charset="0"/>
              <a:buNone/>
              <a:defRPr/>
            </a:pPr>
            <a:endParaRPr lang="el-GR" dirty="0"/>
          </a:p>
        </p:txBody>
      </p:sp>
      <p:pic>
        <p:nvPicPr>
          <p:cNvPr id="11" name="Picture 3" descr="C:\Users\alex\Desktop\kids-35935_640.png"/>
          <p:cNvPicPr>
            <a:picLocks noChangeAspect="1" noChangeArrowheads="1"/>
          </p:cNvPicPr>
          <p:nvPr/>
        </p:nvPicPr>
        <p:blipFill>
          <a:blip r:embed="rId5" cstate="print"/>
          <a:srcRect/>
          <a:stretch>
            <a:fillRect/>
          </a:stretch>
        </p:blipFill>
        <p:spPr bwMode="auto">
          <a:xfrm>
            <a:off x="1805781" y="1454151"/>
            <a:ext cx="5532438" cy="3233737"/>
          </a:xfrm>
          <a:prstGeom prst="rect">
            <a:avLst/>
          </a:prstGeom>
          <a:noFill/>
          <a:ln w="9525">
            <a:noFill/>
            <a:miter lim="800000"/>
            <a:headEnd/>
            <a:tailEnd/>
          </a:ln>
        </p:spPr>
      </p:pic>
      <p:sp>
        <p:nvSpPr>
          <p:cNvPr id="12" name="Rectangle 11"/>
          <p:cNvSpPr/>
          <p:nvPr/>
        </p:nvSpPr>
        <p:spPr>
          <a:xfrm>
            <a:off x="3365500" y="4687888"/>
            <a:ext cx="2497138" cy="461962"/>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u="sng" dirty="0">
                <a:latin typeface="+mn-lt"/>
                <a:cs typeface="+mn-cs"/>
                <a:hlinkClick r:id="rId6"/>
              </a:rPr>
              <a:t>kids</a:t>
            </a:r>
            <a:r>
              <a:rPr lang="en-US" sz="1200" dirty="0">
                <a:latin typeface="+mn-lt"/>
                <a:cs typeface="+mn-cs"/>
                <a:hlinkClick r:id="rId6"/>
              </a:rPr>
              <a:t> yoga</a:t>
            </a:r>
            <a:r>
              <a:rPr lang="en-US" sz="1200" dirty="0">
                <a:latin typeface="+mn-lt"/>
                <a:cs typeface="+mn-cs"/>
              </a:rPr>
              <a:t>,</a:t>
            </a:r>
            <a:r>
              <a:rPr lang="en-US" sz="1200" dirty="0">
                <a:solidFill>
                  <a:schemeClr val="tx1">
                    <a:lumMod val="75000"/>
                    <a:lumOff val="25000"/>
                  </a:schemeClr>
                </a:solidFill>
                <a:latin typeface="+mn-lt"/>
                <a:cs typeface="+mn-cs"/>
              </a:rPr>
              <a:t>”,  by</a:t>
            </a:r>
            <a:r>
              <a:rPr lang="el-GR" sz="1200" dirty="0">
                <a:solidFill>
                  <a:schemeClr val="tx1">
                    <a:lumMod val="75000"/>
                    <a:lumOff val="25000"/>
                  </a:schemeClr>
                </a:solidFill>
                <a:latin typeface="+mn-lt"/>
                <a:cs typeface="+mn-cs"/>
              </a:rPr>
              <a:t> </a:t>
            </a:r>
            <a:r>
              <a:rPr lang="en-US" sz="1200" dirty="0">
                <a:solidFill>
                  <a:schemeClr val="tx1">
                    <a:lumMod val="75000"/>
                    <a:lumOff val="25000"/>
                  </a:schemeClr>
                </a:solidFill>
                <a:latin typeface="+mn-lt"/>
                <a:cs typeface="+mn-cs"/>
                <a:hlinkClick r:id="rId7"/>
              </a:rPr>
              <a:t>Nemo</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hlinkClick r:id="rId8"/>
              </a:rPr>
              <a:t> </a:t>
            </a:r>
            <a:r>
              <a:rPr lang="en-US" sz="1200" dirty="0">
                <a:solidFill>
                  <a:schemeClr val="tx1">
                    <a:lumMod val="75000"/>
                    <a:lumOff val="25000"/>
                  </a:schemeClr>
                </a:solidFill>
                <a:latin typeface="+mn-lt"/>
                <a:cs typeface="+mn-cs"/>
              </a:rPr>
              <a:t>available under  </a:t>
            </a:r>
            <a:r>
              <a:rPr lang="en-US" sz="1200" dirty="0">
                <a:latin typeface="+mn-lt"/>
                <a:cs typeface="+mn-cs"/>
                <a:hlinkClick r:id="rId9"/>
              </a:rPr>
              <a:t>Public Domain CC0</a:t>
            </a:r>
            <a:endParaRPr lang="en-US" sz="1200" dirty="0">
              <a:solidFill>
                <a:schemeClr val="tx1">
                  <a:lumMod val="75000"/>
                  <a:lumOff val="25000"/>
                </a:schemeClr>
              </a:solidFill>
              <a:latin typeface="+mn-lt"/>
              <a:cs typeface="+mn-cs"/>
            </a:endParaRPr>
          </a:p>
        </p:txBody>
      </p:sp>
    </p:spTree>
    <p:extLst>
      <p:ext uri="{BB962C8B-B14F-4D97-AF65-F5344CB8AC3E}">
        <p14:creationId xmlns:p14="http://schemas.microsoft.com/office/powerpoint/2010/main" val="2603914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926737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solidFill>
                  <a:prstClr val="black"/>
                </a:solidFill>
              </a:rPr>
              <a:t>Ειρήνη </a:t>
            </a:r>
            <a:r>
              <a:rPr lang="el-GR" sz="2000" dirty="0" err="1" smtClean="0">
                <a:solidFill>
                  <a:prstClr val="black"/>
                </a:solidFill>
              </a:rPr>
              <a:t>Γραμματοπούλου</a:t>
            </a:r>
            <a:r>
              <a:rPr lang="el-GR" sz="2000" dirty="0" smtClean="0">
                <a:solidFill>
                  <a:prstClr val="black"/>
                </a:solidFill>
              </a:rPr>
              <a:t>,</a:t>
            </a:r>
            <a:r>
              <a:rPr lang="en-US" sz="2000" dirty="0" smtClean="0">
                <a:solidFill>
                  <a:prstClr val="black"/>
                </a:solidFill>
              </a:rPr>
              <a:t> </a:t>
            </a:r>
            <a:r>
              <a:rPr lang="el-GR" sz="2000" dirty="0" smtClean="0">
                <a:solidFill>
                  <a:prstClr val="black"/>
                </a:solidFill>
              </a:rPr>
              <a:t>Νικόλαος </a:t>
            </a:r>
            <a:r>
              <a:rPr lang="el-GR" sz="2000" dirty="0" err="1" smtClean="0">
                <a:solidFill>
                  <a:prstClr val="black"/>
                </a:solidFill>
              </a:rPr>
              <a:t>Χρυσάγης</a:t>
            </a:r>
            <a:r>
              <a:rPr lang="en-US" sz="2000" dirty="0" smtClean="0">
                <a:solidFill>
                  <a:prstClr val="black"/>
                </a:solidFill>
              </a:rPr>
              <a:t> </a:t>
            </a:r>
            <a:r>
              <a:rPr lang="el-GR" sz="2000" dirty="0" smtClean="0"/>
              <a:t>2014. </a:t>
            </a:r>
            <a:r>
              <a:rPr lang="el-GR" sz="2000" dirty="0" smtClean="0">
                <a:solidFill>
                  <a:prstClr val="black"/>
                </a:solidFill>
              </a:rPr>
              <a:t>Ειρήνη </a:t>
            </a:r>
            <a:r>
              <a:rPr lang="el-GR" sz="2000" dirty="0" err="1" smtClean="0">
                <a:solidFill>
                  <a:prstClr val="black"/>
                </a:solidFill>
              </a:rPr>
              <a:t>Γραμματοπούλου</a:t>
            </a:r>
            <a:r>
              <a:rPr lang="el-GR" sz="2000" dirty="0" smtClean="0">
                <a:solidFill>
                  <a:prstClr val="black"/>
                </a:solidFill>
              </a:rPr>
              <a:t>,</a:t>
            </a:r>
            <a:r>
              <a:rPr lang="en-US" sz="2000" dirty="0" smtClean="0">
                <a:solidFill>
                  <a:prstClr val="black"/>
                </a:solidFill>
              </a:rPr>
              <a:t> </a:t>
            </a:r>
            <a:r>
              <a:rPr lang="el-GR" sz="2000" dirty="0" smtClean="0">
                <a:solidFill>
                  <a:prstClr val="black"/>
                </a:solidFill>
              </a:rPr>
              <a:t>Νικόλαος </a:t>
            </a:r>
            <a:r>
              <a:rPr lang="el-GR" sz="2000" dirty="0" err="1" smtClean="0">
                <a:solidFill>
                  <a:prstClr val="black"/>
                </a:solidFill>
              </a:rPr>
              <a:t>Χρυσάγης</a:t>
            </a:r>
            <a:r>
              <a:rPr lang="el-GR" sz="2000" dirty="0"/>
              <a:t>. «Προσαρμοσμένη Κινητική </a:t>
            </a:r>
            <a:r>
              <a:rPr lang="el-GR" sz="2000" dirty="0" smtClean="0"/>
              <a:t>Δραστηριότητα. Ενότητα </a:t>
            </a:r>
            <a:r>
              <a:rPr lang="el-GR" sz="2000" dirty="0"/>
              <a:t>3: Αξιολόγηση Φυσικής κατάστασης σε άτομα με </a:t>
            </a:r>
            <a:r>
              <a:rPr lang="el-GR" sz="2000" dirty="0" smtClean="0"/>
              <a:t>αναπηρία».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43511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l-GR" sz="3600" dirty="0" smtClean="0"/>
              <a:t>Ορισμός Φυσιολογικής Φ.Κ.</a:t>
            </a:r>
          </a:p>
        </p:txBody>
      </p:sp>
      <p:sp>
        <p:nvSpPr>
          <p:cNvPr id="6147" name="Content Placeholder 2"/>
          <p:cNvSpPr>
            <a:spLocks noGrp="1"/>
          </p:cNvSpPr>
          <p:nvPr>
            <p:ph idx="1"/>
          </p:nvPr>
        </p:nvSpPr>
        <p:spPr/>
        <p:txBody>
          <a:bodyPr/>
          <a:lstStyle/>
          <a:p>
            <a:pPr eaLnBrk="1" hangingPunct="1">
              <a:buNone/>
            </a:pPr>
            <a:r>
              <a:rPr lang="el-GR" sz="2400" dirty="0" smtClean="0"/>
              <a:t>Περιλαμβάνει χαρακτηριστικά της φυσικής κατάστασης που δεν</a:t>
            </a:r>
          </a:p>
          <a:p>
            <a:pPr eaLnBrk="1" hangingPunct="1">
              <a:buNone/>
            </a:pPr>
            <a:r>
              <a:rPr lang="el-GR" sz="2400" dirty="0" smtClean="0"/>
              <a:t>αναφέρονται σε επιδόσεις , αφορούν τα βιολογικά συστήματα</a:t>
            </a:r>
          </a:p>
          <a:p>
            <a:pPr eaLnBrk="1" hangingPunct="1">
              <a:buNone/>
            </a:pPr>
            <a:r>
              <a:rPr lang="el-GR" sz="2400" dirty="0" smtClean="0"/>
              <a:t>και επηρεάζονται από την φυσική δραστηριότητα</a:t>
            </a:r>
          </a:p>
          <a:p>
            <a:pPr eaLnBrk="1" hangingPunct="1">
              <a:buNone/>
            </a:pPr>
            <a:endParaRPr lang="el-GR" sz="2400" dirty="0" smtClean="0">
              <a:solidFill>
                <a:srgbClr val="FF0000"/>
              </a:solidFill>
            </a:endParaRPr>
          </a:p>
          <a:p>
            <a:pPr eaLnBrk="1" hangingPunct="1"/>
            <a:r>
              <a:rPr lang="el-GR" sz="2400" dirty="0" smtClean="0"/>
              <a:t>Μεταβολική Φ.Κ.</a:t>
            </a:r>
          </a:p>
          <a:p>
            <a:pPr eaLnBrk="1" hangingPunct="1"/>
            <a:r>
              <a:rPr lang="el-GR" sz="2400" dirty="0" smtClean="0"/>
              <a:t>Μορφολογική Φ.Κ.</a:t>
            </a:r>
          </a:p>
          <a:p>
            <a:pPr eaLnBrk="1" hangingPunct="1"/>
            <a:r>
              <a:rPr lang="el-GR" sz="2400" dirty="0" smtClean="0"/>
              <a:t>Οστική Φ.Κ.</a:t>
            </a:r>
          </a:p>
          <a:p>
            <a:pPr eaLnBrk="1" hangingPunct="1">
              <a:buFont typeface="Arial" charset="0"/>
              <a:buNone/>
            </a:pPr>
            <a:endParaRPr lang="el-GR" sz="2400" dirty="0" smtClean="0"/>
          </a:p>
          <a:p>
            <a:pPr algn="r" eaLnBrk="1" hangingPunct="1">
              <a:buNone/>
            </a:pPr>
            <a:r>
              <a:rPr lang="el-GR" sz="1800" dirty="0" smtClean="0"/>
              <a:t> (</a:t>
            </a:r>
            <a:r>
              <a:rPr lang="en-US" sz="1800" dirty="0" smtClean="0"/>
              <a:t>Bouchard, et al.,  1990</a:t>
            </a:r>
            <a:r>
              <a:rPr lang="el-GR" sz="1800" dirty="0" smtClean="0"/>
              <a:t>)                     </a:t>
            </a:r>
          </a:p>
          <a:p>
            <a:pPr eaLnBrk="1" hangingPunct="1">
              <a:buFont typeface="Arial" charset="0"/>
              <a:buNone/>
            </a:pPr>
            <a:endParaRPr lang="el-GR" sz="2400" dirty="0" smtClean="0"/>
          </a:p>
          <a:p>
            <a:pPr eaLnBrk="1" hangingPunct="1">
              <a:buFont typeface="Arial" charset="0"/>
              <a:buNone/>
            </a:pPr>
            <a:endParaRPr lang="el-GR" sz="2400" dirty="0" smtClean="0"/>
          </a:p>
        </p:txBody>
      </p:sp>
      <p:sp>
        <p:nvSpPr>
          <p:cNvPr id="512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7877E08-BA86-448F-A3A8-5FE020D53A06}" type="slidenum">
              <a:rPr lang="el-GR" smtClean="0"/>
              <a:pPr>
                <a:defRPr/>
              </a:pPr>
              <a:t>5</a:t>
            </a:fld>
            <a:endParaRPr lang="el-GR" smtClean="0"/>
          </a:p>
        </p:txBody>
      </p:sp>
      <p:sp>
        <p:nvSpPr>
          <p:cNvPr id="5" name="Rectangle 4"/>
          <p:cNvSpPr/>
          <p:nvPr/>
        </p:nvSpPr>
        <p:spPr>
          <a:xfrm>
            <a:off x="0" y="6286500"/>
            <a:ext cx="4572000" cy="369888"/>
          </a:xfrm>
          <a:prstGeom prst="rect">
            <a:avLst/>
          </a:prstGeom>
        </p:spPr>
        <p:txBody>
          <a:bodyPr>
            <a:spAutoFit/>
          </a:bodyPr>
          <a:lstStyle/>
          <a:p>
            <a:pPr>
              <a:defRPr/>
            </a:pPr>
            <a:r>
              <a:rPr lang="en-US" sz="1800" dirty="0">
                <a:cs typeface="+mn-cs"/>
              </a:rPr>
              <a:t> </a:t>
            </a:r>
            <a:r>
              <a:rPr lang="en-US" sz="1800" dirty="0">
                <a:latin typeface="+mn-lt"/>
                <a:cs typeface="+mn-cs"/>
              </a:rPr>
              <a:t> </a:t>
            </a:r>
          </a:p>
        </p:txBody>
      </p:sp>
    </p:spTree>
    <p:extLst>
      <p:ext uri="{BB962C8B-B14F-4D97-AF65-F5344CB8AC3E}">
        <p14:creationId xmlns:p14="http://schemas.microsoft.com/office/powerpoint/2010/main" val="4341036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817619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627204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a:spcBef>
                <a:spcPts val="600"/>
              </a:spcBef>
              <a:spcAft>
                <a:spcPts val="600"/>
              </a:spcAft>
              <a:buFont typeface="+mj-lt"/>
              <a:buAutoNum type="arabicPeriod"/>
            </a:pPr>
            <a:r>
              <a:rPr lang="en-US" sz="2000" dirty="0" err="1" smtClean="0"/>
              <a:t>Winnick</a:t>
            </a:r>
            <a:r>
              <a:rPr lang="en-US" sz="2000" dirty="0"/>
              <a:t>, J. P. &amp; Short. The Brockport Physical Fitness Test </a:t>
            </a:r>
            <a:r>
              <a:rPr lang="en-US" sz="2000" dirty="0" smtClean="0"/>
              <a:t>Manual. </a:t>
            </a:r>
            <a:r>
              <a:rPr lang="en-US" sz="2000" dirty="0"/>
              <a:t>Champaign, IL: Human Kinetics, 1999. </a:t>
            </a:r>
            <a:r>
              <a:rPr lang="el-GR" sz="2000" dirty="0" smtClean="0"/>
              <a:t>Σχήμα 5.24</a:t>
            </a:r>
          </a:p>
          <a:p>
            <a:pPr>
              <a:spcBef>
                <a:spcPts val="600"/>
              </a:spcBef>
              <a:spcAft>
                <a:spcPts val="600"/>
              </a:spcAft>
              <a:buFont typeface="+mj-lt"/>
              <a:buAutoNum type="arabicPeriod"/>
            </a:pPr>
            <a:r>
              <a:rPr lang="el-GR" altLang="el-GR" sz="2000" dirty="0" err="1"/>
              <a:t>Phillip</a:t>
            </a:r>
            <a:r>
              <a:rPr lang="el-GR" altLang="el-GR" sz="2000" dirty="0"/>
              <a:t> A. </a:t>
            </a:r>
            <a:r>
              <a:rPr lang="el-GR" altLang="el-GR" sz="2000" dirty="0" err="1"/>
              <a:t>Gribble</a:t>
            </a:r>
            <a:r>
              <a:rPr lang="el-GR" altLang="el-GR" sz="2000" dirty="0"/>
              <a:t>, </a:t>
            </a:r>
            <a:r>
              <a:rPr lang="el-GR" altLang="el-GR" sz="2000" dirty="0" err="1"/>
              <a:t>Brittany</a:t>
            </a:r>
            <a:r>
              <a:rPr lang="el-GR" altLang="el-GR" sz="2000" dirty="0"/>
              <a:t> L. </a:t>
            </a:r>
            <a:r>
              <a:rPr lang="el-GR" altLang="el-GR" sz="2000" dirty="0" err="1"/>
              <a:t>Taylor</a:t>
            </a:r>
            <a:r>
              <a:rPr lang="el-GR" altLang="el-GR" sz="2000" dirty="0"/>
              <a:t>, </a:t>
            </a:r>
            <a:r>
              <a:rPr lang="el-GR" altLang="el-GR" sz="2000" dirty="0" err="1"/>
              <a:t>Junji</a:t>
            </a:r>
            <a:r>
              <a:rPr lang="el-GR" altLang="el-GR" sz="2000" dirty="0"/>
              <a:t> </a:t>
            </a:r>
            <a:r>
              <a:rPr lang="el-GR" altLang="el-GR" sz="2000" dirty="0" err="1"/>
              <a:t>Shinohara</a:t>
            </a:r>
            <a:r>
              <a:rPr lang="el-GR" altLang="el-GR" sz="2000" dirty="0"/>
              <a:t>, </a:t>
            </a:r>
            <a:r>
              <a:rPr lang="el-GR" altLang="el-GR" sz="2000" dirty="0">
                <a:solidFill>
                  <a:schemeClr val="tx1">
                    <a:lumMod val="75000"/>
                    <a:lumOff val="25000"/>
                  </a:schemeClr>
                </a:solidFill>
                <a:cs typeface="Arial" pitchFamily="34" charset="0"/>
                <a:hlinkClick r:id="rId3"/>
              </a:rPr>
              <a:t>Bracing </a:t>
            </a:r>
            <a:r>
              <a:rPr lang="el-GR" altLang="el-GR" sz="2000" dirty="0" err="1">
                <a:solidFill>
                  <a:schemeClr val="tx1">
                    <a:lumMod val="75000"/>
                    <a:lumOff val="25000"/>
                  </a:schemeClr>
                </a:solidFill>
                <a:cs typeface="Arial" pitchFamily="34" charset="0"/>
                <a:hlinkClick r:id="rId3"/>
              </a:rPr>
              <a:t>does</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not</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improve</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dynamic</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stability</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in</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chronic</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ankle</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instability</a:t>
            </a:r>
            <a:r>
              <a:rPr lang="el-GR" altLang="el-GR" sz="2000" dirty="0">
                <a:solidFill>
                  <a:schemeClr val="tx1">
                    <a:lumMod val="75000"/>
                    <a:lumOff val="25000"/>
                  </a:schemeClr>
                </a:solidFill>
                <a:cs typeface="Arial" pitchFamily="34" charset="0"/>
                <a:hlinkClick r:id="rId3"/>
              </a:rPr>
              <a:t> </a:t>
            </a:r>
            <a:r>
              <a:rPr lang="el-GR" altLang="el-GR" sz="2000" dirty="0" err="1">
                <a:solidFill>
                  <a:schemeClr val="tx1">
                    <a:lumMod val="75000"/>
                    <a:lumOff val="25000"/>
                  </a:schemeClr>
                </a:solidFill>
                <a:cs typeface="Arial" pitchFamily="34" charset="0"/>
                <a:hlinkClick r:id="rId3"/>
              </a:rPr>
              <a:t>subjects</a:t>
            </a:r>
            <a:r>
              <a:rPr lang="el-GR" altLang="el-GR" sz="2000" dirty="0">
                <a:solidFill>
                  <a:schemeClr val="tx1">
                    <a:lumMod val="75000"/>
                    <a:lumOff val="25000"/>
                  </a:schemeClr>
                </a:solidFill>
                <a:cs typeface="Arial" pitchFamily="34" charset="0"/>
              </a:rPr>
              <a:t>, </a:t>
            </a:r>
            <a:r>
              <a:rPr lang="el-GR" altLang="el-GR" sz="2000" dirty="0" err="1"/>
              <a:t>Physical</a:t>
            </a:r>
            <a:r>
              <a:rPr lang="el-GR" altLang="el-GR" sz="2000" dirty="0"/>
              <a:t> </a:t>
            </a:r>
            <a:r>
              <a:rPr lang="el-GR" altLang="el-GR" sz="2000" dirty="0" err="1"/>
              <a:t>Therapy</a:t>
            </a:r>
            <a:r>
              <a:rPr lang="el-GR" altLang="el-GR" sz="2000" dirty="0"/>
              <a:t> </a:t>
            </a:r>
            <a:r>
              <a:rPr lang="el-GR" altLang="el-GR" sz="2000" dirty="0" err="1"/>
              <a:t>in</a:t>
            </a:r>
            <a:r>
              <a:rPr lang="el-GR" altLang="el-GR" sz="2000" dirty="0"/>
              <a:t> </a:t>
            </a:r>
            <a:r>
              <a:rPr lang="el-GR" altLang="el-GR" sz="2000" dirty="0" err="1"/>
              <a:t>Sport</a:t>
            </a:r>
            <a:r>
              <a:rPr lang="el-GR" altLang="el-GR" sz="2000" dirty="0"/>
              <a:t>, </a:t>
            </a:r>
            <a:r>
              <a:rPr lang="el-GR" altLang="el-GR" sz="2000" dirty="0" err="1"/>
              <a:t>Volume</a:t>
            </a:r>
            <a:r>
              <a:rPr lang="el-GR" altLang="el-GR" sz="2000" dirty="0"/>
              <a:t> 11, </a:t>
            </a:r>
            <a:r>
              <a:rPr lang="el-GR" altLang="el-GR" sz="2000" dirty="0" err="1"/>
              <a:t>Issue</a:t>
            </a:r>
            <a:r>
              <a:rPr lang="el-GR" altLang="el-GR" sz="2000" dirty="0"/>
              <a:t> 1, </a:t>
            </a:r>
            <a:r>
              <a:rPr lang="el-GR" altLang="el-GR" sz="2000" dirty="0" err="1"/>
              <a:t>February</a:t>
            </a:r>
            <a:r>
              <a:rPr lang="el-GR" altLang="el-GR" sz="2000" dirty="0"/>
              <a:t> 2010, </a:t>
            </a:r>
            <a:r>
              <a:rPr lang="el-GR" altLang="el-GR" sz="2000" dirty="0" err="1"/>
              <a:t>Pages</a:t>
            </a:r>
            <a:r>
              <a:rPr lang="el-GR" altLang="el-GR" sz="2000" dirty="0"/>
              <a:t> 3-7, ISSN 1466-853X, http://dx.doi.org/10.1016/j.ptsp.2009.11.003. </a:t>
            </a:r>
          </a:p>
          <a:p>
            <a:pPr>
              <a:spcBef>
                <a:spcPts val="600"/>
              </a:spcBef>
              <a:spcAft>
                <a:spcPts val="600"/>
              </a:spcAft>
              <a:buFont typeface="+mj-lt"/>
              <a:buAutoNum type="arabicPeriod"/>
            </a:pPr>
            <a:endParaRPr lang="el-GR" sz="2000" dirty="0"/>
          </a:p>
        </p:txBody>
      </p:sp>
    </p:spTree>
    <p:extLst>
      <p:ext uri="{BB962C8B-B14F-4D97-AF65-F5344CB8AC3E}">
        <p14:creationId xmlns:p14="http://schemas.microsoft.com/office/powerpoint/2010/main" val="1233489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888137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Ορισμοί χαρακτηριστικών Φυσιολογικής Φ.Κ.</a:t>
            </a:r>
            <a:endParaRPr lang="el-GR" sz="3600" dirty="0"/>
          </a:p>
        </p:txBody>
      </p:sp>
      <p:sp>
        <p:nvSpPr>
          <p:cNvPr id="3" name="2 - Θέση περιεχομένου"/>
          <p:cNvSpPr>
            <a:spLocks noGrp="1"/>
          </p:cNvSpPr>
          <p:nvPr>
            <p:ph idx="1"/>
          </p:nvPr>
        </p:nvSpPr>
        <p:spPr/>
        <p:txBody>
          <a:bodyPr/>
          <a:lstStyle/>
          <a:p>
            <a:pPr eaLnBrk="1" hangingPunct="1">
              <a:buFont typeface="Wingdings" pitchFamily="2" charset="2"/>
              <a:buChar char="v"/>
            </a:pPr>
            <a:r>
              <a:rPr lang="el-GR" sz="2400" b="1" dirty="0" smtClean="0">
                <a:solidFill>
                  <a:srgbClr val="820000"/>
                </a:solidFill>
              </a:rPr>
              <a:t>Μεταβολική Φ.Κ.</a:t>
            </a:r>
          </a:p>
          <a:p>
            <a:pPr>
              <a:buNone/>
            </a:pPr>
            <a:r>
              <a:rPr lang="el-GR" sz="2400" dirty="0" smtClean="0"/>
              <a:t>	Είναι η κατάσταση των μεταβολικών συστημάτων τα οποία  υποδηλώνουν την πιθανότητα εκδήλωσης διαβήτη ή καρδιοαγγειακού νοσήματος  και η οποία μπορεί  να διαφοροποιηθεί με τη φυσική δραστηριότητα</a:t>
            </a:r>
          </a:p>
          <a:p>
            <a:pPr eaLnBrk="1" hangingPunct="1">
              <a:spcBef>
                <a:spcPts val="1800"/>
              </a:spcBef>
              <a:buFont typeface="Wingdings" pitchFamily="2" charset="2"/>
              <a:buChar char="v"/>
            </a:pPr>
            <a:r>
              <a:rPr lang="el-GR" sz="2400" b="1" dirty="0" smtClean="0">
                <a:solidFill>
                  <a:srgbClr val="820000"/>
                </a:solidFill>
              </a:rPr>
              <a:t>Μορφολογική  Φ.Κ.</a:t>
            </a:r>
          </a:p>
          <a:p>
            <a:pPr eaLnBrk="1" hangingPunct="1">
              <a:buNone/>
            </a:pPr>
            <a:r>
              <a:rPr lang="el-GR" sz="2400" dirty="0" smtClean="0"/>
              <a:t>	Αναφέρεται στις  περιφέρειες του σώματος και στην  τοπική</a:t>
            </a:r>
          </a:p>
          <a:p>
            <a:pPr eaLnBrk="1" hangingPunct="1">
              <a:spcAft>
                <a:spcPts val="1200"/>
              </a:spcAft>
              <a:buNone/>
            </a:pPr>
            <a:r>
              <a:rPr lang="el-GR" sz="2400" dirty="0" smtClean="0"/>
              <a:t>	κατανομή λίπους</a:t>
            </a:r>
          </a:p>
          <a:p>
            <a:pPr eaLnBrk="1" hangingPunct="1">
              <a:buFont typeface="Wingdings" pitchFamily="2" charset="2"/>
              <a:buChar char="v"/>
            </a:pPr>
            <a:r>
              <a:rPr lang="el-GR" sz="2400" b="1" dirty="0" smtClean="0">
                <a:solidFill>
                  <a:srgbClr val="820000"/>
                </a:solidFill>
              </a:rPr>
              <a:t>Οστική Φ.Κ.</a:t>
            </a:r>
          </a:p>
          <a:p>
            <a:pPr eaLnBrk="1" hangingPunct="1">
              <a:buNone/>
            </a:pPr>
            <a:r>
              <a:rPr lang="el-GR" sz="2400" dirty="0" smtClean="0"/>
              <a:t>	Αναφέρεται στην οστική πυκνότητα</a:t>
            </a:r>
          </a:p>
          <a:p>
            <a:pPr algn="r" eaLnBrk="1" hangingPunct="1">
              <a:buNone/>
            </a:pPr>
            <a:r>
              <a:rPr lang="el-GR" sz="2400" dirty="0" smtClean="0"/>
              <a:t> </a:t>
            </a:r>
            <a:r>
              <a:rPr lang="el-GR" sz="1800" dirty="0" smtClean="0"/>
              <a:t>(</a:t>
            </a:r>
            <a:r>
              <a:rPr lang="en-US" sz="1800" dirty="0" smtClean="0"/>
              <a:t>Bouchard, et al., 1994</a:t>
            </a:r>
            <a:r>
              <a:rPr lang="el-GR" sz="1800" dirty="0"/>
              <a:t>;</a:t>
            </a:r>
            <a:r>
              <a:rPr lang="el-GR" sz="1800" dirty="0" smtClean="0"/>
              <a:t>  </a:t>
            </a:r>
            <a:r>
              <a:rPr lang="en-US" sz="1800" dirty="0" smtClean="0"/>
              <a:t>ACSM, 1998</a:t>
            </a:r>
            <a:r>
              <a:rPr lang="el-GR" sz="1800" dirty="0" smtClean="0"/>
              <a:t>)</a:t>
            </a:r>
          </a:p>
          <a:p>
            <a:pPr>
              <a:buNone/>
            </a:pP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6</a:t>
            </a:fld>
            <a:endParaRPr lang="el-GR"/>
          </a:p>
        </p:txBody>
      </p:sp>
    </p:spTree>
    <p:extLst>
      <p:ext uri="{BB962C8B-B14F-4D97-AF65-F5344CB8AC3E}">
        <p14:creationId xmlns:p14="http://schemas.microsoft.com/office/powerpoint/2010/main" val="321084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r>
              <a:rPr lang="el-GR" sz="3600" dirty="0" smtClean="0"/>
              <a:t>Ορισμός της Φ.Κ. </a:t>
            </a:r>
            <a:br>
              <a:rPr lang="el-GR" sz="3600" dirty="0" smtClean="0"/>
            </a:br>
            <a:r>
              <a:rPr lang="el-GR" sz="3600" dirty="0" smtClean="0"/>
              <a:t>της σχετιζόμενης  με την υγεία</a:t>
            </a:r>
          </a:p>
        </p:txBody>
      </p:sp>
      <p:sp>
        <p:nvSpPr>
          <p:cNvPr id="6147" name="Content Placeholder 2"/>
          <p:cNvSpPr>
            <a:spLocks noGrp="1"/>
          </p:cNvSpPr>
          <p:nvPr>
            <p:ph idx="1"/>
          </p:nvPr>
        </p:nvSpPr>
        <p:spPr/>
        <p:txBody>
          <a:bodyPr/>
          <a:lstStyle/>
          <a:p>
            <a:pPr marL="0" indent="0">
              <a:buNone/>
            </a:pPr>
            <a:r>
              <a:rPr lang="el-GR" sz="2400" dirty="0" smtClean="0"/>
              <a:t>Περιλαμβάνει χαρακτηριστικά της φυσικής κατάστασης τα οποία σχετίζονται με ικανοποιητικό επίπεδο υγείας </a:t>
            </a:r>
          </a:p>
          <a:p>
            <a:pPr eaLnBrk="1" hangingPunct="1">
              <a:buFont typeface="Arial" charset="0"/>
              <a:buNone/>
            </a:pPr>
            <a:endParaRPr lang="el-GR" sz="2400" dirty="0" smtClean="0">
              <a:solidFill>
                <a:srgbClr val="FF0000"/>
              </a:solidFill>
            </a:endParaRPr>
          </a:p>
          <a:p>
            <a:pPr eaLnBrk="1" hangingPunct="1">
              <a:buFont typeface="Arial" charset="0"/>
              <a:buNone/>
            </a:pPr>
            <a:r>
              <a:rPr lang="el-GR" sz="2400" b="1" dirty="0" smtClean="0">
                <a:solidFill>
                  <a:srgbClr val="820000"/>
                </a:solidFill>
              </a:rPr>
              <a:t>Χαρακτηριστικά           </a:t>
            </a:r>
            <a:r>
              <a:rPr lang="el-GR" sz="2400" b="1" dirty="0" smtClean="0"/>
              <a:t>   </a:t>
            </a:r>
          </a:p>
          <a:p>
            <a:pPr eaLnBrk="1" hangingPunct="1"/>
            <a:r>
              <a:rPr lang="el-GR" sz="2400" dirty="0" smtClean="0"/>
              <a:t>Σωματική σύσταση </a:t>
            </a:r>
          </a:p>
          <a:p>
            <a:pPr eaLnBrk="1" hangingPunct="1"/>
            <a:r>
              <a:rPr lang="el-GR" sz="2400" dirty="0" err="1" smtClean="0"/>
              <a:t>Καρδιο</a:t>
            </a:r>
            <a:r>
              <a:rPr lang="el-GR" sz="2400" dirty="0" smtClean="0"/>
              <a:t>-αναπνευστική αντοχή </a:t>
            </a:r>
          </a:p>
          <a:p>
            <a:pPr eaLnBrk="1" hangingPunct="1"/>
            <a:r>
              <a:rPr lang="el-GR" sz="2400" dirty="0" smtClean="0"/>
              <a:t>Ευκαμψία </a:t>
            </a:r>
          </a:p>
          <a:p>
            <a:pPr eaLnBrk="1" hangingPunct="1"/>
            <a:r>
              <a:rPr lang="el-GR" sz="2400" dirty="0" smtClean="0"/>
              <a:t>Μυϊκή αντοχή </a:t>
            </a:r>
          </a:p>
          <a:p>
            <a:pPr eaLnBrk="1" hangingPunct="1"/>
            <a:r>
              <a:rPr lang="el-GR" sz="2400" dirty="0" smtClean="0"/>
              <a:t>Μυϊκή δύναμη </a:t>
            </a:r>
          </a:p>
          <a:p>
            <a:pPr eaLnBrk="1" hangingPunct="1">
              <a:buFont typeface="Arial" charset="0"/>
              <a:buNone/>
            </a:pPr>
            <a:endParaRPr lang="el-GR" sz="2400" dirty="0" smtClean="0"/>
          </a:p>
          <a:p>
            <a:pPr eaLnBrk="1" hangingPunct="1">
              <a:buFont typeface="Arial" charset="0"/>
              <a:buNone/>
            </a:pPr>
            <a:endParaRPr lang="el-GR" sz="2400" dirty="0" smtClean="0"/>
          </a:p>
        </p:txBody>
      </p:sp>
      <p:sp>
        <p:nvSpPr>
          <p:cNvPr id="512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7877E08-BA86-448F-A3A8-5FE020D53A06}" type="slidenum">
              <a:rPr lang="el-GR" smtClean="0"/>
              <a:pPr>
                <a:defRPr/>
              </a:pPr>
              <a:t>7</a:t>
            </a:fld>
            <a:endParaRPr lang="el-GR" smtClean="0"/>
          </a:p>
        </p:txBody>
      </p:sp>
      <p:sp>
        <p:nvSpPr>
          <p:cNvPr id="5" name="Rectangle 4"/>
          <p:cNvSpPr/>
          <p:nvPr/>
        </p:nvSpPr>
        <p:spPr>
          <a:xfrm>
            <a:off x="0" y="6286500"/>
            <a:ext cx="4572000" cy="369888"/>
          </a:xfrm>
          <a:prstGeom prst="rect">
            <a:avLst/>
          </a:prstGeom>
        </p:spPr>
        <p:txBody>
          <a:bodyPr>
            <a:spAutoFit/>
          </a:bodyPr>
          <a:lstStyle/>
          <a:p>
            <a:pPr>
              <a:defRPr/>
            </a:pPr>
            <a:r>
              <a:rPr lang="en-US" sz="1800" dirty="0">
                <a:cs typeface="+mn-cs"/>
              </a:rPr>
              <a:t> </a:t>
            </a:r>
            <a:r>
              <a:rPr lang="en-US" sz="1800" dirty="0">
                <a:latin typeface="+mn-lt"/>
                <a:cs typeface="+mn-cs"/>
              </a:rPr>
              <a:t> </a:t>
            </a:r>
          </a:p>
        </p:txBody>
      </p:sp>
      <p:sp>
        <p:nvSpPr>
          <p:cNvPr id="20485" name="5 - Ορθογώνιο"/>
          <p:cNvSpPr>
            <a:spLocks noChangeArrowheads="1"/>
          </p:cNvSpPr>
          <p:nvPr/>
        </p:nvSpPr>
        <p:spPr bwMode="auto">
          <a:xfrm>
            <a:off x="214282" y="5572140"/>
            <a:ext cx="8572560" cy="646331"/>
          </a:xfrm>
          <a:prstGeom prst="rect">
            <a:avLst/>
          </a:prstGeom>
          <a:noFill/>
          <a:ln w="9525">
            <a:noFill/>
            <a:miter lim="800000"/>
            <a:headEnd/>
            <a:tailEnd/>
          </a:ln>
        </p:spPr>
        <p:txBody>
          <a:bodyPr wrap="square">
            <a:spAutoFit/>
          </a:bodyPr>
          <a:lstStyle/>
          <a:p>
            <a:pPr>
              <a:defRPr/>
            </a:pPr>
            <a:r>
              <a:rPr lang="en-US" sz="1800" dirty="0">
                <a:latin typeface="+mn-lt"/>
              </a:rPr>
              <a:t> </a:t>
            </a:r>
            <a:endParaRPr lang="el-GR" sz="1800" dirty="0" smtClean="0"/>
          </a:p>
          <a:p>
            <a:pPr algn="r">
              <a:defRPr/>
            </a:pPr>
            <a:r>
              <a:rPr lang="en-US" sz="1800" dirty="0" smtClean="0">
                <a:latin typeface="+mj-lt"/>
              </a:rPr>
              <a:t>(</a:t>
            </a:r>
            <a:r>
              <a:rPr lang="en-US" sz="1800" dirty="0" err="1" smtClean="0">
                <a:latin typeface="+mj-lt"/>
              </a:rPr>
              <a:t>Caspersen</a:t>
            </a:r>
            <a:r>
              <a:rPr lang="en-US" sz="1800" dirty="0" smtClean="0">
                <a:latin typeface="+mj-lt"/>
              </a:rPr>
              <a:t>, Powell &amp; Christenson, 1985 ) </a:t>
            </a:r>
            <a:endParaRPr lang="en-US" sz="1800" dirty="0">
              <a:latin typeface="+mj-lt"/>
            </a:endParaRPr>
          </a:p>
        </p:txBody>
      </p:sp>
    </p:spTree>
    <p:extLst>
      <p:ext uri="{BB962C8B-B14F-4D97-AF65-F5344CB8AC3E}">
        <p14:creationId xmlns:p14="http://schemas.microsoft.com/office/powerpoint/2010/main" val="2790519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Ορισμοί των χαρακτηριστικών της Φ.Κ. της σχετιζόμενης  με την υγεία</a:t>
            </a:r>
            <a:r>
              <a:rPr lang="en-US" dirty="0" smtClean="0"/>
              <a:t> </a:t>
            </a:r>
            <a:r>
              <a:rPr lang="en-US" sz="3100" b="0" dirty="0" smtClean="0"/>
              <a:t>(1 </a:t>
            </a:r>
            <a:r>
              <a:rPr lang="el-GR" sz="3100" b="0" dirty="0" smtClean="0"/>
              <a:t>από 2)</a:t>
            </a:r>
            <a:endParaRPr lang="el-GR" sz="3100" b="0" dirty="0"/>
          </a:p>
        </p:txBody>
      </p:sp>
      <p:sp>
        <p:nvSpPr>
          <p:cNvPr id="3" name="2 - Θέση περιεχομένου"/>
          <p:cNvSpPr>
            <a:spLocks noGrp="1"/>
          </p:cNvSpPr>
          <p:nvPr>
            <p:ph idx="1"/>
          </p:nvPr>
        </p:nvSpPr>
        <p:spPr/>
        <p:txBody>
          <a:bodyPr>
            <a:normAutofit fontScale="92500"/>
          </a:bodyPr>
          <a:lstStyle/>
          <a:p>
            <a:pPr eaLnBrk="1" hangingPunct="1">
              <a:buFont typeface="Wingdings" pitchFamily="2" charset="2"/>
              <a:buChar char="§"/>
            </a:pPr>
            <a:r>
              <a:rPr lang="el-GR" sz="2600" b="1" dirty="0" smtClean="0">
                <a:solidFill>
                  <a:srgbClr val="820000"/>
                </a:solidFill>
              </a:rPr>
              <a:t>Σωματική σύσταση </a:t>
            </a:r>
          </a:p>
          <a:p>
            <a:pPr indent="11113" eaLnBrk="1" hangingPunct="1">
              <a:buNone/>
            </a:pPr>
            <a:r>
              <a:rPr lang="el-GR" sz="2600" dirty="0" smtClean="0"/>
              <a:t>Αναφέρεται στο ποσοστό του σωματικού βάρους που είναι λίπος</a:t>
            </a:r>
            <a:endParaRPr lang="en-US" sz="2600" dirty="0" smtClean="0"/>
          </a:p>
          <a:p>
            <a:pPr eaLnBrk="1" hangingPunct="1">
              <a:buFont typeface="Wingdings" pitchFamily="2" charset="2"/>
              <a:buChar char="§"/>
            </a:pPr>
            <a:r>
              <a:rPr lang="el-GR" sz="2600" b="1" dirty="0" err="1" smtClean="0">
                <a:solidFill>
                  <a:srgbClr val="820000"/>
                </a:solidFill>
              </a:rPr>
              <a:t>Καρδιο</a:t>
            </a:r>
            <a:r>
              <a:rPr lang="el-GR" sz="2600" b="1" dirty="0" smtClean="0">
                <a:solidFill>
                  <a:srgbClr val="820000"/>
                </a:solidFill>
              </a:rPr>
              <a:t>-αναπνευστική αντοχή </a:t>
            </a:r>
          </a:p>
          <a:p>
            <a:pPr indent="11113" eaLnBrk="1" hangingPunct="1">
              <a:buNone/>
            </a:pPr>
            <a:r>
              <a:rPr lang="el-GR" sz="2600" dirty="0" smtClean="0"/>
              <a:t>Αναφέρεται στην ικανότητα του αναπνευστικού και κυκλοφορικού</a:t>
            </a:r>
            <a:r>
              <a:rPr lang="en-US" sz="2600" dirty="0" smtClean="0"/>
              <a:t> </a:t>
            </a:r>
            <a:r>
              <a:rPr lang="el-GR" sz="2600" dirty="0" smtClean="0"/>
              <a:t>συστήματος να παρέχει οξυγόνο στους ιστούς κατά την διάρκεια</a:t>
            </a:r>
            <a:r>
              <a:rPr lang="en-US" sz="2600" dirty="0" smtClean="0"/>
              <a:t> </a:t>
            </a:r>
            <a:r>
              <a:rPr lang="el-GR" sz="2600" dirty="0" smtClean="0"/>
              <a:t>παρατεταμένης φυσικής δραστηριότητας</a:t>
            </a:r>
            <a:endParaRPr lang="en-US" sz="2600" dirty="0" smtClean="0"/>
          </a:p>
          <a:p>
            <a:pPr eaLnBrk="1" hangingPunct="1">
              <a:buFont typeface="Wingdings" pitchFamily="2" charset="2"/>
              <a:buChar char="§"/>
            </a:pPr>
            <a:r>
              <a:rPr lang="el-GR" sz="2600" b="1" dirty="0" smtClean="0">
                <a:solidFill>
                  <a:srgbClr val="820000"/>
                </a:solidFill>
              </a:rPr>
              <a:t>Ευκαμψία </a:t>
            </a:r>
          </a:p>
          <a:p>
            <a:pPr indent="11113" eaLnBrk="1" hangingPunct="1">
              <a:buNone/>
            </a:pPr>
            <a:r>
              <a:rPr lang="el-GR" sz="2600" dirty="0" smtClean="0"/>
              <a:t>Αναφέρεται στο εύρος τροχιάς των αρθρώσεων </a:t>
            </a:r>
          </a:p>
          <a:p>
            <a:pPr algn="r" eaLnBrk="1" hangingPunct="1">
              <a:buNone/>
            </a:pPr>
            <a:endParaRPr lang="en-US" sz="1800" dirty="0" smtClean="0"/>
          </a:p>
          <a:p>
            <a:pPr algn="r" eaLnBrk="1" hangingPunct="1">
              <a:buNone/>
            </a:pPr>
            <a:r>
              <a:rPr lang="el-GR" sz="1800" dirty="0" smtClean="0"/>
              <a:t>(</a:t>
            </a:r>
            <a:r>
              <a:rPr lang="en-US" sz="1800" dirty="0" smtClean="0"/>
              <a:t>Corbin </a:t>
            </a:r>
            <a:r>
              <a:rPr lang="el-GR" sz="1800" dirty="0" smtClean="0"/>
              <a:t>&amp;</a:t>
            </a:r>
            <a:r>
              <a:rPr lang="en-US" sz="1800" dirty="0" smtClean="0"/>
              <a:t> Lindsey, 1994</a:t>
            </a:r>
            <a:r>
              <a:rPr lang="el-GR" sz="1800" dirty="0"/>
              <a:t>;</a:t>
            </a:r>
            <a:r>
              <a:rPr lang="el-GR" sz="1800" dirty="0" smtClean="0"/>
              <a:t> </a:t>
            </a:r>
            <a:r>
              <a:rPr lang="en-US" sz="1800" dirty="0" smtClean="0"/>
              <a:t>Wilmore </a:t>
            </a:r>
            <a:r>
              <a:rPr lang="el-GR" sz="1800" dirty="0" smtClean="0"/>
              <a:t>&amp;</a:t>
            </a:r>
            <a:r>
              <a:rPr lang="en-US" sz="1800" dirty="0" smtClean="0"/>
              <a:t> </a:t>
            </a:r>
            <a:r>
              <a:rPr lang="en-US" sz="1800" dirty="0" err="1" smtClean="0"/>
              <a:t>Costill</a:t>
            </a:r>
            <a:r>
              <a:rPr lang="en-US" sz="1800" dirty="0" smtClean="0"/>
              <a:t>, 1994</a:t>
            </a:r>
            <a:r>
              <a:rPr lang="el-GR" sz="1800" dirty="0" smtClean="0"/>
              <a:t>)</a:t>
            </a:r>
          </a:p>
          <a:p>
            <a:pPr eaLnBrk="1" hangingPunct="1">
              <a:buNone/>
            </a:pPr>
            <a:r>
              <a:rPr lang="el-GR" sz="2400" dirty="0" smtClean="0"/>
              <a:t> </a:t>
            </a:r>
          </a:p>
        </p:txBody>
      </p:sp>
      <p:sp>
        <p:nvSpPr>
          <p:cNvPr id="4" name="3 - Θέση αριθμού διαφάνειας"/>
          <p:cNvSpPr>
            <a:spLocks noGrp="1"/>
          </p:cNvSpPr>
          <p:nvPr>
            <p:ph type="sldNum" sz="quarter" idx="12"/>
          </p:nvPr>
        </p:nvSpPr>
        <p:spPr/>
        <p:txBody>
          <a:bodyPr/>
          <a:lstStyle/>
          <a:p>
            <a:pPr>
              <a:defRPr/>
            </a:pPr>
            <a:fld id="{319A356C-2998-4EBA-AD3D-E24E6369BB78}" type="slidenum">
              <a:rPr lang="el-GR" smtClean="0"/>
              <a:pPr>
                <a:defRPr/>
              </a:pPr>
              <a:t>8</a:t>
            </a:fld>
            <a:endParaRPr lang="el-GR"/>
          </a:p>
        </p:txBody>
      </p:sp>
    </p:spTree>
    <p:extLst>
      <p:ext uri="{BB962C8B-B14F-4D97-AF65-F5344CB8AC3E}">
        <p14:creationId xmlns:p14="http://schemas.microsoft.com/office/powerpoint/2010/main" val="21381695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0c922e3e02394e796e585bdb05f4c0e1c349e6"/>
  <p:tag name="ISPRING_RESOURCE_PATHS_HASH_PRESENTER" val="a74344ef5af281f6df9a34b2614f3b96f2fa6a5"/>
</p:tagLst>
</file>

<file path=ppt/theme/theme1.xml><?xml version="1.0" encoding="utf-8"?>
<a:theme xmlns:a="http://schemas.openxmlformats.org/drawingml/2006/main" name="OC_template_updated">
  <a:themeElements>
    <a:clrScheme name="Custom 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TotalTime>
  <Words>3565</Words>
  <Application>Microsoft Office PowerPoint</Application>
  <PresentationFormat>On-screen Show (4:3)</PresentationFormat>
  <Paragraphs>565</Paragraphs>
  <Slides>63</Slides>
  <Notes>14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OC_template_updated</vt:lpstr>
      <vt:lpstr>Προσαρμοσμένη Κινητική Δραστηριότητα</vt:lpstr>
      <vt:lpstr>Αξιολόγηση Φυσικής κατάστασης σε άτομα με αναπηρία</vt:lpstr>
      <vt:lpstr>Επισκόπηση</vt:lpstr>
      <vt:lpstr>Περιεχόμενα</vt:lpstr>
      <vt:lpstr>Ορισμός Φυσικής κατάστασης (Φ.Κ.) </vt:lpstr>
      <vt:lpstr>Ορισμός Φυσιολογικής Φ.Κ.</vt:lpstr>
      <vt:lpstr>Ορισμοί χαρακτηριστικών Φυσιολογικής Φ.Κ.</vt:lpstr>
      <vt:lpstr>Ορισμός της Φ.Κ.  της σχετιζόμενης  με την υγεία</vt:lpstr>
      <vt:lpstr>Ορισμοί των χαρακτηριστικών της Φ.Κ. της σχετιζόμενης  με την υγεία (1 από 2)</vt:lpstr>
      <vt:lpstr>Ορισμοί των χαρακτηριστικών της Φ.Κ. της σχετιζόμενης  με την υγεία (2 από 2)</vt:lpstr>
      <vt:lpstr>Ορισμός της Φ.Κ.  της σχετιζόμενης με τις ικανότητες </vt:lpstr>
      <vt:lpstr>Ορισμοί των χαρακτηριστικών της Φ.Κ. σχετιζόμενης με τις ικανότητες (1 από 2)</vt:lpstr>
      <vt:lpstr>Ορισμοί των χαρακτηριστικών της Φ.Κ. σχετιζόμενης με τις ικανότητες (2 από 2)</vt:lpstr>
      <vt:lpstr>Φυσική κατάσταση  σε άτομα με αναπηρία (1 από 3)</vt:lpstr>
      <vt:lpstr>Φυσική κατάσταση  σε άτομα με αναπηρία (2 από 3)</vt:lpstr>
      <vt:lpstr>Φυσική κατάσταση  σε άτομα με αναπηρία (3 από 3)</vt:lpstr>
      <vt:lpstr>Αξιολόγηση   μυϊκής δύναμης-αντοχής (1 από 10)  </vt:lpstr>
      <vt:lpstr>Αξιολόγηση   μυϊκής δύναμης-αντοχής (2 από 10) </vt:lpstr>
      <vt:lpstr>Αξιολόγηση   μυϊκής δύναμης-αντοχής (3 από 10) </vt:lpstr>
      <vt:lpstr>Αξιολόγηση   μυϊκής δύναμης-αντοχής (4 από 10) </vt:lpstr>
      <vt:lpstr>Αξιολόγηση   μυϊκής δύναμης-αντοχής (5 από 10) </vt:lpstr>
      <vt:lpstr>Αξιολόγηση   μυϊκής δύναμης-αντοχής (6 από 10) </vt:lpstr>
      <vt:lpstr>Αξιολόγηση   μυϊκής δύναμης-αντοχής (7 από 10) </vt:lpstr>
      <vt:lpstr>Αξιολόγηση   μυϊκής δύναμης-αντοχής (8 από 10) </vt:lpstr>
      <vt:lpstr>Αξιολόγηση   μυϊκής δύναμης-αντοχής (9 από 10) </vt:lpstr>
      <vt:lpstr>Αξιολόγηση   μυϊκής δύναμης-αντοχής (10 από 10) </vt:lpstr>
      <vt:lpstr>Αξιολόγηση μυϊκής δύναμης (1 από 2) </vt:lpstr>
      <vt:lpstr>Αξιολόγηση μυϊκής δύναμης (2 από 2) </vt:lpstr>
      <vt:lpstr>Αξιολόγηση Ευκαμψίας- ευλυγισίας  (1 από 6)</vt:lpstr>
      <vt:lpstr>Αξιολόγηση Ευκαμψίας- ευλυγισίας  (2 από 6)</vt:lpstr>
      <vt:lpstr>Αξιολόγηση Ευκαμψίας- ευλυγισίας  (3 από 6)</vt:lpstr>
      <vt:lpstr>Αξιολόγηση Ευκαμψίας- ευλυγισίας  (4 από 6)</vt:lpstr>
      <vt:lpstr>Αξιολόγηση Ευκαμψίας- ευλυγισίας  (5 από 6)</vt:lpstr>
      <vt:lpstr>Αξιολόγηση Ευκαμψίας- ευλυγισίας  (6 από 6)</vt:lpstr>
      <vt:lpstr>Αξιολόγηση  Καρδιο-αναπνευστικής αντοχής (1 από 3) </vt:lpstr>
      <vt:lpstr>Αξιολόγηση  Καρδιο-αναπνευστικής αντοχής (2 από 3) </vt:lpstr>
      <vt:lpstr>Αξιολόγηση  Καρδιο-αναπνευστικής αντοχής (3 από 3) </vt:lpstr>
      <vt:lpstr>Αξιολόγηση σωματικής σύστασης</vt:lpstr>
      <vt:lpstr>Αξιολόγηση ταχύτητας και ευκινησίας </vt:lpstr>
      <vt:lpstr>Αξιολόγηση ισχύος (1 από 4)</vt:lpstr>
      <vt:lpstr>Aξιολόγηση ισχύος (2 από 4)</vt:lpstr>
      <vt:lpstr>Aξιολόγηση ισχύος (3 από 4)</vt:lpstr>
      <vt:lpstr>Aξιολόγηση ισχύος (4 από 4)</vt:lpstr>
      <vt:lpstr>Αξιολόγηση ισορροπίας (1 από 5)</vt:lpstr>
      <vt:lpstr>Αξιολόγηση ισορροπίας (2 από 5)</vt:lpstr>
      <vt:lpstr>Αξιολόγηση ισορροπίας (3 από 5) </vt:lpstr>
      <vt:lpstr>Αξιολόγηση ισορροπίας (4 από 5) </vt:lpstr>
      <vt:lpstr>Αξιολόγηση ισορροπίας (5 από 5)</vt:lpstr>
      <vt:lpstr>Επιλογή δοκιμασιών Φ.Κ. (1 από 4) </vt:lpstr>
      <vt:lpstr>Επιλογή δοκιμασιών Φ.Κ. (2 από 4) </vt:lpstr>
      <vt:lpstr>Επιλογή δοκιμασιών Φ.Κ. (3 από 4) </vt:lpstr>
      <vt:lpstr>Επιλογή δοκιμασιών Φ.Κ. (4 από 4) </vt:lpstr>
      <vt:lpstr>Προτεινόμενη βιβλιογραφία (1 από 4)</vt:lpstr>
      <vt:lpstr>Προτεινόμενη βιβλιογραφία (2 από 4) </vt:lpstr>
      <vt:lpstr>Προτεινόμενη βιβλιογραφία (3 από 4)</vt:lpstr>
      <vt:lpstr>Προτεινόμενη βιβλιογραφία (4 από 4)</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53</cp:revision>
  <dcterms:created xsi:type="dcterms:W3CDTF">2013-03-04T13:35:19Z</dcterms:created>
  <dcterms:modified xsi:type="dcterms:W3CDTF">2015-09-28T10:53:02Z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\\aias\opencourses\Α_ΥΠΟΣΤΗΡΙΞΗ ΑΝΑΠΤΥΞΗΣ ΑΨΜ\ΜΑΘΗΜΑΤΑ ΣΧΟΛΗ-ΚΑΘΗΓΗΤΗΣ\ΣΕΥΠ\ΓΡΑΜΜΑΤΟΠΟΥΛΟΥ ΕΙΡΗΝΗ\ΠΡΟΣΑΡΜΟΣΜΕΝΗ ΚΙΝΗΤΙΚΗ ΑΓΩΓΗ-Θ\ΕΚΠΑΙΔΕΥΤΙΚΟ ΥΛΙΚΟ\ΨΗΦΙΟΠΟΙΗΣΗ_ΒΕΛΤΙΩΣΗ\OC_template_updated.ppta</vt:lpwstr>
  </property>
  <property fmtid="{D5CDD505-2E9C-101B-9397-08002B2CF9AE}" pid="4" name="ArticulateGUID">
    <vt:lpwstr>8441FEE3-9520-4A03-9A15-9D22F03F56D0</vt:lpwstr>
  </property>
  <property fmtid="{D5CDD505-2E9C-101B-9397-08002B2CF9AE}" pid="5" name="ArticulatePath">
    <vt:lpwstr>OC_template_updated</vt:lpwstr>
  </property>
</Properties>
</file>