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A82"/>
    <a:srgbClr val="2D6E24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>
      <p:cViewPr>
        <p:scale>
          <a:sx n="80" d="100"/>
          <a:sy n="80" d="100"/>
        </p:scale>
        <p:origin x="-37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a + b &gt; c then x : = 5 else x : = 7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a + b &gt; c then x : = 5 else x : = 7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l-GR" dirty="0" smtClean="0">
              <a:latin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9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a + b &gt; c then x : = 5 else x : = 7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a + b &gt; c then x : = 5 else x : = 7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l-GR" dirty="0" smtClean="0">
              <a:latin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9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a + b &gt; c then x : = 5 else x : = 7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a + b &gt; c then x : = 5 else x : = 7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l-GR" dirty="0" smtClean="0">
              <a:latin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0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3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6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7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63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5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16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02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44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2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2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3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249F3F4-B859-4DE4-8D99-6D06F13AACDC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1FFBF2-7137-4EE6-946A-6377213E684E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21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Μεταγλωττιστές (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78275" y="2777684"/>
            <a:ext cx="6388794" cy="2132657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1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Βελτιστοποίηση Ενδιάμεσου Κώδικα</a:t>
            </a:r>
          </a:p>
          <a:p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085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Λογική σύγκριση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1" r="39621" b="66254"/>
          <a:stretch>
            <a:fillRect/>
          </a:stretch>
        </p:blipFill>
        <p:spPr bwMode="auto">
          <a:xfrm>
            <a:off x="5420544" y="4076724"/>
            <a:ext cx="32766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700809"/>
            <a:ext cx="8229600" cy="469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b="1" dirty="0">
                <a:solidFill>
                  <a:srgbClr val="C00000"/>
                </a:solidFill>
                <a:latin typeface="Times New Roman" pitchFamily="18" charset="0"/>
              </a:rPr>
              <a:t>Μετάφραση</a:t>
            </a:r>
            <a:r>
              <a:rPr lang="el-GR" sz="2400" b="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400" b="0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GB" b="0" dirty="0">
                <a:sym typeface="Symbol" pitchFamily="18" charset="2"/>
              </a:rPr>
              <a:t>	</a:t>
            </a:r>
            <a:r>
              <a:rPr lang="en-US" b="0" dirty="0"/>
              <a:t> </a:t>
            </a:r>
            <a:r>
              <a:rPr lang="en-US" sz="2400" b="0" dirty="0"/>
              <a:t>t 1= </a:t>
            </a:r>
            <a:r>
              <a:rPr lang="en-US" sz="2400" b="0" dirty="0" err="1"/>
              <a:t>newtemp</a:t>
            </a:r>
            <a:r>
              <a:rPr lang="en-US" sz="2400" b="0" dirty="0"/>
              <a:t>; </a:t>
            </a:r>
          </a:p>
          <a:p>
            <a:pPr>
              <a:buNone/>
            </a:pPr>
            <a:r>
              <a:rPr lang="en-US" sz="2400" b="0" dirty="0">
                <a:sym typeface="Symbol" pitchFamily="18" charset="2"/>
              </a:rPr>
              <a:t>	</a:t>
            </a:r>
            <a:r>
              <a:rPr lang="en-GB" sz="2400" b="0" dirty="0" err="1">
                <a:sym typeface="Symbol" pitchFamily="18" charset="2"/>
              </a:rPr>
              <a:t>S.true</a:t>
            </a:r>
            <a:r>
              <a:rPr lang="en-US" sz="2400" b="0" dirty="0">
                <a:sym typeface="Symbol" pitchFamily="18" charset="2"/>
              </a:rPr>
              <a:t> = </a:t>
            </a:r>
            <a:r>
              <a:rPr lang="en-US" sz="2400" b="0" dirty="0" err="1">
                <a:sym typeface="Symbol" pitchFamily="18" charset="2"/>
              </a:rPr>
              <a:t>newlabel</a:t>
            </a:r>
            <a:r>
              <a:rPr lang="en-US" sz="2400" b="0" dirty="0">
                <a:sym typeface="Symbol" pitchFamily="18" charset="2"/>
              </a:rPr>
              <a:t>();</a:t>
            </a:r>
            <a:r>
              <a:rPr lang="el-GR" sz="2400" b="0" dirty="0">
                <a:sym typeface="Symbol" pitchFamily="18" charset="2"/>
              </a:rPr>
              <a:t>  </a:t>
            </a:r>
            <a:r>
              <a:rPr lang="en-US" sz="2400" b="0" i="1" dirty="0">
                <a:solidFill>
                  <a:srgbClr val="FF0000"/>
                </a:solidFill>
                <a:sym typeface="Symbol" pitchFamily="18" charset="2"/>
              </a:rPr>
              <a:t>L1</a:t>
            </a:r>
          </a:p>
          <a:p>
            <a:pPr>
              <a:buNone/>
            </a:pPr>
            <a:r>
              <a:rPr lang="en-US" sz="2400" b="0" dirty="0">
                <a:sym typeface="Symbol" pitchFamily="18" charset="2"/>
              </a:rPr>
              <a:t>	</a:t>
            </a:r>
            <a:r>
              <a:rPr lang="en-US" sz="2400" b="0" dirty="0" err="1">
                <a:sym typeface="Symbol" pitchFamily="18" charset="2"/>
              </a:rPr>
              <a:t>S.false</a:t>
            </a:r>
            <a:r>
              <a:rPr lang="en-US" sz="2400" b="0" dirty="0">
                <a:sym typeface="Symbol" pitchFamily="18" charset="2"/>
              </a:rPr>
              <a:t> = </a:t>
            </a:r>
            <a:r>
              <a:rPr lang="en-US" sz="2400" b="0" dirty="0" err="1">
                <a:sym typeface="Symbol" pitchFamily="18" charset="2"/>
              </a:rPr>
              <a:t>newlabel</a:t>
            </a:r>
            <a:r>
              <a:rPr lang="en-US" sz="2400" b="0" dirty="0" smtClean="0">
                <a:sym typeface="Symbol" pitchFamily="18" charset="2"/>
              </a:rPr>
              <a:t>();  </a:t>
            </a:r>
            <a:r>
              <a:rPr lang="en-US" sz="2400" b="0" i="1" dirty="0">
                <a:solidFill>
                  <a:srgbClr val="FF0000"/>
                </a:solidFill>
                <a:sym typeface="Symbol" pitchFamily="18" charset="2"/>
              </a:rPr>
              <a:t>L2</a:t>
            </a:r>
          </a:p>
          <a:p>
            <a:pPr>
              <a:spcBef>
                <a:spcPct val="45000"/>
              </a:spcBef>
              <a:buNone/>
            </a:pPr>
            <a:r>
              <a:rPr lang="en-US" sz="2400" b="0" dirty="0">
                <a:sym typeface="Symbol" pitchFamily="18" charset="2"/>
              </a:rPr>
              <a:t>	gen(‘if’</a:t>
            </a:r>
            <a:r>
              <a:rPr lang="el-GR" sz="2400" b="0" dirty="0">
                <a:sym typeface="Symbol" pitchFamily="18" charset="2"/>
              </a:rPr>
              <a:t> </a:t>
            </a:r>
            <a:r>
              <a:rPr lang="en-US" sz="2400" b="0" dirty="0">
                <a:sym typeface="Symbol" pitchFamily="18" charset="2"/>
              </a:rPr>
              <a:t> id</a:t>
            </a:r>
            <a:r>
              <a:rPr lang="en-US" sz="2400" b="0" baseline="-25000" dirty="0">
                <a:sym typeface="Symbol" pitchFamily="18" charset="2"/>
              </a:rPr>
              <a:t>1</a:t>
            </a:r>
            <a:r>
              <a:rPr lang="en-US" sz="2400" b="0" dirty="0">
                <a:sym typeface="Symbol" pitchFamily="18" charset="2"/>
              </a:rPr>
              <a:t>.</a:t>
            </a:r>
            <a:r>
              <a:rPr lang="en-US" sz="2400" b="0" i="1" dirty="0">
                <a:sym typeface="Symbol" pitchFamily="18" charset="2"/>
              </a:rPr>
              <a:t>place</a:t>
            </a:r>
            <a:r>
              <a:rPr lang="el-GR" sz="2400" b="0" i="1" dirty="0">
                <a:sym typeface="Symbol" pitchFamily="18" charset="2"/>
              </a:rPr>
              <a:t> 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en-US" sz="2400" b="0" dirty="0" err="1">
                <a:sym typeface="Symbol" pitchFamily="18" charset="2"/>
              </a:rPr>
              <a:t>relop.</a:t>
            </a:r>
            <a:r>
              <a:rPr lang="en-US" sz="2400" b="0" i="1" dirty="0" err="1">
                <a:sym typeface="Symbol" pitchFamily="18" charset="2"/>
              </a:rPr>
              <a:t>op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el-GR" sz="2400" b="0" dirty="0">
                <a:sym typeface="Symbol" pitchFamily="18" charset="2"/>
              </a:rPr>
              <a:t> </a:t>
            </a:r>
            <a:r>
              <a:rPr lang="en-US" sz="2400" b="0" dirty="0">
                <a:sym typeface="Symbol" pitchFamily="18" charset="2"/>
              </a:rPr>
              <a:t>id</a:t>
            </a:r>
            <a:r>
              <a:rPr lang="en-US" sz="2400" b="0" baseline="-25000" dirty="0">
                <a:sym typeface="Symbol" pitchFamily="18" charset="2"/>
              </a:rPr>
              <a:t>2</a:t>
            </a:r>
            <a:r>
              <a:rPr lang="en-US" sz="2400" b="0" dirty="0">
                <a:sym typeface="Symbol" pitchFamily="18" charset="2"/>
              </a:rPr>
              <a:t>.</a:t>
            </a:r>
            <a:r>
              <a:rPr lang="en-US" sz="2400" b="0" i="1" dirty="0">
                <a:sym typeface="Symbol" pitchFamily="18" charset="2"/>
              </a:rPr>
              <a:t>place</a:t>
            </a:r>
            <a:r>
              <a:rPr lang="el-GR" sz="2400" b="0" i="1" dirty="0">
                <a:sym typeface="Symbol" pitchFamily="18" charset="2"/>
              </a:rPr>
              <a:t> </a:t>
            </a:r>
            <a:r>
              <a:rPr lang="en-US" sz="2400" b="0" dirty="0">
                <a:sym typeface="Symbol" pitchFamily="18" charset="2"/>
              </a:rPr>
              <a:t> ‘</a:t>
            </a:r>
            <a:r>
              <a:rPr lang="en-US" sz="2400" b="0" dirty="0" err="1">
                <a:sym typeface="Symbol" pitchFamily="18" charset="2"/>
              </a:rPr>
              <a:t>goto</a:t>
            </a:r>
            <a:r>
              <a:rPr lang="en-US" sz="2400" b="0" dirty="0">
                <a:sym typeface="Symbol" pitchFamily="18" charset="2"/>
              </a:rPr>
              <a:t>’</a:t>
            </a:r>
            <a:r>
              <a:rPr lang="el-GR" sz="2400" b="0" dirty="0">
                <a:sym typeface="Symbol" pitchFamily="18" charset="2"/>
              </a:rPr>
              <a:t>  </a:t>
            </a:r>
            <a:r>
              <a:rPr lang="en-US" sz="2400" b="0" i="1" dirty="0" err="1">
                <a:sym typeface="Symbol" pitchFamily="18" charset="2"/>
              </a:rPr>
              <a:t>S.true</a:t>
            </a:r>
            <a:r>
              <a:rPr lang="en-US" sz="2400" b="0" dirty="0">
                <a:sym typeface="Symbol" pitchFamily="18" charset="2"/>
              </a:rPr>
              <a:t>) || 	</a:t>
            </a:r>
          </a:p>
          <a:p>
            <a:pPr>
              <a:buNone/>
            </a:pPr>
            <a:r>
              <a:rPr lang="en-US" sz="2400" b="0" dirty="0"/>
              <a:t>	gen(t1 “:=” 0);</a:t>
            </a:r>
            <a:r>
              <a:rPr lang="el-GR" sz="2400" b="0" dirty="0"/>
              <a:t> </a:t>
            </a:r>
            <a:r>
              <a:rPr lang="el-GR" sz="2400" b="0" i="1" dirty="0">
                <a:solidFill>
                  <a:srgbClr val="FF0000"/>
                </a:solidFill>
              </a:rPr>
              <a:t>Δεν ισχύει η συνθήκη</a:t>
            </a:r>
            <a:endParaRPr lang="en-US" sz="2400" b="0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0" i="1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en-US" sz="2400" b="0" dirty="0">
                <a:sym typeface="Symbol" pitchFamily="18" charset="2"/>
              </a:rPr>
              <a:t>gen(‘</a:t>
            </a:r>
            <a:r>
              <a:rPr lang="en-US" sz="2400" b="0" dirty="0" err="1">
                <a:sym typeface="Symbol" pitchFamily="18" charset="2"/>
              </a:rPr>
              <a:t>goto</a:t>
            </a:r>
            <a:r>
              <a:rPr lang="en-US" sz="2400" b="0" dirty="0">
                <a:sym typeface="Symbol" pitchFamily="18" charset="2"/>
              </a:rPr>
              <a:t>’ </a:t>
            </a:r>
            <a:r>
              <a:rPr lang="en-US" sz="2400" b="0" i="1" dirty="0" err="1">
                <a:sym typeface="Symbol" pitchFamily="18" charset="2"/>
              </a:rPr>
              <a:t>S.false</a:t>
            </a:r>
            <a:r>
              <a:rPr lang="en-US" sz="2400" b="0" dirty="0">
                <a:sym typeface="Symbol" pitchFamily="18" charset="2"/>
              </a:rPr>
              <a:t>);</a:t>
            </a:r>
          </a:p>
          <a:p>
            <a:pPr>
              <a:buNone/>
            </a:pPr>
            <a:r>
              <a:rPr lang="en-US" sz="2400" b="0" dirty="0"/>
              <a:t>	gen(</a:t>
            </a:r>
            <a:r>
              <a:rPr lang="en-GB" sz="2400" b="0" dirty="0" err="1">
                <a:sym typeface="Symbol" pitchFamily="18" charset="2"/>
              </a:rPr>
              <a:t>S.true</a:t>
            </a:r>
            <a:r>
              <a:rPr lang="en-US" sz="2400" b="0" dirty="0"/>
              <a:t> “:”); </a:t>
            </a:r>
          </a:p>
          <a:p>
            <a:pPr>
              <a:buNone/>
            </a:pPr>
            <a:r>
              <a:rPr lang="en-US" sz="2400" b="0" dirty="0"/>
              <a:t>	gen(t1 “:=” 1);  </a:t>
            </a:r>
          </a:p>
          <a:p>
            <a:pPr>
              <a:buNone/>
            </a:pPr>
            <a:r>
              <a:rPr lang="en-US" sz="2400" b="0" dirty="0"/>
              <a:t>	gen(</a:t>
            </a:r>
            <a:r>
              <a:rPr lang="en-US" sz="2400" b="0" dirty="0" err="1">
                <a:sym typeface="Symbol" pitchFamily="18" charset="2"/>
              </a:rPr>
              <a:t>S.false</a:t>
            </a:r>
            <a:r>
              <a:rPr lang="en-US" sz="2400" b="0" dirty="0"/>
              <a:t> </a:t>
            </a:r>
            <a:r>
              <a:rPr lang="en-US" sz="2400" b="0" dirty="0" smtClean="0"/>
              <a:t>“:”);}</a:t>
            </a:r>
            <a:endParaRPr lang="en-US" sz="2400" b="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1520" y="1268760"/>
            <a:ext cx="4608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</a:rPr>
              <a:t>Παραγωγή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rgbClr val="C0504D"/>
                </a:solidFill>
                <a:latin typeface="Calibri"/>
                <a:sym typeface="Symbol" pitchFamily="18" charset="2"/>
              </a:rPr>
              <a:t>E</a:t>
            </a:r>
            <a:r>
              <a:rPr lang="en-US" sz="2400" b="1" dirty="0">
                <a:solidFill>
                  <a:srgbClr val="C0504D"/>
                </a:solidFill>
                <a:latin typeface="Calibri"/>
                <a:sym typeface="Symbol" pitchFamily="18" charset="2"/>
              </a:rPr>
              <a:t>  id1  </a:t>
            </a:r>
            <a:r>
              <a:rPr lang="en-US" sz="2400" b="1" dirty="0" err="1">
                <a:solidFill>
                  <a:srgbClr val="C0504D"/>
                </a:solidFill>
                <a:latin typeface="Calibri"/>
                <a:sym typeface="Symbol" pitchFamily="18" charset="2"/>
              </a:rPr>
              <a:t>relop</a:t>
            </a:r>
            <a:r>
              <a:rPr lang="en-US" sz="2400" b="1" dirty="0">
                <a:solidFill>
                  <a:srgbClr val="C0504D"/>
                </a:solidFill>
                <a:latin typeface="Calibri"/>
                <a:sym typeface="Symbol" pitchFamily="18" charset="2"/>
              </a:rPr>
              <a:t>  id2</a:t>
            </a:r>
            <a:endParaRPr lang="en-GB" sz="2400" b="1" dirty="0">
              <a:solidFill>
                <a:srgbClr val="C0504D"/>
              </a:solidFill>
              <a:latin typeface="Calibri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6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Λογική σύγκριση με εκφράσεις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2696" y="945516"/>
            <a:ext cx="8579296" cy="57759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sz="2200" b="1" dirty="0" smtClean="0">
                <a:solidFill>
                  <a:srgbClr val="820000"/>
                </a:solidFill>
              </a:rPr>
              <a:t>Παραγωγή</a:t>
            </a:r>
            <a:r>
              <a:rPr lang="el-GR" sz="2200" b="1" dirty="0">
                <a:solidFill>
                  <a:srgbClr val="820000"/>
                </a:solidFill>
              </a:rPr>
              <a:t>:</a:t>
            </a:r>
            <a:r>
              <a:rPr lang="en-US" sz="2200" b="1" dirty="0">
                <a:solidFill>
                  <a:srgbClr val="820000"/>
                </a:solidFill>
                <a:sym typeface="Symbol" panose="05050102010706020507" pitchFamily="18" charset="2"/>
              </a:rPr>
              <a:t> </a:t>
            </a:r>
            <a:r>
              <a:rPr lang="el-GR" sz="2200" b="1" i="1" dirty="0">
                <a:solidFill>
                  <a:srgbClr val="004A82"/>
                </a:solidFill>
                <a:sym typeface="Symbol" panose="05050102010706020507" pitchFamily="18" charset="2"/>
              </a:rPr>
              <a:t>Ε</a:t>
            </a:r>
            <a:r>
              <a:rPr lang="en-US" sz="2200" b="1" dirty="0">
                <a:solidFill>
                  <a:srgbClr val="004A82"/>
                </a:solidFill>
                <a:sym typeface="Symbol" panose="05050102010706020507" pitchFamily="18" charset="2"/>
              </a:rPr>
              <a:t> </a:t>
            </a:r>
            <a:r>
              <a:rPr lang="en-US" sz="2200" b="1" dirty="0" smtClean="0">
                <a:solidFill>
                  <a:srgbClr val="004A82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→</a:t>
            </a:r>
            <a:r>
              <a:rPr lang="en-US" sz="2200" b="1" dirty="0" smtClean="0">
                <a:solidFill>
                  <a:srgbClr val="004A82"/>
                </a:solidFill>
                <a:sym typeface="Symbol" panose="05050102010706020507" pitchFamily="18" charset="2"/>
              </a:rPr>
              <a:t> </a:t>
            </a:r>
            <a:r>
              <a:rPr lang="el-GR" sz="2200" b="1" dirty="0">
                <a:solidFill>
                  <a:srgbClr val="004A82"/>
                </a:solidFill>
                <a:sym typeface="Symbol" panose="05050102010706020507" pitchFamily="18" charset="2"/>
              </a:rPr>
              <a:t>Ε1</a:t>
            </a:r>
            <a:r>
              <a:rPr lang="en-US" sz="2200" b="1" dirty="0">
                <a:solidFill>
                  <a:srgbClr val="004A82"/>
                </a:solidFill>
                <a:sym typeface="Symbol" panose="05050102010706020507" pitchFamily="18" charset="2"/>
              </a:rPr>
              <a:t>  </a:t>
            </a:r>
            <a:r>
              <a:rPr lang="en-US" sz="2200" b="1" dirty="0" err="1">
                <a:solidFill>
                  <a:srgbClr val="004A82"/>
                </a:solidFill>
                <a:sym typeface="Symbol" panose="05050102010706020507" pitchFamily="18" charset="2"/>
              </a:rPr>
              <a:t>relop</a:t>
            </a:r>
            <a:r>
              <a:rPr lang="en-US" sz="2200" b="1" dirty="0">
                <a:solidFill>
                  <a:srgbClr val="004A82"/>
                </a:solidFill>
                <a:sym typeface="Symbol" panose="05050102010706020507" pitchFamily="18" charset="2"/>
              </a:rPr>
              <a:t>  </a:t>
            </a:r>
            <a:r>
              <a:rPr lang="el-GR" sz="2200" b="1" dirty="0">
                <a:solidFill>
                  <a:srgbClr val="004A82"/>
                </a:solidFill>
                <a:sym typeface="Symbol" panose="05050102010706020507" pitchFamily="18" charset="2"/>
              </a:rPr>
              <a:t>Ε</a:t>
            </a:r>
            <a:r>
              <a:rPr lang="en-US" sz="2200" b="1" dirty="0" smtClean="0">
                <a:solidFill>
                  <a:srgbClr val="004A82"/>
                </a:solidFill>
                <a:sym typeface="Symbol" panose="05050102010706020507" pitchFamily="18" charset="2"/>
              </a:rPr>
              <a:t>2</a:t>
            </a:r>
            <a:endParaRPr lang="el-GR" sz="2200" b="1" dirty="0" smtClean="0">
              <a:solidFill>
                <a:srgbClr val="004A82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l-GR" sz="2200" b="1" dirty="0">
                <a:solidFill>
                  <a:srgbClr val="820000"/>
                </a:solidFill>
              </a:rPr>
              <a:t>Σημασιολογικός κανόνας:</a:t>
            </a:r>
            <a:endParaRPr lang="en-US" sz="22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sz="2200" dirty="0" smtClean="0"/>
              <a:t>Ε</a:t>
            </a:r>
            <a:r>
              <a:rPr lang="en-US" sz="2200" dirty="0"/>
              <a:t>.expr = E1, </a:t>
            </a:r>
            <a:r>
              <a:rPr lang="en-US" sz="2200" dirty="0" err="1"/>
              <a:t>relop</a:t>
            </a:r>
            <a:r>
              <a:rPr lang="en-US" sz="2200" dirty="0"/>
              <a:t>, E2, { E1.code || E2.code </a:t>
            </a:r>
            <a:r>
              <a:rPr lang="en-US" sz="2200" dirty="0" smtClean="0"/>
              <a:t>||                t </a:t>
            </a:r>
            <a:r>
              <a:rPr lang="en-US" sz="2200" dirty="0"/>
              <a:t>1= </a:t>
            </a:r>
            <a:r>
              <a:rPr lang="en-US" sz="2200" dirty="0" err="1"/>
              <a:t>newtemp</a:t>
            </a:r>
            <a:r>
              <a:rPr lang="en-US" sz="2200" dirty="0"/>
              <a:t>; </a:t>
            </a:r>
          </a:p>
          <a:p>
            <a:pPr marL="0" indent="0" algn="r">
              <a:buNone/>
            </a:pPr>
            <a:r>
              <a:rPr lang="en-GB" sz="2200" dirty="0" err="1" smtClean="0">
                <a:sym typeface="Symbol" panose="05050102010706020507" pitchFamily="18" charset="2"/>
              </a:rPr>
              <a:t>S.true</a:t>
            </a:r>
            <a:r>
              <a:rPr lang="en-US" sz="2200" dirty="0" smtClean="0">
                <a:sym typeface="Symbol" panose="05050102010706020507" pitchFamily="18" charset="2"/>
              </a:rPr>
              <a:t> </a:t>
            </a:r>
            <a:r>
              <a:rPr lang="en-US" sz="2200" dirty="0">
                <a:sym typeface="Symbol" panose="05050102010706020507" pitchFamily="18" charset="2"/>
              </a:rPr>
              <a:t>= </a:t>
            </a:r>
            <a:r>
              <a:rPr lang="en-US" sz="2200" dirty="0" err="1">
                <a:sym typeface="Symbol" panose="05050102010706020507" pitchFamily="18" charset="2"/>
              </a:rPr>
              <a:t>newlabel</a:t>
            </a:r>
            <a:r>
              <a:rPr lang="en-US" sz="2200" dirty="0">
                <a:sym typeface="Symbol" panose="05050102010706020507" pitchFamily="18" charset="2"/>
              </a:rPr>
              <a:t>();</a:t>
            </a:r>
            <a:r>
              <a:rPr lang="el-GR" sz="2200" dirty="0">
                <a:sym typeface="Symbol" panose="05050102010706020507" pitchFamily="18" charset="2"/>
              </a:rPr>
              <a:t> 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endParaRPr lang="en-US" sz="2200" i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0" indent="0" algn="r">
              <a:buNone/>
            </a:pPr>
            <a:r>
              <a:rPr lang="en-US" sz="2200" dirty="0" err="1" smtClean="0">
                <a:sym typeface="Symbol" panose="05050102010706020507" pitchFamily="18" charset="2"/>
              </a:rPr>
              <a:t>S.false</a:t>
            </a:r>
            <a:r>
              <a:rPr lang="en-US" sz="2200" dirty="0" smtClean="0">
                <a:sym typeface="Symbol" panose="05050102010706020507" pitchFamily="18" charset="2"/>
              </a:rPr>
              <a:t> </a:t>
            </a:r>
            <a:r>
              <a:rPr lang="en-US" sz="2200" dirty="0">
                <a:sym typeface="Symbol" panose="05050102010706020507" pitchFamily="18" charset="2"/>
              </a:rPr>
              <a:t>= </a:t>
            </a:r>
            <a:r>
              <a:rPr lang="en-US" sz="2200" dirty="0" err="1">
                <a:sym typeface="Symbol" panose="05050102010706020507" pitchFamily="18" charset="2"/>
              </a:rPr>
              <a:t>newlabel</a:t>
            </a:r>
            <a:r>
              <a:rPr lang="en-US" sz="2200" dirty="0">
                <a:sym typeface="Symbol" panose="05050102010706020507" pitchFamily="18" charset="2"/>
              </a:rPr>
              <a:t>(; ) </a:t>
            </a:r>
            <a:endParaRPr lang="en-US" sz="2200" dirty="0"/>
          </a:p>
          <a:p>
            <a:pPr marL="0" indent="0" algn="r">
              <a:buNone/>
            </a:pPr>
            <a:r>
              <a:rPr lang="en-US" sz="2200" b="1" dirty="0" smtClean="0">
                <a:solidFill>
                  <a:srgbClr val="820000"/>
                </a:solidFill>
              </a:rPr>
              <a:t>anal(E1</a:t>
            </a:r>
            <a:r>
              <a:rPr lang="en-US" sz="2200" b="1" dirty="0">
                <a:solidFill>
                  <a:srgbClr val="820000"/>
                </a:solidFill>
              </a:rPr>
              <a:t>, E1.place)</a:t>
            </a:r>
          </a:p>
          <a:p>
            <a:pPr marL="0" indent="0" algn="r">
              <a:buNone/>
            </a:pPr>
            <a:r>
              <a:rPr lang="en-US" sz="2200" b="1" dirty="0" smtClean="0">
                <a:solidFill>
                  <a:srgbClr val="820000"/>
                </a:solidFill>
              </a:rPr>
              <a:t>anal(E2</a:t>
            </a:r>
            <a:r>
              <a:rPr lang="en-US" sz="2200" b="1" dirty="0">
                <a:solidFill>
                  <a:srgbClr val="820000"/>
                </a:solidFill>
              </a:rPr>
              <a:t>, E2.place)</a:t>
            </a:r>
            <a:endParaRPr lang="en-US" sz="2200" b="1" i="1" dirty="0">
              <a:solidFill>
                <a:srgbClr val="820000"/>
              </a:solidFill>
            </a:endParaRPr>
          </a:p>
          <a:p>
            <a:pPr marL="0" indent="0" algn="r">
              <a:buNone/>
            </a:pPr>
            <a:r>
              <a:rPr lang="en-US" sz="2200" b="1" dirty="0" smtClean="0">
                <a:solidFill>
                  <a:srgbClr val="820000"/>
                </a:solidFill>
              </a:rPr>
              <a:t>gen(if </a:t>
            </a:r>
            <a:r>
              <a:rPr lang="en-US" sz="2200" b="1" dirty="0">
                <a:solidFill>
                  <a:srgbClr val="820000"/>
                </a:solidFill>
              </a:rPr>
              <a:t>E1.place </a:t>
            </a:r>
            <a:r>
              <a:rPr lang="en-US" sz="2200" b="1" dirty="0" err="1">
                <a:solidFill>
                  <a:srgbClr val="820000"/>
                </a:solidFill>
              </a:rPr>
              <a:t>relop</a:t>
            </a:r>
            <a:r>
              <a:rPr lang="en-US" sz="2200" b="1" dirty="0">
                <a:solidFill>
                  <a:srgbClr val="820000"/>
                </a:solidFill>
              </a:rPr>
              <a:t> E2.place </a:t>
            </a:r>
            <a:r>
              <a:rPr lang="en-US" sz="2200" b="1" dirty="0" err="1">
                <a:solidFill>
                  <a:srgbClr val="820000"/>
                </a:solidFill>
              </a:rPr>
              <a:t>goto</a:t>
            </a:r>
            <a:r>
              <a:rPr lang="en-US" sz="2200" b="1" dirty="0">
                <a:solidFill>
                  <a:srgbClr val="820000"/>
                </a:solidFill>
              </a:rPr>
              <a:t> L1);</a:t>
            </a:r>
          </a:p>
          <a:p>
            <a:pPr marL="0" indent="0" algn="r">
              <a:buNone/>
            </a:pPr>
            <a:r>
              <a:rPr lang="en-US" sz="2200" dirty="0" smtClean="0"/>
              <a:t>gen(t1 </a:t>
            </a:r>
            <a:r>
              <a:rPr lang="en-US" sz="2200" dirty="0"/>
              <a:t>“:=” 0);</a:t>
            </a:r>
            <a:r>
              <a:rPr lang="el-GR" sz="2200" dirty="0"/>
              <a:t> 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</a:p>
          <a:p>
            <a:pPr marL="0" indent="0" algn="r">
              <a:buNone/>
            </a:pPr>
            <a:r>
              <a:rPr lang="en-US" sz="2200" dirty="0" smtClean="0">
                <a:sym typeface="Symbol" panose="05050102010706020507" pitchFamily="18" charset="2"/>
              </a:rPr>
              <a:t>gen</a:t>
            </a:r>
            <a:r>
              <a:rPr lang="en-US" sz="2200" dirty="0">
                <a:sym typeface="Symbol" panose="05050102010706020507" pitchFamily="18" charset="2"/>
              </a:rPr>
              <a:t>(‘</a:t>
            </a:r>
            <a:r>
              <a:rPr lang="en-US" sz="2200" dirty="0" err="1">
                <a:sym typeface="Symbol" panose="05050102010706020507" pitchFamily="18" charset="2"/>
              </a:rPr>
              <a:t>goto</a:t>
            </a:r>
            <a:r>
              <a:rPr lang="en-US" sz="2200" dirty="0">
                <a:sym typeface="Symbol" panose="05050102010706020507" pitchFamily="18" charset="2"/>
              </a:rPr>
              <a:t>’ </a:t>
            </a:r>
            <a:r>
              <a:rPr lang="en-US" sz="2200" i="1" dirty="0" err="1">
                <a:sym typeface="Symbol" panose="05050102010706020507" pitchFamily="18" charset="2"/>
              </a:rPr>
              <a:t>S.false</a:t>
            </a:r>
            <a:r>
              <a:rPr lang="en-US" sz="2200" dirty="0">
                <a:sym typeface="Symbol" panose="05050102010706020507" pitchFamily="18" charset="2"/>
              </a:rPr>
              <a:t>);</a:t>
            </a:r>
          </a:p>
          <a:p>
            <a:pPr marL="0" indent="0" algn="r">
              <a:buNone/>
            </a:pPr>
            <a:r>
              <a:rPr lang="en-US" sz="2200" dirty="0" smtClean="0"/>
              <a:t>gen(</a:t>
            </a:r>
            <a:r>
              <a:rPr lang="en-GB" sz="2200" dirty="0" err="1">
                <a:sym typeface="Symbol" panose="05050102010706020507" pitchFamily="18" charset="2"/>
              </a:rPr>
              <a:t>S.true</a:t>
            </a:r>
            <a:r>
              <a:rPr lang="en-US" sz="2200" dirty="0"/>
              <a:t> “:”); </a:t>
            </a:r>
          </a:p>
          <a:p>
            <a:pPr marL="0" indent="0" algn="r">
              <a:buNone/>
            </a:pPr>
            <a:r>
              <a:rPr lang="en-US" sz="2200" dirty="0" smtClean="0"/>
              <a:t>gen(t1 </a:t>
            </a:r>
            <a:r>
              <a:rPr lang="en-US" sz="2200" dirty="0"/>
              <a:t>“:=” 1);  </a:t>
            </a:r>
          </a:p>
          <a:p>
            <a:pPr marL="0" indent="0" algn="r">
              <a:buNone/>
            </a:pPr>
            <a:r>
              <a:rPr lang="en-US" sz="2200" dirty="0" smtClean="0"/>
              <a:t>gen(</a:t>
            </a:r>
            <a:r>
              <a:rPr lang="en-US" sz="2200" dirty="0" err="1" smtClean="0">
                <a:sym typeface="Symbol" panose="05050102010706020507" pitchFamily="18" charset="2"/>
              </a:rPr>
              <a:t>S.false</a:t>
            </a:r>
            <a:r>
              <a:rPr lang="en-US" sz="2200" dirty="0" smtClean="0"/>
              <a:t> “:”);}</a:t>
            </a:r>
            <a:endParaRPr lang="el-GR" sz="2200" dirty="0"/>
          </a:p>
          <a:p>
            <a:pPr marL="0" indent="0">
              <a:buNone/>
            </a:pPr>
            <a:endParaRPr lang="en-GB" sz="2400" b="1" dirty="0">
              <a:solidFill>
                <a:srgbClr val="004A82"/>
              </a:solidFill>
              <a:sym typeface="Symbol" panose="05050102010706020507" pitchFamily="18" charset="2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468772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1" r="39621" b="66254"/>
          <a:stretch>
            <a:fillRect/>
          </a:stretch>
        </p:blipFill>
        <p:spPr bwMode="auto">
          <a:xfrm>
            <a:off x="107504" y="2636912"/>
            <a:ext cx="4104456" cy="27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22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Λογικό </a:t>
            </a:r>
            <a:r>
              <a:rPr lang="en-US" dirty="0"/>
              <a:t>and - </a:t>
            </a:r>
            <a:r>
              <a:rPr lang="el-GR" dirty="0"/>
              <a:t>παράδειγμα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09863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928007"/>
              </p:ext>
            </p:extLst>
          </p:nvPr>
        </p:nvGraphicFramePr>
        <p:xfrm>
          <a:off x="5796409" y="3781540"/>
          <a:ext cx="3024385" cy="2956534"/>
        </p:xfrm>
        <a:graphic>
          <a:graphicData uri="http://schemas.openxmlformats.org/drawingml/2006/table">
            <a:tbl>
              <a:tblPr/>
              <a:tblGrid>
                <a:gridCol w="3024385"/>
              </a:tblGrid>
              <a:tr h="272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 a&lt;b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if c&lt;d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L2: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L3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951470"/>
              </p:ext>
            </p:extLst>
          </p:nvPr>
        </p:nvGraphicFramePr>
        <p:xfrm>
          <a:off x="250949" y="3933602"/>
          <a:ext cx="1870075" cy="1944687"/>
        </p:xfrm>
        <a:graphic>
          <a:graphicData uri="http://schemas.openxmlformats.org/drawingml/2006/table">
            <a:tbl>
              <a:tblPr/>
              <a:tblGrid>
                <a:gridCol w="1870075"/>
              </a:tblGrid>
              <a:tr h="194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a&lt;b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…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	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1196752"/>
            <a:ext cx="82809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srgbClr val="820000"/>
                </a:solidFill>
                <a:latin typeface="Times New Roman" panose="02020603050405020304" pitchFamily="18" charset="0"/>
              </a:rPr>
              <a:t>Παραγωγή</a:t>
            </a:r>
            <a:r>
              <a:rPr lang="en-US" dirty="0">
                <a:solidFill>
                  <a:srgbClr val="820000"/>
                </a:solidFill>
                <a:latin typeface="Times New Roman" panose="02020603050405020304" pitchFamily="18" charset="0"/>
              </a:rPr>
              <a:t>	</a:t>
            </a:r>
            <a:r>
              <a:rPr lang="en-US" b="0" dirty="0">
                <a:solidFill>
                  <a:prstClr val="black"/>
                </a:solidFill>
                <a:latin typeface="Times New Roman" panose="02020603050405020304" pitchFamily="18" charset="0"/>
              </a:rPr>
              <a:t>	</a:t>
            </a:r>
            <a:r>
              <a:rPr lang="el-GR" dirty="0">
                <a:solidFill>
                  <a:srgbClr val="820000"/>
                </a:solidFill>
                <a:latin typeface="Times New Roman" panose="02020603050405020304" pitchFamily="18" charset="0"/>
              </a:rPr>
              <a:t>Σημασιολογικοί κανόνες</a:t>
            </a:r>
            <a:endParaRPr lang="en-US" dirty="0">
              <a:solidFill>
                <a:srgbClr val="82000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i="1" dirty="0">
              <a:solidFill>
                <a:prstClr val="black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b="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→</a:t>
            </a:r>
            <a:r>
              <a:rPr lang="en-US" b="0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</a:t>
            </a:r>
            <a:r>
              <a:rPr lang="en-US" b="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1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 and 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</a:t>
            </a:r>
            <a:r>
              <a:rPr lang="en-US" b="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2		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</a:t>
            </a:r>
            <a:r>
              <a:rPr lang="en-US" b="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1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.true </a:t>
            </a:r>
            <a:r>
              <a:rPr lang="en-US" sz="2400" b="0" dirty="0">
                <a:solidFill>
                  <a:prstClr val="black"/>
                </a:solidFill>
                <a:sym typeface="Symbol" panose="05050102010706020507" pitchFamily="18" charset="2"/>
              </a:rPr>
              <a:t></a:t>
            </a:r>
            <a:r>
              <a:rPr lang="en-US" b="0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newlabel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();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			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</a:t>
            </a:r>
            <a:r>
              <a:rPr lang="en-US" b="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1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.false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sz="2400" b="0" dirty="0">
                <a:solidFill>
                  <a:prstClr val="black"/>
                </a:solidFill>
                <a:sym typeface="Symbol" panose="05050102010706020507" pitchFamily="18" charset="2"/>
              </a:rPr>
              <a:t></a:t>
            </a:r>
            <a:r>
              <a:rPr lang="en-US" b="0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E. false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;</a:t>
            </a:r>
            <a:endParaRPr lang="en-US" b="0" dirty="0">
              <a:solidFill>
                <a:srgbClr val="FF0000"/>
              </a:solidFill>
              <a:latin typeface="Calibri"/>
              <a:sym typeface="Symbol" panose="05050102010706020507" pitchFamily="18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20000"/>
                </a:solidFill>
                <a:latin typeface="Calibri"/>
                <a:sym typeface="Symbol" panose="05050102010706020507" pitchFamily="18" charset="2"/>
              </a:rPr>
              <a:t>a&lt;b and c&lt;d	</a:t>
            </a:r>
            <a:r>
              <a:rPr lang="en-US" b="0" dirty="0">
                <a:solidFill>
                  <a:srgbClr val="820000"/>
                </a:solidFill>
                <a:latin typeface="Calibri"/>
                <a:sym typeface="Symbol" panose="05050102010706020507" pitchFamily="18" charset="2"/>
              </a:rPr>
              <a:t>	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</a:t>
            </a:r>
            <a:r>
              <a:rPr lang="en-US" b="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2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.true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sz="2400" b="0" dirty="0">
                <a:solidFill>
                  <a:prstClr val="black"/>
                </a:solidFill>
                <a:sym typeface="Symbol" panose="05050102010706020507" pitchFamily="18" charset="2"/>
              </a:rPr>
              <a:t></a:t>
            </a:r>
            <a:r>
              <a:rPr lang="en-US" b="0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E. true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;</a:t>
            </a:r>
            <a:endParaRPr lang="en-US" b="0" i="1" baseline="-25000" dirty="0">
              <a:solidFill>
                <a:prstClr val="black"/>
              </a:solidFill>
              <a:latin typeface="Calibri"/>
              <a:sym typeface="Symbol" panose="05050102010706020507" pitchFamily="18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			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</a:t>
            </a:r>
            <a:r>
              <a:rPr lang="en-US" b="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2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.false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sz="2400" b="0" dirty="0">
                <a:solidFill>
                  <a:prstClr val="black"/>
                </a:solidFill>
                <a:sym typeface="Symbol" panose="05050102010706020507" pitchFamily="18" charset="2"/>
              </a:rPr>
              <a:t></a:t>
            </a:r>
            <a:r>
              <a:rPr lang="en-US" b="0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E. false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;</a:t>
            </a:r>
            <a:endParaRPr lang="en-US" b="0" i="1" baseline="-25000" dirty="0">
              <a:solidFill>
                <a:prstClr val="black"/>
              </a:solidFill>
              <a:latin typeface="Calibri"/>
              <a:sym typeface="Symbol" panose="05050102010706020507" pitchFamily="18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			</a:t>
            </a:r>
            <a:r>
              <a:rPr lang="en-US" b="0" i="1" dirty="0" err="1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E.code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sz="2400" b="0" dirty="0">
                <a:solidFill>
                  <a:prstClr val="black"/>
                </a:solidFill>
                <a:sym typeface="Symbol" panose="05050102010706020507" pitchFamily="18" charset="2"/>
              </a:rPr>
              <a:t></a:t>
            </a:r>
            <a:r>
              <a:rPr lang="en-US" b="0" i="1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</a:t>
            </a:r>
            <a:r>
              <a:rPr lang="en-US" b="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1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.code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|| gen(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</a:t>
            </a:r>
            <a:r>
              <a:rPr lang="en-US" b="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1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.true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‘:’) </a:t>
            </a:r>
            <a:r>
              <a:rPr lang="el-GR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 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||</a:t>
            </a:r>
            <a:r>
              <a:rPr lang="el-GR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 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</a:t>
            </a:r>
            <a:r>
              <a:rPr lang="en-US" b="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2</a:t>
            </a:r>
            <a:r>
              <a:rPr lang="en-US" b="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.code</a:t>
            </a:r>
            <a:r>
              <a:rPr lang="en-US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b="0" dirty="0">
                <a:solidFill>
                  <a:prstClr val="black"/>
                </a:solidFill>
                <a:sym typeface="Symbol" panose="05050102010706020507" pitchFamily="18" charset="2"/>
              </a:rPr>
              <a:t>;	</a:t>
            </a:r>
          </a:p>
        </p:txBody>
      </p:sp>
      <p:graphicFrame>
        <p:nvGraphicFramePr>
          <p:cNvPr id="8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797144"/>
              </p:ext>
            </p:extLst>
          </p:nvPr>
        </p:nvGraphicFramePr>
        <p:xfrm>
          <a:off x="2555999" y="3933602"/>
          <a:ext cx="2230438" cy="1909762"/>
        </p:xfrm>
        <a:graphic>
          <a:graphicData uri="http://schemas.openxmlformats.org/drawingml/2006/table">
            <a:tbl>
              <a:tblPr/>
              <a:tblGrid>
                <a:gridCol w="2230438"/>
              </a:tblGrid>
              <a:tr h="190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c&lt;d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L2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…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	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AutoShape 42"/>
          <p:cNvSpPr>
            <a:spLocks noChangeArrowheads="1"/>
          </p:cNvSpPr>
          <p:nvPr/>
        </p:nvSpPr>
        <p:spPr bwMode="auto">
          <a:xfrm>
            <a:off x="4932487" y="4941664"/>
            <a:ext cx="792162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 flipH="1">
            <a:off x="5940150" y="3717032"/>
            <a:ext cx="144017" cy="846866"/>
          </a:xfrm>
          <a:prstGeom prst="line">
            <a:avLst/>
          </a:prstGeom>
          <a:noFill/>
          <a:ln w="9525">
            <a:solidFill>
              <a:srgbClr val="82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45"/>
          <p:cNvSpPr>
            <a:spLocks noChangeShapeType="1"/>
          </p:cNvSpPr>
          <p:nvPr/>
        </p:nvSpPr>
        <p:spPr bwMode="auto">
          <a:xfrm>
            <a:off x="539552" y="2996977"/>
            <a:ext cx="144785" cy="936625"/>
          </a:xfrm>
          <a:prstGeom prst="line">
            <a:avLst/>
          </a:prstGeom>
          <a:noFill/>
          <a:ln w="38100">
            <a:solidFill>
              <a:srgbClr val="004A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>
            <a:off x="1261594" y="2996977"/>
            <a:ext cx="1726205" cy="936625"/>
          </a:xfrm>
          <a:prstGeom prst="line">
            <a:avLst/>
          </a:prstGeom>
          <a:noFill/>
          <a:ln w="38100">
            <a:solidFill>
              <a:srgbClr val="004A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47"/>
          <p:cNvSpPr>
            <a:spLocks noChangeShapeType="1"/>
          </p:cNvSpPr>
          <p:nvPr/>
        </p:nvSpPr>
        <p:spPr bwMode="auto">
          <a:xfrm flipH="1">
            <a:off x="1476499" y="2493739"/>
            <a:ext cx="5327650" cy="1439863"/>
          </a:xfrm>
          <a:prstGeom prst="line">
            <a:avLst/>
          </a:prstGeom>
          <a:noFill/>
          <a:ln w="9525">
            <a:solidFill>
              <a:srgbClr val="82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5651624" y="1557114"/>
            <a:ext cx="3023713" cy="1015663"/>
          </a:xfrm>
          <a:prstGeom prst="rect">
            <a:avLst/>
          </a:prstGeom>
          <a:noFill/>
          <a:ln w="9525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0" dirty="0">
                <a:solidFill>
                  <a:prstClr val="black"/>
                </a:solidFill>
                <a:latin typeface="Calibri"/>
              </a:rPr>
              <a:t>Η </a:t>
            </a:r>
            <a:r>
              <a:rPr lang="el-GR" b="0" dirty="0" err="1">
                <a:solidFill>
                  <a:prstClr val="black"/>
                </a:solidFill>
                <a:latin typeface="Calibri"/>
              </a:rPr>
              <a:t>δημιουργηθείσα</a:t>
            </a:r>
            <a:r>
              <a:rPr lang="el-GR" b="0" dirty="0">
                <a:solidFill>
                  <a:prstClr val="black"/>
                </a:solidFill>
                <a:latin typeface="Calibri"/>
              </a:rPr>
              <a:t> ετικέτα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0" dirty="0">
                <a:solidFill>
                  <a:prstClr val="black"/>
                </a:solidFill>
                <a:latin typeface="Calibri"/>
              </a:rPr>
              <a:t>τοποθετείται στη θέση της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 </a:t>
            </a:r>
            <a:endParaRPr lang="el-GR" b="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i="1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b="0" i="1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b="0" i="1" dirty="0">
                <a:solidFill>
                  <a:prstClr val="black"/>
                </a:solidFill>
                <a:latin typeface="Calibri"/>
              </a:rPr>
              <a:t>.true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0" dirty="0">
                <a:solidFill>
                  <a:prstClr val="black"/>
                </a:solidFill>
                <a:latin typeface="Calibri"/>
              </a:rPr>
              <a:t>στον κώδικα της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0" i="1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b="0" i="1" baseline="-25000" dirty="0">
                <a:solidFill>
                  <a:prstClr val="black"/>
                </a:solidFill>
                <a:latin typeface="Calibri"/>
              </a:rPr>
              <a:t>1</a:t>
            </a:r>
            <a:endParaRPr lang="en-US" b="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H="1">
            <a:off x="5148387" y="1917477"/>
            <a:ext cx="503237" cy="71437"/>
          </a:xfrm>
          <a:prstGeom prst="line">
            <a:avLst/>
          </a:prstGeom>
          <a:noFill/>
          <a:ln w="9525">
            <a:solidFill>
              <a:srgbClr val="82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53"/>
          <p:cNvSpPr>
            <a:spLocks noChangeArrowheads="1"/>
          </p:cNvSpPr>
          <p:nvPr/>
        </p:nvSpPr>
        <p:spPr bwMode="auto">
          <a:xfrm>
            <a:off x="4284787" y="1485677"/>
            <a:ext cx="792162" cy="360362"/>
          </a:xfrm>
          <a:prstGeom prst="wedgeRectCallout">
            <a:avLst>
              <a:gd name="adj1" fmla="val -43787"/>
              <a:gd name="adj2" fmla="val 887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L1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AutoShape 54"/>
          <p:cNvSpPr>
            <a:spLocks noChangeArrowheads="1"/>
          </p:cNvSpPr>
          <p:nvPr/>
        </p:nvSpPr>
        <p:spPr bwMode="auto">
          <a:xfrm>
            <a:off x="4859462" y="2204814"/>
            <a:ext cx="792162" cy="360363"/>
          </a:xfrm>
          <a:prstGeom prst="wedgeRectCallout">
            <a:avLst>
              <a:gd name="adj1" fmla="val -69838"/>
              <a:gd name="adj2" fmla="val -165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L3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AutoShape 55"/>
          <p:cNvSpPr>
            <a:spLocks noChangeArrowheads="1"/>
          </p:cNvSpPr>
          <p:nvPr/>
        </p:nvSpPr>
        <p:spPr bwMode="auto">
          <a:xfrm>
            <a:off x="5003924" y="2636614"/>
            <a:ext cx="792163" cy="360363"/>
          </a:xfrm>
          <a:prstGeom prst="wedgeRectCallout">
            <a:avLst>
              <a:gd name="adj1" fmla="val -80861"/>
              <a:gd name="adj2" fmla="val -3546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L2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4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Βραχυκυκλωμένες </a:t>
            </a:r>
            <a:r>
              <a:rPr lang="el-GR" dirty="0"/>
              <a:t>Λογικές Εκφράσεις </a:t>
            </a:r>
            <a:r>
              <a:rPr lang="el-GR" dirty="0" smtClean="0"/>
              <a:t>(</a:t>
            </a:r>
            <a:r>
              <a:rPr lang="en-US" dirty="0" smtClean="0"/>
              <a:t>1</a:t>
            </a:r>
            <a:r>
              <a:rPr lang="el-GR" dirty="0" smtClean="0"/>
              <a:t>)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221778"/>
              </p:ext>
            </p:extLst>
          </p:nvPr>
        </p:nvGraphicFramePr>
        <p:xfrm>
          <a:off x="251520" y="2420888"/>
          <a:ext cx="6048672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48672"/>
              </a:tblGrid>
              <a:tr h="370840"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en-US" sz="2000" b="0" dirty="0" smtClean="0"/>
                        <a:t>E = E</a:t>
                      </a:r>
                      <a:r>
                        <a:rPr lang="en-US" sz="2000" b="0" baseline="-25000" dirty="0" smtClean="0"/>
                        <a:t>1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dirty="0" smtClean="0"/>
                        <a:t> AND E</a:t>
                      </a:r>
                      <a:r>
                        <a:rPr lang="en-US" sz="2000" b="0" baseline="-25000" dirty="0" smtClean="0"/>
                        <a:t>2</a:t>
                      </a:r>
                      <a:r>
                        <a:rPr lang="en-US" sz="2000" b="0" dirty="0" smtClean="0"/>
                        <a:t>   	{ </a:t>
                      </a:r>
                      <a:r>
                        <a:rPr lang="en-US" sz="2000" b="0" dirty="0" err="1" smtClean="0"/>
                        <a:t>Ε.true</a:t>
                      </a:r>
                      <a:r>
                        <a:rPr lang="en-US" sz="2000" b="0" dirty="0" smtClean="0"/>
                        <a:t> = </a:t>
                      </a:r>
                      <a:r>
                        <a:rPr lang="en-US" sz="2000" b="0" dirty="0" err="1" smtClean="0"/>
                        <a:t>newlabel</a:t>
                      </a:r>
                      <a:r>
                        <a:rPr lang="en-US" sz="2000" b="0" dirty="0" smtClean="0"/>
                        <a:t>; </a:t>
                      </a:r>
                      <a:r>
                        <a:rPr lang="en-US" sz="2000" b="0" dirty="0" err="1" smtClean="0"/>
                        <a:t>Ε.false</a:t>
                      </a:r>
                      <a:r>
                        <a:rPr lang="en-US" sz="2000" b="0" dirty="0" smtClean="0"/>
                        <a:t> = </a:t>
                      </a:r>
                      <a:r>
                        <a:rPr lang="en-US" sz="2000" b="0" dirty="0" err="1" smtClean="0"/>
                        <a:t>newlabel</a:t>
                      </a:r>
                      <a:endParaRPr lang="en-US" sz="2000" b="0" dirty="0" smtClean="0"/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en-US" sz="2000" b="0" dirty="0" smtClean="0"/>
                        <a:t>                                  E</a:t>
                      </a:r>
                      <a:r>
                        <a:rPr lang="en-US" sz="2000" b="0" baseline="-25000" dirty="0" smtClean="0"/>
                        <a:t>1</a:t>
                      </a:r>
                      <a:r>
                        <a:rPr lang="en-US" sz="2000" b="0" dirty="0" smtClean="0"/>
                        <a:t>.true = </a:t>
                      </a:r>
                      <a:r>
                        <a:rPr lang="en-US" sz="2000" b="0" dirty="0" err="1" smtClean="0"/>
                        <a:t>E.true</a:t>
                      </a:r>
                      <a:r>
                        <a:rPr lang="en-US" sz="2000" b="0" dirty="0" smtClean="0"/>
                        <a:t>;</a:t>
                      </a: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en-US" sz="2000" b="0" dirty="0" smtClean="0"/>
                        <a:t>		  E</a:t>
                      </a:r>
                      <a:r>
                        <a:rPr lang="en-US" sz="2000" b="0" baseline="-25000" dirty="0" smtClean="0"/>
                        <a:t>1</a:t>
                      </a:r>
                      <a:r>
                        <a:rPr lang="en-US" sz="2000" b="0" dirty="0" smtClean="0"/>
                        <a:t>.false = </a:t>
                      </a:r>
                      <a:r>
                        <a:rPr lang="en-US" sz="2000" b="0" dirty="0" err="1" smtClean="0"/>
                        <a:t>E.false</a:t>
                      </a:r>
                      <a:r>
                        <a:rPr lang="en-US" sz="2000" b="0" dirty="0" smtClean="0"/>
                        <a:t>; 	</a:t>
                      </a: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en-US" sz="2000" b="0" dirty="0" smtClean="0"/>
                        <a:t>		  E</a:t>
                      </a:r>
                      <a:r>
                        <a:rPr lang="en-US" sz="2000" b="0" baseline="-25000" dirty="0" smtClean="0"/>
                        <a:t>2</a:t>
                      </a:r>
                      <a:r>
                        <a:rPr lang="en-US" sz="2000" b="0" dirty="0" smtClean="0"/>
                        <a:t>.true = </a:t>
                      </a:r>
                      <a:r>
                        <a:rPr lang="en-US" sz="2000" b="0" dirty="0" err="1" smtClean="0"/>
                        <a:t>E.true</a:t>
                      </a:r>
                      <a:r>
                        <a:rPr lang="en-US" sz="2000" b="0" dirty="0" smtClean="0"/>
                        <a:t>;</a:t>
                      </a: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en-US" sz="2000" b="0" dirty="0" smtClean="0"/>
                        <a:t>		  E</a:t>
                      </a:r>
                      <a:r>
                        <a:rPr lang="en-US" sz="2000" b="0" baseline="-25000" dirty="0" smtClean="0"/>
                        <a:t>2</a:t>
                      </a:r>
                      <a:r>
                        <a:rPr lang="en-US" sz="2000" b="0" dirty="0" smtClean="0"/>
                        <a:t>.false = </a:t>
                      </a:r>
                      <a:r>
                        <a:rPr lang="en-US" sz="2000" b="0" dirty="0" err="1" smtClean="0"/>
                        <a:t>E.false</a:t>
                      </a:r>
                      <a:r>
                        <a:rPr lang="en-US" sz="2000" b="0" dirty="0" smtClean="0"/>
                        <a:t>;</a:t>
                      </a: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en-US" sz="2000" b="0" dirty="0" smtClean="0"/>
                        <a:t>                        </a:t>
                      </a:r>
                      <a:r>
                        <a:rPr lang="el-GR" sz="2000" b="0" dirty="0" smtClean="0"/>
                        <a:t>	</a:t>
                      </a:r>
                      <a:r>
                        <a:rPr lang="en-US" sz="2000" b="0" dirty="0" smtClean="0"/>
                        <a:t>  </a:t>
                      </a:r>
                      <a:r>
                        <a:rPr lang="en-US" sz="2000" b="0" dirty="0" err="1" smtClean="0"/>
                        <a:t>E.code</a:t>
                      </a:r>
                      <a:r>
                        <a:rPr lang="en-US" sz="2000" b="0" dirty="0" smtClean="0"/>
                        <a:t> = E</a:t>
                      </a:r>
                      <a:r>
                        <a:rPr lang="en-US" sz="2000" b="0" baseline="-25000" dirty="0" smtClean="0"/>
                        <a:t>1</a:t>
                      </a:r>
                      <a:r>
                        <a:rPr lang="en-US" sz="2000" b="0" dirty="0" smtClean="0"/>
                        <a:t>.code || </a:t>
                      </a: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en-US" sz="2000" b="0" dirty="0" smtClean="0"/>
                        <a:t>                                                   gen(E</a:t>
                      </a:r>
                      <a:r>
                        <a:rPr lang="en-US" sz="2000" b="0" baseline="-25000" dirty="0" smtClean="0"/>
                        <a:t>1</a:t>
                      </a:r>
                      <a:r>
                        <a:rPr lang="en-US" sz="2000" b="0" dirty="0" smtClean="0"/>
                        <a:t>.true “:”) || E</a:t>
                      </a:r>
                      <a:r>
                        <a:rPr lang="en-US" sz="2000" b="0" baseline="-25000" dirty="0" smtClean="0"/>
                        <a:t>2</a:t>
                      </a:r>
                      <a:r>
                        <a:rPr lang="en-US" sz="2000" b="0" dirty="0" smtClean="0"/>
                        <a:t>.code}</a:t>
                      </a:r>
                      <a:endParaRPr lang="en-US" sz="2000" b="0" dirty="0" smtClean="0"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41 - Ομάδα"/>
          <p:cNvGrpSpPr/>
          <p:nvPr/>
        </p:nvGrpSpPr>
        <p:grpSpPr>
          <a:xfrm>
            <a:off x="6444208" y="1700808"/>
            <a:ext cx="1802697" cy="4089400"/>
            <a:chOff x="6444208" y="2204864"/>
            <a:chExt cx="1802697" cy="4089400"/>
          </a:xfrm>
        </p:grpSpPr>
        <p:grpSp>
          <p:nvGrpSpPr>
            <p:cNvPr id="6" name="40 - Ομάδα"/>
            <p:cNvGrpSpPr/>
            <p:nvPr/>
          </p:nvGrpSpPr>
          <p:grpSpPr>
            <a:xfrm>
              <a:off x="6444208" y="2204864"/>
              <a:ext cx="1802697" cy="4089400"/>
              <a:chOff x="2483769" y="2996952"/>
              <a:chExt cx="1802697" cy="4089400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2483769" y="2996952"/>
                <a:ext cx="1802697" cy="4089400"/>
                <a:chOff x="4032" y="1304"/>
                <a:chExt cx="722" cy="2576"/>
              </a:xfrm>
            </p:grpSpPr>
            <p:cxnSp>
              <p:nvCxnSpPr>
                <p:cNvPr id="7" name="AutoShape 5"/>
                <p:cNvCxnSpPr>
                  <a:cxnSpLocks noChangeShapeType="1"/>
                  <a:stCxn id="12" idx="2"/>
                  <a:endCxn id="13" idx="0"/>
                </p:cNvCxnSpPr>
                <p:nvPr/>
              </p:nvCxnSpPr>
              <p:spPr bwMode="auto">
                <a:xfrm>
                  <a:off x="4392" y="2046"/>
                  <a:ext cx="0" cy="57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4753" y="1894"/>
                  <a:ext cx="1" cy="1680"/>
                </a:xfrm>
                <a:prstGeom prst="bentConnector3">
                  <a:avLst>
                    <a:gd name="adj1" fmla="val 27200009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2" name="Rectangle 10"/>
                <p:cNvSpPr>
                  <a:spLocks noChangeArrowheads="1"/>
                </p:cNvSpPr>
                <p:nvPr/>
              </p:nvSpPr>
              <p:spPr bwMode="auto">
                <a:xfrm>
                  <a:off x="4032" y="1758"/>
                  <a:ext cx="720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l-GR" altLang="en-US" sz="1600" b="0" dirty="0" smtClean="0">
                      <a:solidFill>
                        <a:prstClr val="black"/>
                      </a:solidFill>
                      <a:latin typeface="Arial Rounded MT Bold" panose="020F0704030504030204" pitchFamily="34" charset="0"/>
                    </a:rPr>
                    <a:t>Έλεγχος </a:t>
                  </a:r>
                  <a:r>
                    <a:rPr lang="en-US" altLang="en-US" sz="1600" b="0" dirty="0" smtClean="0">
                      <a:solidFill>
                        <a:prstClr val="black"/>
                      </a:solidFill>
                      <a:latin typeface="Arial Rounded MT Bold" panose="020F0704030504030204" pitchFamily="34" charset="0"/>
                    </a:rPr>
                    <a:t>E1</a:t>
                  </a:r>
                  <a:endParaRPr lang="en-US" altLang="en-US" sz="1600" b="0" dirty="0">
                    <a:solidFill>
                      <a:prstClr val="black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3" name="Rectangle 11"/>
                <p:cNvSpPr>
                  <a:spLocks noChangeArrowheads="1"/>
                </p:cNvSpPr>
                <p:nvPr/>
              </p:nvSpPr>
              <p:spPr bwMode="auto">
                <a:xfrm>
                  <a:off x="4032" y="2619"/>
                  <a:ext cx="720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l-GR" altLang="en-US" sz="1600" b="0" dirty="0" smtClean="0">
                      <a:solidFill>
                        <a:prstClr val="black"/>
                      </a:solidFill>
                      <a:latin typeface="Arial Rounded MT Bold" panose="020F0704030504030204" pitchFamily="34" charset="0"/>
                    </a:rPr>
                    <a:t>Έλεγχος Ε2</a:t>
                  </a:r>
                  <a:endParaRPr lang="en-US" altLang="en-US" sz="1600" b="0" dirty="0">
                    <a:solidFill>
                      <a:prstClr val="black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5" name="Rectangle 13"/>
                <p:cNvSpPr>
                  <a:spLocks noChangeArrowheads="1"/>
                </p:cNvSpPr>
                <p:nvPr/>
              </p:nvSpPr>
              <p:spPr bwMode="auto">
                <a:xfrm>
                  <a:off x="4032" y="3312"/>
                  <a:ext cx="720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en-US" sz="1600" b="0" dirty="0" smtClean="0">
                      <a:solidFill>
                        <a:prstClr val="black"/>
                      </a:solidFill>
                      <a:latin typeface="Arial Rounded MT Bold" panose="020F0704030504030204" pitchFamily="34" charset="0"/>
                    </a:rPr>
                    <a:t>…….</a:t>
                  </a:r>
                  <a:endParaRPr lang="en-US" altLang="en-US" sz="1600" b="0" dirty="0">
                    <a:solidFill>
                      <a:prstClr val="black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6" name="Rectangle 14"/>
                <p:cNvSpPr>
                  <a:spLocks noChangeArrowheads="1"/>
                </p:cNvSpPr>
                <p:nvPr/>
              </p:nvSpPr>
              <p:spPr bwMode="auto">
                <a:xfrm>
                  <a:off x="4200" y="373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7" name="AutoShape 15"/>
                <p:cNvCxnSpPr>
                  <a:cxnSpLocks noChangeShapeType="1"/>
                  <a:stCxn id="15" idx="2"/>
                  <a:endCxn id="16" idx="0"/>
                </p:cNvCxnSpPr>
                <p:nvPr/>
              </p:nvCxnSpPr>
              <p:spPr bwMode="auto">
                <a:xfrm>
                  <a:off x="4392" y="3600"/>
                  <a:ext cx="0" cy="1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" name="Rectangle 16"/>
                <p:cNvSpPr>
                  <a:spLocks noChangeArrowheads="1"/>
                </p:cNvSpPr>
                <p:nvPr/>
              </p:nvSpPr>
              <p:spPr bwMode="auto">
                <a:xfrm>
                  <a:off x="4200" y="1304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27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4283968" y="5445224"/>
                <a:ext cx="2386" cy="889000"/>
              </a:xfrm>
              <a:prstGeom prst="bentConnector3">
                <a:avLst>
                  <a:gd name="adj1" fmla="val 1704300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40" name="AutoShape 15"/>
            <p:cNvCxnSpPr>
              <a:cxnSpLocks noChangeShapeType="1"/>
            </p:cNvCxnSpPr>
            <p:nvPr/>
          </p:nvCxnSpPr>
          <p:spPr bwMode="auto">
            <a:xfrm>
              <a:off x="7308304" y="2708920"/>
              <a:ext cx="0" cy="215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42 - TextBox"/>
          <p:cNvSpPr txBox="1"/>
          <p:nvPr/>
        </p:nvSpPr>
        <p:spPr>
          <a:xfrm>
            <a:off x="8279904" y="22768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false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8279904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false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6372200" y="342900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.true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6372200" y="458112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E.false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5" name="74 - Ευθύγραμμο βέλος σύνδεσης"/>
          <p:cNvCxnSpPr/>
          <p:nvPr/>
        </p:nvCxnSpPr>
        <p:spPr>
          <a:xfrm>
            <a:off x="7308304" y="4293096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- TextBox"/>
          <p:cNvSpPr txBox="1"/>
          <p:nvPr/>
        </p:nvSpPr>
        <p:spPr>
          <a:xfrm>
            <a:off x="6372200" y="42930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E.true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6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Βραχυκυκλωμένες </a:t>
            </a:r>
            <a:r>
              <a:rPr lang="el-GR" dirty="0"/>
              <a:t>Λογικές Εκφράσεις (2)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230805"/>
              </p:ext>
            </p:extLst>
          </p:nvPr>
        </p:nvGraphicFramePr>
        <p:xfrm>
          <a:off x="179512" y="1556792"/>
          <a:ext cx="5976664" cy="3535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76664"/>
              </a:tblGrid>
              <a:tr h="370840"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en-US" sz="2000" b="0" dirty="0" smtClean="0"/>
                        <a:t>E = E</a:t>
                      </a:r>
                      <a:r>
                        <a:rPr lang="en-US" sz="2000" b="0" baseline="-25000" dirty="0" smtClean="0"/>
                        <a:t>1</a:t>
                      </a:r>
                      <a:r>
                        <a:rPr lang="en-US" sz="2000" b="0" dirty="0" smtClean="0"/>
                        <a:t> OR E</a:t>
                      </a:r>
                      <a:r>
                        <a:rPr lang="en-US" sz="2000" b="0" baseline="-25000" dirty="0" smtClean="0"/>
                        <a:t>2</a:t>
                      </a:r>
                      <a:r>
                        <a:rPr lang="en-US" sz="2000" b="0" dirty="0" smtClean="0"/>
                        <a:t>   	{ </a:t>
                      </a:r>
                      <a:r>
                        <a:rPr lang="en-US" sz="2000" b="0" dirty="0" err="1" smtClean="0"/>
                        <a:t>Ε.true</a:t>
                      </a:r>
                      <a:r>
                        <a:rPr lang="en-US" sz="2000" b="0" dirty="0" smtClean="0"/>
                        <a:t> = </a:t>
                      </a:r>
                      <a:r>
                        <a:rPr lang="en-US" sz="2000" b="0" dirty="0" err="1" smtClean="0"/>
                        <a:t>newlabel</a:t>
                      </a:r>
                      <a:r>
                        <a:rPr lang="en-US" sz="2000" b="0" dirty="0" smtClean="0"/>
                        <a:t>; </a:t>
                      </a:r>
                      <a:r>
                        <a:rPr lang="en-US" sz="2000" b="0" dirty="0" err="1" smtClean="0"/>
                        <a:t>Ε.false</a:t>
                      </a:r>
                      <a:r>
                        <a:rPr lang="en-US" sz="2000" b="0" dirty="0" smtClean="0"/>
                        <a:t> = </a:t>
                      </a:r>
                      <a:r>
                        <a:rPr lang="en-US" sz="2000" b="0" dirty="0" err="1" smtClean="0"/>
                        <a:t>newlabel</a:t>
                      </a:r>
                      <a:endParaRPr lang="en-US" sz="2000" b="0" dirty="0" smtClean="0"/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en-US" sz="2000" b="0" dirty="0" smtClean="0"/>
                        <a:t>		   E</a:t>
                      </a:r>
                      <a:r>
                        <a:rPr lang="en-US" sz="2000" b="0" baseline="-25000" dirty="0" smtClean="0"/>
                        <a:t>1</a:t>
                      </a:r>
                      <a:r>
                        <a:rPr lang="en-US" sz="2000" b="0" dirty="0" smtClean="0"/>
                        <a:t>.true = </a:t>
                      </a:r>
                      <a:r>
                        <a:rPr lang="en-US" sz="2000" b="0" dirty="0" err="1" smtClean="0"/>
                        <a:t>E.true</a:t>
                      </a:r>
                      <a:r>
                        <a:rPr lang="en-US" sz="2000" b="0" dirty="0" smtClean="0"/>
                        <a:t>;</a:t>
                      </a: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en-US" sz="2000" b="0" dirty="0" smtClean="0"/>
                        <a:t>		   E</a:t>
                      </a:r>
                      <a:r>
                        <a:rPr lang="en-US" sz="2000" b="0" baseline="-25000" dirty="0" smtClean="0"/>
                        <a:t>2</a:t>
                      </a:r>
                      <a:r>
                        <a:rPr lang="en-US" sz="2000" b="0" dirty="0" smtClean="0"/>
                        <a:t>.true = </a:t>
                      </a:r>
                      <a:r>
                        <a:rPr lang="en-US" sz="2000" b="0" dirty="0" err="1" smtClean="0"/>
                        <a:t>E.true</a:t>
                      </a:r>
                      <a:r>
                        <a:rPr lang="en-US" sz="2000" b="0" dirty="0" smtClean="0"/>
                        <a:t>;</a:t>
                      </a: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en-US" sz="2000" b="0" dirty="0" smtClean="0"/>
                        <a:t>		   E</a:t>
                      </a:r>
                      <a:r>
                        <a:rPr lang="en-US" sz="2000" b="0" baseline="-25000" dirty="0" smtClean="0"/>
                        <a:t>2</a:t>
                      </a:r>
                      <a:r>
                        <a:rPr lang="en-US" sz="2000" b="0" dirty="0" smtClean="0"/>
                        <a:t>.false = </a:t>
                      </a:r>
                      <a:r>
                        <a:rPr lang="en-US" sz="2000" b="0" dirty="0" err="1" smtClean="0"/>
                        <a:t>E.false</a:t>
                      </a:r>
                      <a:r>
                        <a:rPr lang="en-US" sz="2000" b="0" dirty="0" smtClean="0"/>
                        <a:t>;</a:t>
                      </a: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en-US" sz="2000" b="0" dirty="0" smtClean="0"/>
                        <a:t>                        </a:t>
                      </a:r>
                      <a:r>
                        <a:rPr lang="el-GR" sz="2000" b="0" dirty="0" smtClean="0"/>
                        <a:t>	</a:t>
                      </a:r>
                      <a:r>
                        <a:rPr lang="en-US" sz="2000" b="0" dirty="0" smtClean="0"/>
                        <a:t>   </a:t>
                      </a:r>
                      <a:r>
                        <a:rPr lang="en-US" sz="2000" b="0" dirty="0" err="1" smtClean="0"/>
                        <a:t>E.code</a:t>
                      </a:r>
                      <a:r>
                        <a:rPr lang="en-US" sz="2000" b="0" dirty="0" smtClean="0"/>
                        <a:t> = E</a:t>
                      </a:r>
                      <a:r>
                        <a:rPr lang="en-US" sz="2000" b="0" baseline="-25000" dirty="0" smtClean="0"/>
                        <a:t>1</a:t>
                      </a:r>
                      <a:r>
                        <a:rPr lang="en-US" sz="2000" b="0" dirty="0" smtClean="0"/>
                        <a:t>.code ||   </a:t>
                      </a:r>
                    </a:p>
                    <a:p>
                      <a:pPr marL="0" indent="2963863" eaLnBrk="1" hangingPunct="1">
                        <a:buFontTx/>
                        <a:buNone/>
                      </a:pPr>
                      <a:r>
                        <a:rPr lang="en-US" sz="2000" b="0" dirty="0" smtClean="0"/>
                        <a:t>gen(E</a:t>
                      </a:r>
                      <a:r>
                        <a:rPr lang="en-US" sz="2000" b="0" baseline="-25000" dirty="0" smtClean="0"/>
                        <a:t>1</a:t>
                      </a:r>
                      <a:r>
                        <a:rPr lang="en-US" sz="2000" b="0" dirty="0" smtClean="0"/>
                        <a:t>.false “:”) </a:t>
                      </a:r>
                    </a:p>
                    <a:p>
                      <a:pPr marL="0" indent="2963863" eaLnBrk="1" hangingPunct="1">
                        <a:buFontTx/>
                        <a:buNone/>
                      </a:pPr>
                      <a:r>
                        <a:rPr lang="en-US" sz="2000" b="0" dirty="0" smtClean="0"/>
                        <a:t>|| E</a:t>
                      </a:r>
                      <a:r>
                        <a:rPr lang="en-US" sz="2000" b="0" baseline="-25000" dirty="0" smtClean="0"/>
                        <a:t>2</a:t>
                      </a:r>
                      <a:r>
                        <a:rPr lang="en-US" sz="2000" b="0" dirty="0" smtClean="0"/>
                        <a:t>.code}</a:t>
                      </a:r>
                      <a:endParaRPr lang="en-US" sz="2000" b="0" dirty="0" smtClean="0"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en-US" sz="2000" dirty="0" smtClean="0"/>
                        <a:t>E = not E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   	 { Ε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.false = </a:t>
                      </a:r>
                      <a:r>
                        <a:rPr lang="en-US" sz="2000" dirty="0" err="1" smtClean="0"/>
                        <a:t>E.true</a:t>
                      </a:r>
                      <a:r>
                        <a:rPr lang="en-US" sz="2000" dirty="0" smtClean="0"/>
                        <a:t>;</a:t>
                      </a: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en-US" sz="2000" dirty="0" smtClean="0"/>
                        <a:t>                                   E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.true = </a:t>
                      </a:r>
                      <a:r>
                        <a:rPr lang="en-US" sz="2000" dirty="0" err="1" smtClean="0"/>
                        <a:t>E.false</a:t>
                      </a:r>
                      <a:r>
                        <a:rPr lang="en-US" sz="2000" dirty="0" smtClean="0"/>
                        <a:t>; 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en-US" sz="2000" baseline="0" dirty="0" smtClean="0"/>
                        <a:t>                                   </a:t>
                      </a:r>
                      <a:r>
                        <a:rPr lang="en-US" sz="2000" dirty="0" err="1" smtClean="0"/>
                        <a:t>E.code</a:t>
                      </a:r>
                      <a:r>
                        <a:rPr lang="en-US" sz="2000" dirty="0" smtClean="0"/>
                        <a:t> = E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.code}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21 - Ομάδα"/>
          <p:cNvGrpSpPr/>
          <p:nvPr/>
        </p:nvGrpSpPr>
        <p:grpSpPr>
          <a:xfrm>
            <a:off x="6300192" y="1124744"/>
            <a:ext cx="2664296" cy="4089400"/>
            <a:chOff x="6228184" y="1772816"/>
            <a:chExt cx="2664296" cy="4089400"/>
          </a:xfrm>
        </p:grpSpPr>
        <p:grpSp>
          <p:nvGrpSpPr>
            <p:cNvPr id="6" name="6 - Ομάδα"/>
            <p:cNvGrpSpPr/>
            <p:nvPr/>
          </p:nvGrpSpPr>
          <p:grpSpPr>
            <a:xfrm>
              <a:off x="6228184" y="1772816"/>
              <a:ext cx="1802697" cy="4089400"/>
              <a:chOff x="2483769" y="2996952"/>
              <a:chExt cx="1802697" cy="4089400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2483769" y="2996952"/>
                <a:ext cx="1802697" cy="4089400"/>
                <a:chOff x="4032" y="1304"/>
                <a:chExt cx="722" cy="2576"/>
              </a:xfrm>
            </p:grpSpPr>
            <p:cxnSp>
              <p:nvCxnSpPr>
                <p:cNvPr id="10" name="AutoShape 5"/>
                <p:cNvCxnSpPr>
                  <a:cxnSpLocks noChangeShapeType="1"/>
                  <a:stCxn id="13" idx="2"/>
                  <a:endCxn id="14" idx="0"/>
                </p:cNvCxnSpPr>
                <p:nvPr/>
              </p:nvCxnSpPr>
              <p:spPr bwMode="auto">
                <a:xfrm>
                  <a:off x="4392" y="2046"/>
                  <a:ext cx="0" cy="57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4753" y="1894"/>
                  <a:ext cx="1" cy="1680"/>
                </a:xfrm>
                <a:prstGeom prst="bentConnector3">
                  <a:avLst>
                    <a:gd name="adj1" fmla="val 27200009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" name="Rectangle 10"/>
                <p:cNvSpPr>
                  <a:spLocks noChangeArrowheads="1"/>
                </p:cNvSpPr>
                <p:nvPr/>
              </p:nvSpPr>
              <p:spPr bwMode="auto">
                <a:xfrm>
                  <a:off x="4032" y="1758"/>
                  <a:ext cx="720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l-GR" altLang="en-US" sz="1600" b="0" dirty="0" smtClean="0">
                      <a:solidFill>
                        <a:prstClr val="black"/>
                      </a:solidFill>
                      <a:latin typeface="Arial Rounded MT Bold" panose="020F0704030504030204" pitchFamily="34" charset="0"/>
                    </a:rPr>
                    <a:t>Έλεγχος </a:t>
                  </a:r>
                  <a:r>
                    <a:rPr lang="en-US" altLang="en-US" sz="1600" b="0" dirty="0" smtClean="0">
                      <a:solidFill>
                        <a:prstClr val="black"/>
                      </a:solidFill>
                      <a:latin typeface="Arial Rounded MT Bold" panose="020F0704030504030204" pitchFamily="34" charset="0"/>
                    </a:rPr>
                    <a:t>E1</a:t>
                  </a:r>
                  <a:endParaRPr lang="en-US" altLang="en-US" sz="1600" b="0" dirty="0">
                    <a:solidFill>
                      <a:prstClr val="black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4" name="Rectangle 11"/>
                <p:cNvSpPr>
                  <a:spLocks noChangeArrowheads="1"/>
                </p:cNvSpPr>
                <p:nvPr/>
              </p:nvSpPr>
              <p:spPr bwMode="auto">
                <a:xfrm>
                  <a:off x="4032" y="2619"/>
                  <a:ext cx="720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l-GR" altLang="en-US" sz="1600" b="0" dirty="0" smtClean="0">
                      <a:solidFill>
                        <a:prstClr val="black"/>
                      </a:solidFill>
                      <a:latin typeface="Arial Rounded MT Bold" panose="020F0704030504030204" pitchFamily="34" charset="0"/>
                    </a:rPr>
                    <a:t>Έλεγχος Ε2</a:t>
                  </a:r>
                  <a:endParaRPr lang="en-US" altLang="en-US" sz="1600" b="0" dirty="0">
                    <a:solidFill>
                      <a:prstClr val="black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5" name="Rectangle 13"/>
                <p:cNvSpPr>
                  <a:spLocks noChangeArrowheads="1"/>
                </p:cNvSpPr>
                <p:nvPr/>
              </p:nvSpPr>
              <p:spPr bwMode="auto">
                <a:xfrm>
                  <a:off x="4032" y="3312"/>
                  <a:ext cx="720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en-US" sz="1600" b="0" dirty="0">
                    <a:solidFill>
                      <a:prstClr val="black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6" name="Rectangle 14"/>
                <p:cNvSpPr>
                  <a:spLocks noChangeArrowheads="1"/>
                </p:cNvSpPr>
                <p:nvPr/>
              </p:nvSpPr>
              <p:spPr bwMode="auto">
                <a:xfrm>
                  <a:off x="4200" y="373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7" name="AutoShape 15"/>
                <p:cNvCxnSpPr>
                  <a:cxnSpLocks noChangeShapeType="1"/>
                  <a:stCxn id="15" idx="2"/>
                  <a:endCxn id="16" idx="0"/>
                </p:cNvCxnSpPr>
                <p:nvPr/>
              </p:nvCxnSpPr>
              <p:spPr bwMode="auto">
                <a:xfrm>
                  <a:off x="4392" y="3600"/>
                  <a:ext cx="0" cy="1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" name="Rectangle 16"/>
                <p:cNvSpPr>
                  <a:spLocks noChangeArrowheads="1"/>
                </p:cNvSpPr>
                <p:nvPr/>
              </p:nvSpPr>
              <p:spPr bwMode="auto">
                <a:xfrm>
                  <a:off x="4200" y="1304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Garamond" panose="02020502050306020203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9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4283968" y="5445224"/>
                <a:ext cx="2386" cy="889000"/>
              </a:xfrm>
              <a:prstGeom prst="bentConnector3">
                <a:avLst>
                  <a:gd name="adj1" fmla="val 1704300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" name="AutoShape 15"/>
            <p:cNvCxnSpPr>
              <a:cxnSpLocks noChangeShapeType="1"/>
            </p:cNvCxnSpPr>
            <p:nvPr/>
          </p:nvCxnSpPr>
          <p:spPr bwMode="auto">
            <a:xfrm>
              <a:off x="7092280" y="2204864"/>
              <a:ext cx="0" cy="215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19 - TextBox"/>
            <p:cNvSpPr txBox="1"/>
            <p:nvPr/>
          </p:nvSpPr>
          <p:spPr>
            <a:xfrm>
              <a:off x="8028384" y="234888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true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8028384" y="386104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true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22 - TextBox"/>
          <p:cNvSpPr txBox="1"/>
          <p:nvPr/>
        </p:nvSpPr>
        <p:spPr>
          <a:xfrm>
            <a:off x="6300192" y="400506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E.true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6228184" y="285293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.false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>
            <a:off x="7236296" y="364502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6300192" y="364502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E.false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0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/>
              <a:t>Δηλώσεις Μεταβλητών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304256"/>
          </a:xfrm>
        </p:spPr>
        <p:txBody>
          <a:bodyPr/>
          <a:lstStyle/>
          <a:p>
            <a:r>
              <a:rPr lang="el-GR" sz="2400" dirty="0"/>
              <a:t>Συνήθως, κατά την παραγωγή του ενδιάμεσου αλλά και του τελικού κώδικα, δεν είναι γνωστές οι απόλυτες θέσεις στη μνήμη των μεταβλητών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Έτσι</a:t>
            </a:r>
            <a:r>
              <a:rPr lang="el-GR" sz="2400" dirty="0"/>
              <a:t>, συνηθίζεται να τις τοποθετούμε σε μία κοινή περιοχή (π.χ. 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segment</a:t>
            </a:r>
            <a:r>
              <a:rPr lang="el-GR" sz="2400" dirty="0"/>
              <a:t>, ή </a:t>
            </a:r>
            <a:r>
              <a:rPr lang="el-GR" sz="2400" dirty="0" err="1"/>
              <a:t>stack</a:t>
            </a:r>
            <a:r>
              <a:rPr lang="el-GR" sz="2400" dirty="0"/>
              <a:t> </a:t>
            </a:r>
            <a:r>
              <a:rPr lang="el-GR" sz="2400" dirty="0" err="1"/>
              <a:t>segment</a:t>
            </a:r>
            <a:r>
              <a:rPr lang="el-GR" sz="2400" dirty="0"/>
              <a:t> για τοπικές μεταβλητές) και να χρησιμοποιούμε ως διεύθυνσή τους την απόστασή τους (</a:t>
            </a:r>
            <a:r>
              <a:rPr lang="el-GR" sz="2400" dirty="0" err="1"/>
              <a:t>offset</a:t>
            </a:r>
            <a:r>
              <a:rPr lang="el-GR" sz="2400" dirty="0"/>
              <a:t>) από την αρχή της περιοχής.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1685"/>
              </p:ext>
            </p:extLst>
          </p:nvPr>
        </p:nvGraphicFramePr>
        <p:xfrm>
          <a:off x="952617" y="3376295"/>
          <a:ext cx="7259453" cy="29743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19383"/>
                <a:gridCol w="364007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Production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Semantic Rule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A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 </a:t>
                      </a:r>
                      <a:r>
                        <a:rPr lang="en-US" sz="1800" u="none" strike="noStrike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D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offset = 0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D </a:t>
                      </a:r>
                      <a:r>
                        <a:rPr lang="en-US" sz="1800" u="none" strike="noStrike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 u="none" strike="noStrike" dirty="0" smtClean="0">
                          <a:effectLst/>
                        </a:rPr>
                        <a:t>  </a:t>
                      </a:r>
                      <a:r>
                        <a:rPr lang="en-US" sz="1800" u="none" strike="noStrike" dirty="0">
                          <a:effectLst/>
                        </a:rPr>
                        <a:t>id, “:” , T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enter(id.name, </a:t>
                      </a:r>
                      <a:r>
                        <a:rPr lang="en-US" sz="1800" u="none" strike="noStrike" dirty="0" err="1">
                          <a:effectLst/>
                        </a:rPr>
                        <a:t>T.type</a:t>
                      </a:r>
                      <a:r>
                        <a:rPr lang="en-US" sz="1800" u="none" strike="noStrike" dirty="0">
                          <a:effectLst/>
                        </a:rPr>
                        <a:t>, offset)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offset += </a:t>
                      </a:r>
                      <a:r>
                        <a:rPr lang="en-US" sz="1800" u="none" strike="noStrike" dirty="0" err="1">
                          <a:effectLst/>
                        </a:rPr>
                        <a:t>T.width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T </a:t>
                      </a:r>
                      <a:r>
                        <a:rPr lang="en-US" sz="1800" u="none" strike="noStrike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 u="none" strike="noStrike" dirty="0" smtClean="0">
                          <a:effectLst/>
                        </a:rPr>
                        <a:t>  </a:t>
                      </a:r>
                      <a:r>
                        <a:rPr lang="en-US" sz="1800" u="none" strike="noStrike" dirty="0">
                          <a:effectLst/>
                        </a:rPr>
                        <a:t>integer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>
                          <a:effectLst/>
                        </a:rPr>
                        <a:t>T.type</a:t>
                      </a:r>
                      <a:r>
                        <a:rPr lang="en-US" sz="1800" u="none" strike="noStrike" dirty="0">
                          <a:effectLst/>
                        </a:rPr>
                        <a:t> = integer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 err="1">
                          <a:effectLst/>
                        </a:rPr>
                        <a:t>T.width</a:t>
                      </a:r>
                      <a:r>
                        <a:rPr lang="en-US" sz="1800" u="none" strike="noStrike" dirty="0">
                          <a:effectLst/>
                        </a:rPr>
                        <a:t> = 4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T </a:t>
                      </a:r>
                      <a:r>
                        <a:rPr lang="en-US" sz="1800" u="none" strike="noStrike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 u="none" strike="noStrike" dirty="0" smtClean="0">
                          <a:effectLst/>
                        </a:rPr>
                        <a:t> real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>
                          <a:effectLst/>
                        </a:rPr>
                        <a:t>T.type</a:t>
                      </a:r>
                      <a:r>
                        <a:rPr lang="en-US" sz="1800" u="none" strike="noStrike" dirty="0">
                          <a:effectLst/>
                        </a:rPr>
                        <a:t> = real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 err="1">
                          <a:effectLst/>
                        </a:rPr>
                        <a:t>T.width</a:t>
                      </a:r>
                      <a:r>
                        <a:rPr lang="en-US" sz="1800" u="none" strike="noStrike" dirty="0">
                          <a:effectLst/>
                        </a:rPr>
                        <a:t> = 8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T </a:t>
                      </a:r>
                      <a:r>
                        <a:rPr lang="en-US" sz="1800" u="none" strike="noStrike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 u="none" strike="noStrike" dirty="0" smtClean="0">
                          <a:effectLst/>
                        </a:rPr>
                        <a:t> array “[” num “]” of </a:t>
                      </a:r>
                      <a:r>
                        <a:rPr lang="en-US" sz="1800" u="none" strike="noStrike" dirty="0">
                          <a:effectLst/>
                        </a:rPr>
                        <a:t>T1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>
                          <a:effectLst/>
                        </a:rPr>
                        <a:t>T.type</a:t>
                      </a:r>
                      <a:r>
                        <a:rPr lang="en-US" sz="1800" u="none" strike="noStrike" dirty="0">
                          <a:effectLst/>
                        </a:rPr>
                        <a:t> = array(num.val,T1.type)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 err="1">
                          <a:effectLst/>
                        </a:rPr>
                        <a:t>T.width</a:t>
                      </a:r>
                      <a:r>
                        <a:rPr lang="en-US" sz="1800" u="none" strike="noStrike" dirty="0">
                          <a:effectLst/>
                        </a:rPr>
                        <a:t> = </a:t>
                      </a:r>
                      <a:r>
                        <a:rPr lang="en-US" sz="1800" u="none" strike="noStrike" dirty="0" err="1">
                          <a:effectLst/>
                        </a:rPr>
                        <a:t>num.val</a:t>
                      </a:r>
                      <a:r>
                        <a:rPr lang="en-US" sz="1800" u="none" strike="noStrike" dirty="0">
                          <a:effectLst/>
                        </a:rPr>
                        <a:t> * T1.width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560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Αντίστοιχο </a:t>
            </a:r>
            <a:r>
              <a:rPr lang="el-GR" dirty="0"/>
              <a:t>Σχέδιο Μετάφρασης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ct val="50000"/>
              </a:spcAft>
              <a:buNone/>
            </a:pPr>
            <a:r>
              <a:rPr lang="en-US" sz="2400" dirty="0"/>
              <a:t>P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D        		{offset = 0} 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D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b="1" dirty="0"/>
              <a:t>id</a:t>
            </a:r>
            <a:r>
              <a:rPr lang="en-US" sz="2400" dirty="0"/>
              <a:t>, “:” , T, 	</a:t>
            </a:r>
            <a:r>
              <a:rPr lang="en-US" sz="2400" dirty="0" smtClean="0"/>
              <a:t>	{</a:t>
            </a:r>
            <a:r>
              <a:rPr lang="en-US" sz="2400" dirty="0"/>
              <a:t>enter(id.name, </a:t>
            </a:r>
            <a:r>
              <a:rPr lang="en-US" sz="2400" dirty="0" err="1"/>
              <a:t>T.type</a:t>
            </a:r>
            <a:r>
              <a:rPr lang="en-US" sz="2400" dirty="0"/>
              <a:t>, offset); </a:t>
            </a:r>
          </a:p>
          <a:p>
            <a:pPr>
              <a:spcBef>
                <a:spcPts val="600"/>
              </a:spcBef>
              <a:spcAft>
                <a:spcPct val="50000"/>
              </a:spcAft>
              <a:buNone/>
            </a:pPr>
            <a:r>
              <a:rPr lang="en-US" sz="2400" dirty="0"/>
              <a:t>				offset </a:t>
            </a:r>
            <a:r>
              <a:rPr lang="en-US" sz="2400" dirty="0" smtClean="0"/>
              <a:t>+ </a:t>
            </a:r>
            <a:r>
              <a:rPr lang="en-US" sz="2400" dirty="0" err="1"/>
              <a:t>T.width</a:t>
            </a:r>
            <a:r>
              <a:rPr lang="en-US" sz="2400" dirty="0"/>
              <a:t>}</a:t>
            </a:r>
          </a:p>
          <a:p>
            <a:pPr>
              <a:spcAft>
                <a:spcPct val="50000"/>
              </a:spcAft>
              <a:buNone/>
            </a:pPr>
            <a:r>
              <a:rPr lang="en-US" sz="2400" dirty="0"/>
              <a:t>T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b="1" dirty="0"/>
              <a:t>integer</a:t>
            </a:r>
            <a:r>
              <a:rPr lang="en-US" sz="2400" dirty="0"/>
              <a:t>, 		{</a:t>
            </a:r>
            <a:r>
              <a:rPr lang="en-US" sz="2400" dirty="0" err="1"/>
              <a:t>T.type</a:t>
            </a:r>
            <a:r>
              <a:rPr lang="en-US" sz="2400" dirty="0"/>
              <a:t> = integer; </a:t>
            </a:r>
            <a:r>
              <a:rPr lang="en-US" sz="2400" dirty="0" err="1"/>
              <a:t>T.width</a:t>
            </a:r>
            <a:r>
              <a:rPr lang="en-US" sz="2400" dirty="0"/>
              <a:t> = 4}</a:t>
            </a:r>
          </a:p>
          <a:p>
            <a:pPr>
              <a:spcBef>
                <a:spcPts val="1200"/>
              </a:spcBef>
              <a:spcAft>
                <a:spcPct val="50000"/>
              </a:spcAft>
              <a:buNone/>
            </a:pPr>
            <a:r>
              <a:rPr lang="en-US" sz="2400" dirty="0"/>
              <a:t>T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b="1" dirty="0"/>
              <a:t>real</a:t>
            </a:r>
            <a:r>
              <a:rPr lang="en-US" sz="2400" dirty="0"/>
              <a:t> , 		{</a:t>
            </a:r>
            <a:r>
              <a:rPr lang="en-US" sz="2400" dirty="0" err="1"/>
              <a:t>T.type</a:t>
            </a:r>
            <a:r>
              <a:rPr lang="en-US" sz="2400" dirty="0"/>
              <a:t> = real; </a:t>
            </a:r>
            <a:r>
              <a:rPr lang="en-US" sz="2400" dirty="0" err="1"/>
              <a:t>T.width</a:t>
            </a:r>
            <a:r>
              <a:rPr lang="en-US" sz="2400" dirty="0"/>
              <a:t> = 8}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/>
              <a:t>T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b="1" dirty="0" smtClean="0"/>
              <a:t>array</a:t>
            </a:r>
            <a:r>
              <a:rPr lang="en-US" sz="2400" dirty="0" smtClean="0"/>
              <a:t> “[” num</a:t>
            </a:r>
            <a:r>
              <a:rPr lang="en-US" sz="2400" dirty="0"/>
              <a:t> </a:t>
            </a:r>
            <a:r>
              <a:rPr lang="en-US" sz="2400" dirty="0" smtClean="0"/>
              <a:t> “]”  </a:t>
            </a:r>
            <a:r>
              <a:rPr lang="en-US" sz="2400" b="1" dirty="0" smtClean="0"/>
              <a:t>of</a:t>
            </a:r>
            <a:r>
              <a:rPr lang="en-US" sz="2400" dirty="0"/>
              <a:t> </a:t>
            </a:r>
            <a:r>
              <a:rPr lang="en-US" sz="2400" dirty="0" smtClean="0"/>
              <a:t> 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							</a:t>
            </a:r>
            <a:r>
              <a:rPr lang="en-US" sz="2400" dirty="0" smtClean="0"/>
              <a:t>	{</a:t>
            </a:r>
            <a:r>
              <a:rPr lang="en-US" sz="2400" dirty="0" err="1"/>
              <a:t>T.type</a:t>
            </a:r>
            <a:r>
              <a:rPr lang="en-US" sz="2400" dirty="0"/>
              <a:t>=array(num.val,T</a:t>
            </a:r>
            <a:r>
              <a:rPr lang="en-US" sz="2400" baseline="-25000" dirty="0"/>
              <a:t>1</a:t>
            </a:r>
            <a:r>
              <a:rPr lang="en-US" sz="2400" dirty="0"/>
              <a:t>.type);</a:t>
            </a:r>
          </a:p>
          <a:p>
            <a:pPr>
              <a:buNone/>
            </a:pPr>
            <a:r>
              <a:rPr lang="en-US" sz="2400" dirty="0"/>
              <a:t>				</a:t>
            </a:r>
            <a:r>
              <a:rPr lang="en-US" sz="2400" dirty="0" err="1"/>
              <a:t>T.width</a:t>
            </a:r>
            <a:r>
              <a:rPr lang="en-US" sz="2400" dirty="0"/>
              <a:t> = </a:t>
            </a:r>
            <a:r>
              <a:rPr lang="en-US" sz="2400" dirty="0" err="1"/>
              <a:t>num.val</a:t>
            </a:r>
            <a:r>
              <a:rPr lang="en-US" sz="2400" dirty="0"/>
              <a:t> * T</a:t>
            </a:r>
            <a:r>
              <a:rPr lang="en-US" sz="2400" baseline="-25000" dirty="0"/>
              <a:t>1</a:t>
            </a:r>
            <a:r>
              <a:rPr lang="en-US" sz="2400" dirty="0"/>
              <a:t>.width}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8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Μετάφραση εντολών ανάθεσης σε </a:t>
            </a:r>
            <a:r>
              <a:rPr lang="el-GR" sz="4000" dirty="0" smtClean="0"/>
              <a:t>πίνακα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a : = t[</a:t>
            </a:r>
            <a:r>
              <a:rPr lang="en-US" sz="2400" dirty="0" err="1"/>
              <a:t>i</a:t>
            </a:r>
            <a:r>
              <a:rPr lang="en-US" sz="2400" dirty="0"/>
              <a:t>] ; όπ</a:t>
            </a:r>
            <a:r>
              <a:rPr lang="en-US" sz="2400" dirty="0" err="1"/>
              <a:t>ου</a:t>
            </a:r>
            <a:r>
              <a:rPr lang="en-US" sz="2400" dirty="0"/>
              <a:t> t : array [57 ... 104] of elements 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00630" y="3429000"/>
            <a:ext cx="1014691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5321" y="3429000"/>
            <a:ext cx="1014691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0012" y="3429000"/>
            <a:ext cx="1014691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4703" y="3429000"/>
            <a:ext cx="2062467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7170" y="3429000"/>
            <a:ext cx="1014691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521861" y="3429000"/>
            <a:ext cx="583401" cy="0"/>
          </a:xfrm>
          <a:prstGeom prst="line">
            <a:avLst/>
          </a:prstGeom>
          <a:ln w="28575">
            <a:solidFill>
              <a:srgbClr val="004A8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15923" y="4365104"/>
            <a:ext cx="583401" cy="0"/>
          </a:xfrm>
          <a:prstGeom prst="line">
            <a:avLst/>
          </a:prstGeom>
          <a:ln w="28575">
            <a:solidFill>
              <a:srgbClr val="004A8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7504" y="3429000"/>
            <a:ext cx="1207942" cy="0"/>
          </a:xfrm>
          <a:prstGeom prst="line">
            <a:avLst/>
          </a:prstGeom>
          <a:ln w="28575">
            <a:solidFill>
              <a:srgbClr val="004A8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7504" y="4365104"/>
            <a:ext cx="1207942" cy="0"/>
          </a:xfrm>
          <a:prstGeom prst="line">
            <a:avLst/>
          </a:prstGeom>
          <a:ln w="28575">
            <a:solidFill>
              <a:srgbClr val="004A8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7504" y="3429000"/>
            <a:ext cx="0" cy="936104"/>
          </a:xfrm>
          <a:prstGeom prst="line">
            <a:avLst/>
          </a:prstGeom>
          <a:ln w="28575">
            <a:solidFill>
              <a:srgbClr val="004A8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 rot="16200000">
            <a:off x="1668006" y="2669375"/>
            <a:ext cx="380064" cy="1085184"/>
          </a:xfrm>
          <a:prstGeom prst="rightBrace">
            <a:avLst>
              <a:gd name="adj1" fmla="val 33469"/>
              <a:gd name="adj2" fmla="val 50000"/>
            </a:avLst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3753893" y="2714886"/>
            <a:ext cx="380064" cy="972175"/>
          </a:xfrm>
          <a:prstGeom prst="rightBrace">
            <a:avLst>
              <a:gd name="adj1" fmla="val 33469"/>
              <a:gd name="adj2" fmla="val 50000"/>
            </a:avLst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26846" y="3429000"/>
            <a:ext cx="26959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57248" y="3429000"/>
            <a:ext cx="26959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85044" y="3429000"/>
            <a:ext cx="26959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15446" y="3429000"/>
            <a:ext cx="26959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 rot="16200000">
            <a:off x="2728574" y="2708567"/>
            <a:ext cx="380064" cy="1035949"/>
          </a:xfrm>
          <a:prstGeom prst="rightBrace">
            <a:avLst>
              <a:gd name="adj1" fmla="val 33469"/>
              <a:gd name="adj2" fmla="val 50000"/>
            </a:avLst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35" name="Right Brace 34"/>
          <p:cNvSpPr/>
          <p:nvPr/>
        </p:nvSpPr>
        <p:spPr>
          <a:xfrm rot="16200000">
            <a:off x="4749738" y="2725881"/>
            <a:ext cx="380064" cy="972175"/>
          </a:xfrm>
          <a:prstGeom prst="rightBrace">
            <a:avLst>
              <a:gd name="adj1" fmla="val 33469"/>
              <a:gd name="adj2" fmla="val 50000"/>
            </a:avLst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36" name="Θέση περιεχομένου 2"/>
          <p:cNvSpPr txBox="1">
            <a:spLocks/>
          </p:cNvSpPr>
          <p:nvPr/>
        </p:nvSpPr>
        <p:spPr>
          <a:xfrm>
            <a:off x="1450245" y="2771307"/>
            <a:ext cx="767715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t</a:t>
            </a:r>
            <a:r>
              <a:rPr lang="el-GR" sz="2400" dirty="0" smtClean="0">
                <a:solidFill>
                  <a:prstClr val="black"/>
                </a:solidFill>
              </a:rPr>
              <a:t>(57)</a:t>
            </a:r>
            <a:endParaRPr lang="en-US" sz="24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7" name="Θέση περιεχομένου 2"/>
          <p:cNvSpPr txBox="1">
            <a:spLocks/>
          </p:cNvSpPr>
          <p:nvPr/>
        </p:nvSpPr>
        <p:spPr>
          <a:xfrm>
            <a:off x="2534748" y="2771307"/>
            <a:ext cx="767715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58</a:t>
            </a: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8" name="Θέση περιεχομένου 2"/>
          <p:cNvSpPr txBox="1">
            <a:spLocks/>
          </p:cNvSpPr>
          <p:nvPr/>
        </p:nvSpPr>
        <p:spPr>
          <a:xfrm>
            <a:off x="4555912" y="2789021"/>
            <a:ext cx="767715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60</a:t>
            </a: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9" name="Θέση περιεχομένου 2"/>
          <p:cNvSpPr txBox="1">
            <a:spLocks/>
          </p:cNvSpPr>
          <p:nvPr/>
        </p:nvSpPr>
        <p:spPr>
          <a:xfrm>
            <a:off x="3560067" y="2789021"/>
            <a:ext cx="767715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59</a:t>
            </a: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0" name="Θέση περιεχομένου 2"/>
          <p:cNvSpPr txBox="1">
            <a:spLocks/>
          </p:cNvSpPr>
          <p:nvPr/>
        </p:nvSpPr>
        <p:spPr>
          <a:xfrm>
            <a:off x="6637224" y="4761996"/>
            <a:ext cx="767715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t[</a:t>
            </a:r>
            <a:r>
              <a:rPr lang="en-US" sz="2400" dirty="0" err="1" smtClean="0">
                <a:solidFill>
                  <a:prstClr val="black"/>
                </a:solidFill>
              </a:rPr>
              <a:t>i</a:t>
            </a:r>
            <a:r>
              <a:rPr lang="en-US" sz="2400" dirty="0" smtClean="0">
                <a:solidFill>
                  <a:prstClr val="black"/>
                </a:solidFill>
              </a:rPr>
              <a:t>]</a:t>
            </a: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6831050" y="4083769"/>
            <a:ext cx="380064" cy="972175"/>
          </a:xfrm>
          <a:prstGeom prst="rightBrace">
            <a:avLst>
              <a:gd name="adj1" fmla="val 33469"/>
              <a:gd name="adj2" fmla="val 50000"/>
            </a:avLst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42" name="Θέση περιεχομένου 2"/>
          <p:cNvSpPr txBox="1">
            <a:spLocks/>
          </p:cNvSpPr>
          <p:nvPr/>
        </p:nvSpPr>
        <p:spPr>
          <a:xfrm>
            <a:off x="6482068" y="5422513"/>
            <a:ext cx="114491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high=104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315446" y="4569856"/>
            <a:ext cx="1080998" cy="0"/>
          </a:xfrm>
          <a:prstGeom prst="straightConnector1">
            <a:avLst/>
          </a:prstGeom>
          <a:ln w="28575">
            <a:solidFill>
              <a:srgbClr val="004A8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315446" y="2771307"/>
            <a:ext cx="0" cy="2831226"/>
          </a:xfrm>
          <a:prstGeom prst="line">
            <a:avLst/>
          </a:prstGeom>
          <a:ln w="28575">
            <a:solidFill>
              <a:srgbClr val="004A8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1520" y="4569856"/>
            <a:ext cx="1015614" cy="0"/>
          </a:xfrm>
          <a:prstGeom prst="straightConnector1">
            <a:avLst/>
          </a:prstGeom>
          <a:ln w="28575">
            <a:solidFill>
              <a:srgbClr val="004A8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Θέση περιεχομένου 2"/>
          <p:cNvSpPr txBox="1">
            <a:spLocks/>
          </p:cNvSpPr>
          <p:nvPr/>
        </p:nvSpPr>
        <p:spPr>
          <a:xfrm>
            <a:off x="251520" y="4581976"/>
            <a:ext cx="103241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element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5" name="Θέση περιεχομένου 2"/>
          <p:cNvSpPr txBox="1">
            <a:spLocks/>
          </p:cNvSpPr>
          <p:nvPr/>
        </p:nvSpPr>
        <p:spPr>
          <a:xfrm>
            <a:off x="1313241" y="4569856"/>
            <a:ext cx="103241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w=4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6" name="Θέση περιεχομένου 2"/>
          <p:cNvSpPr txBox="1">
            <a:spLocks/>
          </p:cNvSpPr>
          <p:nvPr/>
        </p:nvSpPr>
        <p:spPr>
          <a:xfrm>
            <a:off x="2842864" y="5422513"/>
            <a:ext cx="114491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low=57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2534748" y="4569856"/>
            <a:ext cx="453077" cy="852658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464642" y="4569856"/>
            <a:ext cx="923782" cy="852658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0"/>
          <p:cNvGrpSpPr/>
          <p:nvPr/>
        </p:nvGrpSpPr>
        <p:grpSpPr>
          <a:xfrm>
            <a:off x="3503343" y="5732072"/>
            <a:ext cx="205140" cy="45719"/>
            <a:chOff x="2261645" y="5754933"/>
            <a:chExt cx="289148" cy="2762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261645" y="5754933"/>
              <a:ext cx="2855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265276" y="5782553"/>
              <a:ext cx="2855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1"/>
          <p:cNvGrpSpPr/>
          <p:nvPr/>
        </p:nvGrpSpPr>
        <p:grpSpPr>
          <a:xfrm>
            <a:off x="7162398" y="5765624"/>
            <a:ext cx="288000" cy="45719"/>
            <a:chOff x="2261645" y="5754933"/>
            <a:chExt cx="289148" cy="2762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261645" y="5754933"/>
              <a:ext cx="2855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65276" y="5782553"/>
              <a:ext cx="2855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011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Μετάφραση εντολών ανάθεσης σε πίνακα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400" dirty="0"/>
              <a:t>Η διεύθυνση του t[ι] υπολογίζεται με τον εξής τύπο :</a:t>
            </a:r>
          </a:p>
          <a:p>
            <a:pPr marL="0" indent="0">
              <a:buNone/>
            </a:pPr>
            <a:r>
              <a:rPr lang="el-GR" sz="2400" b="1" dirty="0"/>
              <a:t>δ = </a:t>
            </a:r>
            <a:r>
              <a:rPr lang="el-GR" sz="2400" b="1" dirty="0" err="1"/>
              <a:t>base</a:t>
            </a:r>
            <a:r>
              <a:rPr lang="el-GR" sz="2400" b="1" dirty="0"/>
              <a:t> + </a:t>
            </a:r>
            <a:r>
              <a:rPr lang="el-GR" sz="2400" b="1" dirty="0" smtClean="0"/>
              <a:t> (</a:t>
            </a:r>
            <a:r>
              <a:rPr lang="el-GR" sz="2400" b="1" dirty="0"/>
              <a:t>i - </a:t>
            </a:r>
            <a:r>
              <a:rPr lang="el-GR" sz="2400" b="1" dirty="0" err="1"/>
              <a:t>low</a:t>
            </a:r>
            <a:r>
              <a:rPr lang="el-GR" sz="2400" b="1" dirty="0"/>
              <a:t>) * w                                   (1) </a:t>
            </a:r>
          </a:p>
          <a:p>
            <a:pPr marL="0" indent="0">
              <a:buNone/>
            </a:pPr>
            <a:r>
              <a:rPr lang="el-GR" sz="2400" dirty="0"/>
              <a:t>Δηλαδή αν θέλουμε να ξέρουμε πού αρχίζει το t[60] </a:t>
            </a:r>
            <a:r>
              <a:rPr lang="en-US" sz="2400" dirty="0" smtClean="0"/>
              <a:t> </a:t>
            </a:r>
            <a:r>
              <a:rPr lang="el-GR" sz="2400" dirty="0" smtClean="0"/>
              <a:t>η βάση είναι το 1000, τότε </a:t>
            </a:r>
            <a:r>
              <a:rPr lang="el-GR" sz="2400" dirty="0"/>
              <a:t>έχουμε: </a:t>
            </a:r>
          </a:p>
          <a:p>
            <a:pPr marL="0" indent="0">
              <a:buNone/>
            </a:pPr>
            <a:r>
              <a:rPr lang="el-GR" sz="2400" b="1" dirty="0"/>
              <a:t>δ = 1000 + [60-57] * 4 = 1012</a:t>
            </a:r>
          </a:p>
          <a:p>
            <a:pPr marL="0" indent="0">
              <a:buNone/>
            </a:pPr>
            <a:r>
              <a:rPr lang="el-GR" sz="2400" dirty="0" err="1"/>
              <a:t>To</a:t>
            </a:r>
            <a:r>
              <a:rPr lang="el-GR" sz="2400" dirty="0"/>
              <a:t> t[60] έχει τοποθετηθεί στο 1012 στοιχείο της μνήμης (</a:t>
            </a:r>
            <a:r>
              <a:rPr lang="el-GR" sz="2400" dirty="0" err="1"/>
              <a:t>element</a:t>
            </a:r>
            <a:r>
              <a:rPr lang="el-GR" sz="2400" dirty="0"/>
              <a:t>). </a:t>
            </a:r>
          </a:p>
          <a:p>
            <a:pPr marL="0" indent="0">
              <a:buNone/>
            </a:pPr>
            <a:r>
              <a:rPr lang="el-GR" sz="2400" dirty="0"/>
              <a:t> το δ ισοδυναμεί με:</a:t>
            </a:r>
          </a:p>
          <a:p>
            <a:pPr marL="0" indent="0">
              <a:buNone/>
            </a:pPr>
            <a:r>
              <a:rPr lang="el-GR" sz="2400" b="1" dirty="0"/>
              <a:t>δ = </a:t>
            </a:r>
            <a:r>
              <a:rPr lang="el-GR" sz="2400" b="1" dirty="0" err="1"/>
              <a:t>base</a:t>
            </a:r>
            <a:r>
              <a:rPr lang="el-GR" sz="2400" b="1" dirty="0"/>
              <a:t> + (i - </a:t>
            </a:r>
            <a:r>
              <a:rPr lang="el-GR" sz="2400" b="1" dirty="0" err="1"/>
              <a:t>low</a:t>
            </a:r>
            <a:r>
              <a:rPr lang="el-GR" sz="2400" b="1" dirty="0"/>
              <a:t>) * w = </a:t>
            </a:r>
            <a:r>
              <a:rPr lang="el-GR" sz="2400" b="1" dirty="0" err="1"/>
              <a:t>base</a:t>
            </a:r>
            <a:r>
              <a:rPr lang="el-GR" sz="2400" b="1" dirty="0"/>
              <a:t> - </a:t>
            </a:r>
            <a:r>
              <a:rPr lang="el-GR" sz="2400" b="1" dirty="0" err="1"/>
              <a:t>low</a:t>
            </a:r>
            <a:r>
              <a:rPr lang="el-GR" sz="2400" b="1" dirty="0"/>
              <a:t> * w + i * w = c + i * w </a:t>
            </a:r>
          </a:p>
          <a:p>
            <a:pPr marL="0" indent="0">
              <a:buNone/>
            </a:pPr>
            <a:r>
              <a:rPr lang="el-GR" sz="2400" dirty="0"/>
              <a:t>όπου το c πάντα σταθερό και θα εκτιμηθεί από τον ίδιο το μεταφραστή μετά από τις δηλώσεις εξοικονομώντας έτσι πολύτιμο χρόνο κατά τη διάρκεια της εκτέλεσης.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1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Μετάφραση εντολών ανάθεσης σε πίνακα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sz="2400" b="1" dirty="0" smtClean="0">
                <a:solidFill>
                  <a:srgbClr val="820000"/>
                </a:solidFill>
              </a:rPr>
              <a:t>L  </a:t>
            </a:r>
            <a:r>
              <a:rPr lang="en-US" sz="2400" b="1" dirty="0" smtClean="0">
                <a:solidFill>
                  <a:srgbClr val="820000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→</a:t>
            </a:r>
            <a:r>
              <a:rPr lang="en-US" sz="2400" b="1" dirty="0" smtClean="0">
                <a:solidFill>
                  <a:srgbClr val="820000"/>
                </a:solidFill>
              </a:rPr>
              <a:t> </a:t>
            </a:r>
            <a:r>
              <a:rPr lang="en-GB" sz="2400" b="1" dirty="0" smtClean="0">
                <a:solidFill>
                  <a:srgbClr val="820000"/>
                </a:solidFill>
              </a:rPr>
              <a:t>id [E]  { </a:t>
            </a:r>
            <a:r>
              <a:rPr lang="en-GB" sz="2400" dirty="0" err="1" smtClean="0"/>
              <a:t>L.array</a:t>
            </a:r>
            <a:r>
              <a:rPr lang="en-GB" sz="2400" dirty="0" smtClean="0"/>
              <a:t> = </a:t>
            </a:r>
            <a:r>
              <a:rPr lang="en-GB" sz="2400" dirty="0" err="1" smtClean="0"/>
              <a:t>digitlexval</a:t>
            </a:r>
            <a:r>
              <a:rPr lang="en-GB" sz="2400" dirty="0" smtClean="0"/>
              <a:t> (id)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400" dirty="0" smtClean="0"/>
              <a:t>		</a:t>
            </a:r>
            <a:r>
              <a:rPr lang="en-GB" sz="2400" dirty="0" err="1" smtClean="0"/>
              <a:t>L.type</a:t>
            </a:r>
            <a:r>
              <a:rPr lang="en-GB" sz="2400" dirty="0" smtClean="0"/>
              <a:t> = </a:t>
            </a:r>
            <a:r>
              <a:rPr lang="en-GB" sz="2400" dirty="0" err="1" smtClean="0"/>
              <a:t>L.array.type.elem</a:t>
            </a:r>
            <a:endParaRPr lang="en-GB" sz="24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en-GB" sz="2400" dirty="0" smtClean="0"/>
              <a:t>		</a:t>
            </a:r>
            <a:r>
              <a:rPr lang="en-GB" sz="2400" dirty="0" err="1" smtClean="0"/>
              <a:t>L.place</a:t>
            </a:r>
            <a:r>
              <a:rPr lang="en-GB" sz="2400" dirty="0" smtClean="0"/>
              <a:t> = </a:t>
            </a:r>
            <a:r>
              <a:rPr lang="en-GB" sz="2400" dirty="0" err="1" smtClean="0"/>
              <a:t>newtemp</a:t>
            </a:r>
            <a:r>
              <a:rPr lang="en-GB" sz="2400" dirty="0" smtClean="0"/>
              <a:t> ()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		</a:t>
            </a:r>
            <a:r>
              <a:rPr lang="en-GB" sz="2400" b="1" dirty="0" smtClean="0">
                <a:solidFill>
                  <a:srgbClr val="820000"/>
                </a:solidFill>
              </a:rPr>
              <a:t>gen (</a:t>
            </a:r>
            <a:r>
              <a:rPr lang="en-GB" sz="2400" b="1" dirty="0" err="1" smtClean="0">
                <a:solidFill>
                  <a:srgbClr val="820000"/>
                </a:solidFill>
              </a:rPr>
              <a:t>L.place</a:t>
            </a:r>
            <a:r>
              <a:rPr lang="en-GB" sz="2400" b="1" dirty="0" smtClean="0">
                <a:solidFill>
                  <a:srgbClr val="820000"/>
                </a:solidFill>
              </a:rPr>
              <a:t> ‘=‘ </a:t>
            </a:r>
            <a:r>
              <a:rPr lang="en-GB" sz="2400" b="1" dirty="0" err="1" smtClean="0">
                <a:solidFill>
                  <a:srgbClr val="820000"/>
                </a:solidFill>
              </a:rPr>
              <a:t>E.place</a:t>
            </a:r>
            <a:r>
              <a:rPr lang="en-GB" sz="2400" b="1" dirty="0" smtClean="0">
                <a:solidFill>
                  <a:srgbClr val="820000"/>
                </a:solidFill>
              </a:rPr>
              <a:t> ‘*’ </a:t>
            </a:r>
            <a:r>
              <a:rPr lang="en-GB" sz="2400" b="1" dirty="0" err="1" smtClean="0">
                <a:solidFill>
                  <a:srgbClr val="820000"/>
                </a:solidFill>
              </a:rPr>
              <a:t>L.type.width</a:t>
            </a:r>
            <a:r>
              <a:rPr lang="en-GB" sz="2400" b="1" dirty="0" smtClean="0">
                <a:solidFill>
                  <a:srgbClr val="820000"/>
                </a:solidFill>
              </a:rPr>
              <a:t>)} 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GB" sz="2400" b="1" dirty="0">
                <a:solidFill>
                  <a:srgbClr val="820000"/>
                </a:solidFill>
              </a:rPr>
              <a:t>L  </a:t>
            </a:r>
            <a:r>
              <a:rPr lang="en-US" sz="2400" b="1" dirty="0" smtClean="0">
                <a:solidFill>
                  <a:srgbClr val="82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→</a:t>
            </a:r>
            <a:r>
              <a:rPr lang="en-US" sz="2400" b="1" dirty="0" smtClean="0">
                <a:solidFill>
                  <a:srgbClr val="820000"/>
                </a:solidFill>
              </a:rPr>
              <a:t> </a:t>
            </a:r>
            <a:r>
              <a:rPr lang="en-GB" sz="2400" b="1" dirty="0">
                <a:solidFill>
                  <a:srgbClr val="820000"/>
                </a:solidFill>
              </a:rPr>
              <a:t>L</a:t>
            </a:r>
            <a:r>
              <a:rPr lang="en-GB" sz="2400" b="1" baseline="-25000" dirty="0">
                <a:solidFill>
                  <a:srgbClr val="820000"/>
                </a:solidFill>
              </a:rPr>
              <a:t>1</a:t>
            </a:r>
            <a:r>
              <a:rPr lang="en-GB" sz="2400" b="1" dirty="0">
                <a:solidFill>
                  <a:srgbClr val="820000"/>
                </a:solidFill>
              </a:rPr>
              <a:t> [E] { </a:t>
            </a:r>
            <a:r>
              <a:rPr lang="en-GB" sz="2400" dirty="0" err="1"/>
              <a:t>L.array</a:t>
            </a:r>
            <a:r>
              <a:rPr lang="en-GB" sz="2400" dirty="0"/>
              <a:t> = L</a:t>
            </a:r>
            <a:r>
              <a:rPr lang="en-GB" sz="2400" baseline="-25000" dirty="0"/>
              <a:t>1</a:t>
            </a:r>
            <a:r>
              <a:rPr lang="en-GB" sz="2400" dirty="0"/>
              <a:t>.array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400" dirty="0"/>
              <a:t>		</a:t>
            </a:r>
            <a:r>
              <a:rPr lang="en-GB" sz="2400" dirty="0" err="1"/>
              <a:t>L.type</a:t>
            </a:r>
            <a:r>
              <a:rPr lang="en-GB" sz="2400" dirty="0"/>
              <a:t> = L</a:t>
            </a:r>
            <a:r>
              <a:rPr lang="en-GB" sz="2400" baseline="-25000" dirty="0"/>
              <a:t>1</a:t>
            </a:r>
            <a:r>
              <a:rPr lang="en-GB" sz="2400" dirty="0"/>
              <a:t>.type.elem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400" dirty="0"/>
              <a:t>		t = </a:t>
            </a:r>
            <a:r>
              <a:rPr lang="en-GB" sz="2400" dirty="0" err="1"/>
              <a:t>newtemp</a:t>
            </a:r>
            <a:r>
              <a:rPr lang="en-GB" sz="2400" dirty="0"/>
              <a:t> ()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400" dirty="0"/>
              <a:t>		</a:t>
            </a:r>
            <a:r>
              <a:rPr lang="en-GB" sz="2400" dirty="0" err="1"/>
              <a:t>L.place</a:t>
            </a:r>
            <a:r>
              <a:rPr lang="en-GB" sz="2400" dirty="0"/>
              <a:t> = </a:t>
            </a:r>
            <a:r>
              <a:rPr lang="en-GB" sz="2400" dirty="0" err="1"/>
              <a:t>newtemp</a:t>
            </a:r>
            <a:r>
              <a:rPr lang="en-GB" sz="2400" dirty="0"/>
              <a:t> ()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		</a:t>
            </a:r>
            <a:r>
              <a:rPr lang="en-GB" sz="2400" b="1" dirty="0">
                <a:solidFill>
                  <a:srgbClr val="820000"/>
                </a:solidFill>
              </a:rPr>
              <a:t>gen (t ‘=‘ </a:t>
            </a:r>
            <a:r>
              <a:rPr lang="en-GB" sz="2400" b="1" dirty="0" err="1">
                <a:solidFill>
                  <a:srgbClr val="820000"/>
                </a:solidFill>
              </a:rPr>
              <a:t>E.place</a:t>
            </a:r>
            <a:r>
              <a:rPr lang="en-GB" sz="2400" b="1" dirty="0">
                <a:solidFill>
                  <a:srgbClr val="820000"/>
                </a:solidFill>
              </a:rPr>
              <a:t> ‘*’ </a:t>
            </a:r>
            <a:r>
              <a:rPr lang="en-GB" sz="2400" b="1" dirty="0" err="1">
                <a:solidFill>
                  <a:srgbClr val="820000"/>
                </a:solidFill>
              </a:rPr>
              <a:t>L.type.width</a:t>
            </a:r>
            <a:r>
              <a:rPr lang="en-GB" sz="2400" b="1" dirty="0">
                <a:solidFill>
                  <a:srgbClr val="820000"/>
                </a:solidFill>
              </a:rPr>
              <a:t>)}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400" b="1" dirty="0">
                <a:solidFill>
                  <a:srgbClr val="820000"/>
                </a:solidFill>
              </a:rPr>
              <a:t>		gen (</a:t>
            </a:r>
            <a:r>
              <a:rPr lang="en-GB" sz="2400" b="1" dirty="0" err="1">
                <a:solidFill>
                  <a:srgbClr val="820000"/>
                </a:solidFill>
              </a:rPr>
              <a:t>L.place</a:t>
            </a:r>
            <a:r>
              <a:rPr lang="en-GB" sz="2400" b="1" dirty="0">
                <a:solidFill>
                  <a:srgbClr val="820000"/>
                </a:solidFill>
              </a:rPr>
              <a:t> ‘=‘ L1.place ‘+’ t)}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1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ελέγχου ροής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6779096" cy="5328592"/>
          </a:xfrm>
        </p:spPr>
        <p:txBody>
          <a:bodyPr>
            <a:normAutofit lnSpcReduction="10000"/>
          </a:bodyPr>
          <a:lstStyle/>
          <a:p>
            <a:r>
              <a:rPr lang="el-GR" sz="2400" b="1" dirty="0" err="1">
                <a:solidFill>
                  <a:srgbClr val="004A82"/>
                </a:solidFill>
              </a:rPr>
              <a:t>If-then-else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/>
              <a:t>Διακλάδωση ανάλογα με το αποτέλεσμα </a:t>
            </a:r>
            <a:r>
              <a:rPr lang="el-GR" sz="2400" dirty="0" smtClean="0"/>
              <a:t>λογικής </a:t>
            </a:r>
            <a:r>
              <a:rPr lang="el-GR" sz="2400" dirty="0"/>
              <a:t>έκφρασης</a:t>
            </a:r>
          </a:p>
          <a:p>
            <a:pPr>
              <a:spcBef>
                <a:spcPts val="30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Βρόχοι (</a:t>
            </a:r>
            <a:r>
              <a:rPr lang="el-GR" sz="2400" b="1" dirty="0" err="1">
                <a:solidFill>
                  <a:srgbClr val="004A82"/>
                </a:solidFill>
              </a:rPr>
              <a:t>loops</a:t>
            </a:r>
            <a:r>
              <a:rPr lang="el-GR" sz="2400" b="1" dirty="0">
                <a:solidFill>
                  <a:srgbClr val="004A82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Αποτίμηση συνθηκών πριν από το </a:t>
            </a:r>
            <a:r>
              <a:rPr lang="el-GR" sz="2400" dirty="0" err="1"/>
              <a:t>loop</a:t>
            </a:r>
            <a:r>
              <a:rPr lang="el-GR" sz="2400" dirty="0"/>
              <a:t> </a:t>
            </a:r>
            <a:r>
              <a:rPr lang="el-GR" sz="2400" dirty="0" smtClean="0"/>
              <a:t> (</a:t>
            </a:r>
            <a:r>
              <a:rPr lang="el-GR" sz="2400" dirty="0"/>
              <a:t>αν χρειάζεται)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Αποτίμηση συνθήκης μετά από το </a:t>
            </a:r>
            <a:r>
              <a:rPr lang="el-GR" sz="2400" dirty="0" err="1"/>
              <a:t>loop</a:t>
            </a:r>
            <a:r>
              <a:rPr lang="el-GR" sz="2400" dirty="0"/>
              <a:t>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Διακλάδωση στην αρχή, </a:t>
            </a:r>
            <a:r>
              <a:rPr lang="el-GR" sz="2400" dirty="0" smtClean="0"/>
              <a:t>αν</a:t>
            </a:r>
            <a:r>
              <a:rPr lang="en-US" sz="2400" dirty="0" smtClean="0"/>
              <a:t> </a:t>
            </a:r>
            <a:r>
              <a:rPr lang="el-GR" sz="2400" dirty="0" smtClean="0"/>
              <a:t>ισχύει </a:t>
            </a:r>
            <a:r>
              <a:rPr lang="el-GR" sz="2400" dirty="0"/>
              <a:t>η </a:t>
            </a:r>
            <a:r>
              <a:rPr lang="el-GR" sz="2400" dirty="0" smtClean="0"/>
              <a:t>συνθήκη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b="1" dirty="0" err="1">
                <a:solidFill>
                  <a:srgbClr val="004A82"/>
                </a:solidFill>
              </a:rPr>
              <a:t>While</a:t>
            </a:r>
            <a:r>
              <a:rPr lang="el-GR" sz="2400" b="1" dirty="0">
                <a:solidFill>
                  <a:srgbClr val="004A82"/>
                </a:solidFill>
              </a:rPr>
              <a:t>, for, </a:t>
            </a:r>
            <a:r>
              <a:rPr lang="el-GR" sz="2400" b="1" dirty="0" err="1">
                <a:solidFill>
                  <a:srgbClr val="004A82"/>
                </a:solidFill>
              </a:rPr>
              <a:t>do</a:t>
            </a:r>
            <a:r>
              <a:rPr lang="el-GR" sz="2400" b="1" dirty="0">
                <a:solidFill>
                  <a:srgbClr val="004A82"/>
                </a:solidFill>
              </a:rPr>
              <a:t> και </a:t>
            </a:r>
            <a:r>
              <a:rPr lang="el-GR" sz="2400" b="1" dirty="0" err="1">
                <a:solidFill>
                  <a:srgbClr val="004A82"/>
                </a:solidFill>
              </a:rPr>
              <a:t>until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dirty="0"/>
              <a:t>υλοποιούνται όλα </a:t>
            </a:r>
            <a:r>
              <a:rPr lang="el-GR" sz="2400" dirty="0" smtClean="0"/>
              <a:t>με παρόμοιο τρόπο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20272" y="1646151"/>
            <a:ext cx="1144587" cy="4089400"/>
            <a:chOff x="4032" y="1304"/>
            <a:chExt cx="721" cy="2576"/>
          </a:xfrm>
        </p:grpSpPr>
        <p:cxnSp>
          <p:nvCxnSpPr>
            <p:cNvPr id="8" name="AutoShape 5"/>
            <p:cNvCxnSpPr>
              <a:cxnSpLocks noChangeShapeType="1"/>
              <a:stCxn id="13" idx="2"/>
              <a:endCxn id="14" idx="0"/>
            </p:cNvCxnSpPr>
            <p:nvPr/>
          </p:nvCxnSpPr>
          <p:spPr bwMode="auto">
            <a:xfrm>
              <a:off x="4392" y="1920"/>
              <a:ext cx="0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</p:cNvCxnSpPr>
            <p:nvPr/>
          </p:nvCxnSpPr>
          <p:spPr bwMode="auto">
            <a:xfrm>
              <a:off x="4368" y="2496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7"/>
            <p:cNvCxnSpPr>
              <a:cxnSpLocks noChangeShapeType="1"/>
              <a:stCxn id="15" idx="2"/>
              <a:endCxn id="16" idx="0"/>
            </p:cNvCxnSpPr>
            <p:nvPr/>
          </p:nvCxnSpPr>
          <p:spPr bwMode="auto">
            <a:xfrm>
              <a:off x="4392" y="3040"/>
              <a:ext cx="0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8"/>
            <p:cNvCxnSpPr>
              <a:cxnSpLocks noChangeShapeType="1"/>
              <a:stCxn id="15" idx="3"/>
              <a:endCxn id="14" idx="3"/>
            </p:cNvCxnSpPr>
            <p:nvPr/>
          </p:nvCxnSpPr>
          <p:spPr bwMode="auto">
            <a:xfrm flipV="1">
              <a:off x="4752" y="2336"/>
              <a:ext cx="1" cy="560"/>
            </a:xfrm>
            <a:prstGeom prst="bentConnector3">
              <a:avLst>
                <a:gd name="adj1" fmla="val 144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</p:cNvCxnSpPr>
            <p:nvPr/>
          </p:nvCxnSpPr>
          <p:spPr bwMode="auto">
            <a:xfrm>
              <a:off x="4752" y="1776"/>
              <a:ext cx="1" cy="1680"/>
            </a:xfrm>
            <a:prstGeom prst="bentConnector3">
              <a:avLst>
                <a:gd name="adj1" fmla="val 2720000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32" y="1632"/>
              <a:ext cx="72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altLang="en-US" sz="1600" b="0" dirty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έλεγχος</a:t>
              </a:r>
              <a:endParaRPr lang="en-US" altLang="en-US" sz="1600" b="0" dirty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032" y="2192"/>
              <a:ext cx="72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600" b="0" dirty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σ</a:t>
              </a:r>
              <a:r>
                <a:rPr lang="el-GR" altLang="en-US" sz="1600" b="0" dirty="0" err="1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ώμα</a:t>
              </a:r>
              <a:endParaRPr lang="en-US" altLang="en-US" sz="1600" b="0" dirty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032" y="2752"/>
              <a:ext cx="72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altLang="en-US" sz="1600" b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έλεγχος</a:t>
              </a:r>
              <a:endParaRPr lang="en-US" altLang="en-US" sz="1600" b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032" y="3312"/>
              <a:ext cx="72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600" b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ε</a:t>
              </a:r>
              <a:r>
                <a:rPr lang="el-GR" altLang="en-US" sz="1600" b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πόμενο </a:t>
              </a:r>
              <a:endParaRPr lang="en-US" altLang="en-US" sz="1600" b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600" b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block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200" y="3736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18" name="AutoShape 15"/>
            <p:cNvCxnSpPr>
              <a:cxnSpLocks noChangeShapeType="1"/>
              <a:stCxn id="16" idx="2"/>
              <a:endCxn id="17" idx="0"/>
            </p:cNvCxnSpPr>
            <p:nvPr/>
          </p:nvCxnSpPr>
          <p:spPr bwMode="auto">
            <a:xfrm>
              <a:off x="4392" y="360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200" y="1304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20" name="AutoShape 17"/>
            <p:cNvCxnSpPr>
              <a:cxnSpLocks noChangeShapeType="1"/>
              <a:stCxn id="19" idx="2"/>
              <a:endCxn id="13" idx="0"/>
            </p:cNvCxnSpPr>
            <p:nvPr/>
          </p:nvCxnSpPr>
          <p:spPr bwMode="auto">
            <a:xfrm>
              <a:off x="4392" y="1448"/>
              <a:ext cx="0" cy="1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80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ΚΤΔ για εντολές </a:t>
            </a:r>
            <a:r>
              <a:rPr lang="el-GR" dirty="0" err="1"/>
              <a:t>switch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530624" cy="50405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820000"/>
                </a:solidFill>
              </a:rPr>
              <a:t>switch E</a:t>
            </a:r>
            <a:r>
              <a:rPr lang="en-US" sz="2400" dirty="0" smtClean="0"/>
              <a:t> {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begin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case 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:	S</a:t>
            </a:r>
            <a:r>
              <a:rPr lang="en-US" sz="2400" baseline="-25000" dirty="0" smtClean="0"/>
              <a:t>1</a:t>
            </a: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	case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:	S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	…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case V</a:t>
            </a:r>
            <a:r>
              <a:rPr lang="en-US" sz="2400" baseline="-25000" dirty="0" smtClean="0"/>
              <a:t>n-1</a:t>
            </a:r>
            <a:r>
              <a:rPr lang="en-US" sz="2400" dirty="0" smtClean="0"/>
              <a:t>:	S</a:t>
            </a:r>
            <a:r>
              <a:rPr lang="en-US" sz="2400" baseline="-25000" dirty="0" smtClean="0"/>
              <a:t>n-1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default :	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end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152775" y="3176588"/>
            <a:ext cx="10556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75856" y="2704888"/>
            <a:ext cx="668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KT</a:t>
            </a:r>
            <a:r>
              <a:rPr lang="el-GR" sz="2400" b="0" dirty="0">
                <a:solidFill>
                  <a:prstClr val="black"/>
                </a:solidFill>
                <a:latin typeface="Calibri"/>
              </a:rPr>
              <a:t>Δ</a:t>
            </a:r>
            <a:endParaRPr lang="en-US" sz="2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211960" y="1340768"/>
            <a:ext cx="4701208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820000"/>
                </a:solidFill>
                <a:latin typeface="Calibri"/>
              </a:rPr>
              <a:t>E.code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 </a:t>
            </a:r>
            <a:endParaRPr lang="en-US" sz="2400" b="1" dirty="0">
              <a:solidFill>
                <a:srgbClr val="820000"/>
              </a:solidFill>
              <a:latin typeface="Calibri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:	 if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case_var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!=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given_var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goto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	S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.code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	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goto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next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:	…….</a:t>
            </a:r>
          </a:p>
          <a:p>
            <a:pPr marL="342900" indent="-342900" fontAlgn="auto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	…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:	if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case_var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!=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given_var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goto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next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	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baseline="-25000" dirty="0" err="1">
                <a:solidFill>
                  <a:prstClr val="black"/>
                </a:solidFill>
                <a:latin typeface="Calibri"/>
              </a:rPr>
              <a:t>n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.code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	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4A82"/>
                </a:solidFill>
                <a:latin typeface="Calibri"/>
              </a:rPr>
              <a:t>next: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6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5017"/>
            <a:ext cx="8229600" cy="1143000"/>
          </a:xfrm>
        </p:spPr>
        <p:txBody>
          <a:bodyPr/>
          <a:lstStyle/>
          <a:p>
            <a:r>
              <a:rPr lang="el-GR" dirty="0"/>
              <a:t>Σχέδιο Παραγωγής ΚΤΔ για </a:t>
            </a:r>
            <a:r>
              <a:rPr lang="el-GR" dirty="0" err="1"/>
              <a:t>switch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11760" y="1052736"/>
            <a:ext cx="3240360" cy="1368152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600" b="1" dirty="0"/>
              <a:t>SS</a:t>
            </a:r>
            <a:r>
              <a:rPr lang="en-US" sz="2600" dirty="0"/>
              <a:t> = </a:t>
            </a:r>
            <a:r>
              <a:rPr lang="en-US" sz="2600" dirty="0" smtClean="0"/>
              <a:t>switch </a:t>
            </a:r>
            <a:r>
              <a:rPr lang="en-US" sz="2600" b="1" dirty="0" smtClean="0"/>
              <a:t>E</a:t>
            </a:r>
            <a:r>
              <a:rPr lang="en-US" sz="2600" dirty="0" smtClean="0"/>
              <a:t> begin   </a:t>
            </a:r>
          </a:p>
          <a:p>
            <a:pPr>
              <a:lnSpc>
                <a:spcPct val="90000"/>
              </a:lnSpc>
              <a:buNone/>
            </a:pPr>
            <a:r>
              <a:rPr lang="en-US" sz="2600" b="1" dirty="0" smtClean="0"/>
              <a:t>                              LC</a:t>
            </a:r>
            <a:r>
              <a:rPr lang="en-US" sz="2600" dirty="0" smtClean="0"/>
              <a:t> end           </a:t>
            </a:r>
            <a:r>
              <a:rPr lang="el-GR" sz="2600" dirty="0" smtClean="0"/>
              <a:t> </a:t>
            </a:r>
            <a:endParaRPr lang="en-US" sz="2600" dirty="0"/>
          </a:p>
          <a:p>
            <a:pPr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600" b="1" dirty="0" smtClean="0"/>
              <a:t>LC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LC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 case E “:” S | </a:t>
            </a:r>
            <a:r>
              <a:rPr lang="el-GR" sz="2600" dirty="0" smtClean="0"/>
              <a:t>ε</a:t>
            </a:r>
            <a:r>
              <a:rPr lang="el-GR" sz="2600" dirty="0"/>
              <a:t>	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259632" y="2852936"/>
            <a:ext cx="6768752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{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LC.next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newlabel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; 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LC.ctrl_var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E.place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}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{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SS.code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E.code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|| 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LC.code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||  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(gen(</a:t>
            </a:r>
            <a:r>
              <a:rPr lang="en-US" sz="2400" b="1" dirty="0" err="1" smtClean="0">
                <a:solidFill>
                  <a:srgbClr val="820000"/>
                </a:solidFill>
                <a:latin typeface="Calibri"/>
              </a:rPr>
              <a:t>LC.next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 “:”)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}</a:t>
            </a:r>
          </a:p>
          <a:p>
            <a:pPr marL="342900" indent="-3429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{LC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.next 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LC.next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;  LC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.ctrl_var 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LC.ctrl_var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}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	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{ L 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newlabel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; 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LC.code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= LC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.code ||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gen( if </a:t>
            </a:r>
            <a:r>
              <a:rPr lang="en-US" sz="2400" b="1" dirty="0" err="1" smtClean="0">
                <a:solidFill>
                  <a:srgbClr val="820000"/>
                </a:solidFill>
                <a:latin typeface="Calibri"/>
              </a:rPr>
              <a:t>LC.ctrl_var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 “!=” </a:t>
            </a:r>
            <a:r>
              <a:rPr lang="en-US" sz="2400" b="1" dirty="0" err="1" smtClean="0">
                <a:solidFill>
                  <a:srgbClr val="820000"/>
                </a:solidFill>
                <a:latin typeface="Calibri"/>
              </a:rPr>
              <a:t>E.place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 </a:t>
            </a:r>
            <a:r>
              <a:rPr lang="en-US" sz="2400" b="1" dirty="0" err="1" smtClean="0">
                <a:solidFill>
                  <a:srgbClr val="820000"/>
                </a:solidFill>
                <a:latin typeface="Calibri"/>
              </a:rPr>
              <a:t>goto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 L)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||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S.code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|| gen(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goto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LC.next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 || 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gen( L “:”);}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8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n-US" dirty="0" err="1" smtClean="0"/>
              <a:t>Backpatching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r>
              <a:rPr lang="en-US" sz="3200" b="0" dirty="0" smtClean="0"/>
              <a:t>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Η </a:t>
            </a:r>
            <a:r>
              <a:rPr lang="el-GR" sz="2400" dirty="0" smtClean="0"/>
              <a:t>πλειοψηφία </a:t>
            </a:r>
            <a:r>
              <a:rPr lang="el-GR" sz="2400" dirty="0"/>
              <a:t>των σχεδίων μετάφρασης που προηγήθηκαν </a:t>
            </a:r>
            <a:r>
              <a:rPr lang="el-GR" sz="2400" dirty="0" smtClean="0"/>
              <a:t>απαιτούν </a:t>
            </a:r>
            <a:r>
              <a:rPr lang="el-GR" sz="2400" dirty="0"/>
              <a:t>δύο περάσματα για τη δημιουργία ενδιάμεσου </a:t>
            </a:r>
            <a:r>
              <a:rPr lang="el-GR" sz="2400" dirty="0" smtClean="0"/>
              <a:t>κώδικα.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Π.χ</a:t>
            </a:r>
            <a:r>
              <a:rPr lang="el-GR" sz="2400" dirty="0"/>
              <a:t>. δεν γνωρίζουμε </a:t>
            </a:r>
            <a:r>
              <a:rPr lang="el-GR" sz="2400" dirty="0" smtClean="0"/>
              <a:t>πού </a:t>
            </a:r>
            <a:r>
              <a:rPr lang="el-GR" sz="2400" dirty="0"/>
              <a:t>ακριβώς πρέπει να γίνει μετάβαση (</a:t>
            </a:r>
            <a:r>
              <a:rPr lang="el-GR" sz="2400" b="1" dirty="0" err="1"/>
              <a:t>goto</a:t>
            </a:r>
            <a:r>
              <a:rPr lang="el-GR" sz="2400" dirty="0"/>
              <a:t>) την στιγμή που παράγεται η αντίστοιχη </a:t>
            </a:r>
            <a:r>
              <a:rPr lang="el-GR" sz="2400" dirty="0" smtClean="0"/>
              <a:t>εντολή.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Το πρόβλημα μπορεί να λυθεί χωρίς να καταφύγουμε σε </a:t>
            </a:r>
            <a:r>
              <a:rPr lang="el-GR" sz="2400" dirty="0" smtClean="0"/>
              <a:t>πολλαπλά </a:t>
            </a:r>
            <a:r>
              <a:rPr lang="el-GR" sz="2400" dirty="0"/>
              <a:t>περάσματα με την αναδρομική κατάβαση, η οποία συνίσταται στην κατασκευή λιστών από τις εντολές </a:t>
            </a:r>
            <a:r>
              <a:rPr lang="el-GR" sz="2400" dirty="0" smtClean="0"/>
              <a:t>μετάβασης </a:t>
            </a:r>
            <a:r>
              <a:rPr lang="el-GR" sz="2400" dirty="0"/>
              <a:t>(</a:t>
            </a:r>
            <a:r>
              <a:rPr lang="el-GR" sz="2400" dirty="0" err="1"/>
              <a:t>goto</a:t>
            </a:r>
            <a:r>
              <a:rPr lang="el-GR" sz="2400" dirty="0"/>
              <a:t>, </a:t>
            </a:r>
            <a:r>
              <a:rPr lang="el-GR" sz="2400" dirty="0" err="1"/>
              <a:t>if</a:t>
            </a:r>
            <a:r>
              <a:rPr lang="el-GR" sz="2400" dirty="0"/>
              <a:t>… </a:t>
            </a:r>
            <a:r>
              <a:rPr lang="el-GR" sz="2400" dirty="0" err="1"/>
              <a:t>goto</a:t>
            </a:r>
            <a:r>
              <a:rPr lang="el-GR" sz="2400" dirty="0"/>
              <a:t>) για τις οποίες δεν είναι γνωστός ο προ-ορισμός. </a:t>
            </a:r>
            <a:endParaRPr lang="el-GR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Όταν </a:t>
            </a:r>
            <a:r>
              <a:rPr lang="el-GR" sz="2400" dirty="0"/>
              <a:t>ο τελευταίος γίνει γνωστός, επισκεπτόμαστε τα μέλη της αντίστοιχης λίστας και συμπληρώνουμε τα αντίστοιχα πεδία.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2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n-US" dirty="0" err="1"/>
              <a:t>Backpatching</a:t>
            </a:r>
            <a:r>
              <a:rPr lang="en-US" dirty="0"/>
              <a:t>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94824"/>
              </p:ext>
            </p:extLst>
          </p:nvPr>
        </p:nvGraphicFramePr>
        <p:xfrm>
          <a:off x="2771800" y="1700808"/>
          <a:ext cx="60960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GOTO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63</a:t>
                      </a:r>
                      <a:endParaRPr lang="el-G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*</a:t>
                      </a:r>
                    </a:p>
                    <a:p>
                      <a:pPr algn="ctr"/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</a:t>
                      </a:r>
                    </a:p>
                    <a:p>
                      <a:pPr algn="ctr"/>
                      <a:r>
                        <a:rPr lang="en-US" sz="2400" dirty="0" smtClean="0"/>
                        <a:t>.</a:t>
                      </a:r>
                    </a:p>
                    <a:p>
                      <a:pPr algn="ctr"/>
                      <a:r>
                        <a:rPr lang="en-US" sz="2400" dirty="0" smtClean="0"/>
                        <a:t>.</a:t>
                      </a:r>
                    </a:p>
                    <a:p>
                      <a:pPr algn="ctr"/>
                      <a:r>
                        <a:rPr lang="en-US" sz="2400" dirty="0" smtClean="0"/>
                        <a:t>.</a:t>
                      </a:r>
                    </a:p>
                    <a:p>
                      <a:pPr algn="ctr"/>
                      <a:r>
                        <a:rPr lang="en-US" sz="2400" dirty="0" smtClean="0"/>
                        <a:t>t1</a:t>
                      </a:r>
                    </a:p>
                    <a:p>
                      <a:pPr algn="ctr"/>
                      <a:r>
                        <a:rPr lang="en-US" sz="2400" dirty="0" smtClean="0"/>
                        <a:t>.</a:t>
                      </a:r>
                    </a:p>
                    <a:p>
                      <a:pPr algn="ctr"/>
                      <a:r>
                        <a:rPr lang="en-US" sz="2400" dirty="0" smtClean="0"/>
                        <a:t>.</a:t>
                      </a:r>
                    </a:p>
                    <a:p>
                      <a:pPr algn="ctr"/>
                      <a:r>
                        <a:rPr lang="en-US" sz="2400" dirty="0" smtClean="0"/>
                        <a:t>.</a:t>
                      </a:r>
                    </a:p>
                    <a:p>
                      <a:pPr algn="ctr"/>
                      <a:endParaRPr lang="en-US" sz="2400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l-GR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l-G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56198"/>
              </p:ext>
            </p:extLst>
          </p:nvPr>
        </p:nvGraphicFramePr>
        <p:xfrm>
          <a:off x="899592" y="1700808"/>
          <a:ext cx="1524000" cy="288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</a:tblGrid>
              <a:tr h="239213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/>
                        <a:t>60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/>
                        <a:t>61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/>
                        <a:t>62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/>
                        <a:t>63</a:t>
                      </a:r>
                      <a:endParaRPr lang="el-GR" sz="2400" b="1" dirty="0"/>
                    </a:p>
                  </a:txBody>
                  <a:tcPr/>
                </a:tc>
              </a:tr>
              <a:tr h="488190">
                <a:tc>
                  <a:txBody>
                    <a:bodyPr/>
                    <a:lstStyle/>
                    <a:p>
                      <a:pPr algn="ctr"/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51520" y="4005064"/>
            <a:ext cx="72008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L1: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326711" y="3573015"/>
            <a:ext cx="720080" cy="4414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16016" y="1700808"/>
            <a:ext cx="720080" cy="4414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2" name="Curved Connector 11"/>
          <p:cNvCxnSpPr>
            <a:stCxn id="10" idx="3"/>
            <a:endCxn id="9" idx="7"/>
          </p:cNvCxnSpPr>
          <p:nvPr/>
        </p:nvCxnSpPr>
        <p:spPr>
          <a:xfrm rot="5400000">
            <a:off x="2601375" y="1417569"/>
            <a:ext cx="1560058" cy="2880131"/>
          </a:xfrm>
          <a:prstGeom prst="curvedConnector3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4632590">
            <a:off x="587002" y="3550879"/>
            <a:ext cx="659668" cy="1071198"/>
          </a:xfrm>
          <a:prstGeom prst="arc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7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10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Γεωργούλη 2014. Κατερίνα Γεωργούλη. «Ενότητα 11: Βελτιστοποίηση Ενδιάμεσου </a:t>
            </a:r>
            <a:r>
              <a:rPr lang="el-GR" sz="2000" dirty="0" smtClean="0"/>
              <a:t>Κώδικα».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623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2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324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Μετάφραση εντολής </a:t>
            </a:r>
            <a:r>
              <a:rPr lang="en-US" dirty="0" smtClean="0"/>
              <a:t>if ..then ..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61618"/>
              </p:ext>
            </p:extLst>
          </p:nvPr>
        </p:nvGraphicFramePr>
        <p:xfrm>
          <a:off x="395536" y="1526476"/>
          <a:ext cx="5616624" cy="2047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4216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solidFill>
                            <a:schemeClr val="bg1"/>
                          </a:solidFill>
                        </a:rPr>
                        <a:t>Production</a:t>
                      </a:r>
                      <a:endParaRPr lang="el-GR" sz="20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solidFill>
                            <a:schemeClr val="bg1"/>
                          </a:solidFill>
                        </a:rPr>
                        <a:t>Semantic</a:t>
                      </a: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-GR" sz="2000" dirty="0" err="1">
                          <a:solidFill>
                            <a:schemeClr val="bg1"/>
                          </a:solidFill>
                        </a:rPr>
                        <a:t>Rule</a:t>
                      </a:r>
                      <a:endParaRPr lang="el-GR" sz="20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4A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/>
                        <a:t>S = </a:t>
                      </a:r>
                      <a:r>
                        <a:rPr lang="el-GR" sz="2000" dirty="0" err="1" smtClean="0"/>
                        <a:t>if</a:t>
                      </a:r>
                      <a:r>
                        <a:rPr lang="en-US" sz="2000" dirty="0" smtClean="0"/>
                        <a:t> </a:t>
                      </a:r>
                      <a:r>
                        <a:rPr lang="el-GR" sz="2000" dirty="0" smtClean="0"/>
                        <a:t> E</a:t>
                      </a:r>
                      <a:r>
                        <a:rPr lang="en-US" sz="2000" dirty="0" smtClean="0"/>
                        <a:t> </a:t>
                      </a:r>
                      <a:r>
                        <a:rPr lang="el-GR" sz="2000" dirty="0" smtClean="0"/>
                        <a:t> </a:t>
                      </a:r>
                      <a:r>
                        <a:rPr lang="el-GR" sz="2000" dirty="0" err="1" smtClean="0"/>
                        <a:t>then</a:t>
                      </a:r>
                      <a:r>
                        <a:rPr lang="en-US" sz="2000" dirty="0" smtClean="0"/>
                        <a:t> </a:t>
                      </a:r>
                      <a:r>
                        <a:rPr lang="el-GR" sz="2000" dirty="0" smtClean="0"/>
                        <a:t> S</a:t>
                      </a:r>
                      <a:r>
                        <a:rPr lang="en-US" sz="2000" baseline="-25000" dirty="0" smtClean="0"/>
                        <a:t>1 </a:t>
                      </a:r>
                      <a:endParaRPr lang="el-GR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E.true</a:t>
                      </a:r>
                      <a:r>
                        <a:rPr lang="en-US" sz="2000" dirty="0"/>
                        <a:t> = </a:t>
                      </a:r>
                      <a:r>
                        <a:rPr lang="en-US" sz="2000" dirty="0" err="1"/>
                        <a:t>newlabel</a:t>
                      </a:r>
                      <a:r>
                        <a:rPr lang="en-US" sz="2000" dirty="0"/>
                        <a:t>;</a:t>
                      </a:r>
                      <a:br>
                        <a:rPr lang="en-US" sz="2000" dirty="0"/>
                      </a:br>
                      <a:r>
                        <a:rPr lang="en-US" sz="2000" dirty="0" err="1"/>
                        <a:t>E.false</a:t>
                      </a:r>
                      <a:r>
                        <a:rPr lang="en-US" sz="2000" dirty="0"/>
                        <a:t> = </a:t>
                      </a:r>
                      <a:r>
                        <a:rPr lang="en-US" sz="2000" dirty="0" err="1"/>
                        <a:t>newlabel</a:t>
                      </a:r>
                      <a:r>
                        <a:rPr lang="en-US" sz="2000" dirty="0"/>
                        <a:t>;</a:t>
                      </a:r>
                      <a:br>
                        <a:rPr lang="en-US" sz="2000" dirty="0"/>
                      </a:br>
                      <a:r>
                        <a:rPr lang="en-US" sz="2000" dirty="0" err="1"/>
                        <a:t>S.code</a:t>
                      </a:r>
                      <a:r>
                        <a:rPr lang="en-US" sz="2000" dirty="0"/>
                        <a:t> := </a:t>
                      </a:r>
                      <a:r>
                        <a:rPr lang="en-US" sz="2000" dirty="0" err="1"/>
                        <a:t>E.code</a:t>
                      </a:r>
                      <a:r>
                        <a:rPr lang="en-US" sz="2000" dirty="0"/>
                        <a:t> || </a:t>
                      </a:r>
                      <a:endParaRPr lang="en-US" sz="2000" dirty="0" smtClean="0"/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                gen(</a:t>
                      </a:r>
                      <a:r>
                        <a:rPr lang="en-US" sz="2000" dirty="0" err="1" smtClean="0"/>
                        <a:t>E.true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/>
                        <a:t>":") </a:t>
                      </a:r>
                      <a:r>
                        <a:rPr lang="en-US" sz="2000" dirty="0" smtClean="0"/>
                        <a:t>||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                S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.code</a:t>
                      </a:r>
                      <a:endParaRPr lang="el-GR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4" name="56 - Ομάδα"/>
          <p:cNvGrpSpPr/>
          <p:nvPr/>
        </p:nvGrpSpPr>
        <p:grpSpPr>
          <a:xfrm>
            <a:off x="1907704" y="3861048"/>
            <a:ext cx="3707004" cy="1870190"/>
            <a:chOff x="323528" y="4223106"/>
            <a:chExt cx="3707004" cy="1870190"/>
          </a:xfrm>
        </p:grpSpPr>
        <p:sp>
          <p:nvSpPr>
            <p:cNvPr id="3" name="TextBox 2"/>
            <p:cNvSpPr txBox="1"/>
            <p:nvPr/>
          </p:nvSpPr>
          <p:spPr>
            <a:xfrm>
              <a:off x="1326009" y="4437112"/>
              <a:ext cx="12961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 smtClean="0">
                  <a:solidFill>
                    <a:prstClr val="black"/>
                  </a:solidFill>
                  <a:latin typeface="Calibri"/>
                </a:rPr>
                <a:t>E.code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26009" y="4902547"/>
                  <a:ext cx="1296144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l-GR" sz="2400" dirty="0" smtClean="0">
                      <a:solidFill>
                        <a:prstClr val="black"/>
                      </a:solidFill>
                      <a:latin typeface="Calibri"/>
                    </a:rPr>
                    <a:t>.</a:t>
                  </a:r>
                  <a:r>
                    <a:rPr lang="en-US" sz="2400" dirty="0" smtClean="0">
                      <a:solidFill>
                        <a:prstClr val="black"/>
                      </a:solidFill>
                      <a:latin typeface="Calibri"/>
                    </a:rPr>
                    <a:t>code</a:t>
                  </a:r>
                  <a:endParaRPr lang="el-GR" sz="24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009" y="4902547"/>
                  <a:ext cx="1296144" cy="46166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l="-935" t="-8974" b="-2692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323528" y="4653136"/>
              <a:ext cx="12961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 smtClean="0">
                  <a:solidFill>
                    <a:prstClr val="black"/>
                  </a:solidFill>
                  <a:latin typeface="Calibri"/>
                </a:rPr>
                <a:t>E.true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6248" y="5229200"/>
              <a:ext cx="12961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 smtClean="0">
                  <a:solidFill>
                    <a:prstClr val="black"/>
                  </a:solidFill>
                  <a:latin typeface="Calibri"/>
                </a:rPr>
                <a:t>E.false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" name="Ευθύγραμμο βέλος σύνδεσης 11"/>
            <p:cNvCxnSpPr/>
            <p:nvPr/>
          </p:nvCxnSpPr>
          <p:spPr>
            <a:xfrm>
              <a:off x="2443541" y="4536636"/>
              <a:ext cx="357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734388" y="4223106"/>
              <a:ext cx="12961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 smtClean="0">
                  <a:solidFill>
                    <a:prstClr val="black"/>
                  </a:solidFill>
                  <a:latin typeface="Calibri"/>
                </a:rPr>
                <a:t>E.true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" name="Ευθύγραμμο βέλος σύνδεσης 14"/>
            <p:cNvCxnSpPr/>
            <p:nvPr/>
          </p:nvCxnSpPr>
          <p:spPr>
            <a:xfrm>
              <a:off x="2443541" y="4776367"/>
              <a:ext cx="357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34388" y="4541764"/>
              <a:ext cx="12961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 smtClean="0">
                  <a:solidFill>
                    <a:prstClr val="black"/>
                  </a:solidFill>
                  <a:latin typeface="Calibri"/>
                </a:rPr>
                <a:t>E.false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23 - Ορθογώνιο"/>
            <p:cNvSpPr/>
            <p:nvPr/>
          </p:nvSpPr>
          <p:spPr>
            <a:xfrm>
              <a:off x="1331640" y="5445224"/>
              <a:ext cx="1152128" cy="6480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444208" y="1196752"/>
            <a:ext cx="1872208" cy="4089400"/>
            <a:chOff x="4032" y="1304"/>
            <a:chExt cx="721" cy="2576"/>
          </a:xfrm>
        </p:grpSpPr>
        <p:cxnSp>
          <p:nvCxnSpPr>
            <p:cNvPr id="30" name="AutoShape 5"/>
            <p:cNvCxnSpPr>
              <a:cxnSpLocks noChangeShapeType="1"/>
              <a:stCxn id="36" idx="2"/>
              <a:endCxn id="37" idx="0"/>
            </p:cNvCxnSpPr>
            <p:nvPr/>
          </p:nvCxnSpPr>
          <p:spPr bwMode="auto">
            <a:xfrm>
              <a:off x="4392" y="1920"/>
              <a:ext cx="0" cy="4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/>
            <p:cNvCxnSpPr>
              <a:cxnSpLocks noChangeShapeType="1"/>
              <a:stCxn id="37" idx="2"/>
            </p:cNvCxnSpPr>
            <p:nvPr/>
          </p:nvCxnSpPr>
          <p:spPr bwMode="auto">
            <a:xfrm>
              <a:off x="4392" y="2681"/>
              <a:ext cx="3" cy="6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9"/>
            <p:cNvCxnSpPr>
              <a:cxnSpLocks noChangeShapeType="1"/>
            </p:cNvCxnSpPr>
            <p:nvPr/>
          </p:nvCxnSpPr>
          <p:spPr bwMode="auto">
            <a:xfrm>
              <a:off x="4752" y="1776"/>
              <a:ext cx="1" cy="1680"/>
            </a:xfrm>
            <a:prstGeom prst="bentConnector3">
              <a:avLst>
                <a:gd name="adj1" fmla="val 2720000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4032" y="1632"/>
              <a:ext cx="72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altLang="en-US" sz="1600" b="0" dirty="0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Έλεγχος</a:t>
              </a:r>
              <a:r>
                <a:rPr lang="en-US" altLang="en-US" sz="1600" b="0" dirty="0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 (</a:t>
              </a:r>
              <a:r>
                <a:rPr lang="en-US" altLang="en-US" sz="1600" b="0" dirty="0" err="1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E.code</a:t>
              </a:r>
              <a:r>
                <a:rPr lang="en-US" altLang="en-US" sz="1600" b="0" dirty="0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))</a:t>
              </a:r>
              <a:endParaRPr lang="en-US" altLang="en-US" sz="1600" b="0" dirty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4032" y="2393"/>
              <a:ext cx="72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altLang="en-US" sz="1600" b="0" dirty="0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Σώμα (</a:t>
              </a:r>
              <a:r>
                <a:rPr lang="en-US" altLang="en-US" sz="1600" b="0" dirty="0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S1.code)</a:t>
              </a:r>
              <a:endParaRPr lang="en-US" altLang="en-US" sz="1600" b="0" dirty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4032" y="3312"/>
              <a:ext cx="72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600" b="0" dirty="0" smtClean="0">
                  <a:solidFill>
                    <a:prstClr val="black"/>
                  </a:solidFill>
                  <a:latin typeface="Arial Rounded MT Bold" pitchFamily="34" charset="0"/>
                </a:rPr>
                <a:t>E</a:t>
              </a:r>
              <a:r>
                <a:rPr lang="el-GR" altLang="en-US" sz="1600" b="0" dirty="0" err="1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πόμενο</a:t>
              </a:r>
              <a:r>
                <a:rPr lang="el-GR" altLang="en-US" sz="1600" b="0" dirty="0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1600" b="0" dirty="0">
                <a:solidFill>
                  <a:prstClr val="black"/>
                </a:solidFill>
                <a:latin typeface="Arial Rounded MT Bold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600" b="0" dirty="0" smtClean="0">
                  <a:solidFill>
                    <a:prstClr val="black"/>
                  </a:solidFill>
                  <a:latin typeface="Arial Rounded MT Bold" pitchFamily="34" charset="0"/>
                </a:rPr>
                <a:t>block (S1.code)</a:t>
              </a:r>
              <a:endParaRPr lang="en-US" altLang="en-US" sz="1600" b="0" dirty="0">
                <a:solidFill>
                  <a:prstClr val="black"/>
                </a:solidFill>
                <a:latin typeface="Arial Rounded MT Bold" pitchFamily="34" charset="0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4200" y="3736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41" name="AutoShape 15"/>
            <p:cNvCxnSpPr>
              <a:cxnSpLocks noChangeShapeType="1"/>
              <a:stCxn id="39" idx="2"/>
              <a:endCxn id="40" idx="0"/>
            </p:cNvCxnSpPr>
            <p:nvPr/>
          </p:nvCxnSpPr>
          <p:spPr bwMode="auto">
            <a:xfrm>
              <a:off x="4392" y="360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4200" y="1304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43" name="AutoShape 17"/>
            <p:cNvCxnSpPr>
              <a:cxnSpLocks noChangeShapeType="1"/>
              <a:stCxn id="42" idx="2"/>
              <a:endCxn id="36" idx="0"/>
            </p:cNvCxnSpPr>
            <p:nvPr/>
          </p:nvCxnSpPr>
          <p:spPr bwMode="auto">
            <a:xfrm>
              <a:off x="4392" y="1448"/>
              <a:ext cx="0" cy="1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77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Μετάφραση εντολής </a:t>
            </a:r>
            <a:r>
              <a:rPr lang="en-US" dirty="0" smtClean="0"/>
              <a:t>if .. then.. else..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358963"/>
              </p:ext>
            </p:extLst>
          </p:nvPr>
        </p:nvGraphicFramePr>
        <p:xfrm>
          <a:off x="79656" y="1232659"/>
          <a:ext cx="9001000" cy="1742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36304"/>
                <a:gridCol w="626469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solidFill>
                            <a:schemeClr val="bg1"/>
                          </a:solidFill>
                        </a:rPr>
                        <a:t>Production</a:t>
                      </a:r>
                      <a:endParaRPr lang="el-GR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solidFill>
                            <a:schemeClr val="bg1"/>
                          </a:solidFill>
                        </a:rPr>
                        <a:t>Semantic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-GR" sz="1800" dirty="0" err="1">
                          <a:solidFill>
                            <a:schemeClr val="bg1"/>
                          </a:solidFill>
                        </a:rPr>
                        <a:t>Rule</a:t>
                      </a:r>
                      <a:endParaRPr lang="el-GR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4A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 = </a:t>
                      </a:r>
                      <a:r>
                        <a:rPr lang="en-US" sz="1800" dirty="0" smtClean="0"/>
                        <a:t>if  E  then S</a:t>
                      </a:r>
                      <a:r>
                        <a:rPr lang="en-US" sz="1800" baseline="-25000" dirty="0" smtClean="0"/>
                        <a:t>1</a:t>
                      </a:r>
                      <a:r>
                        <a:rPr lang="en-US" sz="1800" dirty="0" smtClean="0"/>
                        <a:t>   else   </a:t>
                      </a:r>
                      <a:r>
                        <a:rPr lang="en-US" sz="1800" dirty="0"/>
                        <a:t>S</a:t>
                      </a:r>
                      <a:r>
                        <a:rPr lang="en-US" sz="1800" baseline="-25000" dirty="0"/>
                        <a:t>2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E.true</a:t>
                      </a:r>
                      <a:r>
                        <a:rPr lang="en-US" sz="1800" dirty="0"/>
                        <a:t> = </a:t>
                      </a:r>
                      <a:r>
                        <a:rPr lang="en-US" sz="1800" dirty="0" err="1"/>
                        <a:t>newlabel</a:t>
                      </a:r>
                      <a:r>
                        <a:rPr lang="en-US" sz="1800" dirty="0"/>
                        <a:t>;</a:t>
                      </a:r>
                      <a:br>
                        <a:rPr lang="en-US" sz="1800" dirty="0"/>
                      </a:br>
                      <a:r>
                        <a:rPr lang="en-US" sz="1800" dirty="0" err="1"/>
                        <a:t>E.false</a:t>
                      </a:r>
                      <a:r>
                        <a:rPr lang="en-US" sz="1800" dirty="0"/>
                        <a:t> = </a:t>
                      </a:r>
                      <a:r>
                        <a:rPr lang="en-US" sz="1800" dirty="0" err="1"/>
                        <a:t>newlabel</a:t>
                      </a:r>
                      <a:r>
                        <a:rPr lang="en-US" sz="1800" dirty="0"/>
                        <a:t>;</a:t>
                      </a:r>
                      <a:endParaRPr lang="el-GR" sz="18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S.after</a:t>
                      </a:r>
                      <a:r>
                        <a:rPr lang="en-US" sz="1800" dirty="0"/>
                        <a:t>= </a:t>
                      </a:r>
                      <a:r>
                        <a:rPr lang="en-US" sz="1800" dirty="0" err="1"/>
                        <a:t>newlabel</a:t>
                      </a:r>
                      <a:r>
                        <a:rPr lang="en-US" sz="1800" dirty="0"/>
                        <a:t>;</a:t>
                      </a:r>
                      <a:br>
                        <a:rPr lang="en-US" sz="1800" dirty="0"/>
                      </a:br>
                      <a:r>
                        <a:rPr lang="en-US" sz="1800" dirty="0" err="1"/>
                        <a:t>S.code</a:t>
                      </a:r>
                      <a:r>
                        <a:rPr lang="en-US" sz="1800" dirty="0"/>
                        <a:t> := </a:t>
                      </a:r>
                      <a:r>
                        <a:rPr lang="en-US" sz="1800" dirty="0" err="1"/>
                        <a:t>E.code</a:t>
                      </a:r>
                      <a:r>
                        <a:rPr lang="en-US" sz="1800" dirty="0"/>
                        <a:t> || gen(</a:t>
                      </a:r>
                      <a:r>
                        <a:rPr lang="en-US" sz="1800" dirty="0" err="1"/>
                        <a:t>E.true</a:t>
                      </a:r>
                      <a:r>
                        <a:rPr lang="en-US" sz="1800" dirty="0"/>
                        <a:t> ":") || S</a:t>
                      </a:r>
                      <a:r>
                        <a:rPr lang="en-US" sz="1800" baseline="-25000" dirty="0"/>
                        <a:t>1</a:t>
                      </a:r>
                      <a:r>
                        <a:rPr lang="en-US" sz="1800" dirty="0"/>
                        <a:t>.code ||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               || gen</a:t>
                      </a:r>
                      <a:r>
                        <a:rPr lang="en-US" sz="1800" dirty="0" smtClean="0"/>
                        <a:t>(</a:t>
                      </a:r>
                      <a:r>
                        <a:rPr lang="el-GR" sz="1800" dirty="0" smtClean="0"/>
                        <a:t>‘</a:t>
                      </a:r>
                      <a:r>
                        <a:rPr lang="en-US" sz="1800" dirty="0" err="1" smtClean="0"/>
                        <a:t>goto</a:t>
                      </a:r>
                      <a:r>
                        <a:rPr lang="el-GR" sz="1800" dirty="0" smtClean="0"/>
                        <a:t>’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/>
                        <a:t>S.after</a:t>
                      </a:r>
                      <a:r>
                        <a:rPr lang="en-US" sz="1800" dirty="0"/>
                        <a:t>) || gen(</a:t>
                      </a:r>
                      <a:r>
                        <a:rPr lang="en-US" sz="1800" dirty="0" err="1"/>
                        <a:t>E.false</a:t>
                      </a:r>
                      <a:r>
                        <a:rPr lang="en-US" sz="1800" dirty="0"/>
                        <a:t> ":") || S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.code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0156" y="4536636"/>
            <a:ext cx="12961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E.true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5858" y="4283532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E.code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Ευθύγραμμο βέλος σύνδεσης 18"/>
          <p:cNvCxnSpPr/>
          <p:nvPr/>
        </p:nvCxnSpPr>
        <p:spPr>
          <a:xfrm>
            <a:off x="6663162" y="4353652"/>
            <a:ext cx="3572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54009" y="4040122"/>
            <a:ext cx="12961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E.true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Ευθύγραμμο βέλος σύνδεσης 20"/>
          <p:cNvCxnSpPr/>
          <p:nvPr/>
        </p:nvCxnSpPr>
        <p:spPr>
          <a:xfrm>
            <a:off x="6663162" y="4593383"/>
            <a:ext cx="3572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54009" y="4358780"/>
            <a:ext cx="12961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E.false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35858" y="4758144"/>
                <a:ext cx="129614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.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code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858" y="4758144"/>
                <a:ext cx="1296144" cy="46166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65" t="-9091" b="-2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499992" y="5422357"/>
            <a:ext cx="12961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E.false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24177" y="5219809"/>
            <a:ext cx="161865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goto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S .after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24177" y="5663643"/>
                <a:ext cx="129614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.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code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177" y="5663643"/>
                <a:ext cx="1296144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465"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427984" y="6021288"/>
            <a:ext cx="12961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 .after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5508104" y="6165304"/>
            <a:ext cx="1224136" cy="4320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grpSp>
        <p:nvGrpSpPr>
          <p:cNvPr id="3" name="88 - Ομάδα"/>
          <p:cNvGrpSpPr/>
          <p:nvPr/>
        </p:nvGrpSpPr>
        <p:grpSpPr>
          <a:xfrm>
            <a:off x="1259632" y="2768600"/>
            <a:ext cx="2160240" cy="4089400"/>
            <a:chOff x="755576" y="2768600"/>
            <a:chExt cx="2160240" cy="408940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55576" y="2768600"/>
              <a:ext cx="1144587" cy="4089400"/>
              <a:chOff x="4032" y="1304"/>
              <a:chExt cx="721" cy="2576"/>
            </a:xfrm>
          </p:grpSpPr>
          <p:cxnSp>
            <p:nvCxnSpPr>
              <p:cNvPr id="30" name="AutoShape 5"/>
              <p:cNvCxnSpPr>
                <a:cxnSpLocks noChangeShapeType="1"/>
                <a:stCxn id="36" idx="2"/>
                <a:endCxn id="37" idx="0"/>
              </p:cNvCxnSpPr>
              <p:nvPr/>
            </p:nvCxnSpPr>
            <p:spPr bwMode="auto">
              <a:xfrm>
                <a:off x="4392" y="1920"/>
                <a:ext cx="0" cy="2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6"/>
              <p:cNvCxnSpPr>
                <a:cxnSpLocks noChangeShapeType="1"/>
              </p:cNvCxnSpPr>
              <p:nvPr/>
            </p:nvCxnSpPr>
            <p:spPr bwMode="auto">
              <a:xfrm>
                <a:off x="4368" y="2496"/>
                <a:ext cx="0" cy="2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7"/>
              <p:cNvCxnSpPr>
                <a:cxnSpLocks noChangeShapeType="1"/>
                <a:stCxn id="38" idx="2"/>
                <a:endCxn id="39" idx="0"/>
              </p:cNvCxnSpPr>
              <p:nvPr/>
            </p:nvCxnSpPr>
            <p:spPr bwMode="auto">
              <a:xfrm>
                <a:off x="4392" y="3040"/>
                <a:ext cx="0" cy="2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9"/>
              <p:cNvCxnSpPr>
                <a:cxnSpLocks noChangeShapeType="1"/>
              </p:cNvCxnSpPr>
              <p:nvPr/>
            </p:nvCxnSpPr>
            <p:spPr bwMode="auto">
              <a:xfrm>
                <a:off x="4752" y="1776"/>
                <a:ext cx="1" cy="1680"/>
              </a:xfrm>
              <a:prstGeom prst="bentConnector3">
                <a:avLst>
                  <a:gd name="adj1" fmla="val 27200009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720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altLang="en-US" sz="1600" b="0" dirty="0">
                    <a:solidFill>
                      <a:prstClr val="black"/>
                    </a:solidFill>
                    <a:latin typeface="Arial Rounded MT Bold" panose="020F0704030504030204" pitchFamily="34" charset="0"/>
                  </a:rPr>
                  <a:t>έλεγχος</a:t>
                </a:r>
                <a:endParaRPr lang="en-US" altLang="en-US" sz="1600" b="0" dirty="0">
                  <a:solidFill>
                    <a:prstClr val="black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/>
            </p:nvSpPr>
            <p:spPr bwMode="auto">
              <a:xfrm>
                <a:off x="4032" y="2192"/>
                <a:ext cx="720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altLang="en-US" sz="1600" b="0" dirty="0" smtClean="0">
                    <a:solidFill>
                      <a:prstClr val="black"/>
                    </a:solidFill>
                    <a:latin typeface="Arial Rounded MT Bold" panose="020F0704030504030204" pitchFamily="34" charset="0"/>
                  </a:rPr>
                  <a:t>Σώμα</a:t>
                </a:r>
                <a:r>
                  <a:rPr lang="en-US" altLang="en-US" sz="1600" b="0" dirty="0" smtClean="0">
                    <a:solidFill>
                      <a:prstClr val="black"/>
                    </a:solidFill>
                    <a:latin typeface="Arial Rounded MT Bold" panose="020F0704030504030204" pitchFamily="34" charset="0"/>
                  </a:rPr>
                  <a:t> then</a:t>
                </a:r>
                <a:endParaRPr lang="en-US" altLang="en-US" sz="1600" b="0" dirty="0">
                  <a:solidFill>
                    <a:prstClr val="black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8" name="Rectangle 12"/>
              <p:cNvSpPr>
                <a:spLocks noChangeArrowheads="1"/>
              </p:cNvSpPr>
              <p:nvPr/>
            </p:nvSpPr>
            <p:spPr bwMode="auto">
              <a:xfrm>
                <a:off x="4032" y="2752"/>
                <a:ext cx="720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600" b="0" dirty="0" err="1" smtClean="0">
                    <a:solidFill>
                      <a:prstClr val="black"/>
                    </a:solidFill>
                    <a:latin typeface="Arial Rounded MT Bold" panose="020F0704030504030204" pitchFamily="34" charset="0"/>
                  </a:rPr>
                  <a:t>goto</a:t>
                </a:r>
                <a:endParaRPr lang="en-US" altLang="en-US" sz="1600" b="0" dirty="0">
                  <a:solidFill>
                    <a:prstClr val="black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720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altLang="en-US" sz="1600" b="0" dirty="0" smtClean="0">
                    <a:solidFill>
                      <a:prstClr val="black"/>
                    </a:solidFill>
                    <a:latin typeface="Arial Rounded MT Bold" panose="020F0704030504030204" pitchFamily="34" charset="0"/>
                  </a:rPr>
                  <a:t>Σώμα </a:t>
                </a:r>
                <a:r>
                  <a:rPr lang="en-US" altLang="en-US" sz="1600" b="0" dirty="0" smtClean="0">
                    <a:solidFill>
                      <a:prstClr val="black"/>
                    </a:solidFill>
                    <a:latin typeface="Arial Rounded MT Bold" panose="020F0704030504030204" pitchFamily="34" charset="0"/>
                  </a:rPr>
                  <a:t>else</a:t>
                </a:r>
                <a:endParaRPr lang="en-US" altLang="en-US" sz="1600" b="0" dirty="0">
                  <a:solidFill>
                    <a:prstClr val="black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40" name="Rectangle 14"/>
              <p:cNvSpPr>
                <a:spLocks noChangeArrowheads="1"/>
              </p:cNvSpPr>
              <p:nvPr/>
            </p:nvSpPr>
            <p:spPr bwMode="auto">
              <a:xfrm>
                <a:off x="4200" y="3736"/>
                <a:ext cx="38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l-GR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1" name="AutoShape 15"/>
              <p:cNvCxnSpPr>
                <a:cxnSpLocks noChangeShapeType="1"/>
                <a:stCxn id="39" idx="2"/>
                <a:endCxn id="40" idx="0"/>
              </p:cNvCxnSpPr>
              <p:nvPr/>
            </p:nvCxnSpPr>
            <p:spPr bwMode="auto">
              <a:xfrm>
                <a:off x="4392" y="3600"/>
                <a:ext cx="0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Rectangle 16"/>
              <p:cNvSpPr>
                <a:spLocks noChangeArrowheads="1"/>
              </p:cNvSpPr>
              <p:nvPr/>
            </p:nvSpPr>
            <p:spPr bwMode="auto">
              <a:xfrm>
                <a:off x="4200" y="1304"/>
                <a:ext cx="38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l-GR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3" name="AutoShape 17"/>
              <p:cNvCxnSpPr>
                <a:cxnSpLocks noChangeShapeType="1"/>
                <a:stCxn id="42" idx="2"/>
                <a:endCxn id="36" idx="0"/>
              </p:cNvCxnSpPr>
              <p:nvPr/>
            </p:nvCxnSpPr>
            <p:spPr bwMode="auto">
              <a:xfrm>
                <a:off x="4392" y="1448"/>
                <a:ext cx="0" cy="1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4" name="73 - Ευθεία γραμμή σύνδεσης"/>
            <p:cNvCxnSpPr>
              <a:stCxn id="38" idx="3"/>
            </p:cNvCxnSpPr>
            <p:nvPr/>
          </p:nvCxnSpPr>
          <p:spPr>
            <a:xfrm>
              <a:off x="1898576" y="5295900"/>
              <a:ext cx="1017240" cy="53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- Ευθεία γραμμή σύνδεσης"/>
            <p:cNvCxnSpPr/>
            <p:nvPr/>
          </p:nvCxnSpPr>
          <p:spPr>
            <a:xfrm>
              <a:off x="2915816" y="5301208"/>
              <a:ext cx="0" cy="1368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- Ευθύγραμμο βέλος σύνδεσης"/>
            <p:cNvCxnSpPr/>
            <p:nvPr/>
          </p:nvCxnSpPr>
          <p:spPr>
            <a:xfrm flipH="1">
              <a:off x="1403648" y="6669360"/>
              <a:ext cx="15121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50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Παράδειγμα μετάφρασης εντολής </a:t>
            </a:r>
            <a:r>
              <a:rPr lang="el-GR" sz="3600" dirty="0" err="1"/>
              <a:t>if</a:t>
            </a:r>
            <a:r>
              <a:rPr lang="el-GR" sz="3600" dirty="0"/>
              <a:t> </a:t>
            </a:r>
            <a:r>
              <a:rPr lang="el-GR" sz="3600" dirty="0" smtClean="0"/>
              <a:t>σε</a:t>
            </a:r>
            <a:r>
              <a:rPr lang="en-US" sz="3600" dirty="0" smtClean="0"/>
              <a:t> </a:t>
            </a:r>
            <a:r>
              <a:rPr lang="el-GR" sz="3600" dirty="0" smtClean="0"/>
              <a:t>τετράδες</a:t>
            </a:r>
            <a:endParaRPr lang="el-GR" sz="360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25638"/>
              </p:ext>
            </p:extLst>
          </p:nvPr>
        </p:nvGraphicFramePr>
        <p:xfrm>
          <a:off x="179512" y="1088787"/>
          <a:ext cx="8640960" cy="5632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2880320"/>
                <a:gridCol w="223224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 main;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function f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x : integer; y : integer; z : integer) : integer;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begin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y := 2 * y - x - 1;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if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6E24"/>
                          </a:solidFill>
                          <a:effectLst/>
                          <a:latin typeface="+mn-lt"/>
                        </a:rPr>
                        <a:t>3 * x + 2 * y = 999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z:= 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else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x := x + 1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end;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end;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 : integer;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n := 9;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end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1:	unit, f, -,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6:	*, 2, y, t1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7:	-, t1, x, t2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8:	-, t2, 1, t3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9:	:=, t3, -, 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6E24"/>
                          </a:solidFill>
                          <a:effectLst/>
                          <a:latin typeface="+mn-lt"/>
                        </a:rPr>
                        <a:t>10:	*, 3, x, t4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6E24"/>
                          </a:solidFill>
                          <a:effectLst/>
                          <a:latin typeface="+mn-lt"/>
                        </a:rPr>
                        <a:t>11:	*, 2, y, t5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6E24"/>
                          </a:solidFill>
                          <a:effectLst/>
                          <a:latin typeface="+mn-lt"/>
                        </a:rPr>
                        <a:t>12:	+, t4, t5, t6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6E24"/>
                          </a:solidFill>
                          <a:effectLst/>
                          <a:latin typeface="+mn-lt"/>
                        </a:rPr>
                        <a:t>13:	=, t6, 999,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14:	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goto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, -, -, 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15: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	:=, 42, -, 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16:	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goto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, -, -,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17: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	+, x, 1, t7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18:	:=, t7, -, 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19: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	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endu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f, -, -</a:t>
                      </a: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20:	unit, main, -,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21:	:=, 9, -, 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22:	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endu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main, -, -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>
            <a:off x="4637543" y="2060848"/>
            <a:ext cx="1008063" cy="1037194"/>
          </a:xfrm>
          <a:prstGeom prst="accentBorderCallout1">
            <a:avLst>
              <a:gd name="adj1" fmla="val 10894"/>
              <a:gd name="adj2" fmla="val -7560"/>
              <a:gd name="adj3" fmla="val 67863"/>
              <a:gd name="adj4" fmla="val -326570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AutoShape 14"/>
          <p:cNvSpPr>
            <a:spLocks/>
          </p:cNvSpPr>
          <p:nvPr/>
        </p:nvSpPr>
        <p:spPr bwMode="auto">
          <a:xfrm>
            <a:off x="4716016" y="3501009"/>
            <a:ext cx="1152128" cy="936104"/>
          </a:xfrm>
          <a:prstGeom prst="accentBorderCallout1">
            <a:avLst>
              <a:gd name="adj1" fmla="val 15861"/>
              <a:gd name="adj2" fmla="val -7079"/>
              <a:gd name="adj3" fmla="val -15911"/>
              <a:gd name="adj4" fmla="val -268865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>
            <a:off x="4637543" y="5057375"/>
            <a:ext cx="1076325" cy="328612"/>
          </a:xfrm>
          <a:prstGeom prst="accentBorderCallout1">
            <a:avLst>
              <a:gd name="adj1" fmla="val 34782"/>
              <a:gd name="adj2" fmla="val -7079"/>
              <a:gd name="adj3" fmla="val -373142"/>
              <a:gd name="adj4" fmla="val -313901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>
            <a:off x="4637543" y="5733256"/>
            <a:ext cx="1101296" cy="606846"/>
          </a:xfrm>
          <a:prstGeom prst="accentBorderCallout1">
            <a:avLst>
              <a:gd name="adj1" fmla="val 20991"/>
              <a:gd name="adj2" fmla="val -7079"/>
              <a:gd name="adj3" fmla="val -243992"/>
              <a:gd name="adj4" fmla="val -277560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3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: μετάφραση </a:t>
            </a:r>
            <a:r>
              <a:rPr lang="en-US" dirty="0"/>
              <a:t>WHILE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96753"/>
              </p:ext>
            </p:extLst>
          </p:nvPr>
        </p:nvGraphicFramePr>
        <p:xfrm>
          <a:off x="457200" y="1196975"/>
          <a:ext cx="8229600" cy="28187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22712"/>
                <a:gridCol w="4906888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Production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Semantic Rule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A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177800" algn="l" fontAlgn="t"/>
                      <a:r>
                        <a:rPr lang="pt-BR" sz="2000" u="none" strike="noStrike" dirty="0">
                          <a:effectLst/>
                        </a:rPr>
                        <a:t>S = while, E, do, S</a:t>
                      </a:r>
                      <a:r>
                        <a:rPr lang="pt-BR" sz="2000" u="none" strike="noStrike" baseline="-25000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3050" indent="0" algn="l" fontAlgn="t"/>
                      <a:r>
                        <a:rPr lang="en-US" sz="2000" u="none" strike="noStrike" dirty="0" err="1">
                          <a:effectLst/>
                        </a:rPr>
                        <a:t>S.begin</a:t>
                      </a:r>
                      <a:r>
                        <a:rPr lang="en-US" sz="2000" u="none" strike="noStrike" dirty="0">
                          <a:effectLst/>
                        </a:rPr>
                        <a:t> = </a:t>
                      </a:r>
                      <a:r>
                        <a:rPr lang="en-US" sz="2000" u="none" strike="noStrike" dirty="0" err="1">
                          <a:effectLst/>
                        </a:rPr>
                        <a:t>newlabel</a:t>
                      </a:r>
                      <a:r>
                        <a:rPr lang="en-US" sz="2000" u="none" strike="noStrike" dirty="0">
                          <a:effectLst/>
                        </a:rPr>
                        <a:t>()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 err="1">
                          <a:effectLst/>
                        </a:rPr>
                        <a:t>S.after</a:t>
                      </a:r>
                      <a:r>
                        <a:rPr lang="en-US" sz="2000" u="none" strike="noStrike" dirty="0">
                          <a:effectLst/>
                        </a:rPr>
                        <a:t> = </a:t>
                      </a:r>
                      <a:r>
                        <a:rPr lang="en-US" sz="2000" u="none" strike="noStrike" dirty="0" err="1">
                          <a:effectLst/>
                        </a:rPr>
                        <a:t>newlabel</a:t>
                      </a:r>
                      <a:r>
                        <a:rPr lang="en-US" sz="2000" u="none" strike="noStrike" dirty="0">
                          <a:effectLst/>
                        </a:rPr>
                        <a:t>()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 err="1">
                          <a:effectLst/>
                        </a:rPr>
                        <a:t>S.code</a:t>
                      </a:r>
                      <a:r>
                        <a:rPr lang="en-US" sz="2000" u="none" strike="noStrike" dirty="0">
                          <a:effectLst/>
                        </a:rPr>
                        <a:t> := gen(</a:t>
                      </a:r>
                      <a:r>
                        <a:rPr lang="en-US" sz="2000" u="none" strike="noStrike" dirty="0" err="1">
                          <a:effectLst/>
                        </a:rPr>
                        <a:t>S.begin</a:t>
                      </a:r>
                      <a:r>
                        <a:rPr lang="en-US" sz="2000" u="none" strike="noStrike" dirty="0">
                          <a:effectLst/>
                        </a:rPr>
                        <a:t> ":") || </a:t>
                      </a:r>
                      <a:r>
                        <a:rPr lang="en-US" sz="2000" u="none" strike="noStrike" dirty="0" err="1">
                          <a:effectLst/>
                        </a:rPr>
                        <a:t>E.code</a:t>
                      </a:r>
                      <a:r>
                        <a:rPr lang="en-US" sz="2000" u="none" strike="noStrike" dirty="0">
                          <a:effectLst/>
                        </a:rPr>
                        <a:t> ||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               gen("if" </a:t>
                      </a:r>
                      <a:r>
                        <a:rPr lang="en-US" sz="2000" u="none" strike="noStrike" dirty="0" err="1">
                          <a:effectLst/>
                        </a:rPr>
                        <a:t>E.place</a:t>
                      </a:r>
                      <a:r>
                        <a:rPr lang="en-US" sz="2000" u="none" strike="noStrike" dirty="0">
                          <a:effectLst/>
                        </a:rPr>
                        <a:t> "=" "0" "</a:t>
                      </a:r>
                      <a:r>
                        <a:rPr lang="en-US" sz="2000" u="none" strike="noStrike" dirty="0" err="1">
                          <a:effectLst/>
                        </a:rPr>
                        <a:t>goto</a:t>
                      </a:r>
                      <a:r>
                        <a:rPr lang="en-US" sz="2000" u="none" strike="noStrike" dirty="0">
                          <a:effectLst/>
                        </a:rPr>
                        <a:t>"  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marL="273050" indent="0" algn="l" fontAlgn="t"/>
                      <a:r>
                        <a:rPr lang="en-US" sz="2000" u="none" strike="noStrike" dirty="0" err="1" smtClean="0">
                          <a:effectLst/>
                        </a:rPr>
                        <a:t>S.after</a:t>
                      </a:r>
                      <a:r>
                        <a:rPr lang="en-US" sz="2000" u="none" strike="noStrike" dirty="0">
                          <a:effectLst/>
                        </a:rPr>
                        <a:t>) ||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               S1.code ||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               gen("</a:t>
                      </a:r>
                      <a:r>
                        <a:rPr lang="en-US" sz="2000" u="none" strike="noStrike" dirty="0" err="1">
                          <a:effectLst/>
                        </a:rPr>
                        <a:t>goto</a:t>
                      </a:r>
                      <a:r>
                        <a:rPr lang="en-US" sz="2000" u="none" strike="noStrike" dirty="0">
                          <a:effectLst/>
                        </a:rPr>
                        <a:t>" </a:t>
                      </a:r>
                      <a:r>
                        <a:rPr lang="en-US" sz="2000" u="none" strike="noStrike" dirty="0" err="1">
                          <a:effectLst/>
                        </a:rPr>
                        <a:t>S.begin</a:t>
                      </a:r>
                      <a:r>
                        <a:rPr lang="en-US" sz="2000" u="none" strike="noStrike" dirty="0">
                          <a:effectLst/>
                        </a:rPr>
                        <a:t>) ||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               gen(</a:t>
                      </a:r>
                      <a:r>
                        <a:rPr lang="en-US" sz="2000" u="none" strike="noStrike" dirty="0" err="1">
                          <a:effectLst/>
                        </a:rPr>
                        <a:t>S.after</a:t>
                      </a:r>
                      <a:r>
                        <a:rPr lang="en-US" sz="2000" u="none" strike="noStrike" dirty="0">
                          <a:effectLst/>
                        </a:rPr>
                        <a:t> ":")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00837"/>
              </p:ext>
            </p:extLst>
          </p:nvPr>
        </p:nvGraphicFramePr>
        <p:xfrm>
          <a:off x="4716016" y="4581128"/>
          <a:ext cx="3096343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3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E.Code</a:t>
                      </a:r>
                      <a:endParaRPr lang="el-GR" sz="22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if. </a:t>
                      </a:r>
                      <a:r>
                        <a:rPr lang="en-US" sz="2200" dirty="0" err="1" smtClean="0"/>
                        <a:t>E.place</a:t>
                      </a:r>
                      <a:r>
                        <a:rPr lang="en-US" sz="2200" dirty="0" smtClean="0"/>
                        <a:t>=0 </a:t>
                      </a:r>
                      <a:r>
                        <a:rPr lang="en-US" sz="2200" dirty="0" err="1" smtClean="0"/>
                        <a:t>goto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S.after</a:t>
                      </a:r>
                      <a:endParaRPr lang="el-GR" sz="22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blipFill rotWithShape="0">
                      <a:blip r:embed="rId3"/>
                      <a:stretch>
                        <a:fillRect l="-196" t="-210000" r="-393" b="-128571"/>
                      </a:stretch>
                    </a:blip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Goto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S.begin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11747" y="6173857"/>
            <a:ext cx="129614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 .after: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1695" y="4365104"/>
            <a:ext cx="129614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 .begin: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rc 9"/>
          <p:cNvSpPr/>
          <p:nvPr/>
        </p:nvSpPr>
        <p:spPr>
          <a:xfrm rot="16200000">
            <a:off x="3959661" y="5138115"/>
            <a:ext cx="1533243" cy="492544"/>
          </a:xfrm>
          <a:prstGeom prst="arc">
            <a:avLst>
              <a:gd name="adj1" fmla="val 10863440"/>
              <a:gd name="adj2" fmla="val 21363987"/>
            </a:avLst>
          </a:prstGeom>
          <a:ln>
            <a:solidFill>
              <a:srgbClr val="82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 rot="5400000">
            <a:off x="7345700" y="5479838"/>
            <a:ext cx="993816" cy="348528"/>
          </a:xfrm>
          <a:prstGeom prst="arc">
            <a:avLst>
              <a:gd name="adj1" fmla="val 10863440"/>
              <a:gd name="adj2" fmla="val 21363987"/>
            </a:avLst>
          </a:prstGeom>
          <a:ln>
            <a:solidFill>
              <a:srgbClr val="82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55576" y="2768600"/>
            <a:ext cx="1720651" cy="4089400"/>
            <a:chOff x="4032" y="1304"/>
            <a:chExt cx="721" cy="2576"/>
          </a:xfrm>
        </p:grpSpPr>
        <p:cxnSp>
          <p:nvCxnSpPr>
            <p:cNvPr id="12" name="AutoShape 5"/>
            <p:cNvCxnSpPr>
              <a:cxnSpLocks noChangeShapeType="1"/>
              <a:stCxn id="20" idx="2"/>
              <a:endCxn id="21" idx="0"/>
            </p:cNvCxnSpPr>
            <p:nvPr/>
          </p:nvCxnSpPr>
          <p:spPr bwMode="auto">
            <a:xfrm>
              <a:off x="4392" y="1920"/>
              <a:ext cx="0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</p:cNvCxnSpPr>
            <p:nvPr/>
          </p:nvCxnSpPr>
          <p:spPr bwMode="auto">
            <a:xfrm>
              <a:off x="4368" y="2496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7"/>
            <p:cNvCxnSpPr>
              <a:cxnSpLocks noChangeShapeType="1"/>
              <a:stCxn id="22" idx="2"/>
              <a:endCxn id="23" idx="0"/>
            </p:cNvCxnSpPr>
            <p:nvPr/>
          </p:nvCxnSpPr>
          <p:spPr bwMode="auto">
            <a:xfrm>
              <a:off x="4392" y="3040"/>
              <a:ext cx="0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8"/>
            <p:cNvCxnSpPr>
              <a:cxnSpLocks noChangeShapeType="1"/>
              <a:stCxn id="22" idx="3"/>
              <a:endCxn id="21" idx="3"/>
            </p:cNvCxnSpPr>
            <p:nvPr/>
          </p:nvCxnSpPr>
          <p:spPr bwMode="auto">
            <a:xfrm flipV="1">
              <a:off x="4752" y="2336"/>
              <a:ext cx="1" cy="560"/>
            </a:xfrm>
            <a:prstGeom prst="bentConnector3">
              <a:avLst>
                <a:gd name="adj1" fmla="val 144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9"/>
            <p:cNvCxnSpPr>
              <a:cxnSpLocks noChangeShapeType="1"/>
            </p:cNvCxnSpPr>
            <p:nvPr/>
          </p:nvCxnSpPr>
          <p:spPr bwMode="auto">
            <a:xfrm>
              <a:off x="4752" y="1776"/>
              <a:ext cx="1" cy="1680"/>
            </a:xfrm>
            <a:prstGeom prst="bentConnector3">
              <a:avLst>
                <a:gd name="adj1" fmla="val 2720000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032" y="1632"/>
              <a:ext cx="72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altLang="en-US" sz="1600" b="0" dirty="0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έλεγχος</a:t>
              </a:r>
              <a:endParaRPr lang="en-US" altLang="en-US" sz="1600" b="0" dirty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4032" y="2192"/>
              <a:ext cx="72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altLang="en-US" sz="1600" b="0" dirty="0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Σώμα</a:t>
              </a:r>
              <a:r>
                <a:rPr lang="en-US" altLang="en-US" sz="1600" b="0" dirty="0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 (S1.code)</a:t>
              </a:r>
              <a:endParaRPr lang="en-US" altLang="en-US" sz="1600" b="0" dirty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4032" y="2752"/>
              <a:ext cx="72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altLang="en-US" sz="1600" b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έλεγχος</a:t>
              </a:r>
              <a:endParaRPr lang="en-US" altLang="en-US" sz="1600" b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4032" y="3312"/>
              <a:ext cx="72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600" b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ε</a:t>
              </a:r>
              <a:r>
                <a:rPr lang="el-GR" altLang="en-US" sz="1600" b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πόμενο </a:t>
              </a:r>
              <a:endParaRPr lang="en-US" altLang="en-US" sz="1600" b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600" b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block</a:t>
              </a: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4200" y="3736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25" name="AutoShape 15"/>
            <p:cNvCxnSpPr>
              <a:cxnSpLocks noChangeShapeType="1"/>
              <a:stCxn id="23" idx="2"/>
              <a:endCxn id="24" idx="0"/>
            </p:cNvCxnSpPr>
            <p:nvPr/>
          </p:nvCxnSpPr>
          <p:spPr bwMode="auto">
            <a:xfrm>
              <a:off x="4392" y="360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4200" y="1304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27" name="AutoShape 17"/>
            <p:cNvCxnSpPr>
              <a:cxnSpLocks noChangeShapeType="1"/>
              <a:stCxn id="26" idx="2"/>
              <a:endCxn id="20" idx="0"/>
            </p:cNvCxnSpPr>
            <p:nvPr/>
          </p:nvCxnSpPr>
          <p:spPr bwMode="auto">
            <a:xfrm>
              <a:off x="4392" y="1448"/>
              <a:ext cx="0" cy="1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25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Ρουτίνα μετάφρασης εντολής </a:t>
            </a:r>
            <a:r>
              <a:rPr lang="en-US" dirty="0" smtClean="0"/>
              <a:t>WHILE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Γενικό σχήμα </a:t>
            </a:r>
            <a:r>
              <a:rPr lang="el-GR" sz="2400" b="1" dirty="0" smtClean="0">
                <a:solidFill>
                  <a:srgbClr val="820000"/>
                </a:solidFill>
              </a:rPr>
              <a:t>μετάφρασης</a:t>
            </a:r>
            <a:r>
              <a:rPr lang="en-US" sz="2400" b="1" dirty="0" smtClean="0">
                <a:solidFill>
                  <a:srgbClr val="820000"/>
                </a:solidFill>
              </a:rPr>
              <a:t>   </a:t>
            </a:r>
            <a:r>
              <a:rPr lang="en-US" sz="2400" b="1" i="1" dirty="0" smtClean="0">
                <a:solidFill>
                  <a:srgbClr val="004A82"/>
                </a:solidFill>
                <a:cs typeface="Arial" panose="020B0604020202020204" pitchFamily="34" charset="0"/>
              </a:rPr>
              <a:t>&lt;</a:t>
            </a:r>
            <a:r>
              <a:rPr lang="en-US" sz="2400" b="1" i="1" dirty="0">
                <a:solidFill>
                  <a:srgbClr val="004A82"/>
                </a:solidFill>
                <a:cs typeface="Arial" panose="020B0604020202020204" pitchFamily="34" charset="0"/>
              </a:rPr>
              <a:t>WHILE&gt; </a:t>
            </a:r>
            <a:r>
              <a:rPr lang="el-GR" sz="2400" b="1" i="1" dirty="0">
                <a:solidFill>
                  <a:srgbClr val="004A8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l-GR" sz="2400" b="1" i="1" dirty="0">
                <a:solidFill>
                  <a:srgbClr val="004A82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004A82"/>
                </a:solidFill>
                <a:cs typeface="Times New Roman" panose="02020603050405020304" pitchFamily="18" charset="0"/>
              </a:rPr>
              <a:t>while E do </a:t>
            </a:r>
            <a:r>
              <a:rPr lang="en-US" sz="2400" b="1" i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S1</a:t>
            </a:r>
            <a:r>
              <a:rPr lang="el-GR" sz="2400" b="1" i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endParaRPr lang="el-GR" sz="2400" b="1" i="1" dirty="0">
              <a:solidFill>
                <a:srgbClr val="004A8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4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3" y="2060848"/>
            <a:ext cx="504056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ewlabel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ewlabel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(x2);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000" b="1" dirty="0" smtClean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(x1,’:’);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 (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E,E.place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(‘if’ ,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E.place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,‘=0 goto’,x2);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 (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B,B.place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000" b="1" dirty="0" smtClean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(‘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,x1);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(x2,‘:’);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Πίνακας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492887"/>
                  </p:ext>
                </p:extLst>
              </p:nvPr>
            </p:nvGraphicFramePr>
            <p:xfrm>
              <a:off x="5745787" y="2103975"/>
              <a:ext cx="3096343" cy="1706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9634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 smtClean="0"/>
                            <a:t>E.Code</a:t>
                          </a:r>
                          <a:endParaRPr lang="el-GR" sz="22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if. </a:t>
                          </a:r>
                          <a:r>
                            <a:rPr lang="en-US" sz="2200" dirty="0" err="1" smtClean="0"/>
                            <a:t>E.place</a:t>
                          </a:r>
                          <a:r>
                            <a:rPr lang="en-US" sz="2200" dirty="0" smtClean="0"/>
                            <a:t>=0 </a:t>
                          </a:r>
                          <a:r>
                            <a:rPr lang="en-US" sz="2200" dirty="0" err="1" smtClean="0"/>
                            <a:t>goto</a:t>
                          </a:r>
                          <a:r>
                            <a:rPr lang="en-US" sz="2200" dirty="0" smtClean="0"/>
                            <a:t> </a:t>
                          </a:r>
                          <a:r>
                            <a:rPr lang="en-US" sz="2200" dirty="0" err="1" smtClean="0"/>
                            <a:t>S.after</a:t>
                          </a:r>
                          <a:endParaRPr lang="el-GR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22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20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 smtClean="0"/>
                            <a:t>.code</a:t>
                          </a:r>
                          <a:endParaRPr lang="el-GR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 smtClean="0"/>
                            <a:t>Goto</a:t>
                          </a:r>
                          <a:r>
                            <a:rPr lang="en-US" sz="2200" dirty="0" smtClean="0"/>
                            <a:t> </a:t>
                          </a:r>
                          <a:r>
                            <a:rPr lang="en-US" sz="2200" dirty="0" err="1" smtClean="0"/>
                            <a:t>S.begin</a:t>
                          </a:r>
                          <a:endParaRPr lang="el-GR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Πίνακας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52599775"/>
                  </p:ext>
                </p:extLst>
              </p:nvPr>
            </p:nvGraphicFramePr>
            <p:xfrm>
              <a:off x="5745787" y="2103975"/>
              <a:ext cx="3096343" cy="1706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96343"/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 smtClean="0"/>
                            <a:t>E.Code</a:t>
                          </a:r>
                          <a:endParaRPr lang="el-GR" sz="2200" b="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if. </a:t>
                          </a:r>
                          <a:r>
                            <a:rPr lang="en-US" sz="2200" dirty="0" err="1" smtClean="0"/>
                            <a:t>E.place</a:t>
                          </a:r>
                          <a:r>
                            <a:rPr lang="en-US" sz="2200" dirty="0" smtClean="0"/>
                            <a:t>=0 </a:t>
                          </a:r>
                          <a:r>
                            <a:rPr lang="en-US" sz="2200" dirty="0" err="1" smtClean="0"/>
                            <a:t>goto</a:t>
                          </a:r>
                          <a:r>
                            <a:rPr lang="en-US" sz="2200" dirty="0" smtClean="0"/>
                            <a:t> </a:t>
                          </a:r>
                          <a:r>
                            <a:rPr lang="en-US" sz="2200" dirty="0" err="1" smtClean="0"/>
                            <a:t>S.after</a:t>
                          </a:r>
                          <a:endParaRPr lang="el-GR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97" t="-208571" r="-197" b="-12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 smtClean="0"/>
                            <a:t>Goto</a:t>
                          </a:r>
                          <a:r>
                            <a:rPr lang="en-US" sz="2200" dirty="0" smtClean="0"/>
                            <a:t> </a:t>
                          </a:r>
                          <a:r>
                            <a:rPr lang="en-US" sz="2200" dirty="0" err="1" smtClean="0"/>
                            <a:t>S.begin</a:t>
                          </a:r>
                          <a:endParaRPr lang="el-GR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4741518" y="3696704"/>
            <a:ext cx="129614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 .after: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1466" y="1887951"/>
            <a:ext cx="129614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 .begin: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Arc 19"/>
          <p:cNvSpPr/>
          <p:nvPr/>
        </p:nvSpPr>
        <p:spPr>
          <a:xfrm rot="16200000">
            <a:off x="4989432" y="2660962"/>
            <a:ext cx="1533243" cy="492544"/>
          </a:xfrm>
          <a:prstGeom prst="arc">
            <a:avLst>
              <a:gd name="adj1" fmla="val 10863440"/>
              <a:gd name="adj2" fmla="val 21363987"/>
            </a:avLst>
          </a:prstGeom>
          <a:ln>
            <a:solidFill>
              <a:srgbClr val="82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 rot="5400000">
            <a:off x="8375471" y="3002685"/>
            <a:ext cx="993816" cy="348528"/>
          </a:xfrm>
          <a:prstGeom prst="arc">
            <a:avLst>
              <a:gd name="adj1" fmla="val 10863440"/>
              <a:gd name="adj2" fmla="val 21363987"/>
            </a:avLst>
          </a:prstGeom>
          <a:ln>
            <a:solidFill>
              <a:srgbClr val="82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156176" y="4005064"/>
            <a:ext cx="1872208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gen (x1, ‘:’)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E.Code</a:t>
            </a:r>
            <a:endParaRPr lang="en-US" b="1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gen (if…)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S1.Code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gen (‘</a:t>
            </a:r>
            <a:r>
              <a:rPr lang="en-US" b="1" dirty="0" err="1" smtClean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goto</a:t>
            </a:r>
            <a:r>
              <a:rPr lang="en-US" b="1" dirty="0" smtClean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’, x1)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gen (x2, ‘:’)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4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4000" dirty="0"/>
              <a:t>Παράδειγμα μετάφρασης εντολής </a:t>
            </a:r>
            <a:r>
              <a:rPr lang="en-US" sz="4000" dirty="0" smtClean="0"/>
              <a:t>WHILE </a:t>
            </a:r>
            <a:r>
              <a:rPr lang="en-US" sz="3200" b="0" dirty="0" smtClean="0"/>
              <a:t>(</a:t>
            </a:r>
            <a:r>
              <a:rPr lang="en-US" sz="3200" b="0" dirty="0" smtClean="0"/>
              <a:t>1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</a:t>
            </a:r>
            <a:r>
              <a:rPr lang="el-GR" sz="3200" b="0" dirty="0" smtClean="0"/>
              <a:t>2</a:t>
            </a:r>
            <a:r>
              <a:rPr lang="en-US" sz="3200" b="0" dirty="0" smtClean="0"/>
              <a:t>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3568" y="1988840"/>
            <a:ext cx="2952576" cy="2925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92113" algn="l"/>
              </a:tabLst>
              <a:defRPr/>
            </a:pPr>
            <a:r>
              <a:rPr lang="el-GR" sz="2400" b="1" kern="0" dirty="0">
                <a:solidFill>
                  <a:srgbClr val="F79646">
                    <a:lumMod val="20000"/>
                    <a:lumOff val="80000"/>
                  </a:srgbClr>
                </a:solidFill>
                <a:latin typeface="Calibri"/>
              </a:rPr>
              <a:t>Παράδειγμα:</a:t>
            </a:r>
            <a:endParaRPr lang="en-US" sz="2400" b="1" kern="0" dirty="0">
              <a:solidFill>
                <a:srgbClr val="F79646">
                  <a:lumMod val="20000"/>
                  <a:lumOff val="80000"/>
                </a:srgbClr>
              </a:solidFill>
              <a:latin typeface="Calibri"/>
              <a:cs typeface="Times New Roman" pitchFamily="18" charset="0"/>
            </a:endParaRPr>
          </a:p>
          <a:p>
            <a:pPr algn="just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tabLst>
                <a:tab pos="392113" algn="l"/>
              </a:tabLst>
              <a:defRPr/>
            </a:pPr>
            <a:r>
              <a:rPr lang="en-US" sz="2400" b="1" kern="0" dirty="0">
                <a:solidFill>
                  <a:srgbClr val="FFFFFF"/>
                </a:solidFill>
                <a:latin typeface="Calibri"/>
                <a:cs typeface="Times New Roman" pitchFamily="18" charset="0"/>
              </a:rPr>
              <a:t>while</a:t>
            </a:r>
            <a:r>
              <a:rPr lang="en-US" sz="2400" kern="0" dirty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(a&lt;b) do </a:t>
            </a:r>
            <a:endParaRPr lang="el-GR" sz="2400" kern="0" dirty="0">
              <a:solidFill>
                <a:srgbClr val="FFFFFF"/>
              </a:solidFill>
              <a:latin typeface="Calibri"/>
              <a:cs typeface="Times New Roman" pitchFamily="18" charset="0"/>
            </a:endParaRPr>
          </a:p>
          <a:p>
            <a:pPr algn="just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tabLst>
                <a:tab pos="392113" algn="l"/>
              </a:tabLs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/>
                <a:cs typeface="Times New Roman" pitchFamily="18" charset="0"/>
              </a:rPr>
              <a:t>	</a:t>
            </a:r>
            <a:r>
              <a:rPr lang="en-US" sz="2400" b="1" kern="0" dirty="0">
                <a:solidFill>
                  <a:srgbClr val="FFFFFF"/>
                </a:solidFill>
                <a:latin typeface="Calibri"/>
                <a:cs typeface="Times New Roman" pitchFamily="18" charset="0"/>
              </a:rPr>
              <a:t>begin</a:t>
            </a:r>
            <a:endParaRPr lang="el-GR" sz="2400" kern="0" dirty="0">
              <a:solidFill>
                <a:srgbClr val="FFFFFF"/>
              </a:solidFill>
              <a:latin typeface="Calibri"/>
              <a:cs typeface="Times New Roman" pitchFamily="18" charset="0"/>
            </a:endParaRPr>
          </a:p>
          <a:p>
            <a:pPr algn="just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tabLst>
                <a:tab pos="392113" algn="l"/>
              </a:tabLs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/>
                <a:cs typeface="Times New Roman" pitchFamily="18" charset="0"/>
              </a:rPr>
              <a:t>		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cs typeface="Times New Roman" pitchFamily="18" charset="0"/>
              </a:rPr>
              <a:t>i</a:t>
            </a:r>
            <a:r>
              <a:rPr lang="en-US" sz="2400" kern="0" dirty="0">
                <a:solidFill>
                  <a:srgbClr val="FFFFFF"/>
                </a:solidFill>
                <a:latin typeface="Calibri"/>
                <a:cs typeface="Times New Roman" pitchFamily="18" charset="0"/>
              </a:rPr>
              <a:t>:=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cs typeface="Times New Roman" pitchFamily="18" charset="0"/>
              </a:rPr>
              <a:t>i+l</a:t>
            </a:r>
            <a:endParaRPr lang="el-GR" sz="2400" kern="0" dirty="0">
              <a:solidFill>
                <a:srgbClr val="FFFFFF"/>
              </a:solidFill>
              <a:latin typeface="Calibri"/>
              <a:cs typeface="Times New Roman" pitchFamily="18" charset="0"/>
            </a:endParaRPr>
          </a:p>
          <a:p>
            <a:pPr algn="just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tabLst>
                <a:tab pos="392113" algn="l"/>
              </a:tabLs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/>
                <a:cs typeface="Times New Roman" pitchFamily="18" charset="0"/>
              </a:rPr>
              <a:t>		a:=a*a+7*a </a:t>
            </a:r>
            <a:endParaRPr lang="el-GR" sz="2400" kern="0" dirty="0">
              <a:solidFill>
                <a:srgbClr val="FFFFFF"/>
              </a:solidFill>
              <a:latin typeface="Calibri"/>
              <a:cs typeface="Times New Roman" pitchFamily="18" charset="0"/>
            </a:endParaRPr>
          </a:p>
          <a:p>
            <a:pPr algn="just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tabLst>
                <a:tab pos="392113" algn="l"/>
              </a:tabLs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/>
                <a:cs typeface="Times New Roman" pitchFamily="18" charset="0"/>
              </a:rPr>
              <a:t>	</a:t>
            </a:r>
            <a:r>
              <a:rPr lang="en-US" sz="2400" b="1" kern="0" dirty="0">
                <a:solidFill>
                  <a:srgbClr val="FFFFFF"/>
                </a:solidFill>
                <a:latin typeface="Calibri"/>
                <a:cs typeface="Times New Roman" pitchFamily="18" charset="0"/>
              </a:rPr>
              <a:t>end</a:t>
            </a:r>
            <a:r>
              <a:rPr lang="el-GR" sz="2400" b="1" kern="0" dirty="0">
                <a:solidFill>
                  <a:srgbClr val="FFFFFF"/>
                </a:solidFill>
                <a:latin typeface="Calibri"/>
                <a:cs typeface="Times New Roman" pitchFamily="18" charset="0"/>
              </a:rPr>
              <a:t>;</a:t>
            </a:r>
            <a:endParaRPr lang="el-GR" sz="2400" kern="0" dirty="0">
              <a:solidFill>
                <a:srgbClr val="FFFFFF"/>
              </a:solidFill>
              <a:latin typeface="Calibri"/>
              <a:cs typeface="Times New Roman" pitchFamily="18" charset="0"/>
            </a:endParaRPr>
          </a:p>
          <a:p>
            <a:pPr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tabLst>
                <a:tab pos="392113" algn="l"/>
              </a:tabLs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/>
                <a:cs typeface="Times New Roman" pitchFamily="18" charset="0"/>
              </a:rPr>
              <a:t>b</a:t>
            </a:r>
            <a:r>
              <a:rPr lang="el-GR" sz="2400" kern="0" dirty="0">
                <a:solidFill>
                  <a:srgbClr val="FFFFFF"/>
                </a:solidFill>
                <a:latin typeface="Calibri"/>
                <a:cs typeface="Times New Roman" pitchFamily="18" charset="0"/>
              </a:rPr>
              <a:t>:=7;</a:t>
            </a:r>
            <a:r>
              <a:rPr lang="el-GR" sz="2400" kern="0" dirty="0">
                <a:solidFill>
                  <a:srgbClr val="FFFFFF"/>
                </a:solidFill>
                <a:latin typeface="Calibri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5010" y="1988840"/>
            <a:ext cx="50363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ewlabel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(x1);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ewlabel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(x2);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 (x1,’:’);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 (a&lt;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b,E.place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 (‘if’ ,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E.place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‘=0 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,x2);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 (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:=i+1 a:=a*a+7*a,  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B.place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en(‘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,x1);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 (x2,‘:’);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1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Παράδειγμα μετάφρασης εντολής </a:t>
            </a:r>
            <a:r>
              <a:rPr lang="en-US" sz="4400" dirty="0" smtClean="0"/>
              <a:t>WHILE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</a:t>
            </a:r>
            <a:r>
              <a:rPr lang="en-US" sz="3600" b="0" dirty="0"/>
              <a:t> </a:t>
            </a:r>
            <a:r>
              <a:rPr lang="el-GR" sz="3600" b="0" dirty="0" smtClean="0"/>
              <a:t>2</a:t>
            </a:r>
            <a:r>
              <a:rPr lang="en-US" sz="3600" b="0" dirty="0" smtClean="0"/>
              <a:t>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1"/>
          <a:stretch>
            <a:fillRect/>
          </a:stretch>
        </p:blipFill>
        <p:spPr bwMode="auto">
          <a:xfrm>
            <a:off x="1331640" y="1333462"/>
            <a:ext cx="6978539" cy="501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25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5"/>
  <p:tag name="ISPRING_RESOURCE_PATHS_HASH_2" val="b3df5c846c8b8883ece2fccbd6143b83642580"/>
  <p:tag name="ARTICULATE_PROJECT_OPEN" val="0"/>
  <p:tag name="ISPRING_RESOURCE_PATHS_HASH_PRESENTER" val="f32b71aded202ca52818e3f52cb629a17739c6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1490</TotalTime>
  <Words>1897</Words>
  <Application>Microsoft Office PowerPoint</Application>
  <PresentationFormat>On-screen Show (4:3)</PresentationFormat>
  <Paragraphs>455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OC_template_updated</vt:lpstr>
      <vt:lpstr>Office Theme</vt:lpstr>
      <vt:lpstr>Μεταγλωττιστές (Compilers) (Θ)</vt:lpstr>
      <vt:lpstr>Εντολές ελέγχου ροής</vt:lpstr>
      <vt:lpstr>Μετάφραση εντολής if ..then ..</vt:lpstr>
      <vt:lpstr>Μετάφραση εντολής if .. then.. else..</vt:lpstr>
      <vt:lpstr>Παράδειγμα μετάφρασης εντολής if σε τετράδες</vt:lpstr>
      <vt:lpstr>Παράδειγμα : μετάφραση WHILE</vt:lpstr>
      <vt:lpstr>Ρουτίνα μετάφρασης εντολής WHILE</vt:lpstr>
      <vt:lpstr>Παράδειγμα μετάφρασης εντολής WHILE (1 από 2)</vt:lpstr>
      <vt:lpstr>Παράδειγμα μετάφρασης εντολής WHILE (2 από 2)</vt:lpstr>
      <vt:lpstr>Λογική σύγκριση</vt:lpstr>
      <vt:lpstr>Λογική σύγκριση με εκφράσεις</vt:lpstr>
      <vt:lpstr>Λογικό and - παράδειγμα</vt:lpstr>
      <vt:lpstr>Βραχυκυκλωμένες Λογικές Εκφράσεις (1)</vt:lpstr>
      <vt:lpstr>Βραχυκυκλωμένες Λογικές Εκφράσεις (2)</vt:lpstr>
      <vt:lpstr>Δηλώσεις Μεταβλητών</vt:lpstr>
      <vt:lpstr>Αντίστοιχο Σχέδιο Μετάφρασης</vt:lpstr>
      <vt:lpstr>Μετάφραση εντολών ανάθεσης σε πίνακα (1 από 3)</vt:lpstr>
      <vt:lpstr>Μετάφραση εντολών ανάθεσης σε πίνακα (2 από 3)</vt:lpstr>
      <vt:lpstr>Μετάφραση εντολών ανάθεσης σε πίνακα (3 από 3)</vt:lpstr>
      <vt:lpstr>Παράδειγμα ΚΤΔ για εντολές switch</vt:lpstr>
      <vt:lpstr>Σχέδιο Παραγωγής ΚΤΔ για switch</vt:lpstr>
      <vt:lpstr>Τεχνική Backpatching (1 από 2) </vt:lpstr>
      <vt:lpstr>Τεχνική Backpatching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139</cp:revision>
  <dcterms:created xsi:type="dcterms:W3CDTF">2014-01-22T07:18:58Z</dcterms:created>
  <dcterms:modified xsi:type="dcterms:W3CDTF">2015-11-30T14:05:36Z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CA9A33CE-1C0A-446E-ADF1-5E32BA3AE201</vt:lpwstr>
  </property>
  <property fmtid="{D5CDD505-2E9C-101B-9397-08002B2CF9AE}" pid="3" name="ArticulatePath">
    <vt:lpwstr>_Όύω___ύύ_ίύ__ 12 28.1.14 e</vt:lpwstr>
  </property>
</Properties>
</file>