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Lst>
  <p:notesMasterIdLst>
    <p:notesMasterId r:id="rId55"/>
  </p:notesMasterIdLst>
  <p:handoutMasterIdLst>
    <p:handoutMasterId r:id="rId56"/>
  </p:handoutMasterIdLst>
  <p:sldIdLst>
    <p:sldId id="309" r:id="rId3"/>
    <p:sldId id="258" r:id="rId4"/>
    <p:sldId id="264" r:id="rId5"/>
    <p:sldId id="265" r:id="rId6"/>
    <p:sldId id="266" r:id="rId7"/>
    <p:sldId id="267" r:id="rId8"/>
    <p:sldId id="292" r:id="rId9"/>
    <p:sldId id="268" r:id="rId10"/>
    <p:sldId id="302" r:id="rId11"/>
    <p:sldId id="269" r:id="rId12"/>
    <p:sldId id="293" r:id="rId13"/>
    <p:sldId id="270" r:id="rId14"/>
    <p:sldId id="294" r:id="rId15"/>
    <p:sldId id="271" r:id="rId16"/>
    <p:sldId id="295" r:id="rId17"/>
    <p:sldId id="272" r:id="rId18"/>
    <p:sldId id="296" r:id="rId19"/>
    <p:sldId id="297" r:id="rId20"/>
    <p:sldId id="274" r:id="rId21"/>
    <p:sldId id="298" r:id="rId22"/>
    <p:sldId id="299" r:id="rId23"/>
    <p:sldId id="275" r:id="rId24"/>
    <p:sldId id="276" r:id="rId25"/>
    <p:sldId id="273" r:id="rId26"/>
    <p:sldId id="303" r:id="rId27"/>
    <p:sldId id="277" r:id="rId28"/>
    <p:sldId id="304" r:id="rId29"/>
    <p:sldId id="306" r:id="rId30"/>
    <p:sldId id="278" r:id="rId31"/>
    <p:sldId id="307" r:id="rId32"/>
    <p:sldId id="305" r:id="rId33"/>
    <p:sldId id="279" r:id="rId34"/>
    <p:sldId id="308"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310" r:id="rId48"/>
    <p:sldId id="311" r:id="rId49"/>
    <p:sldId id="312" r:id="rId50"/>
    <p:sldId id="313" r:id="rId51"/>
    <p:sldId id="314" r:id="rId52"/>
    <p:sldId id="315" r:id="rId53"/>
    <p:sldId id="316" r:id="rId54"/>
  </p:sldIdLst>
  <p:sldSz cx="9144000" cy="6858000" type="screen4x3"/>
  <p:notesSz cx="7104063" cy="10234613"/>
  <p:custDataLst>
    <p:tags r:id="rId57"/>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C82"/>
    <a:srgbClr val="F3A14F"/>
    <a:srgbClr val="E8C0B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78" d="100"/>
          <a:sy n="78" d="100"/>
        </p:scale>
        <p:origin x="-90" y="-6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gs" Target="tags/tag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8/12/2015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8/12/2015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a:t>
            </a:fld>
            <a:endParaRPr lang="el-GR" dirty="0"/>
          </a:p>
        </p:txBody>
      </p:sp>
    </p:spTree>
    <p:extLst>
      <p:ext uri="{BB962C8B-B14F-4D97-AF65-F5344CB8AC3E}">
        <p14:creationId xmlns:p14="http://schemas.microsoft.com/office/powerpoint/2010/main" val="3734312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45</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46</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47</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48</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50</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51</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41184018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1812708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22123141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1322691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9414464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93567251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82895594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45417377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2669300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457200" y="1412776"/>
            <a:ext cx="8229600" cy="4824536"/>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Rectangle 5"/>
          <p:cNvSpPr/>
          <p:nvPr userDrawn="1"/>
        </p:nvSpPr>
        <p:spPr>
          <a:xfrm>
            <a:off x="0" y="1114044"/>
            <a:ext cx="9144000" cy="228600"/>
          </a:xfrm>
          <a:prstGeom prst="rect">
            <a:avLst/>
          </a:prstGeom>
          <a:solidFill>
            <a:schemeClr val="tx2">
              <a:lumMod val="40000"/>
              <a:lumOff val="6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315684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a:noFill/>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02701801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amazon.com/Process-Modelling-Analysis-Systems-Engineering/dp/0121569314/ref=sr_1_5?s=books&amp;ie=UTF8&amp;qid=1403000327&amp;sr=1-5"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amazon.com/Process-Modelling-Analysis-Systems-Engineering/dp/0121569314/ref=sr_1_5?s=books&amp;ie=UTF8&amp;qid=1403000327&amp;sr=1-5"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onlinelibrary.wiley.com/journal/10.1111/(ISSN)1365-2575"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journals.elsevier.com/information-system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comsis.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palgrave-journals.com/ejis/index.html"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inderscience.com/jhome.php?jcode=ijstmi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ijsdir.jrc.ec.europa.eu/index.php/ijsdir"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educationaldatamining.org/JEDM/index.php/JED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springer.com/computer/database+management+&amp;+information+retrieval/journal/10618"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businessballs.com/business-process-modelling.htm" TargetMode="External"/><Relationship Id="rId2" Type="http://schemas.openxmlformats.org/officeDocument/2006/relationships/hyperlink" Target="http://www.itl.nist.gov/div898/handbook/index.htm" TargetMode="External"/><Relationship Id="rId1" Type="http://schemas.openxmlformats.org/officeDocument/2006/relationships/slideLayout" Target="../slideLayouts/slideLayout2.xml"/><Relationship Id="rId4" Type="http://schemas.openxmlformats.org/officeDocument/2006/relationships/hyperlink" Target="http://dna.fernuni-hagen.de/papers/IntroSpatialDBMS.pdf"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class.teiath.gr/courses/TOP10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a:bodyPr>
          <a:lstStyle/>
          <a:p>
            <a:pPr lvl="1" algn="ctr"/>
            <a:r>
              <a:rPr lang="el-GR" sz="3600" b="1" dirty="0" smtClean="0">
                <a:solidFill>
                  <a:schemeClr val="tx1"/>
                </a:solidFill>
                <a:latin typeface="+mn-lt"/>
              </a:rPr>
              <a:t>Eιδικά θέματα βάσεων χωρικών δεδομένων και θεωρία συστημάτων- Θ</a:t>
            </a:r>
            <a:endParaRPr lang="el-GR" sz="3600" b="1" dirty="0">
              <a:solidFill>
                <a:schemeClr val="tx1"/>
              </a:solidFill>
              <a:latin typeface="+mn-lt"/>
            </a:endParaRPr>
          </a:p>
        </p:txBody>
      </p:sp>
      <p:sp>
        <p:nvSpPr>
          <p:cNvPr id="3" name="Υπότιτλος 2"/>
          <p:cNvSpPr>
            <a:spLocks noGrp="1"/>
          </p:cNvSpPr>
          <p:nvPr>
            <p:ph type="subTitle" idx="1"/>
          </p:nvPr>
        </p:nvSpPr>
        <p:spPr>
          <a:xfrm>
            <a:off x="179512" y="3096542"/>
            <a:ext cx="8712968" cy="2132657"/>
          </a:xfrm>
        </p:spPr>
        <p:txBody>
          <a:bodyPr>
            <a:noAutofit/>
          </a:bodyPr>
          <a:lstStyle/>
          <a:p>
            <a:pPr>
              <a:spcBef>
                <a:spcPts val="0"/>
              </a:spcBef>
              <a:spcAft>
                <a:spcPts val="1200"/>
              </a:spcAft>
            </a:pPr>
            <a:r>
              <a:rPr lang="el-GR" sz="2000" b="1" dirty="0" smtClean="0"/>
              <a:t>Ενότητα </a:t>
            </a:r>
            <a:r>
              <a:rPr lang="en-US" sz="2000" b="1" dirty="0"/>
              <a:t> </a:t>
            </a:r>
            <a:r>
              <a:rPr lang="el-GR" sz="2000" b="1" dirty="0"/>
              <a:t>0</a:t>
            </a:r>
            <a:r>
              <a:rPr lang="el-GR" sz="2000" dirty="0" smtClean="0"/>
              <a:t>:</a:t>
            </a:r>
            <a:r>
              <a:rPr lang="en-US" sz="2000" dirty="0" smtClean="0"/>
              <a:t> </a:t>
            </a:r>
            <a:r>
              <a:rPr lang="el-GR" sz="2000" dirty="0"/>
              <a:t>Σύντομες επεξηγήσεις και συνοπτικές πληροφορίες για το μάθημα</a:t>
            </a:r>
            <a:endParaRPr lang="en-US" sz="2000" dirty="0" smtClean="0"/>
          </a:p>
          <a:p>
            <a:pPr>
              <a:spcBef>
                <a:spcPts val="0"/>
              </a:spcBef>
              <a:spcAft>
                <a:spcPts val="1200"/>
              </a:spcAft>
            </a:pPr>
            <a:r>
              <a:rPr lang="el-GR" sz="2000" dirty="0" smtClean="0"/>
              <a:t>Δήμος Πανταζής</a:t>
            </a:r>
            <a:r>
              <a:rPr lang="el-GR" sz="2000" dirty="0" smtClean="0"/>
              <a:t> </a:t>
            </a:r>
            <a:r>
              <a:rPr lang="el-GR" sz="2000" dirty="0"/>
              <a:t>Dr, MSc, Αγρ.Τοπ.Μηχ. ΑΠΘ - Καθηγητής ΤΕΙ Αθήνας</a:t>
            </a:r>
            <a:endParaRPr lang="en-US" sz="2000" dirty="0"/>
          </a:p>
          <a:p>
            <a:pPr>
              <a:spcBef>
                <a:spcPts val="0"/>
              </a:spcBef>
            </a:pPr>
            <a:r>
              <a:rPr lang="el-GR" sz="2000" dirty="0"/>
              <a:t>Τμήμα </a:t>
            </a:r>
            <a:r>
              <a:rPr lang="el-GR" sz="2000" dirty="0" smtClean="0"/>
              <a:t>πολιτικών Μηχανικών ΤΕ και Μηχανικών Τοπογραφίας &amp; Γεωπληροφορικής ΤΕ</a:t>
            </a:r>
          </a:p>
          <a:p>
            <a:pPr>
              <a:spcBef>
                <a:spcPts val="0"/>
              </a:spcBef>
            </a:pPr>
            <a:r>
              <a:rPr lang="el-GR" sz="2000" dirty="0" smtClean="0"/>
              <a:t>Κατεύθυνση Μηχανικών Τοπογραφίας και Γεωπληροφορικής ΤΕ</a:t>
            </a:r>
            <a:endParaRPr lang="en-US" sz="20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19443826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 xmlns:a16="http://schemas.microsoft.com/office/drawing/2014/main" val="20000"/>
                    </a:ext>
                  </a:extLst>
                </a:gridCol>
                <a:gridCol w="3557112">
                  <a:extLst>
                    <a:ext uri="{9D8B030D-6E8A-4147-A177-3AD203B41FA5}">
                      <a16:colId xmlns="" xmlns:a16="http://schemas.microsoft.com/office/drawing/2014/main"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 xmlns:a16="http://schemas.microsoft.com/office/drawing/2014/main" val="10000"/>
                  </a:ext>
                </a:extLst>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5625"/>
          <a:stretch/>
        </p:blipFill>
        <p:spPr bwMode="auto">
          <a:xfrm>
            <a:off x="4044034" y="5367126"/>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6962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sz="4400" dirty="0" smtClean="0"/>
              <a:t>Μαθησιακά Αποτελέσματα </a:t>
            </a:r>
            <a:r>
              <a:rPr lang="el-GR" b="0" dirty="0" smtClean="0"/>
              <a:t>1/2</a:t>
            </a:r>
            <a:r>
              <a:rPr lang="en-US" sz="4400" dirty="0" smtClean="0"/>
              <a:t/>
            </a:r>
            <a:br>
              <a:rPr lang="en-US" sz="4400" dirty="0" smtClean="0"/>
            </a:br>
            <a:endParaRPr lang="en-US" sz="4400"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r>
              <a:rPr lang="el-GR" dirty="0" smtClean="0"/>
              <a:t>Α) Κατανόηση και εκμάθηση όλων των σταδίων </a:t>
            </a:r>
            <a:endParaRPr lang="en-US" dirty="0" smtClean="0"/>
          </a:p>
          <a:p>
            <a:pPr lvl="1"/>
            <a:r>
              <a:rPr lang="el-GR" dirty="0" smtClean="0"/>
              <a:t>δημιουργίας Βάσεων Χωρικών Δεδομένων (συμπεριλαμβανομένων των ΒΧΔ «πολλαπλών κλιμάκων»), </a:t>
            </a:r>
            <a:endParaRPr lang="en-US" dirty="0" smtClean="0"/>
          </a:p>
          <a:p>
            <a:pPr lvl="1"/>
            <a:r>
              <a:rPr lang="el-GR" dirty="0" smtClean="0"/>
              <a:t>ΣΠ (ανάλυση και σχεδιασμός) και </a:t>
            </a:r>
            <a:endParaRPr lang="en-US" dirty="0" smtClean="0"/>
          </a:p>
          <a:p>
            <a:pPr lvl="1"/>
            <a:r>
              <a:rPr lang="el-GR" dirty="0" smtClean="0"/>
              <a:t>μοντελοποίησης του χωροχρόνου. </a:t>
            </a:r>
            <a:endParaRPr lang="en-US" dirty="0" smtClean="0"/>
          </a:p>
          <a:p>
            <a:r>
              <a:rPr lang="el-GR" dirty="0" smtClean="0"/>
              <a:t>Β) Κατανόηση των βασικών μεθοδολογιών ανάλυσης και σχεδιασμού ΣΠ. Εφαρμογή τους στην ανάλυση και σχεδιασμό ΣΓΠ.</a:t>
            </a:r>
            <a:endParaRPr lang="en-US" dirty="0" smtClean="0"/>
          </a:p>
          <a:p>
            <a:r>
              <a:rPr lang="el-GR" dirty="0" smtClean="0"/>
              <a:t>Γ) Κατανόηση της κανονικοποίησης και σχεσιακής άλγεβρας Β(Χ)Δ. </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dirty="0" smtClean="0"/>
              <a:t>Μαθησιακά Αποτελέσματα</a:t>
            </a:r>
            <a:r>
              <a:rPr lang="el-GR" b="0" dirty="0" smtClean="0"/>
              <a:t> 2/2</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Δ) Εξοικείωση με τους τρόπους ενσωμάτωσής ΒΧΔ σε ΣΠ. </a:t>
            </a:r>
            <a:endParaRPr lang="en-US" dirty="0" smtClean="0"/>
          </a:p>
          <a:p>
            <a:r>
              <a:rPr lang="el-GR" dirty="0" smtClean="0"/>
              <a:t>Ε) Εξοικείωση με τη μοντελοποίηση δεδομένων, ενεργειών και διαδικασιών λήψης απόφασης ΣΠ. Κατανόηση προχωρημένων εννοιών και εφαρμογών του μοντέλου Ο/Σ και </a:t>
            </a:r>
            <a:r>
              <a:rPr lang="en-US" dirty="0" smtClean="0"/>
              <a:t>UML</a:t>
            </a:r>
            <a:r>
              <a:rPr lang="el-GR" dirty="0" smtClean="0"/>
              <a:t>. Εφαρμογή τους σε συγκεκριμένα παραδείγματα ανάπτυξης συστημάτων.</a:t>
            </a:r>
            <a:endParaRPr lang="en-US" dirty="0" smtClean="0"/>
          </a:p>
          <a:p>
            <a:r>
              <a:rPr lang="el-GR" dirty="0" smtClean="0"/>
              <a:t>ΣΤ) Απόκτηση δεξιοτήτων και ικανοτήτων για το σχεδιασμό, τη δημιουργία,</a:t>
            </a:r>
            <a:r>
              <a:rPr lang="en-US" dirty="0" smtClean="0"/>
              <a:t> </a:t>
            </a:r>
            <a:r>
              <a:rPr lang="el-GR" dirty="0" smtClean="0"/>
              <a:t>τον έλεγχο, και την ανάπτυξη μεταδεδομένων  ΣΠ και ΒΧΔ με χρήση </a:t>
            </a:r>
            <a:r>
              <a:rPr lang="en-US" dirty="0" smtClean="0"/>
              <a:t>CASE</a:t>
            </a:r>
            <a:r>
              <a:rPr lang="el-GR" dirty="0" smtClean="0"/>
              <a:t>-</a:t>
            </a:r>
            <a:r>
              <a:rPr lang="en-US" dirty="0" smtClean="0"/>
              <a:t>tools</a:t>
            </a:r>
            <a:r>
              <a:rPr lang="el-GR" dirty="0" smtClean="0"/>
              <a:t>. </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i="1" dirty="0" smtClean="0"/>
              <a:t/>
            </a:r>
            <a:br>
              <a:rPr lang="el-GR" i="1" dirty="0" smtClean="0"/>
            </a:br>
            <a:r>
              <a:rPr lang="el-GR" sz="4400" dirty="0" smtClean="0"/>
              <a:t>Το μάθημα αποσκοπεί: </a:t>
            </a:r>
            <a:r>
              <a:rPr lang="el-GR" b="0" dirty="0" smtClean="0"/>
              <a:t>1/4</a:t>
            </a:r>
            <a:r>
              <a:rPr lang="en-US" sz="4400" dirty="0" smtClean="0"/>
              <a:t/>
            </a:r>
            <a:br>
              <a:rPr lang="en-US" sz="4400" dirty="0" smtClean="0"/>
            </a:br>
            <a:endParaRPr lang="en-US" sz="4400" dirty="0"/>
          </a:p>
        </p:txBody>
      </p:sp>
      <p:sp>
        <p:nvSpPr>
          <p:cNvPr id="3" name="Content Placeholder 2"/>
          <p:cNvSpPr>
            <a:spLocks noGrp="1"/>
          </p:cNvSpPr>
          <p:nvPr>
            <p:ph idx="1"/>
          </p:nvPr>
        </p:nvSpPr>
        <p:spPr/>
        <p:txBody>
          <a:bodyPr>
            <a:normAutofit fontScale="77500" lnSpcReduction="20000"/>
          </a:bodyPr>
          <a:lstStyle/>
          <a:p>
            <a:pPr>
              <a:buNone/>
            </a:pPr>
            <a:r>
              <a:rPr lang="el-GR" dirty="0" smtClean="0"/>
              <a:t> </a:t>
            </a:r>
            <a:endParaRPr lang="en-US" sz="3100" dirty="0" smtClean="0"/>
          </a:p>
          <a:p>
            <a:pPr lvl="0"/>
            <a:r>
              <a:rPr lang="el-GR" sz="3100" dirty="0" smtClean="0"/>
              <a:t>Στην κατανόηση </a:t>
            </a:r>
          </a:p>
          <a:p>
            <a:pPr lvl="1"/>
            <a:r>
              <a:rPr lang="el-GR" sz="3100" dirty="0" smtClean="0"/>
              <a:t>α) του σχεδιασμού, ανάπτυξης, υλοποίησης και έλεγχου ΒΧΔ και Συστημάτων Πληροφοριών, </a:t>
            </a:r>
          </a:p>
          <a:p>
            <a:pPr lvl="1"/>
            <a:r>
              <a:rPr lang="el-GR" sz="3100" dirty="0" smtClean="0"/>
              <a:t>β) της ένταξης ΒΧΔ σε τέτοια συστήματα </a:t>
            </a:r>
          </a:p>
          <a:p>
            <a:pPr lvl="1"/>
            <a:r>
              <a:rPr lang="el-GR" sz="3100" dirty="0" smtClean="0"/>
              <a:t>γ) τον πολυσύνθετο ρόλο των </a:t>
            </a:r>
            <a:r>
              <a:rPr lang="en-US" sz="3100" dirty="0" smtClean="0"/>
              <a:t>CASE</a:t>
            </a:r>
            <a:r>
              <a:rPr lang="el-GR" sz="3100" dirty="0" smtClean="0"/>
              <a:t>-</a:t>
            </a:r>
            <a:r>
              <a:rPr lang="en-US" sz="3100" dirty="0" smtClean="0"/>
              <a:t>tools </a:t>
            </a:r>
            <a:r>
              <a:rPr lang="el-GR" sz="3100" dirty="0" smtClean="0"/>
              <a:t>στο σχεδιασμό ΒΧΔ.</a:t>
            </a:r>
            <a:endParaRPr lang="en-US" sz="3100" dirty="0" smtClean="0"/>
          </a:p>
          <a:p>
            <a:pPr lvl="0"/>
            <a:r>
              <a:rPr lang="el-GR" sz="3100" dirty="0" smtClean="0"/>
              <a:t>Στην προσαρμογή σε νέες καταστάσεις που απαιτεί τη δημιουργία σύνθετης χωρικής πληροφορίας μέσω νέων τεχνικών και εργαλείων.</a:t>
            </a:r>
            <a:endParaRPr lang="en-US" sz="3100" dirty="0" smtClean="0"/>
          </a:p>
          <a:p>
            <a:pPr lvl="0"/>
            <a:r>
              <a:rPr lang="el-GR" sz="3100" dirty="0" smtClean="0"/>
              <a:t>Στην λήψη αποφάσεων που αφορούν στη σωστή επιλογή δεδομένων, τεχνικών  και εργαλείων για τη  δημιουργία και ανακάλυψη νέας πληροφορίας μέσα από μεγάλο όγκο χωρικών και άλλων δεδομένων.</a:t>
            </a:r>
            <a:endParaRPr lang="en-US" sz="31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i="1" dirty="0" smtClean="0"/>
              <a:t/>
            </a:r>
            <a:br>
              <a:rPr lang="el-GR" i="1" dirty="0" smtClean="0"/>
            </a:br>
            <a:r>
              <a:rPr lang="el-GR" sz="4400" dirty="0" smtClean="0"/>
              <a:t>Το μάθημα αποσκοπεί: </a:t>
            </a:r>
            <a:r>
              <a:rPr lang="el-GR" b="0" dirty="0" smtClean="0"/>
              <a:t>2/4</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lvl="0"/>
            <a:r>
              <a:rPr lang="el-GR" dirty="0" smtClean="0"/>
              <a:t>Στην μέσω της </a:t>
            </a:r>
            <a:r>
              <a:rPr lang="el-GR" b="1" dirty="0" smtClean="0"/>
              <a:t>αυτόνομης εργασίας </a:t>
            </a:r>
            <a:r>
              <a:rPr lang="el-GR" dirty="0" smtClean="0"/>
              <a:t>θεωρητική ανάπτυξη και πρακτική επεξεργασία θεμάτων που σχετίζονται με προχωρημένες έννοιες ΒΧΔ και πρακτικές με στόχο την ανάπτυξη δεξιοτήτων απαραίτητων για μελέτες σχεδιασμού και ανάπτυξης ΒΧΔ και Συστημάτων πληροφοριών.</a:t>
            </a:r>
            <a:endParaRPr lang="en-US" dirty="0" smtClean="0"/>
          </a:p>
          <a:p>
            <a:pPr lvl="0"/>
            <a:r>
              <a:rPr lang="el-GR" dirty="0" smtClean="0"/>
              <a:t>Στην μέσω της </a:t>
            </a:r>
            <a:r>
              <a:rPr lang="el-GR" b="1" dirty="0" smtClean="0"/>
              <a:t>ομαδικής εργασίας</a:t>
            </a:r>
            <a:r>
              <a:rPr lang="el-GR" dirty="0" smtClean="0"/>
              <a:t> θεωρητική ανάπτυξη και πρακτική επεξεργασία θεμάτων που σχετίζονται με προχωρημένες έννοιες ΒΧΔ και πρακτικές με στόχο την ανάπτυξη δεξιοτήτων απαραίτητων για μελέτες σχεδιασμού και ανάπτυξης ΒΧΔ και Συστημάτων πληροφοριών </a:t>
            </a:r>
            <a:r>
              <a:rPr lang="el-GR" b="1" dirty="0" smtClean="0"/>
              <a:t>σε ομαδικό περιβάλλον όπου η συνεργασία είναι απαραίτητη.</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μάθημα αποσκοπεί: </a:t>
            </a:r>
            <a:r>
              <a:rPr lang="el-GR" sz="3600" b="0" dirty="0" smtClean="0"/>
              <a:t>3/4</a:t>
            </a:r>
            <a:endParaRPr lang="en-US" sz="3600" b="0" dirty="0"/>
          </a:p>
        </p:txBody>
      </p:sp>
      <p:sp>
        <p:nvSpPr>
          <p:cNvPr id="3" name="Content Placeholder 2"/>
          <p:cNvSpPr>
            <a:spLocks noGrp="1"/>
          </p:cNvSpPr>
          <p:nvPr>
            <p:ph idx="1"/>
          </p:nvPr>
        </p:nvSpPr>
        <p:spPr/>
        <p:txBody>
          <a:bodyPr>
            <a:normAutofit fontScale="70000" lnSpcReduction="20000"/>
          </a:bodyPr>
          <a:lstStyle/>
          <a:p>
            <a:pPr lvl="0"/>
            <a:r>
              <a:rPr lang="el-GR" sz="3400" dirty="0" smtClean="0"/>
              <a:t>Στη  δυνατότητα εργασίας σε διεθνές περιβάλλον που υποστηρίζεται με εκμάθηση τόσο «προτυποποιημένων γνώσεων»  ΒΧΔ και Σ(Γ)Π που διδάσκονται στα περισσότερα πανεπιστήμια του κόσμου όσο και με χρήση και εκμάθηση  της αγγλικής  και της γαλλικής ΣΠ/ ΒΧΔ / ΧΔ ορολογίας.</a:t>
            </a:r>
            <a:endParaRPr lang="en-US" sz="3400" dirty="0" smtClean="0"/>
          </a:p>
          <a:p>
            <a:pPr lvl="0"/>
            <a:r>
              <a:rPr lang="el-GR" sz="3400" dirty="0" smtClean="0"/>
              <a:t>Στην εργασία σε διεπιστημονικό περιβάλλον που υποστηρίζεται από τη  φύση του μαθήματος των ΒΧΔ και ΣΠ που συνδέεται άμεσα με έργα πληροφορικής, τρισδιάστατης αναπαράστασης αντικειμένων, προστασίας περιβάλλοντος κλπ.</a:t>
            </a:r>
            <a:endParaRPr lang="en-US" sz="3400" dirty="0" smtClean="0"/>
          </a:p>
          <a:p>
            <a:pPr lvl="0"/>
            <a:r>
              <a:rPr lang="el-GR" sz="3400" dirty="0" smtClean="0"/>
              <a:t>Στην παράγωγή νέων ερευνητικών ιδεών που υποστηρίζεται και αναπτύσσεται μέσω α) των ατομικών και ομαδικών εργασιών αλλά και β) με την ενημέρωση για τα ερευνητικά προγράμματα του Τμήματος σε σχέση με τις ΒΧΔ και τα ΣΠ και τις δυνατότητες συμμετοχής των φοιτητών σε αυτά.</a:t>
            </a:r>
            <a:endParaRPr lang="en-US" sz="34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μάθημα αποσκοπεί: </a:t>
            </a:r>
            <a:r>
              <a:rPr lang="el-GR" sz="3600" b="0" dirty="0" smtClean="0"/>
              <a:t>4/4</a:t>
            </a:r>
            <a:endParaRPr lang="en-US" sz="3600" b="0" dirty="0"/>
          </a:p>
        </p:txBody>
      </p:sp>
      <p:sp>
        <p:nvSpPr>
          <p:cNvPr id="3" name="Content Placeholder 2"/>
          <p:cNvSpPr>
            <a:spLocks noGrp="1"/>
          </p:cNvSpPr>
          <p:nvPr>
            <p:ph idx="1"/>
          </p:nvPr>
        </p:nvSpPr>
        <p:spPr/>
        <p:txBody>
          <a:bodyPr>
            <a:normAutofit/>
          </a:bodyPr>
          <a:lstStyle/>
          <a:p>
            <a:pPr lvl="0"/>
            <a:r>
              <a:rPr lang="el-GR" sz="2400" dirty="0" smtClean="0"/>
              <a:t>Στον σχεδιασμό και διαχείριση έργων ανάπτυξης, ενημέρωσης και έλεγχου ΒΧΔ και ΣΠ. </a:t>
            </a:r>
            <a:endParaRPr lang="en-US" sz="2400" dirty="0" smtClean="0"/>
          </a:p>
          <a:p>
            <a:pPr lvl="0"/>
            <a:r>
              <a:rPr lang="el-GR" sz="2400" dirty="0" smtClean="0"/>
              <a:t>Στην επίδειξη κοινωνικής, επαγγελματικής και ηθικής υπευθυνότητας σε θέματα πνευματικών δικαιωμάτων δεδομένων και λογισμικών.</a:t>
            </a:r>
            <a:endParaRPr lang="en-US" sz="2400" dirty="0" smtClean="0"/>
          </a:p>
          <a:p>
            <a:pPr lvl="0"/>
            <a:r>
              <a:rPr lang="el-GR" sz="2400" dirty="0" smtClean="0"/>
              <a:t>Στην άσκηση κριτικής και αυτοκριτικής μέσω της ημερίδας παρουσίασης των εργασιών εξαμήνου (ατομικών και ομαδικών).</a:t>
            </a:r>
            <a:endParaRPr lang="en-US" sz="2400" dirty="0" smtClean="0"/>
          </a:p>
          <a:p>
            <a:pPr lvl="0"/>
            <a:r>
              <a:rPr lang="el-GR" sz="2400" dirty="0" smtClean="0"/>
              <a:t>Στην προαγωγή της ελεύθερης, δημιουργικής και επαγωγικής σκέψης. </a:t>
            </a:r>
            <a:endParaRPr lang="en-US" sz="24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Περιεχόμενο Μαθήματος</a:t>
            </a:r>
            <a:r>
              <a:rPr lang="en-US" dirty="0" smtClean="0"/>
              <a:t> </a:t>
            </a:r>
            <a:r>
              <a:rPr lang="en-US" sz="3600" b="0" dirty="0" smtClean="0"/>
              <a:t>1/8</a:t>
            </a:r>
            <a:endParaRPr lang="en-US" sz="3600" b="0" dirty="0"/>
          </a:p>
        </p:txBody>
      </p:sp>
      <p:sp>
        <p:nvSpPr>
          <p:cNvPr id="3" name="Content Placeholder 2"/>
          <p:cNvSpPr>
            <a:spLocks noGrp="1"/>
          </p:cNvSpPr>
          <p:nvPr>
            <p:ph idx="1"/>
          </p:nvPr>
        </p:nvSpPr>
        <p:spPr/>
        <p:txBody>
          <a:bodyPr>
            <a:normAutofit/>
          </a:bodyPr>
          <a:lstStyle/>
          <a:p>
            <a:pPr lvl="0">
              <a:buNone/>
            </a:pPr>
            <a:endParaRPr lang="en-US" dirty="0" smtClean="0"/>
          </a:p>
          <a:p>
            <a:r>
              <a:rPr lang="el-GR" b="1" dirty="0" smtClean="0"/>
              <a:t>Θεωρητικό Μέρος Μαθήματος</a:t>
            </a:r>
            <a:endParaRPr lang="en-US" dirty="0" smtClean="0"/>
          </a:p>
          <a:p>
            <a:pPr lvl="1"/>
            <a:r>
              <a:rPr lang="el-GR" sz="2400" dirty="0" smtClean="0"/>
              <a:t>Σύστημα : Βασικές έννοιες, αρχές, ορισμοί. </a:t>
            </a:r>
          </a:p>
          <a:p>
            <a:pPr lvl="1"/>
            <a:r>
              <a:rPr lang="el-GR" sz="2400" dirty="0" smtClean="0"/>
              <a:t>Τα μέρη ενός συστήματος. </a:t>
            </a:r>
          </a:p>
          <a:p>
            <a:pPr lvl="1"/>
            <a:r>
              <a:rPr lang="el-GR" sz="2400" dirty="0" smtClean="0"/>
              <a:t>Η συστημική θεωρία και η καρτεσιανή προσέγγιση. </a:t>
            </a:r>
          </a:p>
          <a:p>
            <a:pPr lvl="1"/>
            <a:r>
              <a:rPr lang="el-GR" sz="2400" dirty="0" smtClean="0"/>
              <a:t>Συστήματα διαφόρων ειδών και συστήματα διαφορετικών επιπέδων. </a:t>
            </a:r>
          </a:p>
          <a:p>
            <a:pPr lvl="1"/>
            <a:r>
              <a:rPr lang="el-GR" sz="2400" dirty="0" smtClean="0"/>
              <a:t>Το τέλειο σύστημα.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2/8</a:t>
            </a:r>
            <a:endParaRPr lang="en-US" dirty="0"/>
          </a:p>
        </p:txBody>
      </p:sp>
      <p:sp>
        <p:nvSpPr>
          <p:cNvPr id="3" name="Content Placeholder 2"/>
          <p:cNvSpPr>
            <a:spLocks noGrp="1"/>
          </p:cNvSpPr>
          <p:nvPr>
            <p:ph idx="1"/>
          </p:nvPr>
        </p:nvSpPr>
        <p:spPr/>
        <p:txBody>
          <a:bodyPr>
            <a:normAutofit/>
          </a:bodyPr>
          <a:lstStyle/>
          <a:p>
            <a:pPr lvl="1"/>
            <a:r>
              <a:rPr lang="el-GR" sz="2400" dirty="0" smtClean="0"/>
              <a:t>Πληροφορία – Διαδικασία – Απόφαση. Συστήματα παραγωγής – Συστήματα πληροφοριών – Συστήματα αποφάσεων. </a:t>
            </a:r>
          </a:p>
          <a:p>
            <a:pPr lvl="1"/>
            <a:r>
              <a:rPr lang="el-GR" sz="2400" dirty="0" smtClean="0"/>
              <a:t>Η έννοια του συστήματος για τον Τοπογράφο μηχανικό και το επάγγελμά του. </a:t>
            </a:r>
          </a:p>
          <a:p>
            <a:pPr lvl="1"/>
            <a:r>
              <a:rPr lang="el-GR" sz="2400" dirty="0" smtClean="0"/>
              <a:t>Κύκλος ζωής και κύκλος ανάπτυξης ενός συστήματος.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3/8</a:t>
            </a:r>
            <a:endParaRPr lang="en-US" dirty="0"/>
          </a:p>
        </p:txBody>
      </p:sp>
      <p:sp>
        <p:nvSpPr>
          <p:cNvPr id="3" name="Content Placeholder 2"/>
          <p:cNvSpPr>
            <a:spLocks noGrp="1"/>
          </p:cNvSpPr>
          <p:nvPr>
            <p:ph idx="1"/>
          </p:nvPr>
        </p:nvSpPr>
        <p:spPr/>
        <p:txBody>
          <a:bodyPr>
            <a:normAutofit/>
          </a:bodyPr>
          <a:lstStyle/>
          <a:p>
            <a:r>
              <a:rPr lang="el-GR" sz="2400" dirty="0" smtClean="0"/>
              <a:t>Ανάλυση και Σχεδιασμός συστημάτων – Υλοποίηση συστημάτων. </a:t>
            </a:r>
          </a:p>
          <a:p>
            <a:r>
              <a:rPr lang="el-GR" sz="2400" dirty="0" smtClean="0"/>
              <a:t>Εργαλεία και θεωρίες για το σχεδιασμό και υλοποίηση συστημάτων. </a:t>
            </a:r>
          </a:p>
          <a:p>
            <a:r>
              <a:rPr lang="el-GR" sz="2400" dirty="0" smtClean="0"/>
              <a:t>Παραδείγματα και εφαρμογές συστημάτων.</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4/8</a:t>
            </a:r>
            <a:endParaRPr lang="en-US" dirty="0"/>
          </a:p>
        </p:txBody>
      </p:sp>
      <p:sp>
        <p:nvSpPr>
          <p:cNvPr id="3" name="Content Placeholder 2"/>
          <p:cNvSpPr>
            <a:spLocks noGrp="1"/>
          </p:cNvSpPr>
          <p:nvPr>
            <p:ph idx="1"/>
          </p:nvPr>
        </p:nvSpPr>
        <p:spPr/>
        <p:txBody>
          <a:bodyPr>
            <a:normAutofit/>
          </a:bodyPr>
          <a:lstStyle/>
          <a:p>
            <a:r>
              <a:rPr lang="el-GR" sz="2400" dirty="0" smtClean="0"/>
              <a:t>Μοντέλα αναπαράστασης της πραγματικότητας. Βασικές έννοιες του χωρο-χρόνου και  δυνατότητες μοντελοποίησης του. Βάσεις Χωρικών Δεδομένων. </a:t>
            </a:r>
          </a:p>
          <a:p>
            <a:r>
              <a:rPr lang="el-GR" sz="2400" dirty="0" smtClean="0"/>
              <a:t>Είδη οντοτήτων και είδη σχέσεων. </a:t>
            </a:r>
          </a:p>
          <a:p>
            <a:r>
              <a:rPr lang="el-GR" sz="2400" dirty="0" smtClean="0"/>
              <a:t>Υπολογιστική Γεωμετρία και εφαρμογές της στις Βάσεις Χωρικών Δεδομένων. </a:t>
            </a:r>
            <a:endParaRPr lang="en-US" sz="2400"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a:t>
            </a:r>
            <a:r>
              <a:rPr lang="el-GR" dirty="0" smtClean="0"/>
              <a:t>ιδικά θέματα βάσεων χωρικών δεδομένων και θεωρία συστημάτων</a:t>
            </a:r>
            <a:endParaRPr lang="en-US" dirty="0"/>
          </a:p>
        </p:txBody>
      </p:sp>
      <p:sp>
        <p:nvSpPr>
          <p:cNvPr id="3" name="Content Placeholder 2"/>
          <p:cNvSpPr>
            <a:spLocks noGrp="1"/>
          </p:cNvSpPr>
          <p:nvPr>
            <p:ph idx="1"/>
          </p:nvPr>
        </p:nvSpPr>
        <p:spPr/>
        <p:txBody>
          <a:bodyPr/>
          <a:lstStyle/>
          <a:p>
            <a:r>
              <a:rPr lang="el-GR" dirty="0" smtClean="0"/>
              <a:t>ΠΕΡΙΕΧΟΜΕΝΟ ΤΟΥ ΜΑΘΗΜΑΤΟΣ</a:t>
            </a:r>
          </a:p>
          <a:p>
            <a:r>
              <a:rPr lang="el-GR" dirty="0" smtClean="0"/>
              <a:t>ΣΤΟΧΟΙ ΤΟΥ ΜΑΘΗΜΑΤΟΣ</a:t>
            </a:r>
          </a:p>
          <a:p>
            <a:r>
              <a:rPr lang="el-GR" dirty="0" smtClean="0"/>
              <a:t>ΕΚΠΑΙΔΕΥΤΙΚΗ ΜΕΘΟΔΟΛΟΓΙΑ – ΑΠΑΙΤΗΣΕΙΣ – ΒΑΘΜΟΛΟΓΙΑ - ΕΞΕΤΑΣΕΙΣ</a:t>
            </a:r>
          </a:p>
          <a:p>
            <a:r>
              <a:rPr lang="el-GR" dirty="0" smtClean="0"/>
              <a:t>ΠΡΟΓΡΑΜΜΑ ΔΙΑΛΕΞΕΩΝ ΚΑΙ ΕΡΓΑΣΤΗΡΙΩΝ</a:t>
            </a:r>
          </a:p>
          <a:p>
            <a:r>
              <a:rPr lang="el-GR" dirty="0" smtClean="0"/>
              <a:t>ΔΙΔΑΣΚΟΝΤΕΣ</a:t>
            </a:r>
          </a:p>
          <a:p>
            <a:r>
              <a:rPr lang="el-GR" dirty="0" smtClean="0"/>
              <a:t>ΒΙΒΛΙΟΓΡΑΦΙΑ</a:t>
            </a:r>
          </a:p>
          <a:p>
            <a:r>
              <a:rPr lang="el-GR" dirty="0" smtClean="0"/>
              <a:t>ΞΕΝΑΓΗΣΗ ΣΤΗΝ ΗΛΕΚΤΡΟΝΙΚΗ ΠΛΑΤΦΟΡΜΑ</a:t>
            </a:r>
          </a:p>
          <a:p>
            <a:endParaRPr lang="en-US"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1</a:t>
            </a:fld>
            <a:endParaRPr lang="en-US" dirty="0"/>
          </a:p>
        </p:txBody>
      </p:sp>
    </p:spTree>
    <p:extLst>
      <p:ext uri="{BB962C8B-B14F-4D97-AF65-F5344CB8AC3E}">
        <p14:creationId xmlns:p14="http://schemas.microsoft.com/office/powerpoint/2010/main" val="4016308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5/8</a:t>
            </a:r>
            <a:endParaRPr lang="en-US" dirty="0"/>
          </a:p>
        </p:txBody>
      </p:sp>
      <p:sp>
        <p:nvSpPr>
          <p:cNvPr id="3" name="Content Placeholder 2"/>
          <p:cNvSpPr>
            <a:spLocks noGrp="1"/>
          </p:cNvSpPr>
          <p:nvPr>
            <p:ph idx="1"/>
          </p:nvPr>
        </p:nvSpPr>
        <p:spPr/>
        <p:txBody>
          <a:bodyPr>
            <a:normAutofit/>
          </a:bodyPr>
          <a:lstStyle/>
          <a:p>
            <a:r>
              <a:rPr lang="el-GR" sz="2400" dirty="0" smtClean="0"/>
              <a:t>Βάσεις και συστήματα διαχείρισης χωρικών ψηφιακών δεδομένων – </a:t>
            </a:r>
          </a:p>
          <a:p>
            <a:r>
              <a:rPr lang="el-GR" sz="2400" dirty="0" smtClean="0"/>
              <a:t>Επίπεδα σχεδιασμού – </a:t>
            </a:r>
          </a:p>
          <a:p>
            <a:r>
              <a:rPr lang="el-GR" sz="2400" dirty="0" smtClean="0"/>
              <a:t>Ιδιαιτερότητες των Βάσεων Χωρικών Δεδομένων και του σχεδιασμού τους. </a:t>
            </a:r>
          </a:p>
          <a:p>
            <a:r>
              <a:rPr lang="en-US" sz="2400" dirty="0" smtClean="0"/>
              <a:t>Entity</a:t>
            </a:r>
            <a:r>
              <a:rPr lang="el-GR" sz="2400" dirty="0" smtClean="0"/>
              <a:t>/</a:t>
            </a:r>
            <a:r>
              <a:rPr lang="en-US" sz="2400" dirty="0" smtClean="0"/>
              <a:t>Relation </a:t>
            </a:r>
            <a:r>
              <a:rPr lang="el-GR" sz="2400" dirty="0" smtClean="0"/>
              <a:t>και </a:t>
            </a:r>
            <a:r>
              <a:rPr lang="en-US" sz="2400" dirty="0" smtClean="0"/>
              <a:t>UML</a:t>
            </a:r>
            <a:r>
              <a:rPr lang="el-GR" sz="2400" dirty="0" smtClean="0"/>
              <a:t>. </a:t>
            </a:r>
          </a:p>
          <a:p>
            <a:r>
              <a:rPr lang="el-GR" sz="2400" dirty="0" smtClean="0"/>
              <a:t>Χωρικές / Χαρτογραφικές / Γεωγραφικές / Χωρικές ερωτήσεις και απαντήσεις.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6/8</a:t>
            </a:r>
            <a:endParaRPr lang="en-US" dirty="0"/>
          </a:p>
        </p:txBody>
      </p:sp>
      <p:sp>
        <p:nvSpPr>
          <p:cNvPr id="3" name="Content Placeholder 2"/>
          <p:cNvSpPr>
            <a:spLocks noGrp="1"/>
          </p:cNvSpPr>
          <p:nvPr>
            <p:ph idx="1"/>
          </p:nvPr>
        </p:nvSpPr>
        <p:spPr/>
        <p:txBody>
          <a:bodyPr>
            <a:normAutofit/>
          </a:bodyPr>
          <a:lstStyle/>
          <a:p>
            <a:r>
              <a:rPr lang="en-US" sz="2400" dirty="0" smtClean="0"/>
              <a:t>Data Warehouse</a:t>
            </a:r>
            <a:r>
              <a:rPr lang="el-GR" sz="2400" dirty="0" smtClean="0"/>
              <a:t>. </a:t>
            </a:r>
            <a:r>
              <a:rPr lang="en-US" sz="2400" dirty="0" smtClean="0"/>
              <a:t>Data Mining</a:t>
            </a:r>
            <a:r>
              <a:rPr lang="el-GR" sz="2400" dirty="0" smtClean="0"/>
              <a:t>. </a:t>
            </a:r>
          </a:p>
          <a:p>
            <a:r>
              <a:rPr lang="el-GR" sz="2400" dirty="0" smtClean="0"/>
              <a:t>ΒΧΔ και λήψη απόφασης. </a:t>
            </a:r>
          </a:p>
          <a:p>
            <a:r>
              <a:rPr lang="el-GR" sz="2400" dirty="0" smtClean="0"/>
              <a:t>Εννοιολογικός σχεδιασμός Βάσεων Χωρικών Δεδομένων και CASE - tools. </a:t>
            </a:r>
          </a:p>
          <a:p>
            <a:r>
              <a:rPr lang="el-GR" sz="2400" dirty="0" smtClean="0"/>
              <a:t>Συγκριτική παρουσίαση εννοιολογικών μοντέλων. </a:t>
            </a:r>
          </a:p>
          <a:p>
            <a:r>
              <a:rPr lang="el-GR" sz="2400" dirty="0" smtClean="0"/>
              <a:t>Βάσεις Χωρικών Δεδομένων πολλαπλών κλιμάκων/πολλαπλών αναπαραστάσεων.</a:t>
            </a:r>
          </a:p>
          <a:p>
            <a:r>
              <a:rPr lang="el-GR" sz="2400" dirty="0" smtClean="0"/>
              <a:t>Προτεινόμενες λύσεις και άλυτα προβλήματα.</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7/8</a:t>
            </a:r>
            <a:endParaRPr lang="en-US" dirty="0"/>
          </a:p>
        </p:txBody>
      </p:sp>
      <p:sp>
        <p:nvSpPr>
          <p:cNvPr id="3" name="Content Placeholder 2"/>
          <p:cNvSpPr>
            <a:spLocks noGrp="1"/>
          </p:cNvSpPr>
          <p:nvPr>
            <p:ph idx="1"/>
          </p:nvPr>
        </p:nvSpPr>
        <p:spPr/>
        <p:txBody>
          <a:bodyPr>
            <a:normAutofit/>
          </a:bodyPr>
          <a:lstStyle/>
          <a:p>
            <a:r>
              <a:rPr lang="el-GR" sz="2400" dirty="0" smtClean="0"/>
              <a:t>Μεταδεδομένα και λεξικά δεδομένων για Βάσεις Χωρικών/Χαρτογραφικών Δεδομένων</a:t>
            </a:r>
            <a:br>
              <a:rPr lang="el-GR" sz="2400" dirty="0" smtClean="0"/>
            </a:br>
            <a:r>
              <a:rPr lang="el-GR" sz="2400" dirty="0" smtClean="0"/>
              <a:t>πολλαπλών κλιμάκων. </a:t>
            </a:r>
          </a:p>
          <a:p>
            <a:pPr lvl="1"/>
            <a:r>
              <a:rPr lang="el-GR" sz="2000" dirty="0" smtClean="0"/>
              <a:t>Προσφερόμενα εργαλεία. </a:t>
            </a:r>
          </a:p>
          <a:p>
            <a:r>
              <a:rPr lang="el-GR" sz="2400" dirty="0" smtClean="0"/>
              <a:t>Ένταξη Βάσεων Χωρικών Δεδομένων σε Συστήματα (ενεργειών/διαδικασιών/παραγωγής, πληροφοριών, αποφάσεων): οι ρόλοι τους και οι αλληλοσυσχετίσεις τους.</a:t>
            </a:r>
          </a:p>
          <a:p>
            <a:r>
              <a:rPr lang="el-GR" sz="2400" dirty="0" smtClean="0"/>
              <a:t>Συσχετισμός βάσεων χωρικών και αλφαριθμητικών δεδομένων στα πλαίσια Συστημάτων. Κριτική παρουσίαση των προσφερόμενων λύσεων.</a:t>
            </a:r>
            <a:endParaRPr lang="en-US" sz="2400" dirty="0" smtClean="0"/>
          </a:p>
          <a:p>
            <a:pPr>
              <a:buNone/>
            </a:pPr>
            <a:r>
              <a:rPr lang="el-GR" sz="2400" dirty="0" smtClean="0"/>
              <a:t> </a:t>
            </a:r>
            <a:endParaRPr lang="en-US" sz="2400" dirty="0" smtClean="0"/>
          </a:p>
          <a:p>
            <a:endParaRPr lang="en-US" sz="2400" dirty="0" smtClean="0"/>
          </a:p>
          <a:p>
            <a:pPr>
              <a:buNone/>
            </a:pP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Περιεχόμενο </a:t>
            </a:r>
            <a:r>
              <a:rPr lang="el-GR" dirty="0" smtClean="0"/>
              <a:t>Μαθήματος</a:t>
            </a:r>
            <a:r>
              <a:rPr lang="en-US" dirty="0" smtClean="0"/>
              <a:t> </a:t>
            </a:r>
            <a:r>
              <a:rPr lang="en-US" sz="3600" b="0" dirty="0" smtClean="0">
                <a:solidFill>
                  <a:prstClr val="black"/>
                </a:solidFill>
              </a:rPr>
              <a:t>8/8</a:t>
            </a:r>
            <a:endParaRPr lang="en-US" dirty="0"/>
          </a:p>
        </p:txBody>
      </p:sp>
      <p:sp>
        <p:nvSpPr>
          <p:cNvPr id="3" name="Content Placeholder 2"/>
          <p:cNvSpPr>
            <a:spLocks noGrp="1"/>
          </p:cNvSpPr>
          <p:nvPr>
            <p:ph idx="1"/>
          </p:nvPr>
        </p:nvSpPr>
        <p:spPr/>
        <p:txBody>
          <a:bodyPr/>
          <a:lstStyle/>
          <a:p>
            <a:r>
              <a:rPr lang="el-GR" b="1" dirty="0" smtClean="0"/>
              <a:t>Εργαστηριακό Μέρος Μαθήματος</a:t>
            </a:r>
            <a:endParaRPr lang="en-US" dirty="0" smtClean="0"/>
          </a:p>
          <a:p>
            <a:endParaRPr lang="en-US" dirty="0" smtClean="0"/>
          </a:p>
          <a:p>
            <a:r>
              <a:rPr lang="el-GR" sz="2400" dirty="0" smtClean="0"/>
              <a:t>Εμπέδωση και πρακτική εφαρμογή των εννοιών όπως αναφέρονται στο θεωρητικό μέρος.</a:t>
            </a:r>
            <a:br>
              <a:rPr lang="el-GR" sz="2400" dirty="0" smtClean="0"/>
            </a:br>
            <a:r>
              <a:rPr lang="el-GR" sz="2400" dirty="0" smtClean="0"/>
              <a:t>Εξοικείωση με εργαλεία σχεδιασμού συστημάτων και ΒΧΔ. Εξοικείωση με προχωρημένες τεχνικές ΒΧΔ και εμβάθυνση στην χρήση των </a:t>
            </a:r>
            <a:r>
              <a:rPr lang="en-US" sz="2400" dirty="0" smtClean="0"/>
              <a:t>CASE</a:t>
            </a:r>
            <a:r>
              <a:rPr lang="el-GR" sz="2400" dirty="0" smtClean="0"/>
              <a:t>-</a:t>
            </a:r>
            <a:r>
              <a:rPr lang="en-US" sz="2400" dirty="0" smtClean="0"/>
              <a:t>tools</a:t>
            </a:r>
            <a:r>
              <a:rPr lang="el-GR" sz="2400" dirty="0" smtClean="0"/>
              <a:t>.</a:t>
            </a:r>
            <a:endParaRPr lang="en-US" sz="2400"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Διδακτικές και Μαθησιακές Μέθοδοι</a:t>
            </a:r>
            <a:endParaRPr lang="en-US" dirty="0"/>
          </a:p>
        </p:txBody>
      </p:sp>
      <p:sp>
        <p:nvSpPr>
          <p:cNvPr id="3" name="Content Placeholder 2"/>
          <p:cNvSpPr>
            <a:spLocks noGrp="1"/>
          </p:cNvSpPr>
          <p:nvPr>
            <p:ph idx="1"/>
          </p:nvPr>
        </p:nvSpPr>
        <p:spPr/>
        <p:txBody>
          <a:bodyPr>
            <a:normAutofit/>
          </a:bodyPr>
          <a:lstStyle/>
          <a:p>
            <a:endParaRPr lang="el-GR" dirty="0" smtClean="0"/>
          </a:p>
          <a:p>
            <a:endParaRPr lang="el-GR" dirty="0" smtClean="0"/>
          </a:p>
          <a:p>
            <a:r>
              <a:rPr lang="el-GR" dirty="0" smtClean="0"/>
              <a:t>Πρόσωπο με πρόσωπο</a:t>
            </a:r>
            <a:endParaRPr lang="en-US" dirty="0" smtClean="0"/>
          </a:p>
          <a:p>
            <a:r>
              <a:rPr lang="el-GR" dirty="0" smtClean="0"/>
              <a:t>Εξ αποστάσεως εκπαίδευση μέσω της πλατφόρμας </a:t>
            </a:r>
            <a:r>
              <a:rPr lang="en-US" dirty="0" smtClean="0"/>
              <a:t>Eclass</a:t>
            </a:r>
            <a:r>
              <a:rPr lang="el-GR" dirty="0" smtClean="0"/>
              <a:t> (εκπαιδευτικό υλικό, ασκήσεις, δεδομένα, λογισμικά, σημειώσεις, κλπ.)</a:t>
            </a:r>
            <a:endParaRPr lang="en-US" dirty="0" smtClean="0"/>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Αξιολόγηση και τρόπος παράδοσης</a:t>
            </a:r>
            <a:endParaRPr lang="en-US" dirty="0"/>
          </a:p>
        </p:txBody>
      </p:sp>
      <p:sp>
        <p:nvSpPr>
          <p:cNvPr id="3" name="Content Placeholder 2"/>
          <p:cNvSpPr>
            <a:spLocks noGrp="1"/>
          </p:cNvSpPr>
          <p:nvPr>
            <p:ph idx="1"/>
          </p:nvPr>
        </p:nvSpPr>
        <p:spPr/>
        <p:txBody>
          <a:bodyPr>
            <a:normAutofit/>
          </a:bodyPr>
          <a:lstStyle/>
          <a:p>
            <a:r>
              <a:rPr lang="el-GR" sz="2400" b="1" dirty="0" smtClean="0"/>
              <a:t>ΧΡΗΣΗ ΤΕΧΝΟΛΟΓΙΩΝ ΠΛΗΡΟΦΟΡΙΑΣ ΚΑΙ ΕΠΙΚΟΙΝΩΝΙΩΝ (</a:t>
            </a:r>
            <a:r>
              <a:rPr lang="el-GR" sz="2400" i="1" dirty="0" smtClean="0"/>
              <a:t>Χρήση Τ.Π.Ε. στη Διδασκαλία, στην Εργαστηριακή Εκπαίδευση, στην Επικοινωνία με τους φοιτητές)</a:t>
            </a:r>
            <a:endParaRPr lang="en-US" sz="2400" dirty="0" smtClean="0"/>
          </a:p>
          <a:p>
            <a:pPr lvl="1"/>
            <a:r>
              <a:rPr lang="el-GR" sz="2400" dirty="0" smtClean="0"/>
              <a:t>Διαφάνειες, Λογισμικά, βίντεο,  διαδίκτυο, έξυπνα τηλέφωνα, </a:t>
            </a:r>
            <a:r>
              <a:rPr lang="en-US" sz="2400" dirty="0" smtClean="0"/>
              <a:t>Tablet</a:t>
            </a:r>
            <a:r>
              <a:rPr lang="el-GR" sz="2400" dirty="0" smtClean="0"/>
              <a:t>, </a:t>
            </a:r>
            <a:r>
              <a:rPr lang="en-US" sz="2400" dirty="0" smtClean="0"/>
              <a:t>GPS</a:t>
            </a:r>
            <a:r>
              <a:rPr lang="el-GR" sz="2400" dirty="0" smtClean="0"/>
              <a:t>/</a:t>
            </a:r>
            <a:r>
              <a:rPr lang="en-US" sz="2400" dirty="0" smtClean="0"/>
              <a:t>GIS</a:t>
            </a:r>
            <a:r>
              <a:rPr lang="el-GR" sz="2400" dirty="0" smtClean="0"/>
              <a:t> χειρός.</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Οργάνωση Διδασκαλίας – Ώρες μελέτης </a:t>
            </a:r>
            <a:r>
              <a:rPr lang="el-GR" b="0" dirty="0" smtClean="0"/>
              <a:t>1/2</a:t>
            </a:r>
            <a:endParaRPr lang="en-US" b="0" dirty="0"/>
          </a:p>
        </p:txBody>
      </p:sp>
      <p:sp>
        <p:nvSpPr>
          <p:cNvPr id="3" name="Content Placeholder 2"/>
          <p:cNvSpPr>
            <a:spLocks noGrp="1"/>
          </p:cNvSpPr>
          <p:nvPr>
            <p:ph idx="1"/>
          </p:nvPr>
        </p:nvSpPr>
        <p:spPr/>
        <p:txBody>
          <a:bodyPr>
            <a:normAutofit fontScale="92500"/>
          </a:bodyPr>
          <a:lstStyle/>
          <a:p>
            <a:r>
              <a:rPr lang="el-GR" b="1" i="1" dirty="0" smtClean="0"/>
              <a:t>Δραστηριότητα</a:t>
            </a:r>
            <a:r>
              <a:rPr lang="el-GR" dirty="0" smtClean="0"/>
              <a:t> / </a:t>
            </a:r>
            <a:r>
              <a:rPr lang="el-GR" b="1" i="1" dirty="0" smtClean="0"/>
              <a:t>Φόρτος Εργασίας Εξαμήνου</a:t>
            </a:r>
            <a:endParaRPr lang="en-US" dirty="0" smtClean="0"/>
          </a:p>
          <a:p>
            <a:pPr>
              <a:buNone/>
            </a:pPr>
            <a:r>
              <a:rPr lang="el-GR" dirty="0" smtClean="0"/>
              <a:t> </a:t>
            </a:r>
            <a:endParaRPr lang="en-US" dirty="0" smtClean="0"/>
          </a:p>
          <a:p>
            <a:r>
              <a:rPr lang="el-GR" dirty="0" smtClean="0"/>
              <a:t>Διαλέξεις          13 Χ 3 = 39 ώρες</a:t>
            </a:r>
            <a:endParaRPr lang="en-US" dirty="0" smtClean="0"/>
          </a:p>
          <a:p>
            <a:pPr>
              <a:buNone/>
            </a:pPr>
            <a:r>
              <a:rPr lang="el-GR" dirty="0" smtClean="0"/>
              <a:t>  </a:t>
            </a:r>
            <a:endParaRPr lang="en-US" dirty="0" smtClean="0"/>
          </a:p>
          <a:p>
            <a:r>
              <a:rPr lang="el-GR" dirty="0" smtClean="0"/>
              <a:t>Σεμινάρια (από καλεσμένους ομιλητές) 5 ώρες (προετοιμασία ερωτήσεων από ομάδες)</a:t>
            </a:r>
            <a:endParaRPr lang="en-US" dirty="0" smtClean="0"/>
          </a:p>
          <a:p>
            <a:endParaRPr lang="en-US" dirty="0" smtClean="0"/>
          </a:p>
          <a:p>
            <a:r>
              <a:rPr lang="el-GR" dirty="0" smtClean="0"/>
              <a:t>Εργαστηριακές ασκήσεις /Ασκήσεις Πεδίου 2 Χ 13 = 26 ώρες  + 15 ώρες εργασίας προετοιμασίας</a:t>
            </a:r>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Οργάνωση Διδασκαλίας – Ώρες μελέτης </a:t>
            </a:r>
            <a:r>
              <a:rPr lang="el-GR" b="0" dirty="0" smtClean="0"/>
              <a:t>2/2</a:t>
            </a:r>
            <a:endParaRPr lang="en-US" b="0" dirty="0"/>
          </a:p>
        </p:txBody>
      </p:sp>
      <p:sp>
        <p:nvSpPr>
          <p:cNvPr id="3" name="Content Placeholder 2"/>
          <p:cNvSpPr>
            <a:spLocks noGrp="1"/>
          </p:cNvSpPr>
          <p:nvPr>
            <p:ph idx="1"/>
          </p:nvPr>
        </p:nvSpPr>
        <p:spPr/>
        <p:txBody>
          <a:bodyPr>
            <a:normAutofit fontScale="92500" lnSpcReduction="10000"/>
          </a:bodyPr>
          <a:lstStyle/>
          <a:p>
            <a:r>
              <a:rPr lang="el-GR" dirty="0" smtClean="0"/>
              <a:t>Διαδραστική διδασκαλία (παιχνίδια ρόλων) 5 ώρες προετοιμασία</a:t>
            </a:r>
            <a:endParaRPr lang="en-US" dirty="0" smtClean="0"/>
          </a:p>
          <a:p>
            <a:endParaRPr lang="el-GR" dirty="0" smtClean="0"/>
          </a:p>
          <a:p>
            <a:r>
              <a:rPr lang="el-GR" dirty="0" smtClean="0"/>
              <a:t>Εκπαιδευτικές επισκέψεις 5 ώρες</a:t>
            </a:r>
            <a:endParaRPr lang="en-US" dirty="0" smtClean="0"/>
          </a:p>
          <a:p>
            <a:endParaRPr lang="en-US" dirty="0" smtClean="0"/>
          </a:p>
          <a:p>
            <a:r>
              <a:rPr lang="el-GR" dirty="0" smtClean="0"/>
              <a:t>Εκπόνηση ομαδικής μελέτης (</a:t>
            </a:r>
            <a:r>
              <a:rPr lang="en-US" dirty="0" smtClean="0"/>
              <a:t>project</a:t>
            </a:r>
            <a:r>
              <a:rPr lang="el-GR" dirty="0" smtClean="0"/>
              <a:t>) 15 ώρες</a:t>
            </a:r>
            <a:endParaRPr lang="en-US" dirty="0" smtClean="0"/>
          </a:p>
          <a:p>
            <a:endParaRPr lang="el-GR" dirty="0" smtClean="0"/>
          </a:p>
          <a:p>
            <a:endParaRPr lang="el-GR" dirty="0" smtClean="0"/>
          </a:p>
          <a:p>
            <a:r>
              <a:rPr lang="el-GR" dirty="0" smtClean="0"/>
              <a:t>Εκπόνηση ατομικής μελέτης 15 ώρες</a:t>
            </a:r>
            <a:endParaRPr lang="en-US" dirty="0" smtClean="0"/>
          </a:p>
          <a:p>
            <a:endParaRPr lang="el-GR" dirty="0" smtClean="0"/>
          </a:p>
          <a:p>
            <a:endParaRPr lang="en-US" dirty="0" smtClean="0"/>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l-GR" dirty="0" smtClean="0"/>
              <a:t>Εκπαιδευτική ημερίδα παρουσίασης των εργασιών 5 ώρες (προετοιμασία)</a:t>
            </a:r>
            <a:endParaRPr lang="en-US" dirty="0" smtClean="0"/>
          </a:p>
          <a:p>
            <a:endParaRPr lang="en-US" dirty="0" smtClean="0"/>
          </a:p>
          <a:p>
            <a:endParaRPr lang="en-US" dirty="0" smtClean="0"/>
          </a:p>
          <a:p>
            <a:r>
              <a:rPr lang="el-GR" dirty="0" smtClean="0"/>
              <a:t>Προετοιμασία Μαθήματος – Μελέτη  20 ώρες</a:t>
            </a:r>
            <a:endParaRPr lang="en-US" dirty="0" smtClean="0"/>
          </a:p>
          <a:p>
            <a:endParaRPr lang="en-US" dirty="0" smtClean="0"/>
          </a:p>
          <a:p>
            <a:pPr>
              <a:buNone/>
            </a:pPr>
            <a:endParaRPr lang="en-US" dirty="0" smtClean="0"/>
          </a:p>
          <a:p>
            <a:endParaRPr lang="en-US" dirty="0" smtClean="0"/>
          </a:p>
          <a:p>
            <a:r>
              <a:rPr lang="el-GR" dirty="0" smtClean="0"/>
              <a:t>Σύνολο Μαθήματος  : 150ώρες</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Αξιολόγηση Φοιτητών</a:t>
            </a:r>
            <a:endParaRPr lang="en-US" sz="3600" b="0" dirty="0"/>
          </a:p>
        </p:txBody>
      </p:sp>
      <p:sp>
        <p:nvSpPr>
          <p:cNvPr id="3" name="Content Placeholder 2"/>
          <p:cNvSpPr>
            <a:spLocks noGrp="1"/>
          </p:cNvSpPr>
          <p:nvPr>
            <p:ph idx="1"/>
          </p:nvPr>
        </p:nvSpPr>
        <p:spPr/>
        <p:txBody>
          <a:bodyPr>
            <a:normAutofit/>
          </a:bodyPr>
          <a:lstStyle/>
          <a:p>
            <a:pPr>
              <a:buNone/>
            </a:pPr>
            <a:r>
              <a:rPr lang="el-GR" dirty="0" smtClean="0"/>
              <a:t> </a:t>
            </a:r>
            <a:endParaRPr lang="en-US" dirty="0" smtClean="0"/>
          </a:p>
          <a:p>
            <a:r>
              <a:rPr lang="el-GR" sz="2400" dirty="0" smtClean="0"/>
              <a:t>Γλώσσα αξιολόγησης : Ελληνικά </a:t>
            </a:r>
            <a:endParaRPr lang="en-US" sz="2400" dirty="0" smtClean="0"/>
          </a:p>
          <a:p>
            <a:r>
              <a:rPr lang="el-GR" sz="2400" dirty="0" smtClean="0"/>
              <a:t>Ή Αγγλικά (για τους φοιτητές </a:t>
            </a:r>
            <a:r>
              <a:rPr lang="en-US" sz="2400" dirty="0" smtClean="0"/>
              <a:t>ERASMUS</a:t>
            </a:r>
            <a:r>
              <a:rPr lang="el-GR" sz="2400" dirty="0" smtClean="0"/>
              <a:t>)  Ή Γαλλικά (για τους φοιτητές ERASMUS) </a:t>
            </a:r>
            <a:endParaRPr lang="en-US" sz="2400"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Περίγραμμα Μαθήματος</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smtClean="0"/>
              <a:t>ΓΕΝΙΚΑ</a:t>
            </a:r>
          </a:p>
          <a:p>
            <a:r>
              <a:rPr lang="el-GR" dirty="0" smtClean="0"/>
              <a:t>ΣΧΟΛΗ</a:t>
            </a:r>
            <a:endParaRPr lang="en-US" dirty="0" smtClean="0"/>
          </a:p>
          <a:p>
            <a:pPr lvl="1"/>
            <a:r>
              <a:rPr lang="el-GR" dirty="0" smtClean="0"/>
              <a:t>Σχολή Τεχνολογικών Εφαρμογών ΤΕΙ ΑΘΗΝΑΣ</a:t>
            </a:r>
            <a:endParaRPr lang="en-US" dirty="0" smtClean="0"/>
          </a:p>
          <a:p>
            <a:r>
              <a:rPr lang="el-GR" dirty="0" smtClean="0"/>
              <a:t>ΤΜΗΜΑ</a:t>
            </a:r>
            <a:endParaRPr lang="en-US" dirty="0" smtClean="0"/>
          </a:p>
          <a:p>
            <a:pPr lvl="1"/>
            <a:r>
              <a:rPr lang="el-GR" dirty="0" smtClean="0"/>
              <a:t>Πολιτικών Μηχανικών και Μηχανικών Τοπογραφίας και Γεωπληροφορικής</a:t>
            </a:r>
            <a:endParaRPr lang="en-US" dirty="0" smtClean="0"/>
          </a:p>
          <a:p>
            <a:r>
              <a:rPr lang="el-GR" dirty="0" smtClean="0"/>
              <a:t>ΕΠΙΠΕΔΟ ΣΠΟΥΔΩΝ </a:t>
            </a:r>
            <a:endParaRPr lang="en-US" dirty="0" smtClean="0"/>
          </a:p>
          <a:p>
            <a:pPr lvl="1"/>
            <a:r>
              <a:rPr lang="el-GR" dirty="0" smtClean="0"/>
              <a:t>Προπτυχιακό</a:t>
            </a:r>
            <a:endParaRPr lang="en-US" dirty="0" smtClean="0"/>
          </a:p>
          <a:p>
            <a:r>
              <a:rPr lang="el-GR" dirty="0" smtClean="0"/>
              <a:t>ΚΩΔΙΚΟΣ ΜΑΘΗΜΑΤΟΣ</a:t>
            </a:r>
            <a:endParaRPr lang="en-US" dirty="0" smtClean="0"/>
          </a:p>
          <a:p>
            <a:pPr lvl="1"/>
            <a:r>
              <a:rPr lang="el-GR" dirty="0" smtClean="0"/>
              <a:t>ΤΟΡ104</a:t>
            </a:r>
            <a:endParaRPr lang="en-US" dirty="0" smtClean="0"/>
          </a:p>
          <a:p>
            <a:r>
              <a:rPr lang="el-GR" dirty="0" smtClean="0"/>
              <a:t>ΕΞΑΜΗΝΟ ΣΠΟΥΔΩΝ</a:t>
            </a:r>
            <a:endParaRPr lang="en-US" dirty="0" smtClean="0"/>
          </a:p>
          <a:p>
            <a:r>
              <a:rPr lang="en-US" dirty="0" smtClean="0"/>
              <a:t> 	7o </a:t>
            </a:r>
          </a:p>
          <a:p>
            <a:r>
              <a:rPr lang="el-GR" dirty="0" smtClean="0"/>
              <a:t>ΤΙΤΛΟΣ ΜΑΘΗΜΑΤΟΣ</a:t>
            </a:r>
            <a:endParaRPr lang="en-US" dirty="0" smtClean="0"/>
          </a:p>
          <a:p>
            <a:pPr lvl="1"/>
            <a:r>
              <a:rPr lang="el-GR" dirty="0" smtClean="0"/>
              <a:t>Ειδικά Θέματα Βάσεων Χωρικών Δεδομένων και Θεωρία Συστημάτων</a:t>
            </a: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Μέθοδοι </a:t>
            </a:r>
            <a:r>
              <a:rPr lang="el-GR" dirty="0" smtClean="0"/>
              <a:t>αξιολόγησης </a:t>
            </a:r>
            <a:r>
              <a:rPr lang="el-GR" b="0" dirty="0"/>
              <a:t>1/2</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pPr marL="0" indent="0">
              <a:buNone/>
            </a:pPr>
            <a:r>
              <a:rPr lang="el-GR" b="1" dirty="0" smtClean="0"/>
              <a:t>Α. ΘΕΩΡΗΤΙΚΟΥ ΜΕΡΟΥΣ</a:t>
            </a:r>
            <a:endParaRPr lang="en-US" dirty="0" smtClean="0"/>
          </a:p>
          <a:p>
            <a:r>
              <a:rPr lang="el-GR" dirty="0" smtClean="0"/>
              <a:t>Γραπτή εξέταση στο τέλος του εξαμήνου : 60% (</a:t>
            </a:r>
            <a:r>
              <a:rPr lang="el-GR" i="1" dirty="0" smtClean="0"/>
              <a:t>Δοκιμασία Πολλαπλής Επιλογής, Ερωτήσεις Σύντομης Απάντησης, Ερωτήσεις Ανάπτυξης Δοκιμίων, Επίλυση Προβλημάτων, Προφορική Εξέταση)</a:t>
            </a:r>
            <a:endParaRPr lang="en-US" dirty="0" smtClean="0"/>
          </a:p>
          <a:p>
            <a:r>
              <a:rPr lang="el-GR" dirty="0" smtClean="0"/>
              <a:t>Εργαστηριακές ασκήσεις /Άσκηση Πεδίου : 5%</a:t>
            </a:r>
            <a:endParaRPr lang="en-US" dirty="0" smtClean="0"/>
          </a:p>
          <a:p>
            <a:r>
              <a:rPr lang="el-GR" dirty="0" smtClean="0"/>
              <a:t>Ομαδική μελέτη (project) και παρουσίαση: 15%</a:t>
            </a:r>
            <a:endParaRPr lang="en-US" dirty="0" smtClean="0"/>
          </a:p>
          <a:p>
            <a:r>
              <a:rPr lang="el-GR" dirty="0" smtClean="0"/>
              <a:t>Ατομική μελέτη και παρουσίαση: 2</a:t>
            </a:r>
            <a:r>
              <a:rPr lang="en-US" dirty="0" smtClean="0"/>
              <a:t>0</a:t>
            </a:r>
            <a:r>
              <a:rPr lang="el-GR" dirty="0" smtClean="0"/>
              <a:t>%</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Μέθοδοι </a:t>
            </a:r>
            <a:r>
              <a:rPr lang="el-GR" dirty="0" smtClean="0"/>
              <a:t>αξιολόγησης </a:t>
            </a:r>
            <a:r>
              <a:rPr lang="el-GR" sz="3600" b="0" dirty="0" smtClean="0"/>
              <a:t>2/2</a:t>
            </a:r>
            <a:endParaRPr lang="en-US" sz="3600" b="0" dirty="0"/>
          </a:p>
        </p:txBody>
      </p:sp>
      <p:sp>
        <p:nvSpPr>
          <p:cNvPr id="3" name="Content Placeholder 2"/>
          <p:cNvSpPr>
            <a:spLocks noGrp="1"/>
          </p:cNvSpPr>
          <p:nvPr>
            <p:ph idx="1"/>
          </p:nvPr>
        </p:nvSpPr>
        <p:spPr/>
        <p:txBody>
          <a:bodyPr>
            <a:normAutofit fontScale="92500"/>
          </a:bodyPr>
          <a:lstStyle/>
          <a:p>
            <a:r>
              <a:rPr lang="el-GR" b="1" dirty="0" smtClean="0"/>
              <a:t>Β. ΕΡΓΑΣΤΗΡΙΑΚΟΥ ΜΕΡΟΥΣ</a:t>
            </a:r>
            <a:endParaRPr lang="en-US" dirty="0" smtClean="0"/>
          </a:p>
          <a:p>
            <a:r>
              <a:rPr lang="el-GR" dirty="0" smtClean="0"/>
              <a:t>Γραπτή εξέταση στο τέλος του εξαμήνου : 60% (</a:t>
            </a:r>
            <a:r>
              <a:rPr lang="el-GR" i="1" dirty="0" smtClean="0"/>
              <a:t>Δοκιμασία Πολλαπλής Επιλογής, Ερωτήσεις Σύντομης Απάντησης, Ερωτήσεις Ανάπτυξης Δοκιμίων, Επίλυση Προβλημάτων, Προφορική Εξέταση)</a:t>
            </a:r>
            <a:endParaRPr lang="en-US" dirty="0" smtClean="0"/>
          </a:p>
          <a:p>
            <a:r>
              <a:rPr lang="el-GR" dirty="0" smtClean="0"/>
              <a:t>Εργαστηριακές ασκήσεις /Άσκηση Πεδίου : 5%</a:t>
            </a:r>
            <a:endParaRPr lang="en-US" dirty="0" smtClean="0"/>
          </a:p>
          <a:p>
            <a:r>
              <a:rPr lang="el-GR" dirty="0" smtClean="0"/>
              <a:t>Ομαδική μελέτη (project) και παρουσίαση: 15%</a:t>
            </a:r>
            <a:endParaRPr lang="en-US" dirty="0" smtClean="0"/>
          </a:p>
          <a:p>
            <a:r>
              <a:rPr lang="el-GR" dirty="0" smtClean="0"/>
              <a:t>Ατομική μελέτη και παρουσίαση: 2</a:t>
            </a:r>
            <a:r>
              <a:rPr lang="en-US" dirty="0" smtClean="0"/>
              <a:t>0</a:t>
            </a:r>
            <a:r>
              <a:rPr lang="el-GR" dirty="0" smtClean="0"/>
              <a:t>%</a:t>
            </a:r>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smtClean="0"/>
              <a:t>Προτεινόμενη Βιβλιογραφία</a:t>
            </a:r>
            <a:r>
              <a:rPr lang="en-US" i="1" dirty="0" smtClean="0"/>
              <a:t> </a:t>
            </a:r>
            <a:r>
              <a:rPr lang="en-US" sz="3600" b="0" dirty="0" smtClean="0"/>
              <a:t>1/5</a:t>
            </a:r>
            <a:endParaRPr lang="en-US" sz="3600" b="0" dirty="0"/>
          </a:p>
        </p:txBody>
      </p:sp>
      <p:sp>
        <p:nvSpPr>
          <p:cNvPr id="3" name="Content Placeholder 2"/>
          <p:cNvSpPr>
            <a:spLocks noGrp="1"/>
          </p:cNvSpPr>
          <p:nvPr>
            <p:ph idx="1"/>
          </p:nvPr>
        </p:nvSpPr>
        <p:spPr/>
        <p:txBody>
          <a:bodyPr>
            <a:normAutofit/>
          </a:bodyPr>
          <a:lstStyle/>
          <a:p>
            <a:pPr>
              <a:buNone/>
            </a:pPr>
            <a:endParaRPr lang="en-US" dirty="0" smtClean="0"/>
          </a:p>
          <a:p>
            <a:r>
              <a:rPr lang="fr-FR" sz="2400" dirty="0" smtClean="0"/>
              <a:t>Pantazis D., Donnay J-P, 1996, </a:t>
            </a:r>
            <a:r>
              <a:rPr lang="fr-FR" sz="2400" i="1" dirty="0" smtClean="0"/>
              <a:t>La conception de SIG, méthode et formalisme</a:t>
            </a:r>
            <a:r>
              <a:rPr lang="fr-FR" sz="2400" dirty="0" smtClean="0"/>
              <a:t>, Editions HERMES, Paris.</a:t>
            </a:r>
            <a:endParaRPr lang="en-US" sz="2400" dirty="0" smtClean="0"/>
          </a:p>
          <a:p>
            <a:r>
              <a:rPr lang="en-US" sz="2400" dirty="0" smtClean="0"/>
              <a:t>Shashi Shekhar and Sanjay Chawla, 2003, </a:t>
            </a:r>
            <a:r>
              <a:rPr lang="en-US" sz="2400" i="1" dirty="0" smtClean="0"/>
              <a:t>Spatial Databases: A Tour</a:t>
            </a:r>
            <a:r>
              <a:rPr lang="en-US" sz="2400" dirty="0" smtClean="0"/>
              <a:t>, Prentice Hall.</a:t>
            </a:r>
          </a:p>
          <a:p>
            <a:r>
              <a:rPr lang="en-US" sz="2400" dirty="0" smtClean="0"/>
              <a:t>Rigaux   &amp;     Scholl   &amp;     Voisard,    2001, </a:t>
            </a:r>
            <a:r>
              <a:rPr lang="en-US" sz="2400" i="1" dirty="0" smtClean="0"/>
              <a:t>Spatial D</a:t>
            </a:r>
            <a:r>
              <a:rPr lang="el-GR" sz="2400" i="1" dirty="0" smtClean="0"/>
              <a:t>α</a:t>
            </a:r>
            <a:r>
              <a:rPr lang="en-US" sz="2400" i="1" dirty="0" smtClean="0"/>
              <a:t>tabases</a:t>
            </a:r>
            <a:r>
              <a:rPr lang="en-US" sz="2400" dirty="0" smtClean="0"/>
              <a:t>, Morgan Kaufmann.</a:t>
            </a:r>
          </a:p>
          <a:p>
            <a:r>
              <a:rPr lang="en-US" sz="2400" dirty="0" smtClean="0"/>
              <a:t>Albert K. W. Yeung, G. Brent Hall, 2007, </a:t>
            </a:r>
            <a:r>
              <a:rPr lang="en-US" sz="2400" i="1" dirty="0" smtClean="0"/>
              <a:t>Spatial Database Systems: Design, Implementation</a:t>
            </a:r>
            <a:r>
              <a:rPr lang="en-US" sz="2400" dirty="0" smtClean="0"/>
              <a:t> </a:t>
            </a:r>
            <a:r>
              <a:rPr lang="en-US" sz="2400" i="1" dirty="0" smtClean="0"/>
              <a:t>and Project Management</a:t>
            </a:r>
            <a:r>
              <a:rPr lang="en-US" sz="2400" dirty="0" smtClean="0"/>
              <a:t>, Springer.</a:t>
            </a:r>
          </a:p>
          <a:p>
            <a:endParaRPr 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Προτεινόμενη </a:t>
            </a:r>
            <a:r>
              <a:rPr lang="el-GR" i="1" dirty="0" smtClean="0"/>
              <a:t>Βιβλιογραφία</a:t>
            </a:r>
            <a:r>
              <a:rPr lang="en-US" i="1" dirty="0" smtClean="0"/>
              <a:t> </a:t>
            </a:r>
            <a:r>
              <a:rPr lang="en-US" sz="3600" b="0" dirty="0" smtClean="0">
                <a:solidFill>
                  <a:prstClr val="black"/>
                </a:solidFill>
              </a:rPr>
              <a:t>2/5</a:t>
            </a:r>
            <a:endParaRPr lang="en-US" dirty="0"/>
          </a:p>
        </p:txBody>
      </p:sp>
      <p:sp>
        <p:nvSpPr>
          <p:cNvPr id="3" name="Content Placeholder 2"/>
          <p:cNvSpPr>
            <a:spLocks noGrp="1"/>
          </p:cNvSpPr>
          <p:nvPr>
            <p:ph idx="1"/>
          </p:nvPr>
        </p:nvSpPr>
        <p:spPr/>
        <p:txBody>
          <a:bodyPr/>
          <a:lstStyle/>
          <a:p>
            <a:r>
              <a:rPr lang="en-US" sz="2400" dirty="0" smtClean="0"/>
              <a:t>Michael Havey , 2005 , </a:t>
            </a:r>
            <a:r>
              <a:rPr lang="en-US" sz="2400" i="1" dirty="0" smtClean="0"/>
              <a:t>Essential business process modeling , </a:t>
            </a:r>
            <a:r>
              <a:rPr lang="en-US" sz="2400" dirty="0" smtClean="0"/>
              <a:t>O’ Reilly Media Inc. , Gravenstein Highway North Sebasatopol, CA , US </a:t>
            </a:r>
          </a:p>
          <a:p>
            <a:r>
              <a:rPr lang="en-US" sz="2400" dirty="0" smtClean="0"/>
              <a:t> Ian T. Cameron, Katalin Hangos, 2001 </a:t>
            </a:r>
            <a:r>
              <a:rPr lang="en-US" sz="2400" i="1" dirty="0" smtClean="0"/>
              <a:t>,</a:t>
            </a:r>
            <a:r>
              <a:rPr lang="en-US" sz="2400" b="1" i="1" dirty="0" smtClean="0"/>
              <a:t> </a:t>
            </a:r>
            <a:r>
              <a:rPr lang="en-US" sz="2400" i="1" dirty="0" smtClean="0"/>
              <a:t> </a:t>
            </a:r>
            <a:r>
              <a:rPr lang="en-US" sz="2400" i="1" u="sng" dirty="0" smtClean="0">
                <a:hlinkClick r:id="rId2"/>
              </a:rPr>
              <a:t>Process Modelling and Model Analysis,</a:t>
            </a:r>
            <a:r>
              <a:rPr lang="el-GR" sz="2400" i="1" dirty="0" smtClean="0"/>
              <a:t> </a:t>
            </a:r>
            <a:r>
              <a:rPr lang="en-US" sz="2400" dirty="0" smtClean="0"/>
              <a:t>Academic Press , San Diego , CA, US .</a:t>
            </a:r>
            <a:endParaRPr lang="el-GR" sz="2400" dirty="0" smtClean="0"/>
          </a:p>
          <a:p>
            <a:r>
              <a:rPr lang="en-US" sz="2400" dirty="0" smtClean="0"/>
              <a:t>Sandra Lach Arlinghaus , Joseph J. Kerski ,2014,  </a:t>
            </a:r>
            <a:r>
              <a:rPr lang="en-US" sz="2400" i="1" dirty="0" smtClean="0"/>
              <a:t>Spatial mathematics-Theory and practice through mapping , </a:t>
            </a:r>
            <a:r>
              <a:rPr lang="en-US" sz="2400" dirty="0" smtClean="0"/>
              <a:t>Taylor &amp; Francis Group , Boca Raton, FL, US .</a:t>
            </a:r>
          </a:p>
          <a:p>
            <a:r>
              <a:rPr lang="fr-FR" sz="2400" dirty="0" smtClean="0"/>
              <a:t>Dominique de Werra , 1990, </a:t>
            </a:r>
            <a:r>
              <a:rPr lang="fr-FR" sz="2400" i="1" dirty="0" smtClean="0"/>
              <a:t>Eléments de programmation linéaire avec application aux graphes , </a:t>
            </a:r>
            <a:r>
              <a:rPr lang="fr-FR" sz="2400" dirty="0" smtClean="0"/>
              <a:t>Presses polytechniques romandes , Lausanne .</a:t>
            </a:r>
            <a:endParaRPr lang="en-US" sz="2400" dirty="0" smtClean="0"/>
          </a:p>
          <a:p>
            <a:endParaRPr lang="en-US" sz="2400" b="1"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Προτεινόμενη </a:t>
            </a:r>
            <a:r>
              <a:rPr lang="el-GR" i="1" dirty="0" smtClean="0"/>
              <a:t>Βιβλιογραφία</a:t>
            </a:r>
            <a:r>
              <a:rPr lang="en-US" i="1" dirty="0" smtClean="0"/>
              <a:t> </a:t>
            </a:r>
            <a:r>
              <a:rPr lang="en-US" sz="3600" b="0" dirty="0" smtClean="0">
                <a:solidFill>
                  <a:prstClr val="black"/>
                </a:solidFill>
              </a:rPr>
              <a:t>3/5</a:t>
            </a:r>
            <a:endParaRPr lang="en-US" dirty="0"/>
          </a:p>
        </p:txBody>
      </p:sp>
      <p:sp>
        <p:nvSpPr>
          <p:cNvPr id="3" name="Content Placeholder 2"/>
          <p:cNvSpPr>
            <a:spLocks noGrp="1"/>
          </p:cNvSpPr>
          <p:nvPr>
            <p:ph idx="1"/>
          </p:nvPr>
        </p:nvSpPr>
        <p:spPr/>
        <p:txBody>
          <a:bodyPr>
            <a:normAutofit/>
          </a:bodyPr>
          <a:lstStyle/>
          <a:p>
            <a:r>
              <a:rPr lang="en-US" sz="2400" dirty="0" smtClean="0"/>
              <a:t>Robert Damelio , 2011, </a:t>
            </a:r>
            <a:r>
              <a:rPr lang="en-US" sz="2400" i="1" dirty="0" smtClean="0"/>
              <a:t>The basics of process mapping , </a:t>
            </a:r>
            <a:r>
              <a:rPr lang="en-US" sz="2400" dirty="0" smtClean="0"/>
              <a:t>2</a:t>
            </a:r>
            <a:r>
              <a:rPr lang="en-US" sz="2400" baseline="30000" dirty="0" smtClean="0"/>
              <a:t>nd</a:t>
            </a:r>
            <a:r>
              <a:rPr lang="en-US" sz="2400" dirty="0" smtClean="0"/>
              <a:t> edition , Productivity Press , Third Avenue , NY, US .</a:t>
            </a:r>
          </a:p>
          <a:p>
            <a:r>
              <a:rPr lang="en-US" sz="2400" dirty="0" smtClean="0"/>
              <a:t>Alec Sharp , Patrick McDermott , 2009, </a:t>
            </a:r>
            <a:r>
              <a:rPr lang="en-US" sz="2400" i="1" dirty="0" smtClean="0"/>
              <a:t>Workflow modeling – Tools for process improvement and application development , </a:t>
            </a:r>
            <a:r>
              <a:rPr lang="en-US" sz="2400" dirty="0" smtClean="0"/>
              <a:t>2</a:t>
            </a:r>
            <a:r>
              <a:rPr lang="en-US" sz="2400" baseline="30000" dirty="0" smtClean="0"/>
              <a:t>nd</a:t>
            </a:r>
            <a:r>
              <a:rPr lang="en-US" sz="2400" dirty="0" smtClean="0"/>
              <a:t> edition , Artech House Inc. , Canton str., Norwood , MA, US .</a:t>
            </a:r>
          </a:p>
          <a:p>
            <a:r>
              <a:rPr lang="en-US" sz="2400" dirty="0" smtClean="0"/>
              <a:t>Theodore Panagacos , 2012, </a:t>
            </a:r>
            <a:r>
              <a:rPr lang="en-US" sz="2400" i="1" dirty="0" smtClean="0"/>
              <a:t>The ultimate guide to business process management-Everything you need to know and how to apply it to your organization , </a:t>
            </a:r>
            <a:r>
              <a:rPr lang="en-US" sz="2400" dirty="0" smtClean="0"/>
              <a:t>Theodore Panagacos , San Bernardino , CA, US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Προτεινόμενη </a:t>
            </a:r>
            <a:r>
              <a:rPr lang="el-GR" i="1" dirty="0" smtClean="0"/>
              <a:t>Βιβλιογραφία</a:t>
            </a:r>
            <a:r>
              <a:rPr lang="en-US" i="1" dirty="0" smtClean="0"/>
              <a:t> </a:t>
            </a:r>
            <a:r>
              <a:rPr lang="en-US" sz="3600" b="0" dirty="0" smtClean="0">
                <a:solidFill>
                  <a:prstClr val="black"/>
                </a:solidFill>
              </a:rPr>
              <a:t>4/5</a:t>
            </a:r>
            <a:endParaRPr lang="en-US" dirty="0"/>
          </a:p>
        </p:txBody>
      </p:sp>
      <p:sp>
        <p:nvSpPr>
          <p:cNvPr id="3" name="Content Placeholder 2"/>
          <p:cNvSpPr>
            <a:spLocks noGrp="1"/>
          </p:cNvSpPr>
          <p:nvPr>
            <p:ph idx="1"/>
          </p:nvPr>
        </p:nvSpPr>
        <p:spPr/>
        <p:txBody>
          <a:bodyPr>
            <a:normAutofit fontScale="55000" lnSpcReduction="20000"/>
          </a:bodyPr>
          <a:lstStyle/>
          <a:p>
            <a:r>
              <a:rPr lang="en-US" sz="3800" dirty="0" smtClean="0"/>
              <a:t>Patricia Wallace , 2014, </a:t>
            </a:r>
            <a:r>
              <a:rPr lang="el-GR" sz="3800" i="1" dirty="0" smtClean="0"/>
              <a:t>Πληροφοριακά συστήματα διοίκησης</a:t>
            </a:r>
            <a:r>
              <a:rPr lang="en-US" sz="3800" i="1" dirty="0" smtClean="0"/>
              <a:t> – </a:t>
            </a:r>
            <a:r>
              <a:rPr lang="el-GR" sz="3800" i="1" dirty="0" smtClean="0"/>
              <a:t>Άνθρωποι</a:t>
            </a:r>
            <a:r>
              <a:rPr lang="en-US" sz="3800" i="1" dirty="0" smtClean="0"/>
              <a:t>, </a:t>
            </a:r>
            <a:r>
              <a:rPr lang="el-GR" sz="3800" i="1" dirty="0" smtClean="0"/>
              <a:t>τεχνολογία</a:t>
            </a:r>
            <a:r>
              <a:rPr lang="en-US" sz="3800" i="1" dirty="0" smtClean="0"/>
              <a:t> , </a:t>
            </a:r>
            <a:r>
              <a:rPr lang="el-GR" sz="3800" i="1" dirty="0" smtClean="0"/>
              <a:t>διαδικασίες</a:t>
            </a:r>
            <a:r>
              <a:rPr lang="en-US" sz="3800" i="1" dirty="0" smtClean="0"/>
              <a:t> , </a:t>
            </a:r>
            <a:r>
              <a:rPr lang="el-GR" sz="3800" dirty="0" smtClean="0"/>
              <a:t>Εκδόσεις Κρητική</a:t>
            </a:r>
            <a:r>
              <a:rPr lang="en-US" sz="3800" dirty="0" smtClean="0"/>
              <a:t> , </a:t>
            </a:r>
            <a:r>
              <a:rPr lang="el-GR" sz="3800" dirty="0" smtClean="0"/>
              <a:t>Νευροκοπίου</a:t>
            </a:r>
            <a:r>
              <a:rPr lang="en-US" sz="3800" dirty="0" smtClean="0"/>
              <a:t> 8, </a:t>
            </a:r>
            <a:r>
              <a:rPr lang="el-GR" sz="3800" dirty="0" smtClean="0"/>
              <a:t>Αθήνα</a:t>
            </a:r>
            <a:r>
              <a:rPr lang="en-US" sz="3800" dirty="0" smtClean="0"/>
              <a:t> , </a:t>
            </a:r>
            <a:r>
              <a:rPr lang="el-GR" sz="3800" dirty="0" smtClean="0"/>
              <a:t>μετάφραση από</a:t>
            </a:r>
            <a:r>
              <a:rPr lang="en-US" sz="3800" dirty="0" smtClean="0"/>
              <a:t> Patricia Wallace, 2013, </a:t>
            </a:r>
            <a:r>
              <a:rPr lang="en-US" sz="3800" i="1" dirty="0" smtClean="0"/>
              <a:t>Information systems in organization –People , technology and processes , Pearson Education Inc,Upper Sadle River , New Jersey . </a:t>
            </a:r>
            <a:endParaRPr lang="en-US" sz="3800" dirty="0" smtClean="0"/>
          </a:p>
          <a:p>
            <a:r>
              <a:rPr lang="en-US" sz="3800" dirty="0" smtClean="0"/>
              <a:t>Kenneth C. Laudon , Jane P. Laudon , 2011, </a:t>
            </a:r>
            <a:r>
              <a:rPr lang="el-GR" sz="3800" i="1" dirty="0" smtClean="0"/>
              <a:t>Πληροφοριακά συστήματα διοίκησης </a:t>
            </a:r>
            <a:r>
              <a:rPr lang="en-US" sz="3800" dirty="0" smtClean="0"/>
              <a:t>, 8</a:t>
            </a:r>
            <a:r>
              <a:rPr lang="el-GR" sz="3800" baseline="30000" dirty="0" smtClean="0"/>
              <a:t>η</a:t>
            </a:r>
            <a:r>
              <a:rPr lang="el-GR" sz="3800" dirty="0" smtClean="0"/>
              <a:t> έκδοση</a:t>
            </a:r>
            <a:r>
              <a:rPr lang="en-US" sz="3800" dirty="0" smtClean="0"/>
              <a:t> , </a:t>
            </a:r>
            <a:r>
              <a:rPr lang="el-GR" sz="3800" dirty="0" smtClean="0"/>
              <a:t>Εκδόσεις Κλειδάριθμος</a:t>
            </a:r>
            <a:r>
              <a:rPr lang="en-US" sz="3800" dirty="0" smtClean="0"/>
              <a:t> , </a:t>
            </a:r>
            <a:r>
              <a:rPr lang="el-GR" sz="3800" dirty="0" smtClean="0"/>
              <a:t>Αθήνα</a:t>
            </a:r>
            <a:r>
              <a:rPr lang="en-US" sz="3800" dirty="0" smtClean="0"/>
              <a:t> , </a:t>
            </a:r>
            <a:r>
              <a:rPr lang="el-GR" sz="3800" dirty="0" smtClean="0"/>
              <a:t>μετάφραση από</a:t>
            </a:r>
            <a:r>
              <a:rPr lang="en-US" sz="3800" dirty="0" smtClean="0"/>
              <a:t> Kenneth C. Laudon , Jane P. Laudon, 2009, </a:t>
            </a:r>
            <a:r>
              <a:rPr lang="en-US" sz="3800" i="1" dirty="0" smtClean="0"/>
              <a:t>Essentials of management information systems</a:t>
            </a:r>
            <a:r>
              <a:rPr lang="en-US" sz="3800" dirty="0" smtClean="0"/>
              <a:t>, 8</a:t>
            </a:r>
            <a:r>
              <a:rPr lang="en-US" sz="3800" baseline="30000" dirty="0" smtClean="0"/>
              <a:t>th</a:t>
            </a:r>
            <a:r>
              <a:rPr lang="en-US" sz="3800" dirty="0" smtClean="0"/>
              <a:t> edition , Pearson Education Inc, Upper Sadle River , New Jersey  </a:t>
            </a:r>
          </a:p>
          <a:p>
            <a:r>
              <a:rPr lang="en-US" sz="3800" dirty="0" smtClean="0"/>
              <a:t>David  Arctur , Michael Zeiler, 2004, </a:t>
            </a:r>
            <a:r>
              <a:rPr lang="en-US" sz="3800" i="1" dirty="0" smtClean="0"/>
              <a:t>Designing geodatabases- Case studies in GIS data modeling , </a:t>
            </a:r>
            <a:r>
              <a:rPr lang="en-US" sz="3800" dirty="0" smtClean="0"/>
              <a:t>ESRI , Redlands, CA, US. </a:t>
            </a:r>
          </a:p>
          <a:p>
            <a:r>
              <a:rPr lang="el-GR" sz="3800" dirty="0" smtClean="0"/>
              <a:t>Κωστής Κουτσόπουλος , Νικόλαος Ανδρουλάκης , 2012, </a:t>
            </a:r>
            <a:r>
              <a:rPr lang="el-GR" sz="3800" i="1" dirty="0" smtClean="0"/>
              <a:t>Γεωγραφικά συστήματα πληροφοριών με το </a:t>
            </a:r>
            <a:r>
              <a:rPr lang="en-US" sz="3800" i="1" dirty="0" smtClean="0"/>
              <a:t>ArcGIS</a:t>
            </a:r>
            <a:r>
              <a:rPr lang="el-GR" sz="3800" i="1" dirty="0" smtClean="0"/>
              <a:t> 10 –Θεωρία και πράξη , </a:t>
            </a:r>
            <a:r>
              <a:rPr lang="el-GR" sz="3800" dirty="0" smtClean="0"/>
              <a:t>Εκδόσεις Παπασωτηρίου , Λεωφ. </a:t>
            </a:r>
            <a:r>
              <a:rPr lang="en-US" sz="3800" dirty="0" smtClean="0"/>
              <a:t>Κηφισού , Αθήνα . </a:t>
            </a:r>
          </a:p>
          <a:p>
            <a:r>
              <a:rPr lang="en-US" sz="3800" dirty="0" smtClean="0"/>
              <a:t>Michael Havey , 2005 , </a:t>
            </a:r>
            <a:r>
              <a:rPr lang="en-US" sz="3800" i="1" dirty="0" smtClean="0"/>
              <a:t>Essential business process modeling , </a:t>
            </a:r>
            <a:r>
              <a:rPr lang="en-US" sz="3800" dirty="0" smtClean="0"/>
              <a:t>O’ Reilly Media Inc. , Gravenstein Highway North Sebasatopol , CA , US .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Προτεινόμενη </a:t>
            </a:r>
            <a:r>
              <a:rPr lang="el-GR" i="1" dirty="0" smtClean="0"/>
              <a:t>Βιβλιογραφία</a:t>
            </a:r>
            <a:r>
              <a:rPr lang="en-US" i="1" dirty="0" smtClean="0"/>
              <a:t> </a:t>
            </a:r>
            <a:r>
              <a:rPr lang="en-US" sz="3600" b="0" dirty="0">
                <a:solidFill>
                  <a:prstClr val="black"/>
                </a:solidFill>
              </a:rPr>
              <a:t>5</a:t>
            </a:r>
            <a:r>
              <a:rPr lang="en-US" sz="3600" b="0" dirty="0" smtClean="0">
                <a:solidFill>
                  <a:prstClr val="black"/>
                </a:solidFill>
              </a:rPr>
              <a:t>/5</a:t>
            </a:r>
            <a:endParaRPr lang="en-US" dirty="0"/>
          </a:p>
        </p:txBody>
      </p:sp>
      <p:sp>
        <p:nvSpPr>
          <p:cNvPr id="3" name="Content Placeholder 2"/>
          <p:cNvSpPr>
            <a:spLocks noGrp="1"/>
          </p:cNvSpPr>
          <p:nvPr>
            <p:ph idx="1"/>
          </p:nvPr>
        </p:nvSpPr>
        <p:spPr/>
        <p:txBody>
          <a:bodyPr>
            <a:normAutofit/>
          </a:bodyPr>
          <a:lstStyle/>
          <a:p>
            <a:r>
              <a:rPr lang="en-US" sz="2400" dirty="0" smtClean="0"/>
              <a:t>Ian T. Cameron, Katalin Hangos, 2001, </a:t>
            </a:r>
            <a:r>
              <a:rPr lang="en-US" sz="2400" i="1" dirty="0" smtClean="0"/>
              <a:t> </a:t>
            </a:r>
            <a:r>
              <a:rPr lang="en-US" sz="2400" i="1" u="sng" dirty="0" smtClean="0">
                <a:hlinkClick r:id="rId2"/>
              </a:rPr>
              <a:t>Process Modelling and Model Analysis,</a:t>
            </a:r>
            <a:r>
              <a:rPr lang="en-US" sz="2400" i="1" dirty="0" smtClean="0"/>
              <a:t> </a:t>
            </a:r>
            <a:r>
              <a:rPr lang="en-US" sz="2400" dirty="0" smtClean="0"/>
              <a:t>Academic Press , San Diego , CA, US .</a:t>
            </a:r>
            <a:endParaRPr 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Συναφή Επιστημονικά Περιοδικά</a:t>
            </a:r>
            <a:r>
              <a:rPr lang="en-US" dirty="0" smtClean="0"/>
              <a:t> </a:t>
            </a:r>
            <a:r>
              <a:rPr lang="en-US" sz="3600" b="0" dirty="0" smtClean="0"/>
              <a:t>1/8</a:t>
            </a:r>
            <a:endParaRPr lang="en-US" sz="3600" b="0"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r>
              <a:rPr lang="en-US" b="1" dirty="0" smtClean="0"/>
              <a:t>Wiley online library – published by John Wiley &amp; Sons Ltd</a:t>
            </a:r>
            <a:endParaRPr lang="en-US" dirty="0" smtClean="0"/>
          </a:p>
          <a:p>
            <a:pPr fontAlgn="base"/>
            <a:r>
              <a:rPr lang="en-US" dirty="0" smtClean="0"/>
              <a:t>Edited By: Robert Davison, Philip Powell &amp; Eileen Trauth</a:t>
            </a:r>
          </a:p>
          <a:p>
            <a:pPr fontAlgn="base"/>
            <a:r>
              <a:rPr lang="en-US" dirty="0" smtClean="0"/>
              <a:t>Impact Factor: 1.381</a:t>
            </a:r>
          </a:p>
          <a:p>
            <a:pPr fontAlgn="base"/>
            <a:r>
              <a:rPr lang="en-US" dirty="0" smtClean="0"/>
              <a:t>ISI Journal Citation Reports © Ranking: 2012: 22/85 (Information Science &amp; Library Science)</a:t>
            </a:r>
          </a:p>
          <a:p>
            <a:pPr fontAlgn="base"/>
            <a:r>
              <a:rPr lang="en-US" dirty="0" smtClean="0"/>
              <a:t>ISSN: 1365-2575</a:t>
            </a:r>
          </a:p>
          <a:p>
            <a:pPr fontAlgn="base"/>
            <a:r>
              <a:rPr lang="en-US" dirty="0" smtClean="0"/>
              <a:t> </a:t>
            </a:r>
          </a:p>
          <a:p>
            <a:r>
              <a:rPr lang="en-US" u="sng" dirty="0" smtClean="0">
                <a:hlinkClick r:id="rId2"/>
              </a:rPr>
              <a:t>http://onlinelibrary.wiley.com/journal/10.1111/(ISSN)1365-2575</a:t>
            </a:r>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2/8</a:t>
            </a:r>
            <a:endParaRPr lang="en-US" dirty="0"/>
          </a:p>
        </p:txBody>
      </p:sp>
      <p:sp>
        <p:nvSpPr>
          <p:cNvPr id="3" name="Content Placeholder 2"/>
          <p:cNvSpPr>
            <a:spLocks noGrp="1"/>
          </p:cNvSpPr>
          <p:nvPr>
            <p:ph idx="1"/>
          </p:nvPr>
        </p:nvSpPr>
        <p:spPr/>
        <p:txBody>
          <a:bodyPr/>
          <a:lstStyle/>
          <a:p>
            <a:r>
              <a:rPr lang="en-US" b="1" dirty="0" smtClean="0"/>
              <a:t>Information System – published by ELSEVIER B.V.</a:t>
            </a:r>
            <a:endParaRPr lang="en-US" dirty="0" smtClean="0"/>
          </a:p>
          <a:p>
            <a:pPr fontAlgn="base"/>
            <a:r>
              <a:rPr lang="en-US" dirty="0" smtClean="0"/>
              <a:t>Impact Factor: 1.768</a:t>
            </a:r>
          </a:p>
          <a:p>
            <a:r>
              <a:rPr lang="en-US" dirty="0" smtClean="0"/>
              <a:t>Thomson Reuters Journal Citation Reports 2013</a:t>
            </a:r>
          </a:p>
          <a:p>
            <a:r>
              <a:rPr lang="en-US" dirty="0" smtClean="0"/>
              <a:t>ISSN: 0306-4379</a:t>
            </a:r>
          </a:p>
          <a:p>
            <a:r>
              <a:rPr lang="en-US" u="sng" dirty="0" smtClean="0">
                <a:hlinkClick r:id="rId2"/>
              </a:rPr>
              <a:t>http://www.journals.elsevier.com/information-systems/</a:t>
            </a:r>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3/8</a:t>
            </a:r>
            <a:endParaRPr lang="en-US" dirty="0"/>
          </a:p>
        </p:txBody>
      </p:sp>
      <p:sp>
        <p:nvSpPr>
          <p:cNvPr id="3" name="Content Placeholder 2"/>
          <p:cNvSpPr>
            <a:spLocks noGrp="1"/>
          </p:cNvSpPr>
          <p:nvPr>
            <p:ph idx="1"/>
          </p:nvPr>
        </p:nvSpPr>
        <p:spPr/>
        <p:txBody>
          <a:bodyPr/>
          <a:lstStyle/>
          <a:p>
            <a:r>
              <a:rPr lang="en-US" b="1" dirty="0" smtClean="0"/>
              <a:t>Computer Science and Information Systems–  published by ComSIS Consortium </a:t>
            </a:r>
            <a:endParaRPr lang="en-US" dirty="0" smtClean="0"/>
          </a:p>
          <a:p>
            <a:pPr fontAlgn="base"/>
            <a:r>
              <a:rPr lang="en-US" dirty="0" smtClean="0"/>
              <a:t>Impact factor</a:t>
            </a:r>
          </a:p>
          <a:p>
            <a:pPr fontAlgn="base"/>
            <a:r>
              <a:rPr lang="en-US" dirty="0" smtClean="0"/>
              <a:t>Two-year impact factor (2012): 0.549</a:t>
            </a:r>
          </a:p>
          <a:p>
            <a:pPr fontAlgn="base"/>
            <a:r>
              <a:rPr lang="en-US" dirty="0" smtClean="0"/>
              <a:t>ISSN: 1820-0214</a:t>
            </a:r>
          </a:p>
          <a:p>
            <a:pPr fontAlgn="base"/>
            <a:r>
              <a:rPr lang="en-US" u="sng" dirty="0" smtClean="0">
                <a:hlinkClick r:id="rId2"/>
              </a:rPr>
              <a:t>http://www.comsis.org/</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Αυτοτελείς Διδακτικές Δραστηριότητες</a:t>
            </a:r>
            <a:endParaRPr lang="en-US" dirty="0"/>
          </a:p>
        </p:txBody>
      </p:sp>
      <p:sp>
        <p:nvSpPr>
          <p:cNvPr id="3" name="Content Placeholder 2"/>
          <p:cNvSpPr>
            <a:spLocks noGrp="1"/>
          </p:cNvSpPr>
          <p:nvPr>
            <p:ph idx="1"/>
          </p:nvPr>
        </p:nvSpPr>
        <p:spPr/>
        <p:txBody>
          <a:bodyPr>
            <a:normAutofit/>
          </a:bodyPr>
          <a:lstStyle/>
          <a:p>
            <a:pPr>
              <a:buNone/>
            </a:pPr>
            <a:r>
              <a:rPr lang="el-GR" b="1" dirty="0" smtClean="0"/>
              <a:t/>
            </a:r>
            <a:br>
              <a:rPr lang="el-GR" b="1" dirty="0" smtClean="0"/>
            </a:br>
            <a:endParaRPr lang="en-US" dirty="0" smtClean="0"/>
          </a:p>
          <a:p>
            <a:pPr lvl="1"/>
            <a:r>
              <a:rPr lang="el-GR" b="1" dirty="0" smtClean="0"/>
              <a:t>Εβδομαδιαίες ώρες διδασκαλίας : 3 +2</a:t>
            </a:r>
            <a:endParaRPr lang="en-US" dirty="0" smtClean="0"/>
          </a:p>
          <a:p>
            <a:pPr lvl="1"/>
            <a:r>
              <a:rPr lang="el-GR" b="1" dirty="0" smtClean="0"/>
              <a:t>Πιστωτικές Μονάδες : 4 + 2</a:t>
            </a:r>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4/8</a:t>
            </a:r>
            <a:endParaRPr lang="en-US" dirty="0"/>
          </a:p>
        </p:txBody>
      </p:sp>
      <p:sp>
        <p:nvSpPr>
          <p:cNvPr id="3" name="Content Placeholder 2"/>
          <p:cNvSpPr>
            <a:spLocks noGrp="1"/>
          </p:cNvSpPr>
          <p:nvPr>
            <p:ph idx="1"/>
          </p:nvPr>
        </p:nvSpPr>
        <p:spPr/>
        <p:txBody>
          <a:bodyPr>
            <a:normAutofit lnSpcReduction="10000"/>
          </a:bodyPr>
          <a:lstStyle/>
          <a:p>
            <a:r>
              <a:rPr lang="en-US" b="1" dirty="0" smtClean="0"/>
              <a:t>European Journal of Information Systems – published by Macmillan</a:t>
            </a:r>
          </a:p>
          <a:p>
            <a:r>
              <a:rPr lang="en-US" dirty="0" smtClean="0"/>
              <a:t>Editor-in-Chief: Frantz Rowe, France</a:t>
            </a:r>
          </a:p>
          <a:p>
            <a:r>
              <a:rPr lang="en-US" dirty="0" smtClean="0"/>
              <a:t>Editors: Pär Ågerfalk, Sweden </a:t>
            </a:r>
            <a:br>
              <a:rPr lang="en-US" dirty="0" smtClean="0"/>
            </a:br>
            <a:r>
              <a:rPr lang="en-US" dirty="0" smtClean="0"/>
              <a:t>              Dov Te’eni, Israel</a:t>
            </a:r>
          </a:p>
          <a:p>
            <a:r>
              <a:rPr lang="en-US" dirty="0" smtClean="0"/>
              <a:t>2012 5-year Impact Factor:2.422</a:t>
            </a:r>
          </a:p>
          <a:p>
            <a:r>
              <a:rPr lang="en-US" dirty="0" smtClean="0"/>
              <a:t>ISSN: 0960-085X </a:t>
            </a:r>
          </a:p>
          <a:p>
            <a:r>
              <a:rPr lang="en-US" u="sng" dirty="0" smtClean="0">
                <a:hlinkClick r:id="rId2"/>
              </a:rPr>
              <a:t>http://www.palgrave-journals.com/ejis/index.html</a:t>
            </a:r>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a:solidFill>
                  <a:prstClr val="black"/>
                </a:solidFill>
              </a:rPr>
              <a:t>5</a:t>
            </a:r>
            <a:r>
              <a:rPr lang="en-US" sz="3600" b="0" dirty="0" smtClean="0">
                <a:solidFill>
                  <a:prstClr val="black"/>
                </a:solidFill>
              </a:rPr>
              <a:t>/8</a:t>
            </a:r>
            <a:endParaRPr lang="en-US" dirty="0"/>
          </a:p>
        </p:txBody>
      </p:sp>
      <p:sp>
        <p:nvSpPr>
          <p:cNvPr id="3" name="Content Placeholder 2"/>
          <p:cNvSpPr>
            <a:spLocks noGrp="1"/>
          </p:cNvSpPr>
          <p:nvPr>
            <p:ph idx="1"/>
          </p:nvPr>
        </p:nvSpPr>
        <p:spPr/>
        <p:txBody>
          <a:bodyPr/>
          <a:lstStyle/>
          <a:p>
            <a:r>
              <a:rPr lang="en-US" b="1" dirty="0" smtClean="0"/>
              <a:t>International Journal of Spatial, Temporal and Multimedia Information Systems- published by Inderscience Publishers </a:t>
            </a:r>
          </a:p>
          <a:p>
            <a:r>
              <a:rPr lang="en-US" b="1" dirty="0" smtClean="0"/>
              <a:t> </a:t>
            </a:r>
            <a:endParaRPr lang="en-US" dirty="0" smtClean="0"/>
          </a:p>
          <a:p>
            <a:r>
              <a:rPr lang="en-US" dirty="0" smtClean="0"/>
              <a:t>Editor in Chief: Prof. Wassim Jaziri </a:t>
            </a:r>
            <a:br>
              <a:rPr lang="en-US" dirty="0" smtClean="0"/>
            </a:br>
            <a:r>
              <a:rPr lang="en-US" dirty="0" smtClean="0"/>
              <a:t>ISSN online: 2052-3564</a:t>
            </a:r>
            <a:br>
              <a:rPr lang="en-US" dirty="0" smtClean="0"/>
            </a:br>
            <a:r>
              <a:rPr lang="en-US" dirty="0" smtClean="0"/>
              <a:t>ISSN print</a:t>
            </a:r>
            <a:r>
              <a:rPr lang="en-US" b="1" dirty="0" smtClean="0"/>
              <a:t>:</a:t>
            </a:r>
            <a:r>
              <a:rPr lang="en-US" dirty="0" smtClean="0"/>
              <a:t> 2052-3556</a:t>
            </a:r>
          </a:p>
          <a:p>
            <a:r>
              <a:rPr lang="en-US" u="sng" dirty="0" smtClean="0">
                <a:hlinkClick r:id="rId2"/>
              </a:rPr>
              <a:t>http://www.inderscience.com/jhome.php?jcode=ijstmis</a:t>
            </a:r>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6/8</a:t>
            </a:r>
            <a:endParaRPr lang="en-US" dirty="0"/>
          </a:p>
        </p:txBody>
      </p:sp>
      <p:sp>
        <p:nvSpPr>
          <p:cNvPr id="3" name="Content Placeholder 2"/>
          <p:cNvSpPr>
            <a:spLocks noGrp="1"/>
          </p:cNvSpPr>
          <p:nvPr>
            <p:ph idx="1"/>
          </p:nvPr>
        </p:nvSpPr>
        <p:spPr/>
        <p:txBody>
          <a:bodyPr/>
          <a:lstStyle/>
          <a:p>
            <a:r>
              <a:rPr lang="en-US" b="1" dirty="0" smtClean="0"/>
              <a:t>International Journal of Spatial Data Infrastructures Research - published by European Commission </a:t>
            </a:r>
            <a:endParaRPr lang="en-US" b="1" i="1" dirty="0" smtClean="0"/>
          </a:p>
          <a:p>
            <a:r>
              <a:rPr lang="en-US" dirty="0" smtClean="0"/>
              <a:t>ISSN: 1725-0463            </a:t>
            </a:r>
          </a:p>
          <a:p>
            <a:r>
              <a:rPr lang="en-US" u="sng" dirty="0" smtClean="0">
                <a:hlinkClick r:id="rId2"/>
              </a:rPr>
              <a:t>http://ijsdir.jrc.ec.europa.eu/index.php/ijsdir</a:t>
            </a: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7/8</a:t>
            </a:r>
            <a:endParaRPr lang="en-US" dirty="0"/>
          </a:p>
        </p:txBody>
      </p:sp>
      <p:sp>
        <p:nvSpPr>
          <p:cNvPr id="3" name="Content Placeholder 2"/>
          <p:cNvSpPr>
            <a:spLocks noGrp="1"/>
          </p:cNvSpPr>
          <p:nvPr>
            <p:ph idx="1"/>
          </p:nvPr>
        </p:nvSpPr>
        <p:spPr/>
        <p:txBody>
          <a:bodyPr/>
          <a:lstStyle/>
          <a:p>
            <a:r>
              <a:rPr lang="en-US" b="1" dirty="0" smtClean="0"/>
              <a:t>JEDM –Journal of  educational data mining –</a:t>
            </a:r>
            <a:endParaRPr lang="en-US" dirty="0" smtClean="0"/>
          </a:p>
          <a:p>
            <a:r>
              <a:rPr lang="en-US" dirty="0" smtClean="0"/>
              <a:t>Editor : Michel C. Desmarais</a:t>
            </a:r>
          </a:p>
          <a:p>
            <a:r>
              <a:rPr lang="en-US" dirty="0" smtClean="0"/>
              <a:t>Associate Editors :</a:t>
            </a:r>
          </a:p>
          <a:p>
            <a:r>
              <a:rPr lang="en-US" dirty="0" smtClean="0"/>
              <a:t>Ryan S. Baker , Agatha Merceron , Mykola Pechenizkiy , Kalina Yacef</a:t>
            </a:r>
          </a:p>
          <a:p>
            <a:r>
              <a:rPr lang="en-US" dirty="0" smtClean="0"/>
              <a:t>ISSN: 2157- 2100</a:t>
            </a:r>
          </a:p>
          <a:p>
            <a:r>
              <a:rPr lang="en-US" u="sng" dirty="0" smtClean="0">
                <a:hlinkClick r:id="rId2"/>
              </a:rPr>
              <a:t>http://www.educationaldatamining.org/JEDM/index.php/JEDM</a:t>
            </a:r>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Συναφή Επιστημονικά </a:t>
            </a:r>
            <a:r>
              <a:rPr lang="el-GR" dirty="0" smtClean="0"/>
              <a:t>Περιοδικά</a:t>
            </a:r>
            <a:r>
              <a:rPr lang="en-US" dirty="0" smtClean="0"/>
              <a:t> </a:t>
            </a:r>
            <a:r>
              <a:rPr lang="en-US" sz="3600" b="0" dirty="0" smtClean="0">
                <a:solidFill>
                  <a:prstClr val="black"/>
                </a:solidFill>
              </a:rPr>
              <a:t>8/8</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Data Mining and Knowledge Discovery- published by Springer </a:t>
            </a:r>
          </a:p>
          <a:p>
            <a:r>
              <a:rPr lang="en-US" dirty="0" smtClean="0"/>
              <a:t>Editor-in-Chief: Geoffrey I. </a:t>
            </a:r>
            <a:r>
              <a:rPr lang="en-US" b="1" dirty="0" smtClean="0"/>
              <a:t>Webb</a:t>
            </a:r>
            <a:endParaRPr lang="en-US" dirty="0" smtClean="0"/>
          </a:p>
          <a:p>
            <a:r>
              <a:rPr lang="en-US" dirty="0" smtClean="0"/>
              <a:t>2012 Impact Factor: 2.877</a:t>
            </a:r>
          </a:p>
          <a:p>
            <a:r>
              <a:rPr lang="en-US" dirty="0" smtClean="0"/>
              <a:t>ISSN: 1384-5810 (print version)</a:t>
            </a:r>
            <a:br>
              <a:rPr lang="en-US" dirty="0" smtClean="0"/>
            </a:br>
            <a:r>
              <a:rPr lang="en-US" dirty="0" smtClean="0"/>
              <a:t>ISSN: 1573-756X (electronic version)</a:t>
            </a:r>
          </a:p>
          <a:p>
            <a:r>
              <a:rPr lang="en-US" dirty="0" smtClean="0"/>
              <a:t> </a:t>
            </a:r>
          </a:p>
          <a:p>
            <a:r>
              <a:rPr lang="en-US" u="sng" dirty="0" smtClean="0">
                <a:hlinkClick r:id="rId2"/>
              </a:rPr>
              <a:t>http://www.springer.com/computer/database+management+%26+information+retrieval/journal/10618</a:t>
            </a:r>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Χρήσιμες Ιστοσελίδες</a:t>
            </a:r>
            <a:endParaRPr lang="en-US" dirty="0"/>
          </a:p>
        </p:txBody>
      </p:sp>
      <p:sp>
        <p:nvSpPr>
          <p:cNvPr id="3" name="Content Placeholder 2"/>
          <p:cNvSpPr>
            <a:spLocks noGrp="1"/>
          </p:cNvSpPr>
          <p:nvPr>
            <p:ph idx="1"/>
          </p:nvPr>
        </p:nvSpPr>
        <p:spPr/>
        <p:txBody>
          <a:bodyPr/>
          <a:lstStyle/>
          <a:p>
            <a:endParaRPr lang="en-US" smtClean="0"/>
          </a:p>
          <a:p>
            <a:r>
              <a:rPr lang="en-US" smtClean="0">
                <a:hlinkClick r:id="rId2"/>
              </a:rPr>
              <a:t>http://www.itl.nist.gov/div898/handbook/index.htm</a:t>
            </a:r>
            <a:endParaRPr lang="en-US" smtClean="0"/>
          </a:p>
          <a:p>
            <a:r>
              <a:rPr lang="en-US" smtClean="0">
                <a:hlinkClick r:id="rId3"/>
              </a:rPr>
              <a:t>http://www.businessballs.com/business-process-modelling.htm</a:t>
            </a:r>
            <a:endParaRPr lang="en-US" smtClean="0"/>
          </a:p>
          <a:p>
            <a:r>
              <a:rPr lang="en-US" smtClean="0">
                <a:hlinkClick r:id="rId4"/>
              </a:rPr>
              <a:t>http://dna.fernuni-hagen.de/papers/IntroSpatialDBMS.pdf</a:t>
            </a:r>
            <a:endParaRPr lang="en-US"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839641"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5625"/>
          <a:stretch/>
        </p:blipFill>
        <p:spPr bwMode="auto">
          <a:xfrm>
            <a:off x="3995936" y="5931169"/>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39868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79260820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Τεχνολογικό Εκπαιδευτικό Ίδρυμα Αθήνας</a:t>
            </a:r>
            <a:r>
              <a:rPr lang="en-US" sz="2000" dirty="0" smtClean="0"/>
              <a:t>, </a:t>
            </a:r>
            <a:r>
              <a:rPr lang="el-GR" sz="2000" dirty="0" smtClean="0"/>
              <a:t>Δήμος Πανταζής 2014</a:t>
            </a:r>
            <a:r>
              <a:rPr lang="el-GR" sz="2000" dirty="0"/>
              <a:t>. </a:t>
            </a:r>
            <a:r>
              <a:rPr lang="el-GR" sz="2000" dirty="0" smtClean="0"/>
              <a:t>Δήμος Πανταζής</a:t>
            </a:r>
            <a:r>
              <a:rPr lang="el-GR" sz="2000" dirty="0"/>
              <a:t>. «Eιδικά θέματα βάσεων χωρικών δεδομένων και θεωρία </a:t>
            </a:r>
            <a:r>
              <a:rPr lang="el-GR" sz="2000" dirty="0" smtClean="0"/>
              <a:t>συστημάτων </a:t>
            </a:r>
            <a:r>
              <a:rPr lang="en-US" sz="2000" dirty="0" smtClean="0"/>
              <a:t>- </a:t>
            </a:r>
            <a:r>
              <a:rPr lang="el-GR" sz="2000" dirty="0"/>
              <a:t>Θ</a:t>
            </a:r>
            <a:r>
              <a:rPr lang="el-GR" sz="2000" dirty="0" smtClean="0"/>
              <a:t>. </a:t>
            </a:r>
            <a:r>
              <a:rPr lang="el-GR" sz="2000" dirty="0"/>
              <a:t>Ενότητα </a:t>
            </a:r>
            <a:r>
              <a:rPr lang="en-US" sz="2000" dirty="0" smtClean="0"/>
              <a:t>0</a:t>
            </a:r>
            <a:r>
              <a:rPr lang="el-GR" sz="2000" dirty="0" smtClean="0"/>
              <a:t>: Σύντομες επεξηγήσεις και συνοπτικές πληροφορίες για το μάθημα».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130522539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2527856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Τύπος Μαθήματος</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l-GR" dirty="0" smtClean="0"/>
              <a:t> </a:t>
            </a:r>
            <a:endParaRPr lang="en-US" dirty="0" smtClean="0"/>
          </a:p>
          <a:p>
            <a:r>
              <a:rPr lang="en-US" dirty="0" smtClean="0"/>
              <a:t>E</a:t>
            </a:r>
            <a:r>
              <a:rPr lang="el-GR" dirty="0" smtClean="0"/>
              <a:t>ιδικού υποβάθρου, επιλογής</a:t>
            </a:r>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49</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4186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253764840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606186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Προαπαιτούμενα Μαθήματα</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endParaRPr lang="en-US" dirty="0" smtClean="0"/>
          </a:p>
          <a:p>
            <a:r>
              <a:rPr lang="el-GR" dirty="0" smtClean="0"/>
              <a:t>1. Γενική και Μαθηματική Χαρτογραφία,</a:t>
            </a:r>
            <a:endParaRPr lang="en-US" dirty="0" smtClean="0"/>
          </a:p>
          <a:p>
            <a:r>
              <a:rPr lang="en-US" dirty="0" smtClean="0"/>
              <a:t>2.</a:t>
            </a:r>
            <a:r>
              <a:rPr lang="el-GR" dirty="0" smtClean="0"/>
              <a:t>Προγραμματισμός και Βάσεις Δεδομένων.</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Γλώσσα Διδασκαλίας και Εξετάσεων</a:t>
            </a:r>
            <a:endParaRPr lang="en-US" dirty="0"/>
          </a:p>
        </p:txBody>
      </p:sp>
      <p:sp>
        <p:nvSpPr>
          <p:cNvPr id="3" name="Content Placeholder 2"/>
          <p:cNvSpPr>
            <a:spLocks noGrp="1"/>
          </p:cNvSpPr>
          <p:nvPr>
            <p:ph idx="1"/>
          </p:nvPr>
        </p:nvSpPr>
        <p:spPr/>
        <p:txBody>
          <a:bodyPr/>
          <a:lstStyle/>
          <a:p>
            <a:pPr>
              <a:buNone/>
            </a:pPr>
            <a:endParaRPr lang="en-US" dirty="0" smtClean="0"/>
          </a:p>
          <a:p>
            <a:r>
              <a:rPr lang="el-GR" dirty="0" smtClean="0"/>
              <a:t>Ελληνικά</a:t>
            </a:r>
            <a:endParaRPr lang="en-US" dirty="0" smtClean="0"/>
          </a:p>
          <a:p>
            <a:r>
              <a:rPr lang="el-GR" dirty="0" smtClean="0"/>
              <a:t>Αγγλικά (για τους φοιτητές </a:t>
            </a:r>
            <a:r>
              <a:rPr lang="en-US" dirty="0" smtClean="0"/>
              <a:t>ERASMUS</a:t>
            </a:r>
            <a:r>
              <a:rPr lang="el-GR" dirty="0" smtClean="0"/>
              <a:t>)</a:t>
            </a:r>
            <a:endParaRPr lang="en-US" dirty="0" smtClean="0"/>
          </a:p>
          <a:p>
            <a:r>
              <a:rPr lang="el-GR" dirty="0" smtClean="0"/>
              <a:t>Γαλλικά (για τους φοιτητές ERASMUS)	</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Το μάθημα προσφέρεται σε φοιτητές </a:t>
            </a:r>
            <a:r>
              <a:rPr lang="en-US" dirty="0" smtClean="0"/>
              <a:t>ERASMUS</a:t>
            </a:r>
            <a:r>
              <a:rPr lang="el-GR" dirty="0" smtClean="0"/>
              <a:t>;</a:t>
            </a:r>
            <a:endParaRPr lang="en-US" dirty="0"/>
          </a:p>
        </p:txBody>
      </p:sp>
      <p:sp>
        <p:nvSpPr>
          <p:cNvPr id="3" name="Content Placeholder 2"/>
          <p:cNvSpPr>
            <a:spLocks noGrp="1"/>
          </p:cNvSpPr>
          <p:nvPr>
            <p:ph idx="1"/>
          </p:nvPr>
        </p:nvSpPr>
        <p:spPr/>
        <p:txBody>
          <a:bodyPr/>
          <a:lstStyle/>
          <a:p>
            <a:endParaRPr lang="el-GR" dirty="0" smtClean="0"/>
          </a:p>
          <a:p>
            <a:endParaRPr lang="el-GR" dirty="0" smtClean="0"/>
          </a:p>
          <a:p>
            <a:endParaRPr lang="el-GR" dirty="0" smtClean="0"/>
          </a:p>
          <a:p>
            <a:r>
              <a:rPr lang="el-GR" dirty="0" smtClean="0"/>
              <a:t>ΝΑΙ (Στην αγγλική και γαλλική γλώσσα)</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Ηλεκτρονική Σελίδα Μαθήματος (</a:t>
            </a:r>
            <a:r>
              <a:rPr lang="en-US" dirty="0" smtClean="0"/>
              <a:t>URL)</a:t>
            </a:r>
            <a:endParaRPr lang="en-US" dirty="0"/>
          </a:p>
        </p:txBody>
      </p:sp>
      <p:sp>
        <p:nvSpPr>
          <p:cNvPr id="3" name="Content Placeholder 2"/>
          <p:cNvSpPr>
            <a:spLocks noGrp="1"/>
          </p:cNvSpPr>
          <p:nvPr>
            <p:ph idx="1"/>
          </p:nvPr>
        </p:nvSpPr>
        <p:spPr/>
        <p:txBody>
          <a:bodyPr/>
          <a:lstStyle/>
          <a:p>
            <a:pPr>
              <a:buNone/>
            </a:pPr>
            <a:endParaRPr lang="en-US" b="1" dirty="0" smtClean="0"/>
          </a:p>
          <a:p>
            <a:pPr>
              <a:buNone/>
            </a:pPr>
            <a:endParaRPr lang="en-US" b="1" dirty="0" smtClean="0"/>
          </a:p>
          <a:p>
            <a:pPr>
              <a:buNone/>
            </a:pPr>
            <a:endParaRPr lang="en-US" dirty="0" smtClean="0"/>
          </a:p>
          <a:p>
            <a:r>
              <a:rPr lang="en-GB" u="sng" dirty="0" smtClean="0">
                <a:hlinkClick r:id="rId2"/>
              </a:rPr>
              <a:t>https://eclass.teiath.gr/courses/TOP104/</a:t>
            </a:r>
            <a:endParaRPr lang="en-US" dirty="0" smtClean="0"/>
          </a:p>
          <a:p>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342</TotalTime>
  <Words>2320</Words>
  <Application>Microsoft Office PowerPoint</Application>
  <PresentationFormat>Προβολή στην οθόνη (4:3)</PresentationFormat>
  <Paragraphs>327</Paragraphs>
  <Slides>52</Slides>
  <Notes>8</Notes>
  <HiddenSlides>0</HiddenSlides>
  <MMClips>0</MMClips>
  <ScaleCrop>false</ScaleCrop>
  <HeadingPairs>
    <vt:vector size="4" baseType="variant">
      <vt:variant>
        <vt:lpstr>Θέμα</vt:lpstr>
      </vt:variant>
      <vt:variant>
        <vt:i4>2</vt:i4>
      </vt:variant>
      <vt:variant>
        <vt:lpstr>Τίτλοι διαφανειών</vt:lpstr>
      </vt:variant>
      <vt:variant>
        <vt:i4>52</vt:i4>
      </vt:variant>
    </vt:vector>
  </HeadingPairs>
  <TitlesOfParts>
    <vt:vector size="54" baseType="lpstr">
      <vt:lpstr>OC_template_updated</vt:lpstr>
      <vt:lpstr>1_OC_template_updated</vt:lpstr>
      <vt:lpstr>Eιδικά θέματα βάσεων χωρικών δεδομένων και θεωρία συστημάτων- Θ</vt:lpstr>
      <vt:lpstr>Eιδικά θέματα βάσεων χωρικών δεδομένων και θεωρία συστημάτων</vt:lpstr>
      <vt:lpstr>Περίγραμμα Μαθήματος</vt:lpstr>
      <vt:lpstr>Αυτοτελείς Διδακτικές Δραστηριότητες</vt:lpstr>
      <vt:lpstr>Τύπος Μαθήματος</vt:lpstr>
      <vt:lpstr>Προαπαιτούμενα Μαθήματα</vt:lpstr>
      <vt:lpstr>Γλώσσα Διδασκαλίας και Εξετάσεων</vt:lpstr>
      <vt:lpstr>Το μάθημα προσφέρεται σε φοιτητές ERASMUS;</vt:lpstr>
      <vt:lpstr>Ηλεκτρονική Σελίδα Μαθήματος (URL)</vt:lpstr>
      <vt:lpstr> Μαθησιακά Αποτελέσματα 1/2 </vt:lpstr>
      <vt:lpstr> Μαθησιακά Αποτελέσματα 2/2 </vt:lpstr>
      <vt:lpstr> Το μάθημα αποσκοπεί: 1/4 </vt:lpstr>
      <vt:lpstr> Το μάθημα αποσκοπεί: 2/4 </vt:lpstr>
      <vt:lpstr>Το μάθημα αποσκοπεί: 3/4</vt:lpstr>
      <vt:lpstr>Το μάθημα αποσκοπεί: 4/4</vt:lpstr>
      <vt:lpstr>Περιεχόμενο Μαθήματος 1/8</vt:lpstr>
      <vt:lpstr>Περιεχόμενο Μαθήματος 2/8</vt:lpstr>
      <vt:lpstr>Περιεχόμενο Μαθήματος 3/8</vt:lpstr>
      <vt:lpstr>Περιεχόμενο Μαθήματος 4/8</vt:lpstr>
      <vt:lpstr>Περιεχόμενο Μαθήματος 5/8</vt:lpstr>
      <vt:lpstr>Περιεχόμενο Μαθήματος 6/8</vt:lpstr>
      <vt:lpstr>Περιεχόμενο Μαθήματος 7/8</vt:lpstr>
      <vt:lpstr>Περιεχόμενο Μαθήματος 8/8</vt:lpstr>
      <vt:lpstr>Διδακτικές και Μαθησιακές Μέθοδοι</vt:lpstr>
      <vt:lpstr>Αξιολόγηση και τρόπος παράδοσης</vt:lpstr>
      <vt:lpstr>Οργάνωση Διδασκαλίας – Ώρες μελέτης 1/2</vt:lpstr>
      <vt:lpstr>Οργάνωση Διδασκαλίας – Ώρες μελέτης 2/2</vt:lpstr>
      <vt:lpstr>Παρουσίαση του PowerPoint</vt:lpstr>
      <vt:lpstr>Αξιολόγηση Φοιτητών</vt:lpstr>
      <vt:lpstr>Μέθοδοι αξιολόγησης 1/2</vt:lpstr>
      <vt:lpstr>Μέθοδοι αξιολόγησης 2/2</vt:lpstr>
      <vt:lpstr>Προτεινόμενη Βιβλιογραφία 1/5</vt:lpstr>
      <vt:lpstr>Προτεινόμενη Βιβλιογραφία 2/5</vt:lpstr>
      <vt:lpstr>Προτεινόμενη Βιβλιογραφία 3/5</vt:lpstr>
      <vt:lpstr>Προτεινόμενη Βιβλιογραφία 4/5</vt:lpstr>
      <vt:lpstr>Προτεινόμενη Βιβλιογραφία 5/5</vt:lpstr>
      <vt:lpstr>Συναφή Επιστημονικά Περιοδικά 1/8</vt:lpstr>
      <vt:lpstr>Συναφή Επιστημονικά Περιοδικά 2/8</vt:lpstr>
      <vt:lpstr>Συναφή Επιστημονικά Περιοδικά 3/8</vt:lpstr>
      <vt:lpstr>Συναφή Επιστημονικά Περιοδικά 4/8</vt:lpstr>
      <vt:lpstr>Συναφή Επιστημονικά Περιοδικά 5/8</vt:lpstr>
      <vt:lpstr>Συναφή Επιστημονικά Περιοδικά 6/8</vt:lpstr>
      <vt:lpstr>Συναφή Επιστημονικά Περιοδικά 7/8</vt:lpstr>
      <vt:lpstr>Συναφή Επιστημονικά Περιοδικά 8/8</vt:lpstr>
      <vt:lpstr>Χρήσιμες Ιστοσελίδες</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fkaram2</dc:creator>
  <cp:lastModifiedBy>natasakar new</cp:lastModifiedBy>
  <cp:revision>51</cp:revision>
  <dcterms:created xsi:type="dcterms:W3CDTF">2013-05-20T07:14:41Z</dcterms:created>
  <dcterms:modified xsi:type="dcterms:W3CDTF">2015-12-08T11:13:30Z</dcterms:modified>
</cp:coreProperties>
</file>