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41"/>
  </p:notesMasterIdLst>
  <p:handoutMasterIdLst>
    <p:handoutMasterId r:id="rId42"/>
  </p:handoutMasterIdLst>
  <p:sldIdLst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4" r:id="rId31"/>
    <p:sldId id="285" r:id="rId32"/>
    <p:sldId id="290" r:id="rId33"/>
    <p:sldId id="291" r:id="rId34"/>
    <p:sldId id="292" r:id="rId35"/>
    <p:sldId id="297" r:id="rId36"/>
    <p:sldId id="298" r:id="rId37"/>
    <p:sldId id="294" r:id="rId38"/>
    <p:sldId id="295" r:id="rId39"/>
    <p:sldId id="296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004A82"/>
    <a:srgbClr val="820000"/>
    <a:srgbClr val="8C4206"/>
    <a:srgbClr val="006600"/>
    <a:srgbClr val="333399"/>
    <a:srgbClr val="C00000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1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07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1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9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1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8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8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0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1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2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0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9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l-GR" sz="2600" b="1" dirty="0"/>
              <a:t>Ενότητα </a:t>
            </a:r>
            <a:r>
              <a:rPr lang="en-US" sz="2600" b="1" dirty="0"/>
              <a:t>7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Χημικές Ιδιότητες Πρωτεϊνικών Υλικών</a:t>
            </a:r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9483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θεμελιώδη αμινοξέα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grpSp>
        <p:nvGrpSpPr>
          <p:cNvPr id="18" name="17 - Ομάδα" descr="θεμελιώδη αμινιξέα : γλυκίνη, αλανίνη, βαλίνη, λευκίνη, ισολευκίνη, σερίνη, θρεονίνη, κυστεΐνη, κυστίνη,μεθιονίνη."/>
          <p:cNvGrpSpPr/>
          <p:nvPr/>
        </p:nvGrpSpPr>
        <p:grpSpPr>
          <a:xfrm>
            <a:off x="755576" y="980728"/>
            <a:ext cx="4752528" cy="5760640"/>
            <a:chOff x="500034" y="928670"/>
            <a:chExt cx="3929090" cy="5143536"/>
          </a:xfrm>
        </p:grpSpPr>
        <p:pic>
          <p:nvPicPr>
            <p:cNvPr id="93194" name="Picture 10"/>
            <p:cNvPicPr>
              <a:picLocks noChangeAspect="1" noChangeArrowheads="1"/>
            </p:cNvPicPr>
            <p:nvPr/>
          </p:nvPicPr>
          <p:blipFill>
            <a:blip r:embed="rId3"/>
            <a:srcRect r="37071" b="6166"/>
            <a:stretch>
              <a:fillRect/>
            </a:stretch>
          </p:blipFill>
          <p:spPr bwMode="auto">
            <a:xfrm>
              <a:off x="500034" y="1071546"/>
              <a:ext cx="3929090" cy="500066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</p:pic>
        <p:sp>
          <p:nvSpPr>
            <p:cNvPr id="16" name="15 - Έλλειψη"/>
            <p:cNvSpPr/>
            <p:nvPr/>
          </p:nvSpPr>
          <p:spPr>
            <a:xfrm>
              <a:off x="2786050" y="928670"/>
              <a:ext cx="642942" cy="50006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8C4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753893" y="2285992"/>
            <a:ext cx="2896404" cy="2000250"/>
            <a:chOff x="5753893" y="2285992"/>
            <a:chExt cx="2896404" cy="2000250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897346"/>
                </p:ext>
              </p:extLst>
            </p:nvPr>
          </p:nvGraphicFramePr>
          <p:xfrm>
            <a:off x="6000760" y="2285992"/>
            <a:ext cx="2649537" cy="200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ChemSketch" r:id="rId4" imgW="932760" imgH="704160" progId="ACD.ChemSketch.20">
                    <p:embed/>
                  </p:oleObj>
                </mc:Choice>
                <mc:Fallback>
                  <p:oleObj name="ChemSketch" r:id="rId4" imgW="932760" imgH="704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2285992"/>
                          <a:ext cx="2649537" cy="200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14 - Έλλειψη"/>
            <p:cNvSpPr/>
            <p:nvPr/>
          </p:nvSpPr>
          <p:spPr>
            <a:xfrm>
              <a:off x="5753893" y="2786058"/>
              <a:ext cx="857256" cy="928694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8C4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8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6307" y="176255"/>
            <a:ext cx="4536504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θεμελιώδη αμινοξέα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grpSp>
        <p:nvGrpSpPr>
          <p:cNvPr id="10" name="9 - Ομάδα" descr="θεμελιώδη αμινιξέα : ασπαρτικό οξύ, γλουταμινικό οξύ, ασπαραγίνη, γλουταμίνη, λυσίνη, υδροξυ-λυσίνη, ιστιδίνη, αργινίνη, φαινυλαλανίνη, τυροσίνη, τρυπτοφάνη."/>
          <p:cNvGrpSpPr/>
          <p:nvPr/>
        </p:nvGrpSpPr>
        <p:grpSpPr>
          <a:xfrm>
            <a:off x="4355976" y="-27789"/>
            <a:ext cx="4320480" cy="6828589"/>
            <a:chOff x="642910" y="928670"/>
            <a:chExt cx="3071834" cy="5673763"/>
          </a:xfrm>
        </p:grpSpPr>
        <p:pic>
          <p:nvPicPr>
            <p:cNvPr id="102403" name="Picture 3"/>
            <p:cNvPicPr>
              <a:picLocks noChangeAspect="1" noChangeArrowheads="1"/>
            </p:cNvPicPr>
            <p:nvPr/>
          </p:nvPicPr>
          <p:blipFill>
            <a:blip r:embed="rId3"/>
            <a:srcRect r="36648" b="4912"/>
            <a:stretch>
              <a:fillRect/>
            </a:stretch>
          </p:blipFill>
          <p:spPr bwMode="auto">
            <a:xfrm>
              <a:off x="642910" y="1071546"/>
              <a:ext cx="3071834" cy="553088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</p:pic>
        <p:sp>
          <p:nvSpPr>
            <p:cNvPr id="16" name="15 - Έλλειψη"/>
            <p:cNvSpPr/>
            <p:nvPr/>
          </p:nvSpPr>
          <p:spPr>
            <a:xfrm>
              <a:off x="2500298" y="928670"/>
              <a:ext cx="571504" cy="50006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8C4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39552" y="2529558"/>
            <a:ext cx="2907805" cy="2000250"/>
            <a:chOff x="5753893" y="2250280"/>
            <a:chExt cx="2907805" cy="2000250"/>
          </a:xfrm>
        </p:grpSpPr>
        <p:sp>
          <p:nvSpPr>
            <p:cNvPr id="15" name="14 - Έλλειψη"/>
            <p:cNvSpPr/>
            <p:nvPr/>
          </p:nvSpPr>
          <p:spPr>
            <a:xfrm>
              <a:off x="5753893" y="2786058"/>
              <a:ext cx="857256" cy="928694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8C4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928174"/>
                </p:ext>
              </p:extLst>
            </p:nvPr>
          </p:nvGraphicFramePr>
          <p:xfrm>
            <a:off x="6012160" y="2250280"/>
            <a:ext cx="2649538" cy="200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ChemSketch" r:id="rId4" imgW="932760" imgH="704160" progId="ACD.ChemSketch.20">
                    <p:embed/>
                  </p:oleObj>
                </mc:Choice>
                <mc:Fallback>
                  <p:oleObj name="ChemSketch" r:id="rId4" imgW="932760" imgH="704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2160" y="2250280"/>
                          <a:ext cx="2649538" cy="200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68359" y="640378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99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θεμελιώδη αμινοξέα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52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Σε αυτά προσθέτουμε τα δυο κυκλικά </a:t>
            </a:r>
            <a:r>
              <a:rPr lang="el-GR" sz="2400" b="1" dirty="0"/>
              <a:t>α</a:t>
            </a:r>
            <a:r>
              <a:rPr lang="el-GR" sz="2400" b="1" dirty="0" smtClean="0"/>
              <a:t>μινοξέα</a:t>
            </a:r>
            <a:r>
              <a:rPr lang="el-GR" sz="2400" dirty="0" smtClean="0"/>
              <a:t> </a:t>
            </a:r>
            <a:r>
              <a:rPr lang="el-GR" sz="2400" b="1" dirty="0" smtClean="0"/>
              <a:t>προλίνη</a:t>
            </a:r>
            <a:r>
              <a:rPr lang="el-GR" sz="2400" dirty="0" smtClean="0"/>
              <a:t> και </a:t>
            </a:r>
            <a:r>
              <a:rPr lang="el-GR" sz="2400" b="1" dirty="0" smtClean="0"/>
              <a:t>υδροξυ-προλίνη.</a:t>
            </a:r>
            <a:endParaRPr lang="en-US" sz="2400" b="1" dirty="0" smtClean="0"/>
          </a:p>
          <a:p>
            <a:pPr>
              <a:buNone/>
            </a:pPr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103427" name="Εικόνα 23"/>
          <p:cNvPicPr>
            <a:picLocks noChangeAspect="1" noChangeArrowheads="1"/>
          </p:cNvPicPr>
          <p:nvPr/>
        </p:nvPicPr>
        <p:blipFill rotWithShape="1">
          <a:blip r:embed="rId2"/>
          <a:srcRect r="65866"/>
          <a:stretch/>
        </p:blipFill>
        <p:spPr bwMode="auto">
          <a:xfrm>
            <a:off x="1547664" y="2947760"/>
            <a:ext cx="2751635" cy="26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2338224" y="5594392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προλίνη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" name="Εικόνα 23"/>
          <p:cNvPicPr>
            <a:picLocks noChangeAspect="1" noChangeArrowheads="1"/>
          </p:cNvPicPr>
          <p:nvPr/>
        </p:nvPicPr>
        <p:blipFill rotWithShape="1">
          <a:blip r:embed="rId2"/>
          <a:srcRect l="54660"/>
          <a:stretch/>
        </p:blipFill>
        <p:spPr bwMode="auto">
          <a:xfrm>
            <a:off x="4989321" y="3006275"/>
            <a:ext cx="3430353" cy="24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5715283" y="5571576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υδροξυ-προλίνη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4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διπλή φύση των αμινοξέων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44656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Στο ίδιο μόριο ενός αμινοξέος </a:t>
            </a:r>
            <a:r>
              <a:rPr lang="el-GR" sz="2400" b="1" dirty="0" smtClean="0"/>
              <a:t>συνυπάρχει</a:t>
            </a:r>
            <a:r>
              <a:rPr lang="el-GR" sz="2400" dirty="0" smtClean="0"/>
              <a:t> μια </a:t>
            </a:r>
            <a:r>
              <a:rPr lang="el-GR" sz="2400" b="1" dirty="0" smtClean="0"/>
              <a:t>βάση</a:t>
            </a:r>
            <a:r>
              <a:rPr lang="el-GR" sz="2400" dirty="0" smtClean="0"/>
              <a:t> (αμινομάδα, ΝΗ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) με ένα </a:t>
            </a:r>
            <a:r>
              <a:rPr lang="el-GR" sz="2400" b="1" dirty="0" smtClean="0"/>
              <a:t>οξύ </a:t>
            </a:r>
            <a:r>
              <a:rPr lang="el-GR" sz="2400" dirty="0" smtClean="0"/>
              <a:t>(καρβοξυλική ομάδα, </a:t>
            </a:r>
            <a:r>
              <a:rPr lang="en-US" sz="2400" dirty="0" smtClean="0"/>
              <a:t>COOH)</a:t>
            </a:r>
            <a:r>
              <a:rPr lang="el-GR" sz="2400" dirty="0" smtClean="0"/>
              <a:t>: </a:t>
            </a:r>
            <a:r>
              <a:rPr lang="el-GR" sz="2400" b="1" dirty="0" smtClean="0"/>
              <a:t>αμφιπρωτικά</a:t>
            </a:r>
            <a:r>
              <a:rPr lang="el-GR" sz="2400" dirty="0" smtClean="0"/>
              <a:t> μόρια,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Σε όξινο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 η αμινομάδα, επειδή είναι βάση </a:t>
            </a:r>
            <a:r>
              <a:rPr lang="el-GR" sz="2400" b="1" dirty="0" smtClean="0">
                <a:solidFill>
                  <a:srgbClr val="820000"/>
                </a:solidFill>
              </a:rPr>
              <a:t>πρωτονιώνεται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820000"/>
                </a:solidFill>
              </a:rPr>
              <a:t>ΝΗ</a:t>
            </a:r>
            <a:r>
              <a:rPr lang="el-GR" sz="2400" b="1" baseline="30000" dirty="0" smtClean="0">
                <a:solidFill>
                  <a:srgbClr val="820000"/>
                </a:solidFill>
              </a:rPr>
              <a:t>+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dirty="0" smtClean="0"/>
              <a:t>),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Σε αλκαλικό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η καρβοξυλική ομάδα, επειδή είναι όξινη χάνει το πρωτόνιό της και μετατρέπεται σε </a:t>
            </a:r>
            <a:r>
              <a:rPr lang="el-GR" sz="2400" b="1" dirty="0" smtClean="0">
                <a:solidFill>
                  <a:srgbClr val="004A82"/>
                </a:solidFill>
              </a:rPr>
              <a:t>καρβοξυλικό ανιόν</a:t>
            </a:r>
            <a:r>
              <a:rPr lang="el-GR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endParaRPr lang="el-GR" sz="2400" b="1" dirty="0" smtClean="0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192256"/>
              </p:ext>
            </p:extLst>
          </p:nvPr>
        </p:nvGraphicFramePr>
        <p:xfrm>
          <a:off x="990919" y="3284984"/>
          <a:ext cx="7152981" cy="34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hemSketch" r:id="rId3" imgW="4669560" imgH="2404800" progId="ACD.ChemSketch.20">
                  <p:embed/>
                </p:oleObj>
              </mc:Choice>
              <mc:Fallback>
                <p:oleObj name="ChemSketch" r:id="rId3" imgW="4669560" imgH="2404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19" y="3284984"/>
                        <a:ext cx="7152981" cy="3492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187624" y="350100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Όξινο περιβάλλον (Η</a:t>
            </a:r>
            <a:r>
              <a:rPr lang="el-GR" sz="2000" b="1" baseline="30000" dirty="0" smtClean="0">
                <a:solidFill>
                  <a:srgbClr val="820000"/>
                </a:solidFill>
                <a:latin typeface="+mn-lt"/>
              </a:rPr>
              <a:t>+</a:t>
            </a: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)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57224" y="542926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Πρωτονιωμένη (όξινη μορφή)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799630" y="3501008"/>
            <a:ext cx="208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Αλκαλικό περιβάλλον (ΟΗ</a:t>
            </a:r>
            <a:r>
              <a:rPr lang="el-GR" sz="2000" b="1" baseline="30000" dirty="0" smtClean="0">
                <a:solidFill>
                  <a:srgbClr val="004A82"/>
                </a:solidFill>
                <a:latin typeface="+mn-lt"/>
              </a:rPr>
              <a:t>-</a:t>
            </a:r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)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86446" y="5572140"/>
            <a:ext cx="245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Καρβοξυλικό ανιόν (αλκαλική μορφή)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4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Σχηματισμός ενός διπεπτιδίου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Όταν προσεγγίζουν </a:t>
            </a:r>
            <a:r>
              <a:rPr lang="el-GR" sz="2400" b="1" dirty="0" smtClean="0"/>
              <a:t>δυο</a:t>
            </a:r>
            <a:r>
              <a:rPr lang="el-GR" sz="2400" dirty="0" smtClean="0"/>
              <a:t> αμινοξέα μπορούν να αντιδράσουν και να σχηματίσουν ένα </a:t>
            </a:r>
            <a:r>
              <a:rPr lang="el-GR" sz="2400" b="1" dirty="0" smtClean="0"/>
              <a:t>διπεπτίδιο,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106778" y="2276872"/>
            <a:ext cx="8929718" cy="2314231"/>
            <a:chOff x="135158" y="2124353"/>
            <a:chExt cx="8929718" cy="2314231"/>
          </a:xfrm>
        </p:grpSpPr>
        <p:sp>
          <p:nvSpPr>
            <p:cNvPr id="6" name="5 - TextBox"/>
            <p:cNvSpPr txBox="1"/>
            <p:nvPr/>
          </p:nvSpPr>
          <p:spPr>
            <a:xfrm>
              <a:off x="2550019" y="371530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</a:t>
              </a:r>
              <a:endParaRPr lang="el-GR" dirty="0"/>
            </a:p>
          </p:txBody>
        </p:sp>
        <p:cxnSp>
          <p:nvCxnSpPr>
            <p:cNvPr id="8" name="7 - Ευθύγραμμο βέλος σύνδεσης"/>
            <p:cNvCxnSpPr/>
            <p:nvPr/>
          </p:nvCxnSpPr>
          <p:spPr>
            <a:xfrm>
              <a:off x="4930840" y="3927478"/>
              <a:ext cx="121444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11 - Ομάδα"/>
            <p:cNvGrpSpPr/>
            <p:nvPr/>
          </p:nvGrpSpPr>
          <p:grpSpPr>
            <a:xfrm>
              <a:off x="135158" y="2124353"/>
              <a:ext cx="8929718" cy="2314231"/>
              <a:chOff x="15480" y="3046984"/>
              <a:chExt cx="8151166" cy="2314231"/>
            </a:xfrm>
          </p:grpSpPr>
          <p:graphicFrame>
            <p:nvGraphicFramePr>
              <p:cNvPr id="104451" name="Object 3"/>
              <p:cNvGraphicFramePr>
                <a:graphicFrameLocks noChangeAspect="1"/>
              </p:cNvGraphicFramePr>
              <p:nvPr/>
            </p:nvGraphicFramePr>
            <p:xfrm>
              <a:off x="211080" y="3046984"/>
              <a:ext cx="7955566" cy="16890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6" name="ChemSketch" r:id="rId3" imgW="5334120" imgH="1134000" progId="ACD.ChemSketch.20">
                      <p:embed/>
                    </p:oleObj>
                  </mc:Choice>
                  <mc:Fallback>
                    <p:oleObj name="ChemSketch" r:id="rId3" imgW="5334120" imgH="113400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080" y="3046984"/>
                            <a:ext cx="7955566" cy="16890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8 - TextBox"/>
              <p:cNvSpPr txBox="1"/>
              <p:nvPr/>
            </p:nvSpPr>
            <p:spPr>
              <a:xfrm>
                <a:off x="15480" y="4714884"/>
                <a:ext cx="26735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Αμινοξύ 1</a:t>
                </a:r>
                <a:r>
                  <a:rPr lang="el-GR" dirty="0" smtClean="0"/>
                  <a:t> </a:t>
                </a:r>
              </a:p>
              <a:p>
                <a:pPr algn="ctr"/>
                <a:r>
                  <a:rPr lang="el-GR" dirty="0" smtClean="0"/>
                  <a:t>(στο παράδειγμα:  </a:t>
                </a:r>
                <a:r>
                  <a:rPr lang="el-GR" i="1" dirty="0" smtClean="0"/>
                  <a:t>γλυκίνη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  <p:sp>
            <p:nvSpPr>
              <p:cNvPr id="10" name="9 - TextBox"/>
              <p:cNvSpPr txBox="1"/>
              <p:nvPr/>
            </p:nvSpPr>
            <p:spPr>
              <a:xfrm>
                <a:off x="2643174" y="4714884"/>
                <a:ext cx="142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Αμινοξύ 2</a:t>
                </a:r>
                <a:r>
                  <a:rPr lang="el-GR" dirty="0" smtClean="0"/>
                  <a:t> </a:t>
                </a:r>
              </a:p>
              <a:p>
                <a:pPr algn="ctr"/>
                <a:r>
                  <a:rPr lang="el-GR" dirty="0" smtClean="0"/>
                  <a:t>(</a:t>
                </a:r>
                <a:r>
                  <a:rPr lang="el-GR" i="1" dirty="0" smtClean="0"/>
                  <a:t>αλανίνη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5357818" y="4714884"/>
                <a:ext cx="2071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Διπεπτίδιο </a:t>
                </a:r>
              </a:p>
              <a:p>
                <a:pPr algn="ctr"/>
                <a:r>
                  <a:rPr lang="el-GR" dirty="0" smtClean="0"/>
                  <a:t>(</a:t>
                </a:r>
                <a:r>
                  <a:rPr lang="el-GR" i="1" dirty="0" smtClean="0"/>
                  <a:t>γλυκυλ-αλανίνη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</p:grpSp>
      </p:grpSp>
      <p:sp>
        <p:nvSpPr>
          <p:cNvPr id="5" name="Ορθογώνιο 4"/>
          <p:cNvSpPr/>
          <p:nvPr/>
        </p:nvSpPr>
        <p:spPr>
          <a:xfrm>
            <a:off x="395536" y="4941168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Με την ίδια λογική σχηματίζεται ένα </a:t>
            </a:r>
            <a:r>
              <a:rPr lang="el-GR" sz="2400" b="1" dirty="0">
                <a:latin typeface="+mn-lt"/>
              </a:rPr>
              <a:t>τριπεπτίδιο</a:t>
            </a:r>
            <a:r>
              <a:rPr lang="el-GR" sz="2400" dirty="0">
                <a:latin typeface="+mn-lt"/>
              </a:rPr>
              <a:t>, </a:t>
            </a:r>
            <a:r>
              <a:rPr lang="el-GR" sz="2400" b="1" dirty="0">
                <a:latin typeface="+mn-lt"/>
              </a:rPr>
              <a:t>τετραπεπτίδιο</a:t>
            </a:r>
            <a:r>
              <a:rPr lang="el-GR" sz="2400" dirty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κλπ,</a:t>
            </a:r>
            <a:endParaRPr lang="el-GR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Οι πρωτεΐνες είναι μεγάλα πεπτίδια (</a:t>
            </a:r>
            <a:r>
              <a:rPr lang="el-GR" sz="2400" b="1" dirty="0">
                <a:latin typeface="+mn-lt"/>
              </a:rPr>
              <a:t>πολυπεπτίδια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όξινη υδρόλυση των πρωτεϊνών </a:t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11521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Με την επίδραση πυκνού οξέος τα </a:t>
            </a:r>
            <a:r>
              <a:rPr lang="el-GR" sz="2400" b="1" dirty="0" smtClean="0"/>
              <a:t>πεπτίδια</a:t>
            </a:r>
            <a:r>
              <a:rPr lang="el-GR" sz="2400" dirty="0" smtClean="0"/>
              <a:t> και οι </a:t>
            </a:r>
            <a:r>
              <a:rPr lang="el-GR" sz="2400" b="1" dirty="0" smtClean="0"/>
              <a:t>πρωτεΐνες</a:t>
            </a:r>
            <a:r>
              <a:rPr lang="el-GR" sz="2400" dirty="0" smtClean="0"/>
              <a:t> </a:t>
            </a:r>
            <a:r>
              <a:rPr lang="el-GR" sz="2400" b="1" dirty="0" smtClean="0"/>
              <a:t>υδρολύονται</a:t>
            </a:r>
            <a:r>
              <a:rPr lang="el-GR" sz="2400" dirty="0" smtClean="0"/>
              <a:t>, δηλ. διασπάται ο πεπτιδικός δεσμός και παράγονται ελεύθερα τα αμινοξέα της αλυσίδας τους</a:t>
            </a:r>
            <a:r>
              <a:rPr lang="el-GR" sz="2400" dirty="0"/>
              <a:t>,</a:t>
            </a:r>
            <a:endParaRPr lang="el-GR" sz="2400" dirty="0" smtClean="0"/>
          </a:p>
        </p:txBody>
      </p:sp>
      <p:grpSp>
        <p:nvGrpSpPr>
          <p:cNvPr id="10" name="9 - Ομάδα"/>
          <p:cNvGrpSpPr/>
          <p:nvPr/>
        </p:nvGrpSpPr>
        <p:grpSpPr>
          <a:xfrm>
            <a:off x="1357290" y="2174475"/>
            <a:ext cx="6429420" cy="1440902"/>
            <a:chOff x="1357290" y="2143116"/>
            <a:chExt cx="6429420" cy="1440902"/>
          </a:xfrm>
        </p:grpSpPr>
        <p:pic>
          <p:nvPicPr>
            <p:cNvPr id="117761" name="Εικόνα 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290" y="2143116"/>
              <a:ext cx="642942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1928794" y="3214686"/>
              <a:ext cx="1234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διπεπτίδιο</a:t>
              </a:r>
              <a:endParaRPr lang="el-GR" dirty="0">
                <a:latin typeface="+mn-lt"/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857752" y="3214686"/>
              <a:ext cx="1108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αμινοξύ 1</a:t>
              </a:r>
              <a:endParaRPr lang="el-GR" dirty="0">
                <a:latin typeface="+mn-lt"/>
              </a:endParaRP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6429388" y="3214686"/>
              <a:ext cx="1108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αμινοξύ 2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395536" y="3615377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Συνήθως χρησιμοποιείται </a:t>
            </a:r>
            <a:r>
              <a:rPr lang="el-GR" sz="2400" b="1" dirty="0">
                <a:latin typeface="+mn-lt"/>
              </a:rPr>
              <a:t>υδροχλωρικό οξύ 6Ν </a:t>
            </a:r>
            <a:r>
              <a:rPr lang="el-GR" sz="2400" dirty="0">
                <a:latin typeface="+mn-lt"/>
              </a:rPr>
              <a:t>σε </a:t>
            </a:r>
            <a:r>
              <a:rPr lang="el-GR" sz="2400" b="1" dirty="0">
                <a:latin typeface="+mn-lt"/>
              </a:rPr>
              <a:t>110° C</a:t>
            </a:r>
            <a:r>
              <a:rPr lang="el-GR" sz="2400" dirty="0">
                <a:latin typeface="+mn-lt"/>
              </a:rPr>
              <a:t>, σε </a:t>
            </a:r>
            <a:r>
              <a:rPr lang="el-GR" sz="2400" b="1" dirty="0">
                <a:latin typeface="+mn-lt"/>
              </a:rPr>
              <a:t>ατμόσφαιρα αζώτου </a:t>
            </a:r>
            <a:r>
              <a:rPr lang="el-GR" sz="2400" dirty="0">
                <a:latin typeface="+mn-lt"/>
              </a:rPr>
              <a:t>επί 20 </a:t>
            </a:r>
            <a:r>
              <a:rPr lang="el-GR" sz="2400" dirty="0" smtClean="0">
                <a:latin typeface="+mn-lt"/>
              </a:rPr>
              <a:t>ώρες</a:t>
            </a:r>
            <a:r>
              <a:rPr lang="el-GR" sz="2400" dirty="0">
                <a:latin typeface="+mn-lt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Κάτω από αυτές τις σχετικά δραστικές συνθήκες, </a:t>
            </a:r>
            <a:r>
              <a:rPr lang="el-GR" sz="2400" dirty="0" smtClean="0">
                <a:latin typeface="+mn-lt"/>
              </a:rPr>
              <a:t>ελευθερώνονται </a:t>
            </a:r>
            <a:r>
              <a:rPr lang="el-GR" sz="2400" dirty="0">
                <a:latin typeface="+mn-lt"/>
              </a:rPr>
              <a:t>τα </a:t>
            </a:r>
            <a:r>
              <a:rPr lang="el-GR" sz="2400" dirty="0" smtClean="0">
                <a:latin typeface="+mn-lt"/>
              </a:rPr>
              <a:t>αμινοξέα,</a:t>
            </a:r>
            <a:endParaRPr lang="el-GR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Η ατμόσφαιρα αζώτου προστατεύει από την οξείδωση την ασπαραγίνη, γλουταμίνη, σερίνη, τρυπτοφάνη, κυστεΐνη και θρεονίνη, από περαιτέρω αλλοίωση (π.χ. οξείδωση από το οξυγόνο της ατμόσφαιρας).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4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όξινη υδρόλυση των πρωτεϊνών </a:t>
            </a:r>
            <a:br>
              <a:rPr lang="el-GR" dirty="0" smtClean="0"/>
            </a:br>
            <a:r>
              <a:rPr lang="el-GR" sz="3600" b="0" dirty="0" smtClean="0"/>
              <a:t>(2 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3456" y="1196752"/>
            <a:ext cx="8451123" cy="12321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αντίδραση αυτή αποτελεί μια βασική και χρήσιμη τεχνική για να εξακριβωθεί η σύσταση των πρωτεϊνών, δηλαδή από ποια αμινοξέα αποτελούνται</a:t>
            </a:r>
            <a:r>
              <a:rPr lang="el-GR" sz="2400" dirty="0"/>
              <a:t>,</a:t>
            </a:r>
            <a:endParaRPr lang="el-GR" sz="2400" dirty="0" smtClean="0"/>
          </a:p>
        </p:txBody>
      </p:sp>
      <p:grpSp>
        <p:nvGrpSpPr>
          <p:cNvPr id="5" name="4 - Ομάδα"/>
          <p:cNvGrpSpPr/>
          <p:nvPr/>
        </p:nvGrpSpPr>
        <p:grpSpPr>
          <a:xfrm>
            <a:off x="285720" y="3000372"/>
            <a:ext cx="3964809" cy="285752"/>
            <a:chOff x="928662" y="4429132"/>
            <a:chExt cx="7786742" cy="642942"/>
          </a:xfrm>
        </p:grpSpPr>
        <p:cxnSp>
          <p:nvCxnSpPr>
            <p:cNvPr id="6" name="5 - Ευθεία γραμμή σύνδεσης"/>
            <p:cNvCxnSpPr/>
            <p:nvPr/>
          </p:nvCxnSpPr>
          <p:spPr>
            <a:xfrm>
              <a:off x="1035819" y="4786322"/>
              <a:ext cx="707236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- Ορθογώνιο"/>
            <p:cNvSpPr/>
            <p:nvPr/>
          </p:nvSpPr>
          <p:spPr>
            <a:xfrm>
              <a:off x="928662" y="4500570"/>
              <a:ext cx="92869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Ισοσκελές τρίγωνο"/>
            <p:cNvSpPr/>
            <p:nvPr/>
          </p:nvSpPr>
          <p:spPr>
            <a:xfrm>
              <a:off x="2285984" y="4429132"/>
              <a:ext cx="785818" cy="5715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3500430" y="4500570"/>
              <a:ext cx="928694" cy="50006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9 - Ισοσκελές τρίγωνο"/>
            <p:cNvSpPr/>
            <p:nvPr/>
          </p:nvSpPr>
          <p:spPr>
            <a:xfrm>
              <a:off x="4786314" y="4429132"/>
              <a:ext cx="785818" cy="5715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10 - Ισοσκελές τρίγωνο"/>
            <p:cNvSpPr/>
            <p:nvPr/>
          </p:nvSpPr>
          <p:spPr>
            <a:xfrm>
              <a:off x="5857884" y="4429132"/>
              <a:ext cx="785818" cy="5715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11 - Έλλειψη"/>
            <p:cNvSpPr/>
            <p:nvPr/>
          </p:nvSpPr>
          <p:spPr>
            <a:xfrm>
              <a:off x="7000892" y="4429132"/>
              <a:ext cx="357190" cy="6429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7715272" y="4500570"/>
              <a:ext cx="1000132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8" name="27 - TextBox"/>
          <p:cNvSpPr txBox="1"/>
          <p:nvPr/>
        </p:nvSpPr>
        <p:spPr>
          <a:xfrm>
            <a:off x="642910" y="357187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Πρωτεΐνη, ή πεπτίδιο (</a:t>
            </a:r>
            <a:r>
              <a:rPr lang="el-GR" sz="2000" b="1" dirty="0" smtClean="0">
                <a:latin typeface="+mn-lt"/>
              </a:rPr>
              <a:t>ενωμένα</a:t>
            </a:r>
            <a:r>
              <a:rPr lang="el-GR" sz="2000" dirty="0" smtClean="0">
                <a:latin typeface="+mn-lt"/>
              </a:rPr>
              <a:t> αμινοξέα)</a:t>
            </a:r>
            <a:endParaRPr lang="el-GR" sz="2000" dirty="0">
              <a:latin typeface="+mn-lt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0" y="2428868"/>
            <a:ext cx="181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HCl 6N, 110°C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>
            <a:off x="4714876" y="3143248"/>
            <a:ext cx="14287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- Ομάδα"/>
          <p:cNvGrpSpPr/>
          <p:nvPr/>
        </p:nvGrpSpPr>
        <p:grpSpPr>
          <a:xfrm>
            <a:off x="6429388" y="2786058"/>
            <a:ext cx="2295192" cy="928694"/>
            <a:chOff x="6429388" y="2786058"/>
            <a:chExt cx="2295192" cy="928694"/>
          </a:xfrm>
        </p:grpSpPr>
        <p:sp>
          <p:nvSpPr>
            <p:cNvPr id="16" name="15 - Ορθογώνιο"/>
            <p:cNvSpPr/>
            <p:nvPr/>
          </p:nvSpPr>
          <p:spPr>
            <a:xfrm>
              <a:off x="6429388" y="3000372"/>
              <a:ext cx="472867" cy="2222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16 - Ισοσκελές τρίγωνο"/>
            <p:cNvSpPr/>
            <p:nvPr/>
          </p:nvSpPr>
          <p:spPr>
            <a:xfrm>
              <a:off x="7072330" y="2786058"/>
              <a:ext cx="400118" cy="254002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8" name="17 - Έλλειψη"/>
            <p:cNvSpPr/>
            <p:nvPr/>
          </p:nvSpPr>
          <p:spPr>
            <a:xfrm>
              <a:off x="7072330" y="3214686"/>
              <a:ext cx="472867" cy="2222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18 - Ισοσκελές τρίγωνο"/>
            <p:cNvSpPr/>
            <p:nvPr/>
          </p:nvSpPr>
          <p:spPr>
            <a:xfrm>
              <a:off x="6429388" y="3460750"/>
              <a:ext cx="400118" cy="254002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19 - Ισοσκελές τρίγωνο"/>
            <p:cNvSpPr/>
            <p:nvPr/>
          </p:nvSpPr>
          <p:spPr>
            <a:xfrm>
              <a:off x="7643834" y="3286124"/>
              <a:ext cx="400118" cy="254002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7929586" y="2928934"/>
              <a:ext cx="181872" cy="28575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8215338" y="3286124"/>
              <a:ext cx="509242" cy="2222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9" name="28 - TextBox"/>
          <p:cNvSpPr txBox="1"/>
          <p:nvPr/>
        </p:nvSpPr>
        <p:spPr>
          <a:xfrm>
            <a:off x="5857884" y="385762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Ελεύθερα</a:t>
            </a:r>
            <a:r>
              <a:rPr lang="el-GR" sz="2000" dirty="0" smtClean="0">
                <a:latin typeface="+mn-lt"/>
              </a:rPr>
              <a:t> αμινοξέα (ανιχνεύονται με χρωματογραφικές μεθόδους)</a:t>
            </a:r>
            <a:endParaRPr lang="el-GR" sz="2000" dirty="0">
              <a:latin typeface="+mn-l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85720" y="5473455"/>
            <a:ext cx="8438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Δεν δίνει όμως απάντηση στο ερώτημα που αφορά την διαδοχή (αλληλουχία) των αμινοξέων μέσα στην αλυσίδα τους.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Χαρακτηριστικές αντιδράσεις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πρωτεϊνικών υλικών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b="1" dirty="0" smtClean="0"/>
              <a:t>πεπτίδια</a:t>
            </a:r>
            <a:r>
              <a:rPr lang="el-GR" sz="2400" dirty="0" smtClean="0"/>
              <a:t> και οι </a:t>
            </a:r>
            <a:r>
              <a:rPr lang="el-GR" sz="2400" b="1" dirty="0" smtClean="0"/>
              <a:t>πρωτεΐνες</a:t>
            </a:r>
            <a:r>
              <a:rPr lang="el-GR" sz="2400" dirty="0" smtClean="0"/>
              <a:t> έχουν κοινές χημικές ιδιότητες που οφείλονται στην παρουσία των πεπτιδικών δεσμών και των ακραίων αμινομάδων και καρβοξυλικών ομάδων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Πολύ συχνά, και τα </a:t>
            </a:r>
            <a:r>
              <a:rPr lang="el-GR" sz="2400" b="1" dirty="0" smtClean="0"/>
              <a:t>αμινοξέα</a:t>
            </a:r>
            <a:r>
              <a:rPr lang="el-GR" sz="2400" dirty="0" smtClean="0"/>
              <a:t> έχουν παρόμοια συμπεριφορά, επειδή στα μόριά τους υπάρχουν αμινομάδες (</a:t>
            </a:r>
            <a:r>
              <a:rPr lang="en-US" sz="2400" dirty="0" smtClean="0"/>
              <a:t>-NH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ή -</a:t>
            </a:r>
            <a:r>
              <a:rPr lang="en-US" sz="2400" dirty="0" smtClean="0"/>
              <a:t>NH-)</a:t>
            </a:r>
            <a:r>
              <a:rPr lang="el-GR" sz="2400" dirty="0" smtClean="0"/>
              <a:t> και καρβοξυλικές ομάδες, όπως στις πρωτεΐνες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χαρακτηριστικές αυτές αντιδράσεις, όταν πραγματοποιούνται </a:t>
            </a:r>
            <a:r>
              <a:rPr lang="el-GR" sz="2400" b="1" dirty="0" smtClean="0"/>
              <a:t>γρήγορα</a:t>
            </a:r>
            <a:r>
              <a:rPr lang="el-GR" sz="2400" dirty="0" smtClean="0"/>
              <a:t> (συχνά με ελαφρά θέρμανση) και συνοδεύονται με </a:t>
            </a:r>
            <a:r>
              <a:rPr lang="el-GR" sz="2400" b="1" dirty="0" smtClean="0"/>
              <a:t>αλλαγή χρώματος </a:t>
            </a:r>
            <a:r>
              <a:rPr lang="el-GR" sz="2400" dirty="0" smtClean="0"/>
              <a:t>μπορούν να χρησιμοποιηθούν ως </a:t>
            </a:r>
            <a:r>
              <a:rPr lang="el-GR" sz="2400" b="1" dirty="0" smtClean="0"/>
              <a:t>τεστ ανίχνευσης </a:t>
            </a:r>
            <a:r>
              <a:rPr lang="el-GR" sz="2400" dirty="0" smtClean="0"/>
              <a:t>των πρωτεϊνικών υλικών.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2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νινυδρίνης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χαρακτηριστική για τα </a:t>
            </a:r>
            <a:r>
              <a:rPr lang="el-GR" sz="2400" b="1" dirty="0" smtClean="0"/>
              <a:t>αμινοξέα</a:t>
            </a:r>
            <a:r>
              <a:rPr lang="el-GR" sz="2400" dirty="0" smtClean="0"/>
              <a:t>, τα </a:t>
            </a:r>
            <a:r>
              <a:rPr lang="el-GR" sz="2400" b="1" dirty="0" smtClean="0"/>
              <a:t>πεπτίδια</a:t>
            </a:r>
            <a:r>
              <a:rPr lang="el-GR" sz="2400" dirty="0" smtClean="0"/>
              <a:t> και τις </a:t>
            </a:r>
            <a:r>
              <a:rPr lang="el-GR" sz="2400" b="1" dirty="0" smtClean="0"/>
              <a:t>πρωτεΐνες</a:t>
            </a:r>
            <a:r>
              <a:rPr lang="el-GR" sz="2400" dirty="0" smtClean="0"/>
              <a:t> και μετά από θέρμανση δίνει </a:t>
            </a:r>
            <a:r>
              <a:rPr lang="el-GR" sz="2400" b="1" dirty="0" smtClean="0">
                <a:solidFill>
                  <a:srgbClr val="004A82"/>
                </a:solidFill>
              </a:rPr>
              <a:t>μπλε-ιώδες προϊόν </a:t>
            </a:r>
            <a:r>
              <a:rPr lang="el-GR" sz="2400" dirty="0" smtClean="0"/>
              <a:t>(</a:t>
            </a:r>
            <a:r>
              <a:rPr lang="el-GR" sz="2400" i="1" dirty="0" smtClean="0"/>
              <a:t>λ</a:t>
            </a:r>
            <a:r>
              <a:rPr lang="el-GR" sz="2400" baseline="-25000" dirty="0" smtClean="0"/>
              <a:t>abs</a:t>
            </a:r>
            <a:r>
              <a:rPr lang="el-GR" sz="2400" dirty="0" smtClean="0"/>
              <a:t>=570 nm),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Πρόκειται για μια σύνθετη αντίδραση με αρκετά ενδιάμεσα στάδια, η οποία συνοπτικά αποδίδεται ως εξής :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l-GR" sz="2400" dirty="0"/>
          </a:p>
        </p:txBody>
      </p:sp>
      <p:grpSp>
        <p:nvGrpSpPr>
          <p:cNvPr id="10" name="9 - Ομάδα"/>
          <p:cNvGrpSpPr/>
          <p:nvPr/>
        </p:nvGrpSpPr>
        <p:grpSpPr>
          <a:xfrm>
            <a:off x="785786" y="3753153"/>
            <a:ext cx="7500990" cy="2209214"/>
            <a:chOff x="785786" y="3571876"/>
            <a:chExt cx="7500990" cy="2209214"/>
          </a:xfrm>
        </p:grpSpPr>
        <p:pic>
          <p:nvPicPr>
            <p:cNvPr id="115713" name="Εικόνα 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783" y="3571876"/>
              <a:ext cx="734443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- TextBox"/>
            <p:cNvSpPr txBox="1"/>
            <p:nvPr/>
          </p:nvSpPr>
          <p:spPr>
            <a:xfrm>
              <a:off x="785786" y="5072074"/>
              <a:ext cx="11480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νινυδρίνη</a:t>
              </a:r>
              <a:endParaRPr lang="el-GR" dirty="0"/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2500298" y="4857760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Αμινοξύ, πεπτίδιο, ή πρωτεΐνη</a:t>
              </a:r>
              <a:endParaRPr lang="el-GR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215074" y="5072074"/>
              <a:ext cx="154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Ιώδες προϊόν</a:t>
              </a:r>
              <a:endParaRPr lang="el-GR" dirty="0"/>
            </a:p>
          </p:txBody>
        </p:sp>
        <p:sp>
          <p:nvSpPr>
            <p:cNvPr id="6" name="5 - Στρογγυλεμένο ορθογώνιο"/>
            <p:cNvSpPr/>
            <p:nvPr/>
          </p:nvSpPr>
          <p:spPr>
            <a:xfrm>
              <a:off x="5643570" y="3643314"/>
              <a:ext cx="2643206" cy="1928826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Αντίδραση διουρίας (</a:t>
            </a:r>
            <a:r>
              <a:rPr lang="en-US" sz="4400" dirty="0" smtClean="0"/>
              <a:t>biuret test</a:t>
            </a:r>
            <a:r>
              <a:rPr lang="el-GR" sz="4400" dirty="0" smtClean="0"/>
              <a:t>)</a:t>
            </a:r>
            <a:r>
              <a:rPr lang="en-US" sz="4400" dirty="0" smtClean="0"/>
              <a:t>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προσθήκη αραιού διαλύματος θειικού χαλκού ΙΙ (</a:t>
            </a:r>
            <a:r>
              <a:rPr lang="en-US" sz="2400" dirty="0" smtClean="0"/>
              <a:t>Cu</a:t>
            </a:r>
            <a:r>
              <a:rPr lang="el-GR" sz="2400" b="1" baseline="30000" dirty="0" smtClean="0"/>
              <a:t>ΙΙ</a:t>
            </a:r>
            <a:r>
              <a:rPr lang="en-US" sz="2400" dirty="0" smtClean="0"/>
              <a:t>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) σε ελαφρά </a:t>
            </a:r>
            <a:r>
              <a:rPr lang="el-GR" sz="2400" u="sng" dirty="0" smtClean="0"/>
              <a:t>αλκαλικό διάλυμα </a:t>
            </a:r>
            <a:r>
              <a:rPr lang="el-GR" sz="2400" b="1" dirty="0" smtClean="0"/>
              <a:t>πρωτεϊνών</a:t>
            </a:r>
            <a:r>
              <a:rPr lang="el-GR" sz="2400" dirty="0" smtClean="0"/>
              <a:t> σχηματίζει ένα σύμπλοκο μπλε - ιώδους χρώματος.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grpSp>
        <p:nvGrpSpPr>
          <p:cNvPr id="9" name="8 - Ομάδα"/>
          <p:cNvGrpSpPr/>
          <p:nvPr/>
        </p:nvGrpSpPr>
        <p:grpSpPr>
          <a:xfrm>
            <a:off x="435769" y="2571744"/>
            <a:ext cx="8272462" cy="2928937"/>
            <a:chOff x="435769" y="2571744"/>
            <a:chExt cx="8272462" cy="2928937"/>
          </a:xfrm>
        </p:grpSpPr>
        <p:graphicFrame>
          <p:nvGraphicFramePr>
            <p:cNvPr id="118786" name="Object 2"/>
            <p:cNvGraphicFramePr>
              <a:graphicFrameLocks noChangeAspect="1"/>
            </p:cNvGraphicFramePr>
            <p:nvPr/>
          </p:nvGraphicFramePr>
          <p:xfrm>
            <a:off x="435769" y="2571744"/>
            <a:ext cx="8272462" cy="292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ChemSketch" r:id="rId3" imgW="8272440" imgH="2928960" progId="ACD.ChemSketch.20">
                    <p:embed/>
                  </p:oleObj>
                </mc:Choice>
                <mc:Fallback>
                  <p:oleObj name="ChemSketch" r:id="rId3" imgW="8272440" imgH="29289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9" y="2571744"/>
                          <a:ext cx="8272462" cy="292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7 - Παραλληλόγραμμο"/>
            <p:cNvSpPr/>
            <p:nvPr/>
          </p:nvSpPr>
          <p:spPr>
            <a:xfrm rot="7595736" flipV="1">
              <a:off x="6234383" y="3554802"/>
              <a:ext cx="1643074" cy="874561"/>
            </a:xfrm>
            <a:prstGeom prst="parallelogram">
              <a:avLst/>
            </a:prstGeom>
            <a:solidFill>
              <a:schemeClr val="bg2">
                <a:lumMod val="90000"/>
                <a:alpha val="32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802824" y="4955599"/>
            <a:ext cx="239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πεπτίδιο, ή πρωτεΐνη</a:t>
            </a:r>
            <a:endParaRPr lang="el-GR" sz="20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170283" y="5715016"/>
            <a:ext cx="391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Μπλε-ιώδες σύμπλοκο του χαλκού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96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Αμινοξύ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Οξύ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Βάση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Αμφιπρωτικό μόριο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Πεπτίδιο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Πεπτιδικός δεσμός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Πρωτεΐνη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Μέθοδοι ανίχνευσης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Νινυδρίνη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Αρωματικός δακτύλιος</a:t>
            </a:r>
            <a:r>
              <a:rPr lang="en-US" sz="2400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80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Ξανθοπρωτεϊνική αντίδραση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Περιλαμβάνει την προσθήκη πυκνού νιτρικού οξέος σε </a:t>
            </a:r>
            <a:r>
              <a:rPr lang="el-GR" sz="2400" b="1" dirty="0" smtClean="0"/>
              <a:t>αμινοξύ</a:t>
            </a:r>
            <a:r>
              <a:rPr lang="el-GR" sz="2400" dirty="0" smtClean="0"/>
              <a:t> ή </a:t>
            </a:r>
            <a:r>
              <a:rPr lang="el-GR" sz="2400" b="1" dirty="0" smtClean="0"/>
              <a:t>πρωτεΐνη</a:t>
            </a:r>
            <a:r>
              <a:rPr lang="el-GR" sz="2400" dirty="0" smtClean="0"/>
              <a:t> που περιέχει ένα τουλάχιστον από τα αμινοξέα με </a:t>
            </a:r>
            <a:r>
              <a:rPr lang="el-GR" sz="2400" b="1" dirty="0" smtClean="0"/>
              <a:t>αρωματικό</a:t>
            </a:r>
            <a:r>
              <a:rPr lang="el-GR" sz="2400" dirty="0" smtClean="0"/>
              <a:t> δακτύλιο, (τυροσίνη, τρυπτοφάνη και φαινυλαλανίνη),</a:t>
            </a:r>
          </a:p>
        </p:txBody>
      </p:sp>
      <p:grpSp>
        <p:nvGrpSpPr>
          <p:cNvPr id="8" name="7 - Ομάδα"/>
          <p:cNvGrpSpPr/>
          <p:nvPr/>
        </p:nvGrpSpPr>
        <p:grpSpPr>
          <a:xfrm>
            <a:off x="1500166" y="2571744"/>
            <a:ext cx="6429419" cy="1726654"/>
            <a:chOff x="1500166" y="2571744"/>
            <a:chExt cx="6429419" cy="1726654"/>
          </a:xfrm>
        </p:grpSpPr>
        <p:pic>
          <p:nvPicPr>
            <p:cNvPr id="114689" name="Εικόνα 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2571744"/>
              <a:ext cx="6429419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- Ορθογώνιο"/>
            <p:cNvSpPr/>
            <p:nvPr/>
          </p:nvSpPr>
          <p:spPr>
            <a:xfrm>
              <a:off x="2285984" y="3857628"/>
              <a:ext cx="16605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dirty="0" smtClean="0"/>
                <a:t>φαινυλαλανίνη</a:t>
              </a:r>
              <a:endParaRPr lang="el-GR" dirty="0"/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5643570" y="3929066"/>
              <a:ext cx="1790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dirty="0" smtClean="0"/>
                <a:t>νιτροπαράγωγο</a:t>
              </a:r>
              <a:endParaRPr lang="el-GR" dirty="0"/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395536" y="4437112"/>
            <a:ext cx="85513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Όλες οι αρωματικές ενώσεις προσβάλλονται από το πυκνό νιτρικό οξύ και δίνουν </a:t>
            </a:r>
            <a:r>
              <a:rPr lang="el-GR" sz="2400" dirty="0" smtClean="0">
                <a:latin typeface="+mn-lt"/>
              </a:rPr>
              <a:t>νιτροπαράγωγα,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Το αποτέλεσμα της αντίδρασης μετά από θέρμανση, είναι ένα κίτρινο προϊόν, που οφείλεται στην νίτρωση του αρωματικού δακτυλίου.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6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πειράματος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Στο εργαστήριο, θα γίνει :</a:t>
            </a:r>
          </a:p>
          <a:p>
            <a:pPr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(α) διαπίστωση της ταυτότητας δειγμάτων ως πρωτεϊνικών μέσω της αντίδρασής τους με συγκεκριμένα αντιδραστήρια,</a:t>
            </a:r>
          </a:p>
          <a:p>
            <a:pPr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(β) σε περίπτωση θετικού τεστ (αναμενόμενης αλλαγής χρώματος), μας οδηγεί στο συμπέρασμα ότι το δείγμα είναι πρωτεϊνικό. </a:t>
            </a:r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Διάρκεια: 2 ώρες.</a:t>
            </a:r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58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Απαιτούμενα όργανα και αντιδραστήρια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Η κάθε ομάδα με την αρχή του εργαστηριακού μαθήματος έχει αναμμένο μπροστά της ένα λύχνο Bunsen και ένα ποτήρι ζέσεως με νερό (υδατόλουτρο) που θα έλθει στο σημείο βρασμού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Θα χρησιμοποιηθούν : </a:t>
            </a:r>
          </a:p>
          <a:p>
            <a:pPr lvl="1"/>
            <a:r>
              <a:rPr lang="el-GR" sz="2400" dirty="0" smtClean="0"/>
              <a:t>Ογκομετρικοί σωλήνες, </a:t>
            </a:r>
          </a:p>
          <a:p>
            <a:pPr lvl="1"/>
            <a:r>
              <a:rPr lang="el-GR" sz="2400" dirty="0" smtClean="0"/>
              <a:t>Δείγματα πρωτεϊνικών υλικών: διάλυμα γάλακτος (50% περίπου) και γλυκίνη (σε στερεά μορφή),</a:t>
            </a:r>
          </a:p>
          <a:p>
            <a:pPr lvl="1"/>
            <a:r>
              <a:rPr lang="el-GR" sz="2400" dirty="0" smtClean="0"/>
              <a:t>Αντιδραστήρια : πυκνό νιτρικό οξύ, διάλυμα νινυδρίνης, διάλυμα </a:t>
            </a:r>
            <a:r>
              <a:rPr lang="el-GR" sz="2400" i="1" dirty="0" smtClean="0"/>
              <a:t>α</a:t>
            </a:r>
            <a:r>
              <a:rPr lang="el-GR" sz="2400" dirty="0" smtClean="0"/>
              <a:t>-ναφθόλης (10% σε αλκοόλη), υδατικό διάλυμα 5% </a:t>
            </a:r>
            <a:r>
              <a:rPr lang="en-US" sz="2400" dirty="0" err="1" smtClean="0"/>
              <a:t>CuSO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νινυδρίνης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Σε δύο ογκομετρικούς κυλίνδρους που περιέχουν από 1 ml διαλύματος γάλακτος και γλυκίνης αντίστοιχα, προσθέτουμε μια σταγόνα νινυδρίνης (με προσοχή, ώστε να μην έλθει σε επαφή με τα χέρια καθ’ ότι είναι τοξική),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Μένουν οι σωλήνες στο υδρόλουτρο επί 4-5 λεπτά μέχρι να παρατηρηθεί αλλαγή,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Εμφάνιση </a:t>
            </a:r>
            <a:r>
              <a:rPr lang="el-GR" sz="2400" b="1" dirty="0" smtClean="0"/>
              <a:t>μπλε-ιώδους</a:t>
            </a:r>
            <a:r>
              <a:rPr lang="el-GR" sz="2400" dirty="0" smtClean="0"/>
              <a:t> προϊόντος σημαίνει θετικό τεστ.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4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Ξανθοπρωτεϊνική αντίδραση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Σε δύο ογκομετρικούς κυλίνδρους που περιέχουν από 2 ml διαλύματος γάλακτος και γλυκίνης αντίστοιχα, προσθέτουμε πυκνό νιτρικό οξύ (μέσα στους απαγωγούς, με πολλή προσοχή!),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Τους τοποθετούμε στο υδρόλουτρο για 5 λεπτά, και σημειώνουμε τυχόν αλλαγή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Εμφάνιση </a:t>
            </a:r>
            <a:r>
              <a:rPr lang="el-GR" sz="2400" b="1" dirty="0" smtClean="0"/>
              <a:t>κίτρινου</a:t>
            </a:r>
            <a:r>
              <a:rPr lang="el-GR" sz="2400" dirty="0" smtClean="0"/>
              <a:t> χρώματος σημαίνει θετικό τεστ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Στη συνέχεια εξουδετερώνουμε το διάλυμα με καυστικό νάτριο 10% (προσθέτουμε σημαντική ποσότητα, ανάλογα με το πόσο νιτρικό οξύ είχε προηγουμένως προστεθεί) μέχρι να σχηματισθεί </a:t>
            </a:r>
            <a:r>
              <a:rPr lang="el-GR" sz="2400" b="1" dirty="0" smtClean="0"/>
              <a:t>πορτοκαλί</a:t>
            </a:r>
            <a:r>
              <a:rPr lang="el-GR" sz="2400" dirty="0" smtClean="0"/>
              <a:t> ίζημα.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Αντίδραση διουρίας (</a:t>
            </a:r>
            <a:r>
              <a:rPr lang="en-US" dirty="0" smtClean="0"/>
              <a:t>biuret test)</a:t>
            </a:r>
            <a:r>
              <a:rPr lang="el-GR" dirty="0" smtClean="0"/>
              <a:t>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Μια μικρή ποσότητα (10</a:t>
            </a:r>
            <a:r>
              <a:rPr lang="en-US" sz="2400" dirty="0" smtClean="0"/>
              <a:t>mg</a:t>
            </a:r>
            <a:r>
              <a:rPr lang="el-GR" sz="2400" dirty="0" smtClean="0"/>
              <a:t>) από τα διαλύματα γάλακτος και γλυκίνης, αντίστοιχα, διαλύεται σε 1 </a:t>
            </a:r>
            <a:r>
              <a:rPr lang="en-US" sz="2400" dirty="0" smtClean="0"/>
              <a:t>ml</a:t>
            </a:r>
            <a:r>
              <a:rPr lang="el-GR" sz="2400" dirty="0" smtClean="0"/>
              <a:t> απιονισμένου νερού,</a:t>
            </a:r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Προσθέτουμε 5 σταγόνες </a:t>
            </a:r>
            <a:r>
              <a:rPr lang="en-US" sz="2400" dirty="0" smtClean="0"/>
              <a:t>NaOH</a:t>
            </a:r>
            <a:r>
              <a:rPr lang="el-GR" sz="2400" dirty="0" smtClean="0"/>
              <a:t> 10% και 2 σταγόνες διαλύματος </a:t>
            </a:r>
            <a:r>
              <a:rPr lang="en-US" sz="2400" dirty="0" smtClean="0"/>
              <a:t>CuSO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υπό συνεχή ανάδευση,</a:t>
            </a:r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παρατήρηση </a:t>
            </a:r>
            <a:r>
              <a:rPr lang="el-GR" sz="2400" b="1" dirty="0" smtClean="0"/>
              <a:t>μπλε-</a:t>
            </a:r>
            <a:r>
              <a:rPr lang="el-GR" sz="2400" dirty="0" smtClean="0"/>
              <a:t>προϊόντος αποτελεί θετικό τεστ και υποδηλώνει την παρουσία πρωτεΐνης.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85551"/>
              </p:ext>
            </p:extLst>
          </p:nvPr>
        </p:nvGraphicFramePr>
        <p:xfrm>
          <a:off x="179512" y="2276872"/>
          <a:ext cx="8799001" cy="27432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836095"/>
                <a:gridCol w="2124329"/>
                <a:gridCol w="994855"/>
                <a:gridCol w="18437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Δοκιμασία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Παρατηρήσεις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Συμπεράσματα 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 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Διάλυμα </a:t>
                      </a:r>
                      <a:r>
                        <a:rPr lang="el-GR" sz="2000" b="1" dirty="0">
                          <a:effectLst/>
                        </a:rPr>
                        <a:t>γάλακτος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Γλυκίνη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 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Αντίδραση νινυδρίνης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Ξανθοπρωτεϊνική αντίδραση (προσθήκη πυκνού νιτρικού οξέος)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Αντίδραση διουρίας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94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 hangingPunct="0">
              <a:lnSpc>
                <a:spcPct val="12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Έχουμε ένα  διάλυμα </a:t>
            </a:r>
            <a:r>
              <a:rPr lang="el-GR" sz="2400" b="1" i="1" dirty="0" smtClean="0"/>
              <a:t>D</a:t>
            </a:r>
            <a:r>
              <a:rPr lang="el-GR" sz="2400" b="1" dirty="0" smtClean="0"/>
              <a:t>-αλανίνης</a:t>
            </a:r>
            <a:r>
              <a:rPr lang="el-GR" sz="2400" dirty="0" smtClean="0"/>
              <a:t>  (</a:t>
            </a:r>
            <a:r>
              <a:rPr lang="en-US" sz="2400" b="1" i="1" dirty="0" smtClean="0"/>
              <a:t>D</a:t>
            </a:r>
            <a:r>
              <a:rPr lang="en-US" sz="2400" b="1" dirty="0" smtClean="0"/>
              <a:t>-Ala</a:t>
            </a:r>
            <a:r>
              <a:rPr lang="en-US" sz="2400" dirty="0" smtClean="0"/>
              <a:t>) </a:t>
            </a:r>
            <a:r>
              <a:rPr lang="el-GR" sz="2400" dirty="0" smtClean="0"/>
              <a:t>και ένα </a:t>
            </a:r>
            <a:r>
              <a:rPr lang="el-GR" sz="2400" b="1" i="1" dirty="0" smtClean="0"/>
              <a:t>L</a:t>
            </a:r>
            <a:r>
              <a:rPr lang="el-GR" sz="2400" b="1" dirty="0" smtClean="0"/>
              <a:t>-αλανίνης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L</a:t>
            </a:r>
            <a:r>
              <a:rPr lang="en-US" sz="2400" b="1" dirty="0" smtClean="0"/>
              <a:t>-Ala)</a:t>
            </a:r>
            <a:r>
              <a:rPr lang="el-GR" sz="2400" dirty="0" smtClean="0"/>
              <a:t>. Μπορούμε με κάποιο από τα πιο πάνω τεστ να διακρίνουμε τα δυο διαλύματα; Εξηγείστε.</a:t>
            </a:r>
          </a:p>
          <a:p>
            <a:pPr marL="457200" lvl="0" indent="-457200" fontAlgn="base" hangingPunct="0">
              <a:lnSpc>
                <a:spcPct val="12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Έχουμε δυο διαλύματα που περιέχουν τα αμινοξέα </a:t>
            </a:r>
            <a:r>
              <a:rPr lang="el-GR" sz="2400" b="1" dirty="0" smtClean="0"/>
              <a:t>Tyr</a:t>
            </a:r>
            <a:r>
              <a:rPr lang="el-GR" sz="2400" dirty="0" smtClean="0"/>
              <a:t> και </a:t>
            </a:r>
            <a:r>
              <a:rPr lang="el-GR" sz="2400" b="1" dirty="0" smtClean="0"/>
              <a:t>Ser</a:t>
            </a:r>
            <a:r>
              <a:rPr lang="el-GR" sz="2400" dirty="0" smtClean="0"/>
              <a:t>. Με ποιά χαρακτηριστική αντίδραση μπορούμε να τα διακρίνουμε;</a:t>
            </a:r>
          </a:p>
          <a:p>
            <a:pPr marL="457200" lvl="0" indent="-457200" fontAlgn="base" hangingPunct="0">
              <a:lnSpc>
                <a:spcPct val="12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Γράψτε την αντίδραση όξινης υδρόλυσης του πεπτιδίου </a:t>
            </a:r>
            <a:r>
              <a:rPr lang="el-GR" sz="2400" b="1" dirty="0" smtClean="0"/>
              <a:t>Ala-Tyr-Phe-Glu</a:t>
            </a:r>
            <a:r>
              <a:rPr lang="el-GR" sz="2400" dirty="0" smtClean="0"/>
              <a:t>. Χρησιμοποιήστε τους πλήρεις χημικούς τύπους των αμινοξέων.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7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McMurry John, Οργανική Χημεία, Πανεπιστημιακές Εκδόσεις Κρήτης, 2012 (ενιαίος τόμος),</a:t>
            </a:r>
          </a:p>
          <a:p>
            <a:pPr marL="504000" indent="-504000">
              <a:spcAft>
                <a:spcPts val="2400"/>
              </a:spcAft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D. L. Nelson, M. Cox, Lehninger Principles of Biochemistry, 4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Edition, W. Freeman and Company, 2004</a:t>
            </a:r>
            <a:r>
              <a:rPr lang="el-GR" sz="2400" dirty="0" smtClean="0">
                <a:latin typeface="+mn-lt"/>
                <a:cs typeface="Times New Roman" pitchFamily="18" charset="0"/>
              </a:rPr>
              <a:t>,</a:t>
            </a:r>
            <a:endParaRPr lang="el-GR" sz="2400" dirty="0" smtClean="0">
              <a:latin typeface="+mn-lt"/>
              <a:cs typeface="Arial" pitchFamily="34" charset="0"/>
            </a:endParaRPr>
          </a:p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+mn-lt"/>
                <a:cs typeface="Times New Roman" pitchFamily="18" charset="0"/>
              </a:rPr>
              <a:t>J. M. Berg, J. L. Tymoczko, L. Stryer, Biochemistry, 5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ed., W. Freeman and Company, 2002</a:t>
            </a:r>
            <a:r>
              <a:rPr lang="el-GR" sz="2400" dirty="0" smtClean="0">
                <a:latin typeface="+mn-lt"/>
                <a:cs typeface="Times New Roman" pitchFamily="18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8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κατανόηση της χημικής σύστασης των πρωτεϊνών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κατανόηση της δομής των α-αμινοξέων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εξοικείωση με σημαντικές ιδιότητες των πρωτεϊνών και αμινοξέων: παρουσία των ιοντικών μορφών και οπτική στροφική ικανότητα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εξοικείωση με απλά τεστ-χημικές αντιδράσεις μέσω των οποίων ανιχνεύεται η παρουσία πρωτεϊνικών υλικών σε ένα δείγμα</a:t>
            </a:r>
            <a:r>
              <a:rPr lang="en-US" sz="2400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7</a:t>
            </a:r>
            <a:r>
              <a:rPr lang="en-US" sz="2000" dirty="0" smtClean="0"/>
              <a:t>:</a:t>
            </a:r>
            <a:r>
              <a:rPr lang="el-GR" sz="2000" dirty="0"/>
              <a:t> Χημικές Ιδιότητες Πρωτεϊνικών </a:t>
            </a:r>
            <a:r>
              <a:rPr lang="el-GR" sz="2000" dirty="0" smtClean="0"/>
              <a:t>Υλικών».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97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543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752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1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πρωτεΐνες είναι ενώσεις</a:t>
            </a:r>
            <a:r>
              <a:rPr lang="el-GR" sz="2400" b="1" dirty="0" smtClean="0"/>
              <a:t> μεγάλου μοριακού βάρους </a:t>
            </a:r>
            <a:r>
              <a:rPr lang="el-GR" sz="2400" dirty="0" smtClean="0"/>
              <a:t>και βρίσκονται παντού στο ζωικό και φυτικό βασίλειο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</a:t>
            </a:r>
            <a:r>
              <a:rPr lang="el-GR" sz="2400" b="1" dirty="0" smtClean="0"/>
              <a:t>πολυμερή</a:t>
            </a:r>
            <a:r>
              <a:rPr lang="el-GR" sz="2400" dirty="0" smtClean="0"/>
              <a:t> που κατασκευάζει η </a:t>
            </a:r>
            <a:r>
              <a:rPr lang="el-GR" sz="2400" b="1" dirty="0" smtClean="0"/>
              <a:t>φύση</a:t>
            </a:r>
            <a:r>
              <a:rPr lang="el-GR" sz="2400" dirty="0" smtClean="0"/>
              <a:t> στο εξειδικευμένο της εργαστήριο, δηλ. στο εσωτερικό των κυττάρων των φυτικών και ζωικών οργανισμών.</a:t>
            </a:r>
          </a:p>
          <a:p>
            <a:endParaRPr lang="el-GR" sz="28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591382" y="3857628"/>
            <a:ext cx="7961235" cy="1214446"/>
            <a:chOff x="571472" y="3571876"/>
            <a:chExt cx="7961235" cy="1214446"/>
          </a:xfrm>
        </p:grpSpPr>
        <p:grpSp>
          <p:nvGrpSpPr>
            <p:cNvPr id="15" name="14 - Ομάδα"/>
            <p:cNvGrpSpPr/>
            <p:nvPr/>
          </p:nvGrpSpPr>
          <p:grpSpPr>
            <a:xfrm>
              <a:off x="678629" y="4143380"/>
              <a:ext cx="7786742" cy="642942"/>
              <a:chOff x="928662" y="4429132"/>
              <a:chExt cx="7786742" cy="642942"/>
            </a:xfrm>
          </p:grpSpPr>
          <p:cxnSp>
            <p:nvCxnSpPr>
              <p:cNvPr id="13" name="12 - Ευθεία γραμμή σύνδεσης"/>
              <p:cNvCxnSpPr/>
              <p:nvPr/>
            </p:nvCxnSpPr>
            <p:spPr>
              <a:xfrm>
                <a:off x="1035819" y="4786322"/>
                <a:ext cx="7072362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4 - Ορθογώνιο"/>
              <p:cNvSpPr/>
              <p:nvPr/>
            </p:nvSpPr>
            <p:spPr>
              <a:xfrm>
                <a:off x="928662" y="4500570"/>
                <a:ext cx="928694" cy="50006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6" name="5 - Ισοσκελές τρίγωνο"/>
              <p:cNvSpPr/>
              <p:nvPr/>
            </p:nvSpPr>
            <p:spPr>
              <a:xfrm>
                <a:off x="2285984" y="4429132"/>
                <a:ext cx="785818" cy="571504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" name="6 - Έλλειψη"/>
              <p:cNvSpPr/>
              <p:nvPr/>
            </p:nvSpPr>
            <p:spPr>
              <a:xfrm>
                <a:off x="3500430" y="4500570"/>
                <a:ext cx="928694" cy="50006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7 - Ισοσκελές τρίγωνο"/>
              <p:cNvSpPr/>
              <p:nvPr/>
            </p:nvSpPr>
            <p:spPr>
              <a:xfrm>
                <a:off x="4786314" y="4429132"/>
                <a:ext cx="785818" cy="571504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8 - Ισοσκελές τρίγωνο"/>
              <p:cNvSpPr/>
              <p:nvPr/>
            </p:nvSpPr>
            <p:spPr>
              <a:xfrm>
                <a:off x="5857884" y="4429132"/>
                <a:ext cx="785818" cy="571504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" name="9 - Έλλειψη"/>
              <p:cNvSpPr/>
              <p:nvPr/>
            </p:nvSpPr>
            <p:spPr>
              <a:xfrm>
                <a:off x="7000892" y="4429132"/>
                <a:ext cx="357190" cy="64294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" name="10 - Ορθογώνιο"/>
              <p:cNvSpPr/>
              <p:nvPr/>
            </p:nvSpPr>
            <p:spPr>
              <a:xfrm>
                <a:off x="7715272" y="4500570"/>
                <a:ext cx="1000132" cy="50006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7" name="16 - TextBox"/>
            <p:cNvSpPr txBox="1"/>
            <p:nvPr/>
          </p:nvSpPr>
          <p:spPr>
            <a:xfrm>
              <a:off x="571472" y="3857628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αμινοξύ1</a:t>
              </a:r>
              <a:endParaRPr lang="el-GR" dirty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857356" y="3786190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αμινοξύ2</a:t>
              </a:r>
              <a:endParaRPr lang="el-GR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143240" y="3857628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αμινοξύ3</a:t>
              </a:r>
              <a:endParaRPr lang="el-GR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4357686" y="3714752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αμινοξύ2</a:t>
              </a:r>
              <a:endParaRPr lang="el-GR" dirty="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5429256" y="3857628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αμινοξύ2</a:t>
              </a:r>
              <a:endParaRPr lang="el-GR" dirty="0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6357950" y="3571876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αμινοξύ3</a:t>
              </a:r>
              <a:endParaRPr lang="el-GR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7429520" y="3857628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αμινοξύ1</a:t>
              </a:r>
              <a:endParaRPr lang="el-GR" dirty="0"/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1000100" y="5301208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Ένα μόριο </a:t>
            </a:r>
            <a:r>
              <a:rPr lang="el-GR" sz="2200" b="1" dirty="0" smtClean="0">
                <a:latin typeface="+mn-lt"/>
              </a:rPr>
              <a:t>πρωτεΐνης</a:t>
            </a:r>
            <a:r>
              <a:rPr lang="el-GR" sz="2200" dirty="0" smtClean="0">
                <a:latin typeface="+mn-lt"/>
              </a:rPr>
              <a:t>: το </a:t>
            </a:r>
            <a:r>
              <a:rPr lang="el-GR" sz="2200" b="1" dirty="0" smtClean="0">
                <a:latin typeface="+mn-lt"/>
              </a:rPr>
              <a:t>πολυμερές</a:t>
            </a:r>
            <a:r>
              <a:rPr lang="el-GR" sz="2200" dirty="0" smtClean="0">
                <a:latin typeface="+mn-lt"/>
              </a:rPr>
              <a:t> σχηματίζεται από τη συνένωση πολλών ομάδων </a:t>
            </a:r>
            <a:r>
              <a:rPr lang="el-GR" sz="2200" b="1" dirty="0" smtClean="0">
                <a:latin typeface="+mn-lt"/>
              </a:rPr>
              <a:t>αμινοξέων</a:t>
            </a:r>
            <a:r>
              <a:rPr lang="el-GR" sz="2200" dirty="0" smtClean="0">
                <a:latin typeface="+mn-lt"/>
              </a:rPr>
              <a:t>. </a:t>
            </a:r>
          </a:p>
          <a:p>
            <a:pPr algn="ctr"/>
            <a:r>
              <a:rPr lang="el-GR" sz="2200" dirty="0" smtClean="0">
                <a:latin typeface="+mn-lt"/>
              </a:rPr>
              <a:t>Αυτά μπορεί να είναι μεταξύ τους </a:t>
            </a:r>
            <a:r>
              <a:rPr lang="el-GR" sz="2200" b="1" dirty="0" smtClean="0">
                <a:latin typeface="+mn-lt"/>
              </a:rPr>
              <a:t>ίδια</a:t>
            </a:r>
            <a:r>
              <a:rPr lang="el-GR" sz="2200" dirty="0" smtClean="0">
                <a:latin typeface="+mn-lt"/>
              </a:rPr>
              <a:t>, ή και </a:t>
            </a:r>
            <a:r>
              <a:rPr lang="el-GR" sz="2200" b="1" dirty="0" smtClean="0">
                <a:latin typeface="+mn-lt"/>
              </a:rPr>
              <a:t>διαφορετικά</a:t>
            </a:r>
            <a:r>
              <a:rPr lang="el-GR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41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l-GR" sz="3200" b="0" dirty="0" smtClean="0"/>
              <a:t>(2 από 2) 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b="1" dirty="0" smtClean="0"/>
              <a:t>ρόλος</a:t>
            </a:r>
            <a:r>
              <a:rPr lang="el-GR" sz="2400" dirty="0" smtClean="0"/>
              <a:t> των πρωτεϊνών σχετίζεται τόσο με τη </a:t>
            </a:r>
            <a:r>
              <a:rPr lang="el-GR" sz="2400" b="1" dirty="0" smtClean="0"/>
              <a:t>δομή</a:t>
            </a:r>
            <a:r>
              <a:rPr lang="el-GR" sz="2400" dirty="0" smtClean="0"/>
              <a:t>, όσο και με τη </a:t>
            </a:r>
            <a:r>
              <a:rPr lang="el-GR" sz="2400" b="1" dirty="0" smtClean="0"/>
              <a:t>δράση</a:t>
            </a:r>
            <a:r>
              <a:rPr lang="el-GR" sz="2400" dirty="0" smtClean="0"/>
              <a:t> τους στο περιβάλλον των κυττάρων όπου ανήκουν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πρωτεΐνες  έχουν την ευθύνη της </a:t>
            </a:r>
            <a:r>
              <a:rPr lang="el-GR" sz="2400" b="1" dirty="0" smtClean="0"/>
              <a:t>δομικής ακεραιότητάς </a:t>
            </a:r>
            <a:r>
              <a:rPr lang="el-GR" sz="2400" dirty="0" smtClean="0"/>
              <a:t>τους και της </a:t>
            </a:r>
            <a:r>
              <a:rPr lang="el-GR" sz="2400" b="1" dirty="0" smtClean="0"/>
              <a:t>λειτουργίας</a:t>
            </a:r>
            <a:r>
              <a:rPr lang="el-GR" sz="2400" dirty="0" smtClean="0"/>
              <a:t> των κυττάρων: ως ένζυμα, καταλύουν συγκεκριμένες βιοχημικές αντιδράσεις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Πολλά υλικά όπως το </a:t>
            </a:r>
            <a:r>
              <a:rPr lang="el-GR" sz="2400" b="1" dirty="0" smtClean="0"/>
              <a:t>αυγό</a:t>
            </a:r>
            <a:r>
              <a:rPr lang="el-GR" sz="2400" dirty="0" smtClean="0"/>
              <a:t>, η </a:t>
            </a:r>
            <a:r>
              <a:rPr lang="el-GR" sz="2400" b="1" dirty="0" smtClean="0"/>
              <a:t>καζεΐνη</a:t>
            </a:r>
            <a:r>
              <a:rPr lang="el-GR" sz="2400" dirty="0" smtClean="0"/>
              <a:t> και η </a:t>
            </a:r>
            <a:r>
              <a:rPr lang="el-GR" sz="2400" b="1" dirty="0" smtClean="0"/>
              <a:t>ζωική κόλλα</a:t>
            </a:r>
            <a:r>
              <a:rPr lang="el-GR" sz="2400" dirty="0" smtClean="0"/>
              <a:t>, αλλά και μεγάλο πλήθος αντικειμένων με τα οποία ασχολείται ένας συντηρητής, όπως τα </a:t>
            </a:r>
            <a:r>
              <a:rPr lang="el-GR" sz="2400" b="1" dirty="0" smtClean="0"/>
              <a:t>οστά</a:t>
            </a:r>
            <a:r>
              <a:rPr lang="el-GR" sz="2400" dirty="0" smtClean="0"/>
              <a:t> και το </a:t>
            </a:r>
            <a:r>
              <a:rPr lang="el-GR" sz="2400" b="1" dirty="0" smtClean="0"/>
              <a:t>δέρμα</a:t>
            </a:r>
            <a:r>
              <a:rPr lang="el-GR" sz="2400" dirty="0" smtClean="0"/>
              <a:t>, είναι πρωτεϊνικής φύσεως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01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Πως δομούνται οι πρωτεΐνες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πρωτεΐνες σχηματίζονται από τη συνένωση απλούστερων μορίων, των </a:t>
            </a:r>
            <a:r>
              <a:rPr lang="el-GR" sz="2400" b="1" dirty="0" smtClean="0"/>
              <a:t>α- αμινοξέων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Τα α-αμινοξέα συνδέονται μεταξύ τους με πεπτιδικούς δεσμούς, με αποτέλεσμα τη δημιουργία </a:t>
            </a:r>
            <a:r>
              <a:rPr lang="el-GR" sz="2400" b="1" dirty="0" smtClean="0"/>
              <a:t>πεπτιδίων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b="1" dirty="0" smtClean="0"/>
              <a:t>πρωτεΐνες</a:t>
            </a:r>
            <a:r>
              <a:rPr lang="el-GR" sz="2400" dirty="0" smtClean="0"/>
              <a:t> μπορούν να οριστούν ως τα πεπτίδια μεγάλου μοριακού βάρους (μερικών χιλιάδων) που απαντώνται στην φύση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72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i="1" dirty="0" smtClean="0"/>
              <a:t>α</a:t>
            </a:r>
            <a:r>
              <a:rPr lang="el-GR" dirty="0" smtClean="0"/>
              <a:t>-αμινοξέα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50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i="1" dirty="0" smtClean="0"/>
              <a:t>α</a:t>
            </a:r>
            <a:r>
              <a:rPr lang="el-GR" sz="2400" dirty="0" smtClean="0"/>
              <a:t>-αμινοξέα είναι μικρά μόρια που περιέχουν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</a:p>
          <a:p>
            <a:endParaRPr lang="el-GR" sz="2400" dirty="0" smtClean="0"/>
          </a:p>
          <a:p>
            <a:pPr lvl="1"/>
            <a:r>
              <a:rPr lang="el-GR" sz="2400" dirty="0" smtClean="0"/>
              <a:t>μια (όξινη) καρβοξυλική ομάδα (</a:t>
            </a:r>
            <a:r>
              <a:rPr lang="en-US" sz="2400" b="1" dirty="0" smtClean="0">
                <a:solidFill>
                  <a:srgbClr val="820000"/>
                </a:solidFill>
              </a:rPr>
              <a:t>COOH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/>
            <a:r>
              <a:rPr lang="el-GR" sz="2400" dirty="0" smtClean="0"/>
              <a:t>μια (βασική) αμινομάδα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4A82"/>
                </a:solidFill>
              </a:rPr>
              <a:t>NH</a:t>
            </a:r>
            <a:r>
              <a:rPr lang="en-US" sz="2400" b="1" baseline="-25000" dirty="0" smtClean="0">
                <a:solidFill>
                  <a:srgbClr val="004A82"/>
                </a:solidFill>
              </a:rPr>
              <a:t>2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  <p:grpSp>
        <p:nvGrpSpPr>
          <p:cNvPr id="5" name="Ομάδα 4"/>
          <p:cNvGrpSpPr/>
          <p:nvPr/>
        </p:nvGrpSpPr>
        <p:grpSpPr>
          <a:xfrm>
            <a:off x="1000100" y="3071810"/>
            <a:ext cx="4929222" cy="2357454"/>
            <a:chOff x="1000100" y="3071810"/>
            <a:chExt cx="4929222" cy="2357454"/>
          </a:xfrm>
        </p:grpSpPr>
        <p:graphicFrame>
          <p:nvGraphicFramePr>
            <p:cNvPr id="860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255048"/>
                </p:ext>
              </p:extLst>
            </p:nvPr>
          </p:nvGraphicFramePr>
          <p:xfrm>
            <a:off x="2786050" y="3143248"/>
            <a:ext cx="2648998" cy="2000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ChemSketch" r:id="rId3" imgW="932760" imgH="704160" progId="ACD.ChemSketch.20">
                    <p:embed/>
                  </p:oleObj>
                </mc:Choice>
                <mc:Fallback>
                  <p:oleObj name="ChemSketch" r:id="rId3" imgW="932760" imgH="704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3143248"/>
                          <a:ext cx="2648998" cy="2000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- Έλλειψη"/>
            <p:cNvSpPr/>
            <p:nvPr/>
          </p:nvSpPr>
          <p:spPr>
            <a:xfrm>
              <a:off x="4286248" y="3071810"/>
              <a:ext cx="1643074" cy="20002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10000"/>
              </a:schemeClr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6 - Στρογγυλεμένο ορθογώνιο"/>
            <p:cNvSpPr/>
            <p:nvPr/>
          </p:nvSpPr>
          <p:spPr>
            <a:xfrm>
              <a:off x="3286116" y="4572008"/>
              <a:ext cx="1071570" cy="8572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14000"/>
              </a:schemeClr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9" name="8 - Καμπύλη γραμμή σύνδεσης"/>
            <p:cNvCxnSpPr/>
            <p:nvPr/>
          </p:nvCxnSpPr>
          <p:spPr>
            <a:xfrm flipV="1">
              <a:off x="2428860" y="4214818"/>
              <a:ext cx="1071570" cy="500066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66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- TextBox"/>
            <p:cNvSpPr txBox="1"/>
            <p:nvPr/>
          </p:nvSpPr>
          <p:spPr>
            <a:xfrm>
              <a:off x="1000100" y="4500570"/>
              <a:ext cx="16126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200" b="1" i="1" dirty="0" smtClean="0">
                  <a:solidFill>
                    <a:srgbClr val="005000"/>
                  </a:solidFill>
                  <a:latin typeface="+mn-lt"/>
                </a:rPr>
                <a:t>α</a:t>
              </a:r>
              <a:r>
                <a:rPr lang="el-GR" sz="2200" dirty="0" smtClean="0">
                  <a:solidFill>
                    <a:srgbClr val="005000"/>
                  </a:solidFill>
                  <a:latin typeface="+mn-lt"/>
                </a:rPr>
                <a:t>-</a:t>
              </a:r>
              <a:r>
                <a:rPr lang="el-GR" sz="2200" b="1" dirty="0" smtClean="0">
                  <a:solidFill>
                    <a:srgbClr val="005000"/>
                  </a:solidFill>
                  <a:latin typeface="+mn-lt"/>
                </a:rPr>
                <a:t>άνθρακας</a:t>
              </a:r>
              <a:endParaRPr lang="el-GR" sz="2200" b="1" dirty="0">
                <a:solidFill>
                  <a:srgbClr val="005000"/>
                </a:solidFill>
                <a:latin typeface="+mn-lt"/>
              </a:endParaRPr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395536" y="56612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οι δυο ομάδες είναι συνδεμένες στον ίδιο </a:t>
            </a:r>
            <a:r>
              <a:rPr lang="el-GR" sz="2400" b="1" dirty="0">
                <a:latin typeface="+mn-lt"/>
              </a:rPr>
              <a:t>άνθρακα</a:t>
            </a:r>
            <a:r>
              <a:rPr lang="el-GR" sz="2400" dirty="0">
                <a:latin typeface="+mn-lt"/>
              </a:rPr>
              <a:t> (</a:t>
            </a:r>
            <a:r>
              <a:rPr lang="el-GR" sz="2400" b="1" i="1" dirty="0">
                <a:solidFill>
                  <a:srgbClr val="005000"/>
                </a:solidFill>
                <a:latin typeface="+mn-lt"/>
              </a:rPr>
              <a:t>α</a:t>
            </a:r>
            <a:r>
              <a:rPr lang="el-GR" sz="2400" dirty="0">
                <a:solidFill>
                  <a:srgbClr val="005000"/>
                </a:solidFill>
                <a:latin typeface="+mn-lt"/>
              </a:rPr>
              <a:t>-</a:t>
            </a:r>
            <a:r>
              <a:rPr lang="en-US" sz="2400" b="1" dirty="0">
                <a:solidFill>
                  <a:srgbClr val="005000"/>
                </a:solidFill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Πόσα αμινοξέα υπάρχουν;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b="1" dirty="0" smtClean="0"/>
              <a:t>ομάδα </a:t>
            </a:r>
            <a:r>
              <a:rPr lang="en-US" sz="2400" b="1" dirty="0" smtClean="0"/>
              <a:t>R</a:t>
            </a:r>
            <a:r>
              <a:rPr lang="en-US" sz="2400" dirty="0" smtClean="0"/>
              <a:t> </a:t>
            </a:r>
            <a:r>
              <a:rPr lang="el-GR" sz="2400" dirty="0" smtClean="0"/>
              <a:t>καθορίζει το είδος των αμινοξέων,</a:t>
            </a:r>
            <a:endParaRPr lang="en-US" sz="2400" dirty="0" smtClean="0"/>
          </a:p>
        </p:txBody>
      </p:sp>
      <p:grpSp>
        <p:nvGrpSpPr>
          <p:cNvPr id="7" name="Ομάδα 6"/>
          <p:cNvGrpSpPr/>
          <p:nvPr/>
        </p:nvGrpSpPr>
        <p:grpSpPr>
          <a:xfrm>
            <a:off x="2975212" y="1916832"/>
            <a:ext cx="2896404" cy="2000250"/>
            <a:chOff x="2975212" y="1916832"/>
            <a:chExt cx="2896404" cy="2000250"/>
          </a:xfrm>
        </p:grpSpPr>
        <p:graphicFrame>
          <p:nvGraphicFramePr>
            <p:cNvPr id="870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9387366"/>
                </p:ext>
              </p:extLst>
            </p:nvPr>
          </p:nvGraphicFramePr>
          <p:xfrm>
            <a:off x="3222079" y="1916832"/>
            <a:ext cx="2649537" cy="200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ChemSketch" r:id="rId3" imgW="932760" imgH="704160" progId="ACD.ChemSketch.20">
                    <p:embed/>
                  </p:oleObj>
                </mc:Choice>
                <mc:Fallback>
                  <p:oleObj name="ChemSketch" r:id="rId3" imgW="932760" imgH="704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079" y="1916832"/>
                          <a:ext cx="2649537" cy="200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- Έλλειψη"/>
            <p:cNvSpPr/>
            <p:nvPr/>
          </p:nvSpPr>
          <p:spPr>
            <a:xfrm>
              <a:off x="2975212" y="2416898"/>
              <a:ext cx="857256" cy="928694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8C4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470141" y="40770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Πρακτικά, επειδή το </a:t>
            </a:r>
            <a:r>
              <a:rPr lang="en-US" sz="2400" dirty="0">
                <a:latin typeface="+mn-lt"/>
              </a:rPr>
              <a:t>R</a:t>
            </a:r>
            <a:r>
              <a:rPr lang="el-GR" sz="2400" dirty="0">
                <a:latin typeface="+mn-lt"/>
              </a:rPr>
              <a:t> μπορεί να πάρει απεριόριστες τιμές, είναι απεριόριστος και ο αριθμός των </a:t>
            </a:r>
            <a:r>
              <a:rPr lang="el-GR" sz="2400" dirty="0" smtClean="0">
                <a:latin typeface="+mn-lt"/>
              </a:rPr>
              <a:t>αμινοξέων,</a:t>
            </a:r>
            <a:endParaRPr lang="el-GR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Στην πράξη όμως, για τις ανάγκες των κυττάρων η φύση επέλεξε μόνο </a:t>
            </a:r>
            <a:r>
              <a:rPr lang="el-GR" sz="2400" b="1" dirty="0">
                <a:latin typeface="+mn-lt"/>
              </a:rPr>
              <a:t>20 θεμελιώδη </a:t>
            </a:r>
            <a:r>
              <a:rPr lang="el-GR" sz="2400" b="1" dirty="0" smtClean="0">
                <a:latin typeface="+mn-lt"/>
              </a:rPr>
              <a:t>αμινοξέα.</a:t>
            </a:r>
            <a:endParaRPr lang="el-GR" sz="2400" b="1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7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αμινοξέων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τον γενικό τύπο, για κάθε είδος της ομάδας </a:t>
            </a:r>
            <a:r>
              <a:rPr lang="en-US" sz="2400" dirty="0" smtClean="0"/>
              <a:t>R, </a:t>
            </a:r>
            <a:r>
              <a:rPr lang="el-GR" sz="2400" dirty="0" smtClean="0"/>
              <a:t>προκύπτει το αντίστοιχο αμινοξύ.</a:t>
            </a:r>
            <a:endParaRPr lang="el-GR" sz="2400" dirty="0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428596" y="3286124"/>
          <a:ext cx="2286016" cy="17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ChemSketch" r:id="rId3" imgW="932760" imgH="704160" progId="ACD.ChemSketch.20">
                  <p:embed/>
                </p:oleObj>
              </mc:Choice>
              <mc:Fallback>
                <p:oleObj name="ChemSketch" r:id="rId3" imgW="932760" imgH="704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2286016" cy="172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539552" y="5214950"/>
            <a:ext cx="194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Γενικός τύπος</a:t>
            </a:r>
            <a:endParaRPr lang="el-GR" sz="2400" b="1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357554" y="292893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>
                <a:latin typeface="+mn-lt"/>
              </a:rPr>
              <a:t>Για </a:t>
            </a:r>
            <a:r>
              <a:rPr lang="en-US" sz="2400" dirty="0" smtClean="0">
                <a:latin typeface="+mn-lt"/>
              </a:rPr>
              <a:t>R=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προκύπτει η </a:t>
            </a:r>
            <a:r>
              <a:rPr lang="el-GR" sz="2400" b="1" dirty="0" smtClean="0">
                <a:latin typeface="+mn-lt"/>
              </a:rPr>
              <a:t>γλυκίνη</a:t>
            </a:r>
            <a:endParaRPr lang="el-GR" sz="2400" b="1" dirty="0">
              <a:latin typeface="+mn-lt"/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39315"/>
              </p:ext>
            </p:extLst>
          </p:nvPr>
        </p:nvGraphicFramePr>
        <p:xfrm>
          <a:off x="5749925" y="2714625"/>
          <a:ext cx="2286000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ChemSketch" r:id="rId5" imgW="932760" imgH="704160" progId="ACD.ChemSketch.20">
                  <p:embed/>
                </p:oleObj>
              </mc:Choice>
              <mc:Fallback>
                <p:oleObj name="ChemSketch" r:id="rId5" imgW="932760" imgH="704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2714625"/>
                        <a:ext cx="2286000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3428992" y="485776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>
                <a:latin typeface="+mn-lt"/>
              </a:rPr>
              <a:t>Για </a:t>
            </a:r>
            <a:r>
              <a:rPr lang="en-US" sz="2400" dirty="0" smtClean="0">
                <a:latin typeface="+mn-lt"/>
              </a:rPr>
              <a:t>R=</a:t>
            </a:r>
            <a:r>
              <a:rPr lang="en-US" sz="2400" b="1" dirty="0" smtClean="0">
                <a:latin typeface="+mn-lt"/>
              </a:rPr>
              <a:t>CH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προκύπτει η </a:t>
            </a:r>
            <a:r>
              <a:rPr lang="el-GR" sz="2400" b="1" dirty="0" smtClean="0">
                <a:latin typeface="+mn-lt"/>
              </a:rPr>
              <a:t>αλανίνη</a:t>
            </a:r>
            <a:endParaRPr lang="el-GR" sz="2400" b="1" dirty="0">
              <a:latin typeface="+mn-lt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5429256" y="4643446"/>
          <a:ext cx="2643188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ChemSketch" r:id="rId7" imgW="1078920" imgH="704160" progId="ACD.ChemSketch.20">
                  <p:embed/>
                </p:oleObj>
              </mc:Choice>
              <mc:Fallback>
                <p:oleObj name="ChemSketch" r:id="rId7" imgW="1078920" imgH="704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4643446"/>
                        <a:ext cx="2643188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7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225</TotalTime>
  <Words>2173</Words>
  <Application>Microsoft Office PowerPoint</Application>
  <PresentationFormat>Προβολή στην οθόνη (4:3)</PresentationFormat>
  <Paragraphs>275</Paragraphs>
  <Slides>36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OC_template_updated</vt:lpstr>
      <vt:lpstr>1_OC_template_updated</vt:lpstr>
      <vt:lpstr>2_OC_template_updated</vt:lpstr>
      <vt:lpstr>3_OC_template_updated</vt:lpstr>
      <vt:lpstr>ChemSketch</vt:lpstr>
      <vt:lpstr>Εργαστήριο  Επιστήμης Υλικών ΙΙ</vt:lpstr>
      <vt:lpstr>Βασικοί όροι</vt:lpstr>
      <vt:lpstr>Στόχος του εργαστηριακού μαθήματος</vt:lpstr>
      <vt:lpstr>Γενικά (1 από 2) </vt:lpstr>
      <vt:lpstr>Γενικά (2 από 2) </vt:lpstr>
      <vt:lpstr>Πως δομούνται οι πρωτεΐνες</vt:lpstr>
      <vt:lpstr>Τα α-αμινοξέα</vt:lpstr>
      <vt:lpstr>Πόσα αμινοξέα υπάρχουν;</vt:lpstr>
      <vt:lpstr>Παραδείγματα αμινοξέων</vt:lpstr>
      <vt:lpstr>Τα θεμελιώδη αμινοξέα (1 από 3)</vt:lpstr>
      <vt:lpstr>Τα θεμελιώδη αμινοξέα (2 από 3)</vt:lpstr>
      <vt:lpstr>Τα θεμελιώδη αμινοξέα (3 από 3)</vt:lpstr>
      <vt:lpstr>Η διπλή φύση των αμινοξέων</vt:lpstr>
      <vt:lpstr>Σχηματισμός ενός διπεπτιδίου</vt:lpstr>
      <vt:lpstr>Η όξινη υδρόλυση των πρωτεϊνών  (1 από 2)</vt:lpstr>
      <vt:lpstr>Η όξινη υδρόλυση των πρωτεϊνών  (2 από 2)</vt:lpstr>
      <vt:lpstr>Χαρακτηριστικές αντιδράσεις  των πρωτεϊνικών υλικών</vt:lpstr>
      <vt:lpstr>Αντίδραση νινυδρίνης</vt:lpstr>
      <vt:lpstr>Αντίδραση διουρίας (biuret test) (1 από 2)</vt:lpstr>
      <vt:lpstr>Ξανθοπρωτεϊνική αντίδραση</vt:lpstr>
      <vt:lpstr>Σκοπός πειράματος</vt:lpstr>
      <vt:lpstr>Απαιτούμενα όργανα και αντιδραστήρια</vt:lpstr>
      <vt:lpstr>Αντίδραση νινυδρίνης</vt:lpstr>
      <vt:lpstr>Ξανθοπρωτεϊνική αντίδραση</vt:lpstr>
      <vt:lpstr>Αντίδραση διουρίας (biuret test) (2 από 2)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Εργαστήριο  Επιστήμης Υλικών ΙΙ</dc:title>
  <dc:creator>opencourses@teiath.gr</dc:creator>
  <cp:lastModifiedBy>natasakar new</cp:lastModifiedBy>
  <cp:revision>28</cp:revision>
  <dcterms:created xsi:type="dcterms:W3CDTF">2013-09-12T10:21:18Z</dcterms:created>
  <dcterms:modified xsi:type="dcterms:W3CDTF">2015-02-27T14:03:55Z</dcterms:modified>
</cp:coreProperties>
</file>