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85" r:id="rId4"/>
    <p:sldId id="286" r:id="rId5"/>
    <p:sldId id="287" r:id="rId6"/>
    <p:sldId id="288" r:id="rId7"/>
    <p:sldId id="289" r:id="rId8"/>
    <p:sldId id="290" r:id="rId9"/>
    <p:sldId id="291" r:id="rId10"/>
    <p:sldId id="293" r:id="rId11"/>
    <p:sldId id="292"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94" r:id="rId25"/>
    <p:sldId id="282" r:id="rId26"/>
    <p:sldId id="283" r:id="rId27"/>
    <p:sldId id="284" r:id="rId28"/>
    <p:sldId id="257" r:id="rId29"/>
    <p:sldId id="262" r:id="rId30"/>
    <p:sldId id="264" r:id="rId31"/>
    <p:sldId id="267" r:id="rId32"/>
    <p:sldId id="268"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7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D:\&#917;&#925;&#918;&#933;&#924;&#927;&#923;&#927;&#915;&#921;&#913;\Sf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917;&#925;&#918;&#933;&#924;&#927;&#923;&#927;&#915;&#921;&#913;\VoversusSo.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000" dirty="0" smtClean="0"/>
              <a:t>Συγκέντρωση</a:t>
            </a:r>
            <a:r>
              <a:rPr lang="el-GR" sz="1000" baseline="0" dirty="0" smtClean="0"/>
              <a:t> υποστρώματος </a:t>
            </a:r>
            <a:r>
              <a:rPr lang="el-GR" sz="1000" baseline="0" dirty="0"/>
              <a:t>και </a:t>
            </a:r>
            <a:r>
              <a:rPr lang="el-GR" sz="1000" baseline="0" dirty="0" smtClean="0"/>
              <a:t>προϊόντος </a:t>
            </a:r>
            <a:r>
              <a:rPr lang="el-GR" sz="1000" baseline="0" dirty="0"/>
              <a:t>σε σχέση με  τον χρόνο</a:t>
            </a:r>
            <a:endParaRPr lang="el-GR" sz="1000" dirty="0"/>
          </a:p>
        </c:rich>
      </c:tx>
      <c:layout/>
      <c:overlay val="0"/>
    </c:title>
    <c:autoTitleDeleted val="0"/>
    <c:plotArea>
      <c:layout/>
      <c:scatterChart>
        <c:scatterStyle val="smoothMarker"/>
        <c:varyColors val="0"/>
        <c:ser>
          <c:idx val="0"/>
          <c:order val="0"/>
          <c:tx>
            <c:strRef>
              <c:f>Φύλλο1!$B$1</c:f>
              <c:strCache>
                <c:ptCount val="1"/>
                <c:pt idx="0">
                  <c:v>Υπόστρωμα</c:v>
                </c:pt>
              </c:strCache>
            </c:strRef>
          </c:tx>
          <c:yVal>
            <c:numRef>
              <c:f>Φύλλο1!$B$2:$B$18</c:f>
              <c:numCache>
                <c:formatCode>General</c:formatCode>
                <c:ptCount val="17"/>
                <c:pt idx="0">
                  <c:v>55</c:v>
                </c:pt>
                <c:pt idx="1">
                  <c:v>54</c:v>
                </c:pt>
                <c:pt idx="2">
                  <c:v>53</c:v>
                </c:pt>
                <c:pt idx="3">
                  <c:v>52</c:v>
                </c:pt>
                <c:pt idx="4">
                  <c:v>48</c:v>
                </c:pt>
                <c:pt idx="5">
                  <c:v>38</c:v>
                </c:pt>
                <c:pt idx="6">
                  <c:v>34</c:v>
                </c:pt>
                <c:pt idx="7">
                  <c:v>30</c:v>
                </c:pt>
                <c:pt idx="8">
                  <c:v>24</c:v>
                </c:pt>
                <c:pt idx="9">
                  <c:v>18</c:v>
                </c:pt>
                <c:pt idx="10">
                  <c:v>10</c:v>
                </c:pt>
                <c:pt idx="11">
                  <c:v>10</c:v>
                </c:pt>
                <c:pt idx="12">
                  <c:v>9</c:v>
                </c:pt>
                <c:pt idx="13">
                  <c:v>8</c:v>
                </c:pt>
                <c:pt idx="14">
                  <c:v>7</c:v>
                </c:pt>
                <c:pt idx="15">
                  <c:v>6</c:v>
                </c:pt>
                <c:pt idx="16">
                  <c:v>5</c:v>
                </c:pt>
              </c:numCache>
            </c:numRef>
          </c:yVal>
          <c:smooth val="1"/>
        </c:ser>
        <c:ser>
          <c:idx val="1"/>
          <c:order val="1"/>
          <c:tx>
            <c:strRef>
              <c:f>Φύλλο1!$C$1</c:f>
              <c:strCache>
                <c:ptCount val="1"/>
                <c:pt idx="0">
                  <c:v>Προιόν</c:v>
                </c:pt>
              </c:strCache>
            </c:strRef>
          </c:tx>
          <c:yVal>
            <c:numRef>
              <c:f>Φύλλο1!$C$2:$C$18</c:f>
              <c:numCache>
                <c:formatCode>General</c:formatCode>
                <c:ptCount val="17"/>
                <c:pt idx="0">
                  <c:v>5</c:v>
                </c:pt>
                <c:pt idx="1">
                  <c:v>6</c:v>
                </c:pt>
                <c:pt idx="2">
                  <c:v>7</c:v>
                </c:pt>
                <c:pt idx="3">
                  <c:v>8</c:v>
                </c:pt>
                <c:pt idx="4">
                  <c:v>9</c:v>
                </c:pt>
                <c:pt idx="5">
                  <c:v>12</c:v>
                </c:pt>
                <c:pt idx="6">
                  <c:v>16</c:v>
                </c:pt>
                <c:pt idx="7">
                  <c:v>20</c:v>
                </c:pt>
                <c:pt idx="8">
                  <c:v>26</c:v>
                </c:pt>
                <c:pt idx="9">
                  <c:v>32</c:v>
                </c:pt>
                <c:pt idx="10">
                  <c:v>40</c:v>
                </c:pt>
                <c:pt idx="11">
                  <c:v>50</c:v>
                </c:pt>
                <c:pt idx="12">
                  <c:v>51</c:v>
                </c:pt>
                <c:pt idx="13">
                  <c:v>52</c:v>
                </c:pt>
                <c:pt idx="14">
                  <c:v>53</c:v>
                </c:pt>
                <c:pt idx="15">
                  <c:v>54</c:v>
                </c:pt>
                <c:pt idx="16">
                  <c:v>55</c:v>
                </c:pt>
              </c:numCache>
            </c:numRef>
          </c:yVal>
          <c:smooth val="1"/>
        </c:ser>
        <c:dLbls>
          <c:showLegendKey val="0"/>
          <c:showVal val="0"/>
          <c:showCatName val="0"/>
          <c:showSerName val="0"/>
          <c:showPercent val="0"/>
          <c:showBubbleSize val="0"/>
        </c:dLbls>
        <c:axId val="45775040"/>
        <c:axId val="45775616"/>
      </c:scatterChart>
      <c:valAx>
        <c:axId val="45775040"/>
        <c:scaling>
          <c:orientation val="minMax"/>
        </c:scaling>
        <c:delete val="0"/>
        <c:axPos val="b"/>
        <c:title>
          <c:tx>
            <c:rich>
              <a:bodyPr/>
              <a:lstStyle/>
              <a:p>
                <a:pPr>
                  <a:defRPr/>
                </a:pPr>
                <a:r>
                  <a:rPr lang="en-US" dirty="0"/>
                  <a:t>X</a:t>
                </a:r>
                <a:r>
                  <a:rPr lang="el-GR" dirty="0"/>
                  <a:t>ρόνος</a:t>
                </a:r>
                <a:r>
                  <a:rPr lang="el-GR" baseline="0" dirty="0"/>
                  <a:t> σε </a:t>
                </a:r>
                <a:r>
                  <a:rPr lang="el-GR" baseline="0" dirty="0" smtClean="0"/>
                  <a:t>λεπτά</a:t>
                </a:r>
                <a:endParaRPr lang="el-GR" baseline="0" dirty="0"/>
              </a:p>
              <a:p>
                <a:pPr>
                  <a:defRPr/>
                </a:pPr>
                <a:endParaRPr lang="el-GR" dirty="0"/>
              </a:p>
            </c:rich>
          </c:tx>
          <c:layout/>
          <c:overlay val="0"/>
        </c:title>
        <c:majorTickMark val="none"/>
        <c:minorTickMark val="none"/>
        <c:tickLblPos val="nextTo"/>
        <c:crossAx val="45775616"/>
        <c:crosses val="autoZero"/>
        <c:crossBetween val="midCat"/>
      </c:valAx>
      <c:valAx>
        <c:axId val="45775616"/>
        <c:scaling>
          <c:orientation val="minMax"/>
        </c:scaling>
        <c:delete val="0"/>
        <c:axPos val="l"/>
        <c:majorGridlines/>
        <c:title>
          <c:tx>
            <c:rich>
              <a:bodyPr/>
              <a:lstStyle/>
              <a:p>
                <a:pPr>
                  <a:defRPr sz="1200" b="1"/>
                </a:pPr>
                <a:r>
                  <a:rPr lang="en-US" sz="1200" b="1" dirty="0"/>
                  <a:t>[C]</a:t>
                </a:r>
                <a:endParaRPr lang="el-GR" sz="1200" b="1" dirty="0"/>
              </a:p>
            </c:rich>
          </c:tx>
          <c:layout/>
          <c:overlay val="0"/>
        </c:title>
        <c:numFmt formatCode="General" sourceLinked="1"/>
        <c:majorTickMark val="none"/>
        <c:minorTickMark val="none"/>
        <c:tickLblPos val="nextTo"/>
        <c:crossAx val="45775040"/>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 V o</a:t>
            </a:r>
            <a:r>
              <a:rPr lang="en-US" baseline="0" dirty="0"/>
              <a:t> (</a:t>
            </a:r>
            <a:r>
              <a:rPr lang="el-GR" dirty="0"/>
              <a:t>Ταχύτητα</a:t>
            </a:r>
            <a:r>
              <a:rPr lang="en-US" dirty="0"/>
              <a:t>)</a:t>
            </a:r>
            <a:r>
              <a:rPr lang="el-GR" baseline="0" dirty="0"/>
              <a:t> = </a:t>
            </a:r>
            <a:r>
              <a:rPr lang="en-US" baseline="0" dirty="0"/>
              <a:t>f (S)</a:t>
            </a:r>
            <a:endParaRPr lang="el-GR" dirty="0"/>
          </a:p>
        </c:rich>
      </c:tx>
      <c:layout/>
      <c:overlay val="0"/>
    </c:title>
    <c:autoTitleDeleted val="0"/>
    <c:plotArea>
      <c:layout>
        <c:manualLayout>
          <c:layoutTarget val="inner"/>
          <c:xMode val="edge"/>
          <c:yMode val="edge"/>
          <c:x val="8.4059702432248445E-2"/>
          <c:y val="0.15791212692026912"/>
          <c:w val="0.75137266012662962"/>
          <c:h val="0.70370066145685317"/>
        </c:manualLayout>
      </c:layout>
      <c:scatterChart>
        <c:scatterStyle val="lineMarker"/>
        <c:varyColors val="0"/>
        <c:ser>
          <c:idx val="0"/>
          <c:order val="0"/>
          <c:xVal>
            <c:numRef>
              <c:f>Φύλλο1!$D$2:$D$14</c:f>
              <c:numCache>
                <c:formatCode>General</c:formatCode>
                <c:ptCount val="13"/>
                <c:pt idx="0">
                  <c:v>0.5</c:v>
                </c:pt>
                <c:pt idx="1">
                  <c:v>1</c:v>
                </c:pt>
                <c:pt idx="2">
                  <c:v>2</c:v>
                </c:pt>
                <c:pt idx="3">
                  <c:v>10</c:v>
                </c:pt>
                <c:pt idx="4">
                  <c:v>20</c:v>
                </c:pt>
                <c:pt idx="5">
                  <c:v>30</c:v>
                </c:pt>
                <c:pt idx="6">
                  <c:v>40</c:v>
                </c:pt>
                <c:pt idx="7">
                  <c:v>50</c:v>
                </c:pt>
                <c:pt idx="8">
                  <c:v>60</c:v>
                </c:pt>
                <c:pt idx="9">
                  <c:v>70</c:v>
                </c:pt>
                <c:pt idx="10">
                  <c:v>80</c:v>
                </c:pt>
                <c:pt idx="11">
                  <c:v>90</c:v>
                </c:pt>
                <c:pt idx="12">
                  <c:v>100</c:v>
                </c:pt>
              </c:numCache>
            </c:numRef>
          </c:xVal>
          <c:yVal>
            <c:numRef>
              <c:f>Φύλλο1!$E$2:$E$14</c:f>
              <c:numCache>
                <c:formatCode>General</c:formatCode>
                <c:ptCount val="13"/>
                <c:pt idx="0">
                  <c:v>1.7</c:v>
                </c:pt>
                <c:pt idx="1">
                  <c:v>2.5</c:v>
                </c:pt>
                <c:pt idx="2">
                  <c:v>4.2</c:v>
                </c:pt>
                <c:pt idx="3">
                  <c:v>4.5</c:v>
                </c:pt>
                <c:pt idx="4">
                  <c:v>4.7</c:v>
                </c:pt>
                <c:pt idx="5">
                  <c:v>4.8</c:v>
                </c:pt>
                <c:pt idx="6">
                  <c:v>4.9000000000000004</c:v>
                </c:pt>
                <c:pt idx="7">
                  <c:v>4.9000000000000004</c:v>
                </c:pt>
                <c:pt idx="8">
                  <c:v>4.9000000000000004</c:v>
                </c:pt>
                <c:pt idx="9">
                  <c:v>4.9000000000000004</c:v>
                </c:pt>
                <c:pt idx="10">
                  <c:v>4.9000000000000004</c:v>
                </c:pt>
                <c:pt idx="11">
                  <c:v>4.9000000000000004</c:v>
                </c:pt>
                <c:pt idx="12">
                  <c:v>4.9000000000000004</c:v>
                </c:pt>
              </c:numCache>
            </c:numRef>
          </c:yVal>
          <c:smooth val="0"/>
        </c:ser>
        <c:dLbls>
          <c:showLegendKey val="0"/>
          <c:showVal val="0"/>
          <c:showCatName val="0"/>
          <c:showSerName val="0"/>
          <c:showPercent val="0"/>
          <c:showBubbleSize val="0"/>
        </c:dLbls>
        <c:axId val="46297600"/>
        <c:axId val="46298176"/>
      </c:scatterChart>
      <c:valAx>
        <c:axId val="46297600"/>
        <c:scaling>
          <c:orientation val="minMax"/>
        </c:scaling>
        <c:delete val="0"/>
        <c:axPos val="b"/>
        <c:title>
          <c:tx>
            <c:rich>
              <a:bodyPr/>
              <a:lstStyle/>
              <a:p>
                <a:pPr>
                  <a:defRPr/>
                </a:pPr>
                <a:r>
                  <a:rPr lang="el-GR" dirty="0"/>
                  <a:t>Συγκέντρωση Υποστρώματος</a:t>
                </a:r>
              </a:p>
            </c:rich>
          </c:tx>
          <c:layout/>
          <c:overlay val="0"/>
        </c:title>
        <c:numFmt formatCode="General" sourceLinked="1"/>
        <c:majorTickMark val="none"/>
        <c:minorTickMark val="none"/>
        <c:tickLblPos val="nextTo"/>
        <c:crossAx val="46298176"/>
        <c:crosses val="autoZero"/>
        <c:crossBetween val="midCat"/>
      </c:valAx>
      <c:valAx>
        <c:axId val="46298176"/>
        <c:scaling>
          <c:orientation val="minMax"/>
        </c:scaling>
        <c:delete val="0"/>
        <c:axPos val="l"/>
        <c:majorGridlines/>
        <c:title>
          <c:tx>
            <c:rich>
              <a:bodyPr/>
              <a:lstStyle/>
              <a:p>
                <a:pPr>
                  <a:defRPr/>
                </a:pPr>
                <a:r>
                  <a:rPr lang="en-US" dirty="0"/>
                  <a:t>Vo </a:t>
                </a:r>
              </a:p>
            </c:rich>
          </c:tx>
          <c:layout/>
          <c:overlay val="0"/>
        </c:title>
        <c:numFmt formatCode="General" sourceLinked="1"/>
        <c:majorTickMark val="none"/>
        <c:minorTickMark val="none"/>
        <c:tickLblPos val="nextTo"/>
        <c:crossAx val="46297600"/>
        <c:crosses val="autoZero"/>
        <c:crossBetween val="midCat"/>
      </c:valAx>
    </c:plotArea>
    <c:legend>
      <c:legendPos val="r"/>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8471A-E996-4B51-906B-67C5EA476265}" type="doc">
      <dgm:prSet loTypeId="urn:microsoft.com/office/officeart/2005/8/layout/process1" loCatId="process" qsTypeId="urn:microsoft.com/office/officeart/2005/8/quickstyle/simple1" qsCatId="simple" csTypeId="urn:microsoft.com/office/officeart/2005/8/colors/accent1_2" csCatId="accent1" phldr="1"/>
      <dgm:spPr/>
    </dgm:pt>
    <dgm:pt modelId="{50151F84-BD9E-4C5C-9217-69CC33F90570}">
      <dgm:prSet phldrT="[Κείμενο]" custT="1"/>
      <dgm:spPr/>
      <dgm:t>
        <a:bodyPr/>
        <a:lstStyle/>
        <a:p>
          <a:r>
            <a:rPr lang="el-GR" sz="1600" b="1" dirty="0" smtClean="0"/>
            <a:t>Επιλογή  διαφορετικών συγκεντρώσεων του  Ενζύμου</a:t>
          </a:r>
          <a:r>
            <a:rPr lang="en-US" sz="1600" b="1" dirty="0" smtClean="0"/>
            <a:t> mg/L</a:t>
          </a:r>
          <a:endParaRPr lang="el-GR" sz="1600" b="1" dirty="0"/>
        </a:p>
      </dgm:t>
    </dgm:pt>
    <dgm:pt modelId="{D1B66E90-4590-4462-85E9-76468A592C0D}" type="parTrans" cxnId="{683FB477-9CDD-4718-88A3-98EE2FDC0D86}">
      <dgm:prSet/>
      <dgm:spPr/>
      <dgm:t>
        <a:bodyPr/>
        <a:lstStyle/>
        <a:p>
          <a:endParaRPr lang="el-GR" sz="1800"/>
        </a:p>
      </dgm:t>
    </dgm:pt>
    <dgm:pt modelId="{CCCFB801-FCDA-4B88-8264-BBE51156DAC2}" type="sibTrans" cxnId="{683FB477-9CDD-4718-88A3-98EE2FDC0D86}">
      <dgm:prSet custT="1"/>
      <dgm:spPr/>
      <dgm:t>
        <a:bodyPr/>
        <a:lstStyle/>
        <a:p>
          <a:endParaRPr lang="el-GR" sz="1800" dirty="0"/>
        </a:p>
      </dgm:t>
    </dgm:pt>
    <dgm:pt modelId="{2E09A21F-EE61-4CA7-8800-DAE516B76C70}">
      <dgm:prSet phldrT="[Κείμενο]" custT="1"/>
      <dgm:spPr/>
      <dgm:t>
        <a:bodyPr/>
        <a:lstStyle/>
        <a:p>
          <a:r>
            <a:rPr lang="el-GR" sz="1600" b="1" dirty="0" smtClean="0"/>
            <a:t>Μέτρηση της δημιουργίας του προϊόντος σε συνάρτηση με τον χρόνο</a:t>
          </a:r>
          <a:r>
            <a:rPr lang="en-US" sz="1600" b="1" dirty="0" smtClean="0"/>
            <a:t> ( </a:t>
          </a:r>
          <a:r>
            <a:rPr lang="el-GR" sz="1600" b="1" dirty="0" smtClean="0"/>
            <a:t>π.χ </a:t>
          </a:r>
          <a:r>
            <a:rPr lang="en-US" sz="1600" b="1" dirty="0" smtClean="0"/>
            <a:t>mmoles</a:t>
          </a:r>
          <a:r>
            <a:rPr lang="en-US" sz="1800" b="1" dirty="0" smtClean="0"/>
            <a:t>)</a:t>
          </a:r>
          <a:endParaRPr lang="el-GR" sz="1800" b="1" dirty="0"/>
        </a:p>
      </dgm:t>
    </dgm:pt>
    <dgm:pt modelId="{9544F179-DA34-4217-ABD9-70948B4D0C8F}" type="parTrans" cxnId="{717B8B67-7BC2-40CA-8D8E-84DC08DACE6F}">
      <dgm:prSet/>
      <dgm:spPr/>
      <dgm:t>
        <a:bodyPr/>
        <a:lstStyle/>
        <a:p>
          <a:endParaRPr lang="el-GR" sz="1800"/>
        </a:p>
      </dgm:t>
    </dgm:pt>
    <dgm:pt modelId="{459BD815-10C5-4AEE-9349-74249EC998A0}" type="sibTrans" cxnId="{717B8B67-7BC2-40CA-8D8E-84DC08DACE6F}">
      <dgm:prSet custT="1"/>
      <dgm:spPr/>
      <dgm:t>
        <a:bodyPr/>
        <a:lstStyle/>
        <a:p>
          <a:endParaRPr lang="el-GR" sz="1800" dirty="0"/>
        </a:p>
      </dgm:t>
    </dgm:pt>
    <dgm:pt modelId="{1BAE03BF-D47C-4ED2-9340-331F4416EA3D}">
      <dgm:prSet phldrT="[Κείμενο]" custT="1"/>
      <dgm:spPr/>
      <dgm:t>
        <a:bodyPr/>
        <a:lstStyle/>
        <a:p>
          <a:r>
            <a:rPr lang="el-GR" sz="1600" b="1" dirty="0" smtClean="0"/>
            <a:t>Υπολογισμός των αρχικών ταχυτήτων για κάθε συγκέντρωση του Ενζύμου</a:t>
          </a:r>
          <a:r>
            <a:rPr lang="en-US" sz="1600" b="1" dirty="0" smtClean="0"/>
            <a:t> (mmoles </a:t>
          </a:r>
          <a:r>
            <a:rPr lang="el-GR" sz="1600" b="1" dirty="0" smtClean="0"/>
            <a:t>προϊόντος ανά </a:t>
          </a:r>
          <a:r>
            <a:rPr lang="en-US" sz="1600" b="1" dirty="0" smtClean="0"/>
            <a:t>mg </a:t>
          </a:r>
          <a:r>
            <a:rPr lang="el-GR" sz="1600" b="1" dirty="0" smtClean="0"/>
            <a:t>Ενζύμου ανά </a:t>
          </a:r>
          <a:r>
            <a:rPr lang="en-US" sz="1600" b="1" dirty="0" smtClean="0"/>
            <a:t>sec</a:t>
          </a:r>
          <a:r>
            <a:rPr lang="en-US" sz="1800" b="1" dirty="0" smtClean="0"/>
            <a:t>)</a:t>
          </a:r>
          <a:endParaRPr lang="el-GR" sz="1800" b="1" dirty="0"/>
        </a:p>
      </dgm:t>
    </dgm:pt>
    <dgm:pt modelId="{0D04C4B3-A9B1-4A95-B75E-E18FC7B95489}" type="parTrans" cxnId="{FE4FEF96-0BF8-4676-A2EB-3212B20A6941}">
      <dgm:prSet/>
      <dgm:spPr/>
      <dgm:t>
        <a:bodyPr/>
        <a:lstStyle/>
        <a:p>
          <a:endParaRPr lang="el-GR" sz="1800"/>
        </a:p>
      </dgm:t>
    </dgm:pt>
    <dgm:pt modelId="{A46A653C-DC55-40DA-BC13-58022360EF1C}" type="sibTrans" cxnId="{FE4FEF96-0BF8-4676-A2EB-3212B20A6941}">
      <dgm:prSet/>
      <dgm:spPr/>
      <dgm:t>
        <a:bodyPr/>
        <a:lstStyle/>
        <a:p>
          <a:endParaRPr lang="el-GR" sz="1800"/>
        </a:p>
      </dgm:t>
    </dgm:pt>
    <dgm:pt modelId="{847F76FD-6A71-4467-9EA1-3B75E2E1D47B}" type="pres">
      <dgm:prSet presAssocID="{FD08471A-E996-4B51-906B-67C5EA476265}" presName="Name0" presStyleCnt="0">
        <dgm:presLayoutVars>
          <dgm:dir/>
          <dgm:resizeHandles val="exact"/>
        </dgm:presLayoutVars>
      </dgm:prSet>
      <dgm:spPr/>
    </dgm:pt>
    <dgm:pt modelId="{2F2F5835-1CAE-4CE3-A213-8B3735F087DB}" type="pres">
      <dgm:prSet presAssocID="{50151F84-BD9E-4C5C-9217-69CC33F90570}" presName="node" presStyleLbl="node1" presStyleIdx="0" presStyleCnt="3">
        <dgm:presLayoutVars>
          <dgm:bulletEnabled val="1"/>
        </dgm:presLayoutVars>
      </dgm:prSet>
      <dgm:spPr/>
      <dgm:t>
        <a:bodyPr/>
        <a:lstStyle/>
        <a:p>
          <a:endParaRPr lang="el-GR"/>
        </a:p>
      </dgm:t>
    </dgm:pt>
    <dgm:pt modelId="{5B412E40-257D-476E-AC8C-07B621E5B3BC}" type="pres">
      <dgm:prSet presAssocID="{CCCFB801-FCDA-4B88-8264-BBE51156DAC2}" presName="sibTrans" presStyleLbl="sibTrans2D1" presStyleIdx="0" presStyleCnt="2"/>
      <dgm:spPr/>
      <dgm:t>
        <a:bodyPr/>
        <a:lstStyle/>
        <a:p>
          <a:endParaRPr lang="el-GR"/>
        </a:p>
      </dgm:t>
    </dgm:pt>
    <dgm:pt modelId="{993CD651-6B8D-4C54-A97B-DCBB351B553B}" type="pres">
      <dgm:prSet presAssocID="{CCCFB801-FCDA-4B88-8264-BBE51156DAC2}" presName="connectorText" presStyleLbl="sibTrans2D1" presStyleIdx="0" presStyleCnt="2"/>
      <dgm:spPr/>
      <dgm:t>
        <a:bodyPr/>
        <a:lstStyle/>
        <a:p>
          <a:endParaRPr lang="el-GR"/>
        </a:p>
      </dgm:t>
    </dgm:pt>
    <dgm:pt modelId="{043754B6-59CB-4411-B940-8CF6A7841148}" type="pres">
      <dgm:prSet presAssocID="{2E09A21F-EE61-4CA7-8800-DAE516B76C70}" presName="node" presStyleLbl="node1" presStyleIdx="1" presStyleCnt="3">
        <dgm:presLayoutVars>
          <dgm:bulletEnabled val="1"/>
        </dgm:presLayoutVars>
      </dgm:prSet>
      <dgm:spPr/>
      <dgm:t>
        <a:bodyPr/>
        <a:lstStyle/>
        <a:p>
          <a:endParaRPr lang="el-GR"/>
        </a:p>
      </dgm:t>
    </dgm:pt>
    <dgm:pt modelId="{29C1038A-D869-481F-B208-D4BD4A64CB6C}" type="pres">
      <dgm:prSet presAssocID="{459BD815-10C5-4AEE-9349-74249EC998A0}" presName="sibTrans" presStyleLbl="sibTrans2D1" presStyleIdx="1" presStyleCnt="2"/>
      <dgm:spPr/>
      <dgm:t>
        <a:bodyPr/>
        <a:lstStyle/>
        <a:p>
          <a:endParaRPr lang="el-GR"/>
        </a:p>
      </dgm:t>
    </dgm:pt>
    <dgm:pt modelId="{552E51B1-10B9-4A43-8C7C-1E8DEEEE9970}" type="pres">
      <dgm:prSet presAssocID="{459BD815-10C5-4AEE-9349-74249EC998A0}" presName="connectorText" presStyleLbl="sibTrans2D1" presStyleIdx="1" presStyleCnt="2"/>
      <dgm:spPr/>
      <dgm:t>
        <a:bodyPr/>
        <a:lstStyle/>
        <a:p>
          <a:endParaRPr lang="el-GR"/>
        </a:p>
      </dgm:t>
    </dgm:pt>
    <dgm:pt modelId="{261A3058-54ED-4D50-857F-FF7138BD5C75}" type="pres">
      <dgm:prSet presAssocID="{1BAE03BF-D47C-4ED2-9340-331F4416EA3D}" presName="node" presStyleLbl="node1" presStyleIdx="2" presStyleCnt="3">
        <dgm:presLayoutVars>
          <dgm:bulletEnabled val="1"/>
        </dgm:presLayoutVars>
      </dgm:prSet>
      <dgm:spPr/>
      <dgm:t>
        <a:bodyPr/>
        <a:lstStyle/>
        <a:p>
          <a:endParaRPr lang="el-GR"/>
        </a:p>
      </dgm:t>
    </dgm:pt>
  </dgm:ptLst>
  <dgm:cxnLst>
    <dgm:cxn modelId="{A5AC9FE1-4215-4E70-810B-0403B98B69DE}" type="presOf" srcId="{459BD815-10C5-4AEE-9349-74249EC998A0}" destId="{29C1038A-D869-481F-B208-D4BD4A64CB6C}" srcOrd="0" destOrd="0" presId="urn:microsoft.com/office/officeart/2005/8/layout/process1"/>
    <dgm:cxn modelId="{7C8478C5-D683-487D-B8F1-0F26C738FB4C}" type="presOf" srcId="{1BAE03BF-D47C-4ED2-9340-331F4416EA3D}" destId="{261A3058-54ED-4D50-857F-FF7138BD5C75}" srcOrd="0" destOrd="0" presId="urn:microsoft.com/office/officeart/2005/8/layout/process1"/>
    <dgm:cxn modelId="{180D9CA4-9DE0-444B-867A-49AEEDD65D3C}" type="presOf" srcId="{2E09A21F-EE61-4CA7-8800-DAE516B76C70}" destId="{043754B6-59CB-4411-B940-8CF6A7841148}" srcOrd="0" destOrd="0" presId="urn:microsoft.com/office/officeart/2005/8/layout/process1"/>
    <dgm:cxn modelId="{0661AF6F-3BE2-412E-BFED-AC9809324642}" type="presOf" srcId="{CCCFB801-FCDA-4B88-8264-BBE51156DAC2}" destId="{993CD651-6B8D-4C54-A97B-DCBB351B553B}" srcOrd="1" destOrd="0" presId="urn:microsoft.com/office/officeart/2005/8/layout/process1"/>
    <dgm:cxn modelId="{717B8B67-7BC2-40CA-8D8E-84DC08DACE6F}" srcId="{FD08471A-E996-4B51-906B-67C5EA476265}" destId="{2E09A21F-EE61-4CA7-8800-DAE516B76C70}" srcOrd="1" destOrd="0" parTransId="{9544F179-DA34-4217-ABD9-70948B4D0C8F}" sibTransId="{459BD815-10C5-4AEE-9349-74249EC998A0}"/>
    <dgm:cxn modelId="{FE4FEF96-0BF8-4676-A2EB-3212B20A6941}" srcId="{FD08471A-E996-4B51-906B-67C5EA476265}" destId="{1BAE03BF-D47C-4ED2-9340-331F4416EA3D}" srcOrd="2" destOrd="0" parTransId="{0D04C4B3-A9B1-4A95-B75E-E18FC7B95489}" sibTransId="{A46A653C-DC55-40DA-BC13-58022360EF1C}"/>
    <dgm:cxn modelId="{9E96468B-6D57-4FA5-8403-F3BD3A7CFFFB}" type="presOf" srcId="{CCCFB801-FCDA-4B88-8264-BBE51156DAC2}" destId="{5B412E40-257D-476E-AC8C-07B621E5B3BC}" srcOrd="0" destOrd="0" presId="urn:microsoft.com/office/officeart/2005/8/layout/process1"/>
    <dgm:cxn modelId="{D26FB19B-4B35-4906-9175-0087D47CACCD}" type="presOf" srcId="{459BD815-10C5-4AEE-9349-74249EC998A0}" destId="{552E51B1-10B9-4A43-8C7C-1E8DEEEE9970}" srcOrd="1" destOrd="0" presId="urn:microsoft.com/office/officeart/2005/8/layout/process1"/>
    <dgm:cxn modelId="{3E772C32-FCFB-45BC-8BB5-7BE7F6B8467E}" type="presOf" srcId="{FD08471A-E996-4B51-906B-67C5EA476265}" destId="{847F76FD-6A71-4467-9EA1-3B75E2E1D47B}" srcOrd="0" destOrd="0" presId="urn:microsoft.com/office/officeart/2005/8/layout/process1"/>
    <dgm:cxn modelId="{683FB477-9CDD-4718-88A3-98EE2FDC0D86}" srcId="{FD08471A-E996-4B51-906B-67C5EA476265}" destId="{50151F84-BD9E-4C5C-9217-69CC33F90570}" srcOrd="0" destOrd="0" parTransId="{D1B66E90-4590-4462-85E9-76468A592C0D}" sibTransId="{CCCFB801-FCDA-4B88-8264-BBE51156DAC2}"/>
    <dgm:cxn modelId="{5DA89416-A99F-494B-8595-469B7C05F0E4}" type="presOf" srcId="{50151F84-BD9E-4C5C-9217-69CC33F90570}" destId="{2F2F5835-1CAE-4CE3-A213-8B3735F087DB}" srcOrd="0" destOrd="0" presId="urn:microsoft.com/office/officeart/2005/8/layout/process1"/>
    <dgm:cxn modelId="{9D27F3DB-B208-409E-8E3C-F2D206B5D58C}" type="presParOf" srcId="{847F76FD-6A71-4467-9EA1-3B75E2E1D47B}" destId="{2F2F5835-1CAE-4CE3-A213-8B3735F087DB}" srcOrd="0" destOrd="0" presId="urn:microsoft.com/office/officeart/2005/8/layout/process1"/>
    <dgm:cxn modelId="{54965E2C-3C4D-4CD3-9848-0F54EECB87E0}" type="presParOf" srcId="{847F76FD-6A71-4467-9EA1-3B75E2E1D47B}" destId="{5B412E40-257D-476E-AC8C-07B621E5B3BC}" srcOrd="1" destOrd="0" presId="urn:microsoft.com/office/officeart/2005/8/layout/process1"/>
    <dgm:cxn modelId="{FD9EC5C2-CBA2-4297-B32A-ACEDD7E19C86}" type="presParOf" srcId="{5B412E40-257D-476E-AC8C-07B621E5B3BC}" destId="{993CD651-6B8D-4C54-A97B-DCBB351B553B}" srcOrd="0" destOrd="0" presId="urn:microsoft.com/office/officeart/2005/8/layout/process1"/>
    <dgm:cxn modelId="{8CEE4DCB-FD84-4486-B8D2-3F8ADFE9FEC3}" type="presParOf" srcId="{847F76FD-6A71-4467-9EA1-3B75E2E1D47B}" destId="{043754B6-59CB-4411-B940-8CF6A7841148}" srcOrd="2" destOrd="0" presId="urn:microsoft.com/office/officeart/2005/8/layout/process1"/>
    <dgm:cxn modelId="{41A9BB12-F90B-4A4F-9F2E-1E5367E1CFCA}" type="presParOf" srcId="{847F76FD-6A71-4467-9EA1-3B75E2E1D47B}" destId="{29C1038A-D869-481F-B208-D4BD4A64CB6C}" srcOrd="3" destOrd="0" presId="urn:microsoft.com/office/officeart/2005/8/layout/process1"/>
    <dgm:cxn modelId="{E49DF929-98A1-4C95-A293-6B65F9D3CDBF}" type="presParOf" srcId="{29C1038A-D869-481F-B208-D4BD4A64CB6C}" destId="{552E51B1-10B9-4A43-8C7C-1E8DEEEE9970}" srcOrd="0" destOrd="0" presId="urn:microsoft.com/office/officeart/2005/8/layout/process1"/>
    <dgm:cxn modelId="{EFD04DBB-257F-4843-AFA7-0874CB917464}" type="presParOf" srcId="{847F76FD-6A71-4467-9EA1-3B75E2E1D47B}" destId="{261A3058-54ED-4D50-857F-FF7138BD5C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198EC-7659-4A1C-A3A7-7B565DD47C4C}" type="doc">
      <dgm:prSet loTypeId="urn:microsoft.com/office/officeart/2005/8/layout/process1" loCatId="process" qsTypeId="urn:microsoft.com/office/officeart/2005/8/quickstyle/simple1" qsCatId="simple" csTypeId="urn:microsoft.com/office/officeart/2005/8/colors/accent1_2" csCatId="accent1" phldr="1"/>
      <dgm:spPr/>
    </dgm:pt>
    <dgm:pt modelId="{BD5204D8-7CD9-4426-9B4B-83E270F155D7}">
      <dgm:prSet phldrT="[Κείμενο]" custT="1"/>
      <dgm:spPr/>
      <dgm:t>
        <a:bodyPr/>
        <a:lstStyle/>
        <a:p>
          <a:r>
            <a:rPr lang="el-GR" sz="2000" b="1" dirty="0" smtClean="0"/>
            <a:t>Μέτρηση της </a:t>
          </a:r>
          <a:r>
            <a:rPr lang="en-US" sz="2000" b="1" dirty="0" smtClean="0"/>
            <a:t>Vo</a:t>
          </a:r>
          <a:endParaRPr lang="el-GR" sz="2000" b="1" dirty="0"/>
        </a:p>
      </dgm:t>
    </dgm:pt>
    <dgm:pt modelId="{C6A374DF-48BB-4D73-93F9-C22688D47CB2}" type="parTrans" cxnId="{A772D90F-3F9A-4F4B-A523-00B5A758F2CF}">
      <dgm:prSet/>
      <dgm:spPr/>
      <dgm:t>
        <a:bodyPr/>
        <a:lstStyle/>
        <a:p>
          <a:endParaRPr lang="el-GR"/>
        </a:p>
      </dgm:t>
    </dgm:pt>
    <dgm:pt modelId="{87FE32F6-D5EB-4ABD-ABE2-03B51DE0636C}" type="sibTrans" cxnId="{A772D90F-3F9A-4F4B-A523-00B5A758F2CF}">
      <dgm:prSet/>
      <dgm:spPr/>
      <dgm:t>
        <a:bodyPr/>
        <a:lstStyle/>
        <a:p>
          <a:endParaRPr lang="el-GR" dirty="0"/>
        </a:p>
      </dgm:t>
    </dgm:pt>
    <dgm:pt modelId="{0FC426B1-C54F-4DA6-828E-3A0F2601F2EC}">
      <dgm:prSet phldrT="[Κείμενο]"/>
      <dgm:spPr/>
      <dgm:t>
        <a:bodyPr/>
        <a:lstStyle/>
        <a:p>
          <a:r>
            <a:rPr lang="en-US" dirty="0" smtClean="0"/>
            <a:t>Vo </a:t>
          </a:r>
          <a:endParaRPr lang="el-GR" dirty="0"/>
        </a:p>
      </dgm:t>
    </dgm:pt>
    <dgm:pt modelId="{2FF79A66-D4D4-4187-9FE3-25176E691DED}" type="parTrans" cxnId="{730EADC0-7362-4C19-AD5F-D4FE7DD46173}">
      <dgm:prSet/>
      <dgm:spPr/>
      <dgm:t>
        <a:bodyPr/>
        <a:lstStyle/>
        <a:p>
          <a:endParaRPr lang="el-GR"/>
        </a:p>
      </dgm:t>
    </dgm:pt>
    <dgm:pt modelId="{5C66BF5C-55A6-4C5D-ABF9-60C2E5161958}" type="sibTrans" cxnId="{730EADC0-7362-4C19-AD5F-D4FE7DD46173}">
      <dgm:prSet/>
      <dgm:spPr/>
      <dgm:t>
        <a:bodyPr/>
        <a:lstStyle/>
        <a:p>
          <a:endParaRPr lang="el-GR" dirty="0"/>
        </a:p>
      </dgm:t>
    </dgm:pt>
    <dgm:pt modelId="{59619595-504A-4D4C-BC57-4D3861708BC6}">
      <dgm:prSet phldrT="[Κείμενο]"/>
      <dgm:spPr/>
      <dgm:t>
        <a:bodyPr/>
        <a:lstStyle/>
        <a:p>
          <a:r>
            <a:rPr lang="en-US" dirty="0" smtClean="0"/>
            <a:t>Vo/E</a:t>
          </a:r>
          <a:endParaRPr lang="el-GR" dirty="0"/>
        </a:p>
      </dgm:t>
    </dgm:pt>
    <dgm:pt modelId="{1A6C8B55-F791-4E62-8E26-553E0A998811}" type="parTrans" cxnId="{250AEC1B-67DB-4E12-82AF-756B2DA38D63}">
      <dgm:prSet/>
      <dgm:spPr/>
      <dgm:t>
        <a:bodyPr/>
        <a:lstStyle/>
        <a:p>
          <a:endParaRPr lang="el-GR"/>
        </a:p>
      </dgm:t>
    </dgm:pt>
    <dgm:pt modelId="{061B494C-8450-466E-A6A1-A1726E51BD27}" type="sibTrans" cxnId="{250AEC1B-67DB-4E12-82AF-756B2DA38D63}">
      <dgm:prSet/>
      <dgm:spPr/>
      <dgm:t>
        <a:bodyPr/>
        <a:lstStyle/>
        <a:p>
          <a:endParaRPr lang="el-GR"/>
        </a:p>
      </dgm:t>
    </dgm:pt>
    <dgm:pt modelId="{B23B7616-51F4-448E-B62F-BB4B91411FAA}" type="pres">
      <dgm:prSet presAssocID="{3AC198EC-7659-4A1C-A3A7-7B565DD47C4C}" presName="Name0" presStyleCnt="0">
        <dgm:presLayoutVars>
          <dgm:dir/>
          <dgm:resizeHandles val="exact"/>
        </dgm:presLayoutVars>
      </dgm:prSet>
      <dgm:spPr/>
    </dgm:pt>
    <dgm:pt modelId="{32273D24-E87F-4A14-80DC-718ED6C4520E}" type="pres">
      <dgm:prSet presAssocID="{BD5204D8-7CD9-4426-9B4B-83E270F155D7}" presName="node" presStyleLbl="node1" presStyleIdx="0" presStyleCnt="3" custLinFactNeighborX="-1110" custLinFactNeighborY="-799">
        <dgm:presLayoutVars>
          <dgm:bulletEnabled val="1"/>
        </dgm:presLayoutVars>
      </dgm:prSet>
      <dgm:spPr/>
      <dgm:t>
        <a:bodyPr/>
        <a:lstStyle/>
        <a:p>
          <a:endParaRPr lang="el-GR"/>
        </a:p>
      </dgm:t>
    </dgm:pt>
    <dgm:pt modelId="{E464B2B3-6A86-4862-A4B7-7C144B9F7CF6}" type="pres">
      <dgm:prSet presAssocID="{87FE32F6-D5EB-4ABD-ABE2-03B51DE0636C}" presName="sibTrans" presStyleLbl="sibTrans2D1" presStyleIdx="0" presStyleCnt="2"/>
      <dgm:spPr/>
      <dgm:t>
        <a:bodyPr/>
        <a:lstStyle/>
        <a:p>
          <a:endParaRPr lang="el-GR"/>
        </a:p>
      </dgm:t>
    </dgm:pt>
    <dgm:pt modelId="{2C7FBE6E-B611-4F1E-AF87-8BBA1845007E}" type="pres">
      <dgm:prSet presAssocID="{87FE32F6-D5EB-4ABD-ABE2-03B51DE0636C}" presName="connectorText" presStyleLbl="sibTrans2D1" presStyleIdx="0" presStyleCnt="2"/>
      <dgm:spPr/>
      <dgm:t>
        <a:bodyPr/>
        <a:lstStyle/>
        <a:p>
          <a:endParaRPr lang="el-GR"/>
        </a:p>
      </dgm:t>
    </dgm:pt>
    <dgm:pt modelId="{A94B2F17-AE52-4E33-A80D-5C5AE035D7A7}" type="pres">
      <dgm:prSet presAssocID="{0FC426B1-C54F-4DA6-828E-3A0F2601F2EC}" presName="node" presStyleLbl="node1" presStyleIdx="1" presStyleCnt="3">
        <dgm:presLayoutVars>
          <dgm:bulletEnabled val="1"/>
        </dgm:presLayoutVars>
      </dgm:prSet>
      <dgm:spPr/>
      <dgm:t>
        <a:bodyPr/>
        <a:lstStyle/>
        <a:p>
          <a:endParaRPr lang="el-GR"/>
        </a:p>
      </dgm:t>
    </dgm:pt>
    <dgm:pt modelId="{563C25AF-1061-476B-AB78-2D3A71E1C1D3}" type="pres">
      <dgm:prSet presAssocID="{5C66BF5C-55A6-4C5D-ABF9-60C2E5161958}" presName="sibTrans" presStyleLbl="sibTrans2D1" presStyleIdx="1" presStyleCnt="2"/>
      <dgm:spPr/>
      <dgm:t>
        <a:bodyPr/>
        <a:lstStyle/>
        <a:p>
          <a:endParaRPr lang="el-GR"/>
        </a:p>
      </dgm:t>
    </dgm:pt>
    <dgm:pt modelId="{D3C6A08D-8A06-4BA8-A6F9-620B6047CBF4}" type="pres">
      <dgm:prSet presAssocID="{5C66BF5C-55A6-4C5D-ABF9-60C2E5161958}" presName="connectorText" presStyleLbl="sibTrans2D1" presStyleIdx="1" presStyleCnt="2"/>
      <dgm:spPr/>
      <dgm:t>
        <a:bodyPr/>
        <a:lstStyle/>
        <a:p>
          <a:endParaRPr lang="el-GR"/>
        </a:p>
      </dgm:t>
    </dgm:pt>
    <dgm:pt modelId="{E90B837E-592B-4F8C-B95A-10BE951276EA}" type="pres">
      <dgm:prSet presAssocID="{59619595-504A-4D4C-BC57-4D3861708BC6}" presName="node" presStyleLbl="node1" presStyleIdx="2" presStyleCnt="3">
        <dgm:presLayoutVars>
          <dgm:bulletEnabled val="1"/>
        </dgm:presLayoutVars>
      </dgm:prSet>
      <dgm:spPr/>
      <dgm:t>
        <a:bodyPr/>
        <a:lstStyle/>
        <a:p>
          <a:endParaRPr lang="el-GR"/>
        </a:p>
      </dgm:t>
    </dgm:pt>
  </dgm:ptLst>
  <dgm:cxnLst>
    <dgm:cxn modelId="{5DD9F776-181B-40BA-A8F6-4A8E5292015F}" type="presOf" srcId="{3AC198EC-7659-4A1C-A3A7-7B565DD47C4C}" destId="{B23B7616-51F4-448E-B62F-BB4B91411FAA}" srcOrd="0" destOrd="0" presId="urn:microsoft.com/office/officeart/2005/8/layout/process1"/>
    <dgm:cxn modelId="{730EADC0-7362-4C19-AD5F-D4FE7DD46173}" srcId="{3AC198EC-7659-4A1C-A3A7-7B565DD47C4C}" destId="{0FC426B1-C54F-4DA6-828E-3A0F2601F2EC}" srcOrd="1" destOrd="0" parTransId="{2FF79A66-D4D4-4187-9FE3-25176E691DED}" sibTransId="{5C66BF5C-55A6-4C5D-ABF9-60C2E5161958}"/>
    <dgm:cxn modelId="{BDD3659B-C1F2-4EF6-9FA2-2119A1E41D3A}" type="presOf" srcId="{BD5204D8-7CD9-4426-9B4B-83E270F155D7}" destId="{32273D24-E87F-4A14-80DC-718ED6C4520E}" srcOrd="0" destOrd="0" presId="urn:microsoft.com/office/officeart/2005/8/layout/process1"/>
    <dgm:cxn modelId="{DC01F950-643D-43E3-B2DE-201C81B5D30D}" type="presOf" srcId="{59619595-504A-4D4C-BC57-4D3861708BC6}" destId="{E90B837E-592B-4F8C-B95A-10BE951276EA}" srcOrd="0" destOrd="0" presId="urn:microsoft.com/office/officeart/2005/8/layout/process1"/>
    <dgm:cxn modelId="{5ECD465B-6569-42B6-905A-9FC2EE1EC2F1}" type="presOf" srcId="{5C66BF5C-55A6-4C5D-ABF9-60C2E5161958}" destId="{D3C6A08D-8A06-4BA8-A6F9-620B6047CBF4}" srcOrd="1" destOrd="0" presId="urn:microsoft.com/office/officeart/2005/8/layout/process1"/>
    <dgm:cxn modelId="{2A7D4B5F-2F39-424C-A732-A4088E1772FA}" type="presOf" srcId="{0FC426B1-C54F-4DA6-828E-3A0F2601F2EC}" destId="{A94B2F17-AE52-4E33-A80D-5C5AE035D7A7}" srcOrd="0" destOrd="0" presId="urn:microsoft.com/office/officeart/2005/8/layout/process1"/>
    <dgm:cxn modelId="{79BFE758-F605-4924-B006-A42469DADF98}" type="presOf" srcId="{5C66BF5C-55A6-4C5D-ABF9-60C2E5161958}" destId="{563C25AF-1061-476B-AB78-2D3A71E1C1D3}" srcOrd="0" destOrd="0" presId="urn:microsoft.com/office/officeart/2005/8/layout/process1"/>
    <dgm:cxn modelId="{250AEC1B-67DB-4E12-82AF-756B2DA38D63}" srcId="{3AC198EC-7659-4A1C-A3A7-7B565DD47C4C}" destId="{59619595-504A-4D4C-BC57-4D3861708BC6}" srcOrd="2" destOrd="0" parTransId="{1A6C8B55-F791-4E62-8E26-553E0A998811}" sibTransId="{061B494C-8450-466E-A6A1-A1726E51BD27}"/>
    <dgm:cxn modelId="{A772D90F-3F9A-4F4B-A523-00B5A758F2CF}" srcId="{3AC198EC-7659-4A1C-A3A7-7B565DD47C4C}" destId="{BD5204D8-7CD9-4426-9B4B-83E270F155D7}" srcOrd="0" destOrd="0" parTransId="{C6A374DF-48BB-4D73-93F9-C22688D47CB2}" sibTransId="{87FE32F6-D5EB-4ABD-ABE2-03B51DE0636C}"/>
    <dgm:cxn modelId="{BFB65411-53C1-4332-A790-8BE01490C2A3}" type="presOf" srcId="{87FE32F6-D5EB-4ABD-ABE2-03B51DE0636C}" destId="{E464B2B3-6A86-4862-A4B7-7C144B9F7CF6}" srcOrd="0" destOrd="0" presId="urn:microsoft.com/office/officeart/2005/8/layout/process1"/>
    <dgm:cxn modelId="{B94C59E9-D8D1-412B-A82C-81D0B83E8873}" type="presOf" srcId="{87FE32F6-D5EB-4ABD-ABE2-03B51DE0636C}" destId="{2C7FBE6E-B611-4F1E-AF87-8BBA1845007E}" srcOrd="1" destOrd="0" presId="urn:microsoft.com/office/officeart/2005/8/layout/process1"/>
    <dgm:cxn modelId="{81F0DC2D-31CE-4470-BA19-676705384797}" type="presParOf" srcId="{B23B7616-51F4-448E-B62F-BB4B91411FAA}" destId="{32273D24-E87F-4A14-80DC-718ED6C4520E}" srcOrd="0" destOrd="0" presId="urn:microsoft.com/office/officeart/2005/8/layout/process1"/>
    <dgm:cxn modelId="{E9B5E603-F8D6-4A01-83F0-20548032E67C}" type="presParOf" srcId="{B23B7616-51F4-448E-B62F-BB4B91411FAA}" destId="{E464B2B3-6A86-4862-A4B7-7C144B9F7CF6}" srcOrd="1" destOrd="0" presId="urn:microsoft.com/office/officeart/2005/8/layout/process1"/>
    <dgm:cxn modelId="{02AE027D-0316-4A07-A55A-19F68C0F0315}" type="presParOf" srcId="{E464B2B3-6A86-4862-A4B7-7C144B9F7CF6}" destId="{2C7FBE6E-B611-4F1E-AF87-8BBA1845007E}" srcOrd="0" destOrd="0" presId="urn:microsoft.com/office/officeart/2005/8/layout/process1"/>
    <dgm:cxn modelId="{8A6746E0-B76A-4261-933E-3BB62114E306}" type="presParOf" srcId="{B23B7616-51F4-448E-B62F-BB4B91411FAA}" destId="{A94B2F17-AE52-4E33-A80D-5C5AE035D7A7}" srcOrd="2" destOrd="0" presId="urn:microsoft.com/office/officeart/2005/8/layout/process1"/>
    <dgm:cxn modelId="{F7911807-0369-4D91-9DB1-FE4D8F44587D}" type="presParOf" srcId="{B23B7616-51F4-448E-B62F-BB4B91411FAA}" destId="{563C25AF-1061-476B-AB78-2D3A71E1C1D3}" srcOrd="3" destOrd="0" presId="urn:microsoft.com/office/officeart/2005/8/layout/process1"/>
    <dgm:cxn modelId="{EDC655F2-94C9-4E4E-874C-F5C9369D5F4D}" type="presParOf" srcId="{563C25AF-1061-476B-AB78-2D3A71E1C1D3}" destId="{D3C6A08D-8A06-4BA8-A6F9-620B6047CBF4}" srcOrd="0" destOrd="0" presId="urn:microsoft.com/office/officeart/2005/8/layout/process1"/>
    <dgm:cxn modelId="{8F866CC5-FC4D-4466-BCBF-F3A3941FBDF2}" type="presParOf" srcId="{B23B7616-51F4-448E-B62F-BB4B91411FAA}" destId="{E90B837E-592B-4F8C-B95A-10BE951276E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F5835-1CAE-4CE3-A213-8B3735F087DB}">
      <dsp:nvSpPr>
        <dsp:cNvPr id="0" name=""/>
        <dsp:cNvSpPr/>
      </dsp:nvSpPr>
      <dsp:spPr>
        <a:xfrm>
          <a:off x="10619" y="0"/>
          <a:ext cx="2039779" cy="1656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Επιλογή  διαφορετικών συγκεντρώσεων του  Ενζύμου</a:t>
          </a:r>
          <a:r>
            <a:rPr lang="en-US" sz="1600" b="1" kern="1200" dirty="0" smtClean="0"/>
            <a:t> mg/L</a:t>
          </a:r>
          <a:endParaRPr lang="el-GR" sz="1600" b="1" kern="1200" dirty="0"/>
        </a:p>
      </dsp:txBody>
      <dsp:txXfrm>
        <a:off x="59127" y="48508"/>
        <a:ext cx="1942763" cy="1559168"/>
      </dsp:txXfrm>
    </dsp:sp>
    <dsp:sp modelId="{5B412E40-257D-476E-AC8C-07B621E5B3BC}">
      <dsp:nvSpPr>
        <dsp:cNvPr id="0" name=""/>
        <dsp:cNvSpPr/>
      </dsp:nvSpPr>
      <dsp:spPr>
        <a:xfrm>
          <a:off x="2254376" y="575159"/>
          <a:ext cx="432433" cy="505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p>
      </dsp:txBody>
      <dsp:txXfrm>
        <a:off x="2254376" y="676332"/>
        <a:ext cx="302703" cy="303519"/>
      </dsp:txXfrm>
    </dsp:sp>
    <dsp:sp modelId="{043754B6-59CB-4411-B940-8CF6A7841148}">
      <dsp:nvSpPr>
        <dsp:cNvPr id="0" name=""/>
        <dsp:cNvSpPr/>
      </dsp:nvSpPr>
      <dsp:spPr>
        <a:xfrm>
          <a:off x="2866310" y="0"/>
          <a:ext cx="2039779" cy="1656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Μέτρηση της δημιουργίας του προϊόντος σε συνάρτηση με τον χρόνο</a:t>
          </a:r>
          <a:r>
            <a:rPr lang="en-US" sz="1600" b="1" kern="1200" dirty="0" smtClean="0"/>
            <a:t> ( </a:t>
          </a:r>
          <a:r>
            <a:rPr lang="el-GR" sz="1600" b="1" kern="1200" dirty="0" smtClean="0"/>
            <a:t>π.χ </a:t>
          </a:r>
          <a:r>
            <a:rPr lang="en-US" sz="1600" b="1" kern="1200" dirty="0" smtClean="0"/>
            <a:t>mmoles</a:t>
          </a:r>
          <a:r>
            <a:rPr lang="en-US" sz="1800" b="1" kern="1200" dirty="0" smtClean="0"/>
            <a:t>)</a:t>
          </a:r>
          <a:endParaRPr lang="el-GR" sz="1800" b="1" kern="1200" dirty="0"/>
        </a:p>
      </dsp:txBody>
      <dsp:txXfrm>
        <a:off x="2914818" y="48508"/>
        <a:ext cx="1942763" cy="1559168"/>
      </dsp:txXfrm>
    </dsp:sp>
    <dsp:sp modelId="{29C1038A-D869-481F-B208-D4BD4A64CB6C}">
      <dsp:nvSpPr>
        <dsp:cNvPr id="0" name=""/>
        <dsp:cNvSpPr/>
      </dsp:nvSpPr>
      <dsp:spPr>
        <a:xfrm>
          <a:off x="5110067" y="575159"/>
          <a:ext cx="432433" cy="505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p>
      </dsp:txBody>
      <dsp:txXfrm>
        <a:off x="5110067" y="676332"/>
        <a:ext cx="302703" cy="303519"/>
      </dsp:txXfrm>
    </dsp:sp>
    <dsp:sp modelId="{261A3058-54ED-4D50-857F-FF7138BD5C75}">
      <dsp:nvSpPr>
        <dsp:cNvPr id="0" name=""/>
        <dsp:cNvSpPr/>
      </dsp:nvSpPr>
      <dsp:spPr>
        <a:xfrm>
          <a:off x="5722001" y="0"/>
          <a:ext cx="2039779" cy="1656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Υπολογισμός των αρχικών ταχυτήτων για κάθε συγκέντρωση του Ενζύμου</a:t>
          </a:r>
          <a:r>
            <a:rPr lang="en-US" sz="1600" b="1" kern="1200" dirty="0" smtClean="0"/>
            <a:t> (mmoles </a:t>
          </a:r>
          <a:r>
            <a:rPr lang="el-GR" sz="1600" b="1" kern="1200" dirty="0" smtClean="0"/>
            <a:t>προϊόντος ανά </a:t>
          </a:r>
          <a:r>
            <a:rPr lang="en-US" sz="1600" b="1" kern="1200" dirty="0" smtClean="0"/>
            <a:t>mg </a:t>
          </a:r>
          <a:r>
            <a:rPr lang="el-GR" sz="1600" b="1" kern="1200" dirty="0" smtClean="0"/>
            <a:t>Ενζύμου ανά </a:t>
          </a:r>
          <a:r>
            <a:rPr lang="en-US" sz="1600" b="1" kern="1200" dirty="0" smtClean="0"/>
            <a:t>sec</a:t>
          </a:r>
          <a:r>
            <a:rPr lang="en-US" sz="1800" b="1" kern="1200" dirty="0" smtClean="0"/>
            <a:t>)</a:t>
          </a:r>
          <a:endParaRPr lang="el-GR" sz="1800" b="1" kern="1200" dirty="0"/>
        </a:p>
      </dsp:txBody>
      <dsp:txXfrm>
        <a:off x="5770509" y="48508"/>
        <a:ext cx="1942763" cy="155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3D24-E87F-4A14-80DC-718ED6C4520E}">
      <dsp:nvSpPr>
        <dsp:cNvPr id="0" name=""/>
        <dsp:cNvSpPr/>
      </dsp:nvSpPr>
      <dsp:spPr>
        <a:xfrm>
          <a:off x="0" y="0"/>
          <a:ext cx="2041773" cy="854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Μέτρηση της </a:t>
          </a:r>
          <a:r>
            <a:rPr lang="en-US" sz="2000" b="1" kern="1200" dirty="0" smtClean="0"/>
            <a:t>Vo</a:t>
          </a:r>
          <a:endParaRPr lang="el-GR" sz="2000" b="1" kern="1200" dirty="0"/>
        </a:p>
      </dsp:txBody>
      <dsp:txXfrm>
        <a:off x="25041" y="25041"/>
        <a:ext cx="1991691" cy="804886"/>
      </dsp:txXfrm>
    </dsp:sp>
    <dsp:sp modelId="{E464B2B3-6A86-4862-A4B7-7C144B9F7CF6}">
      <dsp:nvSpPr>
        <dsp:cNvPr id="0" name=""/>
        <dsp:cNvSpPr/>
      </dsp:nvSpPr>
      <dsp:spPr>
        <a:xfrm>
          <a:off x="2247658" y="174304"/>
          <a:ext cx="436476"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dirty="0"/>
        </a:p>
      </dsp:txBody>
      <dsp:txXfrm>
        <a:off x="2247658" y="275576"/>
        <a:ext cx="305533" cy="303815"/>
      </dsp:txXfrm>
    </dsp:sp>
    <dsp:sp modelId="{A94B2F17-AE52-4E33-A80D-5C5AE035D7A7}">
      <dsp:nvSpPr>
        <dsp:cNvPr id="0" name=""/>
        <dsp:cNvSpPr/>
      </dsp:nvSpPr>
      <dsp:spPr>
        <a:xfrm>
          <a:off x="2865313" y="0"/>
          <a:ext cx="2041773" cy="854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Vo </a:t>
          </a:r>
          <a:endParaRPr lang="el-GR" sz="3700" kern="1200" dirty="0"/>
        </a:p>
      </dsp:txBody>
      <dsp:txXfrm>
        <a:off x="2890354" y="25041"/>
        <a:ext cx="1991691" cy="804886"/>
      </dsp:txXfrm>
    </dsp:sp>
    <dsp:sp modelId="{563C25AF-1061-476B-AB78-2D3A71E1C1D3}">
      <dsp:nvSpPr>
        <dsp:cNvPr id="0" name=""/>
        <dsp:cNvSpPr/>
      </dsp:nvSpPr>
      <dsp:spPr>
        <a:xfrm>
          <a:off x="5111263" y="174304"/>
          <a:ext cx="432855"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dirty="0"/>
        </a:p>
      </dsp:txBody>
      <dsp:txXfrm>
        <a:off x="5111263" y="275576"/>
        <a:ext cx="302999" cy="303815"/>
      </dsp:txXfrm>
    </dsp:sp>
    <dsp:sp modelId="{E90B837E-592B-4F8C-B95A-10BE951276EA}">
      <dsp:nvSpPr>
        <dsp:cNvPr id="0" name=""/>
        <dsp:cNvSpPr/>
      </dsp:nvSpPr>
      <dsp:spPr>
        <a:xfrm>
          <a:off x="5723795" y="0"/>
          <a:ext cx="2041773" cy="854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Vo/E</a:t>
          </a:r>
          <a:endParaRPr lang="el-GR" sz="3700" kern="1200" dirty="0"/>
        </a:p>
      </dsp:txBody>
      <dsp:txXfrm>
        <a:off x="5748836" y="25041"/>
        <a:ext cx="1991691" cy="8048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0.04948</cdr:x>
      <cdr:y>0.56226</cdr:y>
    </cdr:from>
    <cdr:to>
      <cdr:x>0.23838</cdr:x>
      <cdr:y>0.56226</cdr:y>
    </cdr:to>
    <cdr:cxnSp macro="">
      <cdr:nvCxnSpPr>
        <cdr:cNvPr id="3" name="Ευθεία γραμμή σύνδεσης 2"/>
        <cdr:cNvCxnSpPr/>
      </cdr:nvCxnSpPr>
      <cdr:spPr>
        <a:xfrm xmlns:a="http://schemas.openxmlformats.org/drawingml/2006/main">
          <a:off x="314325" y="2128838"/>
          <a:ext cx="120015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0.08846</cdr:x>
      <cdr:y>0.54717</cdr:y>
    </cdr:from>
    <cdr:to>
      <cdr:x>0.08846</cdr:x>
      <cdr:y>0.9195</cdr:y>
    </cdr:to>
    <cdr:cxnSp macro="">
      <cdr:nvCxnSpPr>
        <cdr:cNvPr id="5" name="Ευθεία γραμμή σύνδεσης 4"/>
        <cdr:cNvCxnSpPr/>
      </cdr:nvCxnSpPr>
      <cdr:spPr>
        <a:xfrm xmlns:a="http://schemas.openxmlformats.org/drawingml/2006/main">
          <a:off x="561975" y="2071688"/>
          <a:ext cx="0" cy="14097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0.24438</cdr:x>
      <cdr:y>0.5195</cdr:y>
    </cdr:from>
    <cdr:to>
      <cdr:x>0.3988</cdr:x>
      <cdr:y>0.62013</cdr:y>
    </cdr:to>
    <cdr:sp macro="" textlink="">
      <cdr:nvSpPr>
        <cdr:cNvPr id="6" name="TextBox 5"/>
        <cdr:cNvSpPr txBox="1"/>
      </cdr:nvSpPr>
      <cdr:spPr>
        <a:xfrm xmlns:a="http://schemas.openxmlformats.org/drawingml/2006/main">
          <a:off x="1552575" y="1966913"/>
          <a:ext cx="981075"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V max/2</a:t>
          </a:r>
          <a:endParaRPr lang="el-GR" sz="1100" dirty="0"/>
        </a:p>
      </cdr:txBody>
    </cdr:sp>
  </cdr:relSizeAnchor>
  <cdr:relSizeAnchor xmlns:cdr="http://schemas.openxmlformats.org/drawingml/2006/chartDrawing">
    <cdr:from>
      <cdr:x>0.11844</cdr:x>
      <cdr:y>0.65031</cdr:y>
    </cdr:from>
    <cdr:to>
      <cdr:x>0.18441</cdr:x>
      <cdr:y>0.7761</cdr:y>
    </cdr:to>
    <cdr:sp macro="" textlink="">
      <cdr:nvSpPr>
        <cdr:cNvPr id="7" name="TextBox 6"/>
        <cdr:cNvSpPr txBox="1"/>
      </cdr:nvSpPr>
      <cdr:spPr>
        <a:xfrm xmlns:a="http://schemas.openxmlformats.org/drawingml/2006/main">
          <a:off x="752475" y="2462213"/>
          <a:ext cx="4191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Km</a:t>
          </a:r>
          <a:endParaRPr lang="el-GR" sz="1100" dirty="0"/>
        </a:p>
      </cdr:txBody>
    </cdr:sp>
  </cdr:relSizeAnchor>
  <cdr:relSizeAnchor xmlns:cdr="http://schemas.openxmlformats.org/drawingml/2006/chartDrawing">
    <cdr:from>
      <cdr:x>0.09295</cdr:x>
      <cdr:y>0.72327</cdr:y>
    </cdr:from>
    <cdr:to>
      <cdr:x>0.13943</cdr:x>
      <cdr:y>0.83648</cdr:y>
    </cdr:to>
    <cdr:cxnSp macro="">
      <cdr:nvCxnSpPr>
        <cdr:cNvPr id="9" name="Ευθύγραμμο βέλος σύνδεσης 8"/>
        <cdr:cNvCxnSpPr/>
      </cdr:nvCxnSpPr>
      <cdr:spPr>
        <a:xfrm xmlns:a="http://schemas.openxmlformats.org/drawingml/2006/main" flipH="1">
          <a:off x="590550" y="2738438"/>
          <a:ext cx="295275" cy="4286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333459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45787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72904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l-GR" altLang="el-GR" dirty="0"/>
          </a:p>
        </p:txBody>
      </p:sp>
      <p:sp>
        <p:nvSpPr>
          <p:cNvPr id="3" name="Rectangle 5"/>
          <p:cNvSpPr>
            <a:spLocks noGrp="1" noChangeArrowheads="1"/>
          </p:cNvSpPr>
          <p:nvPr>
            <p:ph type="ftr" sz="quarter" idx="11"/>
          </p:nvPr>
        </p:nvSpPr>
        <p:spPr/>
        <p:txBody>
          <a:bodyPr/>
          <a:lstStyle>
            <a:lvl1pPr>
              <a:defRPr/>
            </a:lvl1pPr>
          </a:lstStyle>
          <a:p>
            <a:pPr>
              <a:defRPr/>
            </a:pPr>
            <a:endParaRPr lang="el-GR" altLang="el-GR" dirty="0"/>
          </a:p>
        </p:txBody>
      </p:sp>
      <p:sp>
        <p:nvSpPr>
          <p:cNvPr id="4" name="Rectangle 6"/>
          <p:cNvSpPr>
            <a:spLocks noGrp="1" noChangeArrowheads="1"/>
          </p:cNvSpPr>
          <p:nvPr>
            <p:ph type="sldNum" sz="quarter" idx="12"/>
          </p:nvPr>
        </p:nvSpPr>
        <p:spPr/>
        <p:txBody>
          <a:bodyPr/>
          <a:lstStyle>
            <a:lvl1pPr>
              <a:defRPr/>
            </a:lvl1pPr>
          </a:lstStyle>
          <a:p>
            <a:pPr>
              <a:defRPr/>
            </a:pPr>
            <a:fld id="{4BA3CF2D-8E23-4CA6-8791-7A1FC58D0C62}" type="slidenum">
              <a:rPr lang="el-GR" altLang="el-GR"/>
              <a:pPr>
                <a:defRPr/>
              </a:pPr>
              <a:t>‹#›</a:t>
            </a:fld>
            <a:endParaRPr lang="el-GR" altLang="el-GR" dirty="0"/>
          </a:p>
        </p:txBody>
      </p:sp>
    </p:spTree>
    <p:extLst>
      <p:ext uri="{BB962C8B-B14F-4D97-AF65-F5344CB8AC3E}">
        <p14:creationId xmlns:p14="http://schemas.microsoft.com/office/powerpoint/2010/main" val="3098870923"/>
      </p:ext>
    </p:extLst>
  </p:cSld>
  <p:clrMapOvr>
    <a:masterClrMapping/>
  </p:clrMapOvr>
  <p:transition>
    <p:wipe dir="u"/>
    <p:sndAc>
      <p:stSnd>
        <p:snd r:embed="rId1" name="Γραφομηχανή.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Τίτλος, Κείμενο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4572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γραφήματος 3"/>
          <p:cNvSpPr>
            <a:spLocks noGrp="1"/>
          </p:cNvSpPr>
          <p:nvPr>
            <p:ph type="chart" sz="half" idx="2"/>
          </p:nvPr>
        </p:nvSpPr>
        <p:spPr>
          <a:xfrm>
            <a:off x="4648200" y="1981200"/>
            <a:ext cx="3810000" cy="4114800"/>
          </a:xfrm>
        </p:spPr>
        <p:txBody>
          <a:bodyPr/>
          <a:lstStyle/>
          <a:p>
            <a:pPr lvl="0"/>
            <a:endParaRPr lang="el-GR"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l-GR" altLang="el-GR" dirty="0"/>
          </a:p>
        </p:txBody>
      </p:sp>
      <p:sp>
        <p:nvSpPr>
          <p:cNvPr id="6" name="Rectangle 5"/>
          <p:cNvSpPr>
            <a:spLocks noGrp="1" noChangeArrowheads="1"/>
          </p:cNvSpPr>
          <p:nvPr>
            <p:ph type="ftr" sz="quarter" idx="11"/>
          </p:nvPr>
        </p:nvSpPr>
        <p:spPr/>
        <p:txBody>
          <a:bodyPr/>
          <a:lstStyle>
            <a:lvl1pPr>
              <a:defRPr/>
            </a:lvl1pPr>
          </a:lstStyle>
          <a:p>
            <a:pPr>
              <a:defRPr/>
            </a:pPr>
            <a:endParaRPr lang="el-GR" altLang="el-GR" dirty="0"/>
          </a:p>
        </p:txBody>
      </p:sp>
      <p:sp>
        <p:nvSpPr>
          <p:cNvPr id="7" name="Rectangle 6"/>
          <p:cNvSpPr>
            <a:spLocks noGrp="1" noChangeArrowheads="1"/>
          </p:cNvSpPr>
          <p:nvPr>
            <p:ph type="sldNum" sz="quarter" idx="12"/>
          </p:nvPr>
        </p:nvSpPr>
        <p:spPr/>
        <p:txBody>
          <a:bodyPr/>
          <a:lstStyle>
            <a:lvl1pPr>
              <a:defRPr/>
            </a:lvl1pPr>
          </a:lstStyle>
          <a:p>
            <a:pPr>
              <a:defRPr/>
            </a:pPr>
            <a:fld id="{FB7E6638-0B47-46A2-8B50-AE9BA94AFD6C}" type="slidenum">
              <a:rPr lang="el-GR" altLang="el-GR"/>
              <a:pPr>
                <a:defRPr/>
              </a:pPr>
              <a:t>‹#›</a:t>
            </a:fld>
            <a:endParaRPr lang="el-GR" altLang="el-GR" dirty="0"/>
          </a:p>
        </p:txBody>
      </p:sp>
    </p:spTree>
    <p:extLst>
      <p:ext uri="{BB962C8B-B14F-4D97-AF65-F5344CB8AC3E}">
        <p14:creationId xmlns:p14="http://schemas.microsoft.com/office/powerpoint/2010/main" val="1912044922"/>
      </p:ext>
    </p:extLst>
  </p:cSld>
  <p:clrMapOvr>
    <a:masterClrMapping/>
  </p:clrMapOvr>
  <p:transition>
    <p:wipe dir="u"/>
    <p:sndAc>
      <p:stSnd>
        <p:snd r:embed="rId1" name="Γραφομηχανή.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457200"/>
            <a:ext cx="77724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685800" y="1981200"/>
            <a:ext cx="7772400" cy="4114800"/>
          </a:xfrm>
        </p:spPr>
        <p:txBody>
          <a:bodyPr/>
          <a:lstStyle/>
          <a:p>
            <a:pPr lvl="0"/>
            <a:endParaRPr lang="el-GR"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l-GR" altLang="el-GR" dirty="0"/>
          </a:p>
        </p:txBody>
      </p:sp>
      <p:sp>
        <p:nvSpPr>
          <p:cNvPr id="5" name="Rectangle 5"/>
          <p:cNvSpPr>
            <a:spLocks noGrp="1" noChangeArrowheads="1"/>
          </p:cNvSpPr>
          <p:nvPr>
            <p:ph type="ftr" sz="quarter" idx="11"/>
          </p:nvPr>
        </p:nvSpPr>
        <p:spPr/>
        <p:txBody>
          <a:bodyPr/>
          <a:lstStyle>
            <a:lvl1pPr>
              <a:defRPr/>
            </a:lvl1pPr>
          </a:lstStyle>
          <a:p>
            <a:pPr>
              <a:defRPr/>
            </a:pPr>
            <a:endParaRPr lang="el-GR" altLang="el-GR" dirty="0"/>
          </a:p>
        </p:txBody>
      </p:sp>
      <p:sp>
        <p:nvSpPr>
          <p:cNvPr id="6" name="Rectangle 6"/>
          <p:cNvSpPr>
            <a:spLocks noGrp="1" noChangeArrowheads="1"/>
          </p:cNvSpPr>
          <p:nvPr>
            <p:ph type="sldNum" sz="quarter" idx="12"/>
          </p:nvPr>
        </p:nvSpPr>
        <p:spPr/>
        <p:txBody>
          <a:bodyPr/>
          <a:lstStyle>
            <a:lvl1pPr>
              <a:defRPr/>
            </a:lvl1pPr>
          </a:lstStyle>
          <a:p>
            <a:pPr>
              <a:defRPr/>
            </a:pPr>
            <a:fld id="{A34DA028-3BDA-4269-A28B-3B945A8B8ACA}" type="slidenum">
              <a:rPr lang="el-GR" altLang="el-GR"/>
              <a:pPr>
                <a:defRPr/>
              </a:pPr>
              <a:t>‹#›</a:t>
            </a:fld>
            <a:endParaRPr lang="el-GR" altLang="el-GR" dirty="0"/>
          </a:p>
        </p:txBody>
      </p:sp>
    </p:spTree>
    <p:extLst>
      <p:ext uri="{BB962C8B-B14F-4D97-AF65-F5344CB8AC3E}">
        <p14:creationId xmlns:p14="http://schemas.microsoft.com/office/powerpoint/2010/main" val="3005942356"/>
      </p:ext>
    </p:extLst>
  </p:cSld>
  <p:clrMapOvr>
    <a:masterClrMapping/>
  </p:clrMapOvr>
  <p:transition>
    <p:wipe dir="u"/>
    <p:sndAc>
      <p:stSnd>
        <p:snd r:embed="rId1" name="Γραφομηχανή.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457200"/>
            <a:ext cx="7772400" cy="1143000"/>
          </a:xfrm>
        </p:spPr>
        <p:txBody>
          <a:bodyPr/>
          <a:lstStyle/>
          <a:p>
            <a:r>
              <a:rPr lang="el-GR" smtClean="0"/>
              <a:t>Στυλ κύριου τίτλου</a:t>
            </a:r>
            <a:endParaRPr lang="el-GR"/>
          </a:p>
        </p:txBody>
      </p:sp>
      <p:sp>
        <p:nvSpPr>
          <p:cNvPr id="3" name="Θέση γραφήματος 2"/>
          <p:cNvSpPr>
            <a:spLocks noGrp="1"/>
          </p:cNvSpPr>
          <p:nvPr>
            <p:ph type="chart" idx="1"/>
          </p:nvPr>
        </p:nvSpPr>
        <p:spPr>
          <a:xfrm>
            <a:off x="685800" y="1981200"/>
            <a:ext cx="7772400" cy="4114800"/>
          </a:xfrm>
        </p:spPr>
        <p:txBody>
          <a:bodyPr/>
          <a:lstStyle/>
          <a:p>
            <a:pPr lvl="0"/>
            <a:endParaRPr lang="el-GR"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l-GR" altLang="el-GR" dirty="0"/>
          </a:p>
        </p:txBody>
      </p:sp>
      <p:sp>
        <p:nvSpPr>
          <p:cNvPr id="5" name="Rectangle 5"/>
          <p:cNvSpPr>
            <a:spLocks noGrp="1" noChangeArrowheads="1"/>
          </p:cNvSpPr>
          <p:nvPr>
            <p:ph type="ftr" sz="quarter" idx="11"/>
          </p:nvPr>
        </p:nvSpPr>
        <p:spPr/>
        <p:txBody>
          <a:bodyPr/>
          <a:lstStyle>
            <a:lvl1pPr>
              <a:defRPr/>
            </a:lvl1pPr>
          </a:lstStyle>
          <a:p>
            <a:pPr>
              <a:defRPr/>
            </a:pPr>
            <a:endParaRPr lang="el-GR" altLang="el-GR" dirty="0"/>
          </a:p>
        </p:txBody>
      </p:sp>
      <p:sp>
        <p:nvSpPr>
          <p:cNvPr id="6" name="Rectangle 6"/>
          <p:cNvSpPr>
            <a:spLocks noGrp="1" noChangeArrowheads="1"/>
          </p:cNvSpPr>
          <p:nvPr>
            <p:ph type="sldNum" sz="quarter" idx="12"/>
          </p:nvPr>
        </p:nvSpPr>
        <p:spPr/>
        <p:txBody>
          <a:bodyPr/>
          <a:lstStyle>
            <a:lvl1pPr>
              <a:defRPr/>
            </a:lvl1pPr>
          </a:lstStyle>
          <a:p>
            <a:pPr>
              <a:defRPr/>
            </a:pPr>
            <a:fld id="{234C73BC-3D9A-4667-9D7F-16D1DEA9601A}" type="slidenum">
              <a:rPr lang="el-GR" altLang="el-GR"/>
              <a:pPr>
                <a:defRPr/>
              </a:pPr>
              <a:t>‹#›</a:t>
            </a:fld>
            <a:endParaRPr lang="el-GR" altLang="el-GR" dirty="0"/>
          </a:p>
        </p:txBody>
      </p:sp>
    </p:spTree>
    <p:extLst>
      <p:ext uri="{BB962C8B-B14F-4D97-AF65-F5344CB8AC3E}">
        <p14:creationId xmlns:p14="http://schemas.microsoft.com/office/powerpoint/2010/main" val="1839224435"/>
      </p:ext>
    </p:extLst>
  </p:cSld>
  <p:clrMapOvr>
    <a:masterClrMapping/>
  </p:clrMapOvr>
  <p:transition>
    <p:wipe dir="u"/>
    <p:sndAc>
      <p:stSnd>
        <p:snd r:embed="rId1" name="Γραφομηχανή.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2419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66727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13268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51596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4905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3540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07300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0348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008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3382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 id="2147483708" r:id="rId12"/>
    <p:sldLayoutId id="2147483709" r:id="rId13"/>
    <p:sldLayoutId id="2147483710"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8611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User:Yikrazuul" TargetMode="External"/><Relationship Id="rId2" Type="http://schemas.openxmlformats.org/officeDocument/2006/relationships/hyperlink" Target="http://commons.wikimedia.org/wiki/File:Lineweaver-Burke_plot.sv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reativecommons.org/licenses/by-sa/3.0/deed.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Microsoft_Excel_97-2003_Worksheet3.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Microsoft_Excel_97-2003_Worksheet4.xls"/></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raritanval.edu/academics/dept/sci/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Michaelis-Menten_saturation_curve_of_an_enzyme_reaction_LARGE.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publicdomain/zero/1.0/deed.en" TargetMode="External"/><Relationship Id="rId4" Type="http://schemas.openxmlformats.org/officeDocument/2006/relationships/hyperlink" Target="http://commons.wikimedia.org/wiki/User:U+003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Εφαρμοσμένη Ενζυμολογία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872208"/>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Στοιχεία ενζυματικής κινητικής</a:t>
            </a:r>
          </a:p>
          <a:p>
            <a:pPr>
              <a:spcBef>
                <a:spcPts val="0"/>
              </a:spcBef>
            </a:pPr>
            <a:r>
              <a:rPr lang="el-GR" sz="2200" dirty="0" smtClean="0"/>
              <a:t>Δρ. Βασίλης Ντουρτόγλου</a:t>
            </a:r>
          </a:p>
          <a:p>
            <a:pPr>
              <a:spcBef>
                <a:spcPts val="0"/>
              </a:spcBef>
            </a:pPr>
            <a:r>
              <a:rPr lang="el-GR" sz="2200" dirty="0" smtClean="0"/>
              <a:t>Τμήμα Οινολογίας και Τεχνολογίας Ποτών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a:t>
            </a:r>
            <a:r>
              <a:rPr lang="el-GR" dirty="0" smtClean="0"/>
              <a:t>ενζυμικής </a:t>
            </a:r>
            <a:r>
              <a:rPr lang="el-GR" dirty="0"/>
              <a:t>κινητικής </a:t>
            </a:r>
            <a:r>
              <a:rPr lang="el-GR" sz="3000" b="0" dirty="0" smtClean="0"/>
              <a:t>7/7</a:t>
            </a:r>
            <a:endParaRPr lang="el-GR" dirty="0"/>
          </a:p>
        </p:txBody>
      </p:sp>
      <p:sp>
        <p:nvSpPr>
          <p:cNvPr id="3" name="Θέση περιεχομένου 2"/>
          <p:cNvSpPr>
            <a:spLocks noGrp="1"/>
          </p:cNvSpPr>
          <p:nvPr>
            <p:ph idx="1"/>
          </p:nvPr>
        </p:nvSpPr>
        <p:spPr/>
        <p:txBody>
          <a:bodyPr/>
          <a:lstStyle/>
          <a:p>
            <a:r>
              <a:rPr lang="el-GR" dirty="0"/>
              <a:t>Από το παραπάνω σχήμα βλέπουμε πολύ απλά ότι ο προσδιορισμός της συγκέντρωσης </a:t>
            </a:r>
            <a:r>
              <a:rPr lang="en-US" dirty="0"/>
              <a:t>S</a:t>
            </a:r>
            <a:r>
              <a:rPr lang="el-GR" dirty="0"/>
              <a:t> = </a:t>
            </a:r>
            <a:r>
              <a:rPr lang="en-US" dirty="0"/>
              <a:t>K</a:t>
            </a:r>
            <a:r>
              <a:rPr lang="en-US" baseline="-25000" dirty="0"/>
              <a:t>M</a:t>
            </a:r>
            <a:r>
              <a:rPr lang="el-GR" dirty="0"/>
              <a:t> είναι πολύ απλός. Για μεγαλύτερη μαθηματική ακρίβεια υπάρχει η μέθοδος του </a:t>
            </a:r>
            <a:r>
              <a:rPr lang="en-US" dirty="0"/>
              <a:t>LINEWEAVER</a:t>
            </a:r>
            <a:r>
              <a:rPr lang="el-GR" dirty="0"/>
              <a:t> και του </a:t>
            </a:r>
            <a:r>
              <a:rPr lang="en-US" dirty="0"/>
              <a:t>BURK</a:t>
            </a:r>
            <a:r>
              <a:rPr lang="el-GR" dirty="0"/>
              <a:t> που μας επιτρέπει τον προσδιορισμό της σταθεράς </a:t>
            </a:r>
            <a:r>
              <a:rPr lang="en-US" dirty="0"/>
              <a:t>K</a:t>
            </a:r>
            <a:r>
              <a:rPr lang="en-US" baseline="-25000" dirty="0"/>
              <a:t>M</a:t>
            </a:r>
            <a:r>
              <a:rPr lang="el-GR" dirty="0"/>
              <a:t>. Σ' αυτή τη μέθοδο, αντί να εκφράζουμε τα αποτελέσματα σε καμπύλη </a:t>
            </a:r>
            <a:r>
              <a:rPr lang="en-US" dirty="0"/>
              <a:t>V</a:t>
            </a:r>
            <a:r>
              <a:rPr lang="el-GR" dirty="0"/>
              <a:t> και Μ , τα εκφράζουμε σε μία καμπύλη 1/</a:t>
            </a:r>
            <a:r>
              <a:rPr lang="en-US" dirty="0"/>
              <a:t>V</a:t>
            </a:r>
            <a:r>
              <a:rPr lang="el-GR" dirty="0"/>
              <a:t> σε συνάρτηση με 1/</a:t>
            </a:r>
            <a:r>
              <a:rPr lang="en-US" dirty="0"/>
              <a:t>S</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Rectangle 7"/>
          <p:cNvSpPr/>
          <p:nvPr/>
        </p:nvSpPr>
        <p:spPr>
          <a:xfrm>
            <a:off x="1259632" y="6165304"/>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2"/>
              </a:rPr>
              <a:t>Lineweaver-Burke </a:t>
            </a:r>
            <a:r>
              <a:rPr lang="en-US" sz="1200" dirty="0" smtClean="0">
                <a:latin typeface="+mn-lt"/>
                <a:hlinkClick r:id="rId2"/>
              </a:rPr>
              <a:t>plot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3" tooltip="User:Yikrazuul"/>
              </a:rPr>
              <a:t>Yikrazuul</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4"/>
              </a:rPr>
              <a:t>CC BY-SA 3.0</a:t>
            </a:r>
            <a:endParaRPr lang="en-US" sz="1200" dirty="0">
              <a:solidFill>
                <a:prstClr val="black"/>
              </a:solidFill>
              <a:latin typeface="+mn-lt"/>
            </a:endParaRPr>
          </a:p>
        </p:txBody>
      </p:sp>
      <p:pic>
        <p:nvPicPr>
          <p:cNvPr id="23554" name="Picture 2" descr="File:Lineweaver-Burke plot.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666" y="3573016"/>
            <a:ext cx="4805782" cy="316952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110668" y="4293096"/>
            <a:ext cx="3182152" cy="646331"/>
          </a:xfrm>
          <a:prstGeom prst="rect">
            <a:avLst/>
          </a:prstGeom>
          <a:ln>
            <a:solidFill>
              <a:schemeClr val="tx1"/>
            </a:solidFill>
            <a:prstDash val="dash"/>
          </a:ln>
        </p:spPr>
        <p:txBody>
          <a:bodyPr wrap="square">
            <a:spAutoFit/>
          </a:bodyPr>
          <a:lstStyle/>
          <a:p>
            <a:r>
              <a:rPr lang="el-GR" dirty="0">
                <a:latin typeface="+mn-lt"/>
              </a:rPr>
              <a:t>Προσδιορισμός του KM με τη μέθοδο LINEWEAVER και BURK</a:t>
            </a:r>
          </a:p>
        </p:txBody>
      </p:sp>
    </p:spTree>
    <p:extLst>
      <p:ext uri="{BB962C8B-B14F-4D97-AF65-F5344CB8AC3E}">
        <p14:creationId xmlns:p14="http://schemas.microsoft.com/office/powerpoint/2010/main" val="272335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060848"/>
            <a:ext cx="8229600" cy="1656184"/>
          </a:xfrm>
          <a:ln w="19050">
            <a:solidFill>
              <a:srgbClr val="004A82"/>
            </a:solidFill>
          </a:ln>
        </p:spPr>
        <p:txBody>
          <a:bodyPr>
            <a:noAutofit/>
          </a:bodyPr>
          <a:lstStyle/>
          <a:p>
            <a:r>
              <a:rPr lang="el-GR" dirty="0" smtClean="0"/>
              <a:t>Άσκηση</a:t>
            </a:r>
            <a:r>
              <a:rPr lang="el-GR" dirty="0"/>
              <a:t>: </a:t>
            </a:r>
            <a:r>
              <a:rPr lang="el-GR" dirty="0" smtClean="0"/>
              <a:t/>
            </a:r>
            <a:br>
              <a:rPr lang="el-GR" dirty="0" smtClean="0"/>
            </a:br>
            <a:r>
              <a:rPr lang="el-GR" dirty="0" smtClean="0"/>
              <a:t>Υπολογισμός </a:t>
            </a:r>
            <a:r>
              <a:rPr lang="el-GR" dirty="0"/>
              <a:t>κινητικών </a:t>
            </a:r>
            <a:r>
              <a:rPr lang="el-GR" dirty="0" smtClean="0"/>
              <a:t>παραμέτρων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09546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0" y="116632"/>
            <a:ext cx="9144000" cy="908720"/>
          </a:xfrm>
        </p:spPr>
        <p:txBody>
          <a:bodyPr>
            <a:noAutofit/>
          </a:bodyPr>
          <a:lstStyle/>
          <a:p>
            <a:r>
              <a:rPr lang="el-GR" altLang="el-GR" dirty="0" smtClean="0"/>
              <a:t>Σχηματική παρουσίαση της β-γλυκοζιδάσης</a:t>
            </a: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29137" y="980728"/>
            <a:ext cx="4285726" cy="5656409"/>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3004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Υπολογισμός κινητικών </a:t>
            </a:r>
            <a:r>
              <a:rPr lang="el-GR" dirty="0" smtClean="0"/>
              <a:t>παραμέτρων </a:t>
            </a:r>
            <a:r>
              <a:rPr lang="el-GR" sz="3000" b="0" dirty="0" smtClean="0"/>
              <a:t>1/</a:t>
            </a:r>
            <a:r>
              <a:rPr lang="en-US" sz="3000" b="0" dirty="0" smtClean="0"/>
              <a:t>14</a:t>
            </a:r>
            <a:endParaRPr lang="el-GR" sz="3000" b="0" dirty="0"/>
          </a:p>
        </p:txBody>
      </p:sp>
      <p:sp>
        <p:nvSpPr>
          <p:cNvPr id="3" name="Θέση περιεχομένου 2"/>
          <p:cNvSpPr>
            <a:spLocks noGrp="1"/>
          </p:cNvSpPr>
          <p:nvPr>
            <p:ph idx="1"/>
          </p:nvPr>
        </p:nvSpPr>
        <p:spPr/>
        <p:txBody>
          <a:bodyPr>
            <a:normAutofit/>
          </a:bodyPr>
          <a:lstStyle/>
          <a:p>
            <a:pPr>
              <a:spcBef>
                <a:spcPts val="1200"/>
              </a:spcBef>
              <a:buClrTx/>
              <a:buFont typeface="Times New Roman" pitchFamily="18" charset="-95"/>
              <a:buAutoNum type="arabicPeriod"/>
            </a:pPr>
            <a:r>
              <a:rPr lang="el-GR" altLang="el-GR" sz="2400" dirty="0"/>
              <a:t>Για τη μέτρηση της δραστικότητας ενός ενζύμου όταν το</a:t>
            </a:r>
            <a:r>
              <a:rPr lang="en-US" altLang="el-GR" sz="2400" dirty="0"/>
              <a:t> </a:t>
            </a:r>
            <a:r>
              <a:rPr lang="el-GR" altLang="el-GR" sz="2400" dirty="0"/>
              <a:t> </a:t>
            </a:r>
            <a:r>
              <a:rPr lang="el-GR" altLang="el-GR" sz="2400" dirty="0" smtClean="0"/>
              <a:t>υπόστρωμα </a:t>
            </a:r>
            <a:r>
              <a:rPr lang="el-GR" altLang="el-GR" sz="2400" dirty="0"/>
              <a:t>αντιδράσεως είναι ένα και έχει μόνο ένα προϊόν, σε καθορισμένο μέσο, οι συγκεντρώσεις του υποστρώματος ή του προϊόντος που παρατηρούνται, οι είναι συναρτήσεις του χρόνου που πέρασε: </a:t>
            </a:r>
            <a:r>
              <a:rPr lang="el-GR" altLang="el-GR" sz="2400" dirty="0" smtClean="0"/>
              <a:t>δηλαδή </a:t>
            </a:r>
            <a:r>
              <a:rPr lang="el-GR" altLang="el-GR" sz="2400" dirty="0"/>
              <a:t>η συγκέντρωση του υποστρώματος μειώνεται με το χρόνο, </a:t>
            </a:r>
            <a:r>
              <a:rPr lang="el-GR" altLang="el-GR" sz="2400" dirty="0" smtClean="0"/>
              <a:t>ενώ </a:t>
            </a:r>
            <a:r>
              <a:rPr lang="el-GR" altLang="el-GR" sz="2400" dirty="0"/>
              <a:t>εκείνη του προϊόντος αυξάνει με την  πάροδο του χρόνου.</a:t>
            </a:r>
          </a:p>
          <a:p>
            <a:pPr>
              <a:spcBef>
                <a:spcPts val="1200"/>
              </a:spcBef>
              <a:buClrTx/>
              <a:buFont typeface="Times New Roman" pitchFamily="18" charset="-95"/>
              <a:buAutoNum type="arabicPeriod"/>
            </a:pPr>
            <a:r>
              <a:rPr lang="el-GR" altLang="el-GR" sz="2400" dirty="0"/>
              <a:t>Όταν </a:t>
            </a:r>
            <a:r>
              <a:rPr lang="el-GR" altLang="el-GR" sz="2400" dirty="0" smtClean="0"/>
              <a:t>γίνονται </a:t>
            </a:r>
            <a:r>
              <a:rPr lang="el-GR" altLang="el-GR" sz="2400" dirty="0"/>
              <a:t>αυτές τις μετρήσεις κατά  </a:t>
            </a:r>
            <a:r>
              <a:rPr lang="el-GR" altLang="el-GR" sz="2400" dirty="0" smtClean="0"/>
              <a:t>χρόνους  </a:t>
            </a:r>
            <a:r>
              <a:rPr lang="el-GR" altLang="el-GR" sz="2400" dirty="0"/>
              <a:t>Τ1 και Τ2 που χωρίζονται από ένα διάστημα dt, που και </a:t>
            </a:r>
            <a:r>
              <a:rPr lang="el-GR" altLang="el-GR" sz="2400" dirty="0" smtClean="0"/>
              <a:t>ονομάζονται </a:t>
            </a:r>
            <a:r>
              <a:rPr lang="el-GR" altLang="el-GR" sz="2400" dirty="0"/>
              <a:t>S1 και </a:t>
            </a:r>
            <a:r>
              <a:rPr lang="el-GR" altLang="el-GR" sz="2400" dirty="0" smtClean="0"/>
              <a:t>P1.</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8142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Υπολογισμός κινητικών παραμέτρων </a:t>
            </a:r>
            <a:r>
              <a:rPr lang="en-US" sz="3000" b="0" dirty="0"/>
              <a:t>2</a:t>
            </a:r>
            <a:r>
              <a:rPr lang="el-GR" sz="3000" b="0" dirty="0" smtClean="0"/>
              <a:t>/</a:t>
            </a:r>
            <a:r>
              <a:rPr lang="en-US" sz="3000" b="0" dirty="0" smtClean="0"/>
              <a:t>14</a:t>
            </a:r>
            <a:endParaRPr lang="el-GR" dirty="0"/>
          </a:p>
        </p:txBody>
      </p:sp>
      <p:sp>
        <p:nvSpPr>
          <p:cNvPr id="3" name="Θέση περιεχομένου 2"/>
          <p:cNvSpPr>
            <a:spLocks noGrp="1"/>
          </p:cNvSpPr>
          <p:nvPr>
            <p:ph idx="1"/>
          </p:nvPr>
        </p:nvSpPr>
        <p:spPr>
          <a:xfrm>
            <a:off x="457200" y="1196752"/>
            <a:ext cx="8291264" cy="5400600"/>
          </a:xfrm>
        </p:spPr>
        <p:txBody>
          <a:bodyPr>
            <a:normAutofit/>
          </a:bodyPr>
          <a:lstStyle/>
          <a:p>
            <a:pPr marL="457200" lvl="0" indent="-457200">
              <a:spcBef>
                <a:spcPts val="1200"/>
              </a:spcBef>
              <a:buFont typeface="+mj-lt"/>
              <a:buAutoNum type="arabicPeriod" startAt="3"/>
            </a:pPr>
            <a:r>
              <a:rPr lang="el-GR" altLang="el-GR" sz="2400" dirty="0">
                <a:solidFill>
                  <a:prstClr val="black"/>
                </a:solidFill>
              </a:rPr>
              <a:t>Οι συγκεντρώσεις του υποστρώματος και του προϊόντος κατά τη χρονική στιγμή Τ1, Ρ2 και S2 και οι συγκεντρώσεις υποστρώματος και προϊόντος στο χρόνο t2. Η διαφορά μεταξύ των συγκεντρώσεων των dS υποστρώματος είναι  αντίθετη  της διαφοράς μεταξύ των συγκεντρώσεων του προϊόντος dP. </a:t>
            </a:r>
            <a:endParaRPr lang="en-US" altLang="el-GR" sz="2400" dirty="0">
              <a:solidFill>
                <a:prstClr val="black"/>
              </a:solidFill>
            </a:endParaRPr>
          </a:p>
          <a:p>
            <a:pPr marL="457200" lvl="0" indent="-457200">
              <a:spcBef>
                <a:spcPts val="1200"/>
              </a:spcBef>
              <a:buFont typeface="+mj-lt"/>
              <a:buAutoNum type="arabicPeriod" startAt="3"/>
            </a:pPr>
            <a:r>
              <a:rPr lang="el-GR" altLang="el-GR" sz="2400" dirty="0">
                <a:solidFill>
                  <a:prstClr val="black"/>
                </a:solidFill>
              </a:rPr>
              <a:t>Ονομάζεται  ταχύτητα της </a:t>
            </a:r>
            <a:r>
              <a:rPr lang="el-GR" altLang="el-GR" sz="2400" b="1" dirty="0">
                <a:solidFill>
                  <a:prstClr val="black"/>
                </a:solidFill>
              </a:rPr>
              <a:t>αντίδρασης ο λόγος </a:t>
            </a:r>
            <a:r>
              <a:rPr lang="el-GR" altLang="el-GR" sz="2400" dirty="0">
                <a:solidFill>
                  <a:prstClr val="black"/>
                </a:solidFill>
              </a:rPr>
              <a:t> dS /dt, ο </a:t>
            </a:r>
            <a:r>
              <a:rPr lang="el-GR" altLang="el-GR" sz="2400" dirty="0" smtClean="0">
                <a:solidFill>
                  <a:prstClr val="black"/>
                </a:solidFill>
              </a:rPr>
              <a:t>οποίος </a:t>
            </a:r>
            <a:r>
              <a:rPr lang="el-GR" altLang="el-GR" sz="2400" dirty="0">
                <a:solidFill>
                  <a:prstClr val="black"/>
                </a:solidFill>
              </a:rPr>
              <a:t>είναι ίσος με το λόγο του dP/ dt. Η ταχύτητα της αντίδρασης είναι ο αριθμός των γραμμομορίων του  υποστρώματος που μετατρέπονται σε moles του προϊόντος, σε ένα δεδομένο όγκο και υπό καθορισμένες συνθήκες (Πίεση, Θερμοκρασία</a:t>
            </a:r>
            <a:r>
              <a:rPr lang="el-GR" altLang="el-GR" sz="2400" dirty="0" smtClean="0">
                <a:solidFill>
                  <a:prstClr val="black"/>
                </a:solidFill>
              </a:rPr>
              <a:t>)</a:t>
            </a:r>
            <a:endParaRPr lang="el-GR" altLang="el-GR" sz="24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1935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idx="1"/>
              </p:nvPr>
            </p:nvSpPr>
            <p:spPr>
              <a:xfrm>
                <a:off x="457200" y="1196752"/>
                <a:ext cx="3970784" cy="5040560"/>
              </a:xfrm>
            </p:spPr>
            <p:txBody>
              <a:bodyPr/>
              <a:lstStyle/>
              <a:p>
                <a:pPr marL="0" indent="0">
                  <a:spcBef>
                    <a:spcPts val="1200"/>
                  </a:spcBef>
                  <a:spcAft>
                    <a:spcPts val="1800"/>
                  </a:spcAft>
                  <a:buNone/>
                </a:pPr>
                <a14:m>
                  <m:oMath xmlns:m="http://schemas.openxmlformats.org/officeDocument/2006/math">
                    <m:r>
                      <a:rPr lang="en-US" b="1" i="0" smtClean="0">
                        <a:latin typeface="Cambria Math"/>
                      </a:rPr>
                      <m:t>𝐔𝐨</m:t>
                    </m:r>
                    <m:r>
                      <a:rPr lang="en-US" b="1" i="0" smtClean="0">
                        <a:latin typeface="Cambria Math"/>
                      </a:rPr>
                      <m:t>=</m:t>
                    </m:r>
                    <m:r>
                      <a:rPr lang="en-US" b="1" i="0" smtClean="0">
                        <a:latin typeface="Cambria Math"/>
                      </a:rPr>
                      <m:t>𝐔𝐦𝐚𝐱</m:t>
                    </m:r>
                  </m:oMath>
                </a14:m>
                <a:r>
                  <a:rPr lang="en-US" b="1" dirty="0" smtClean="0"/>
                  <a:t> 	</a:t>
                </a:r>
                <a14:m>
                  <m:oMath xmlns:m="http://schemas.openxmlformats.org/officeDocument/2006/math">
                    <m:f>
                      <m:fPr>
                        <m:ctrlPr>
                          <a:rPr lang="en-US" b="1" i="1" smtClean="0">
                            <a:latin typeface="Cambria Math"/>
                          </a:rPr>
                        </m:ctrlPr>
                      </m:fPr>
                      <m:num>
                        <m:d>
                          <m:dPr>
                            <m:begChr m:val="["/>
                            <m:endChr m:val="]"/>
                            <m:ctrlPr>
                              <a:rPr lang="en-US" b="1" i="1" smtClean="0">
                                <a:latin typeface="Cambria Math"/>
                              </a:rPr>
                            </m:ctrlPr>
                          </m:dPr>
                          <m:e>
                            <m:r>
                              <a:rPr lang="en-US" b="1" i="0" smtClean="0">
                                <a:latin typeface="Cambria Math"/>
                              </a:rPr>
                              <m:t>𝐒</m:t>
                            </m:r>
                          </m:e>
                        </m:d>
                      </m:num>
                      <m:den>
                        <m:r>
                          <a:rPr lang="en-US" b="1" i="0" smtClean="0">
                            <a:latin typeface="Cambria Math"/>
                          </a:rPr>
                          <m:t>𝐊𝐦</m:t>
                        </m:r>
                        <m:r>
                          <a:rPr lang="en-US" b="1" i="0" smtClean="0">
                            <a:latin typeface="Cambria Math"/>
                          </a:rPr>
                          <m:t>+</m:t>
                        </m:r>
                        <m:d>
                          <m:dPr>
                            <m:begChr m:val="["/>
                            <m:endChr m:val="]"/>
                            <m:ctrlPr>
                              <a:rPr lang="en-US" b="1" i="1" smtClean="0">
                                <a:latin typeface="Cambria Math"/>
                              </a:rPr>
                            </m:ctrlPr>
                          </m:dPr>
                          <m:e>
                            <m:r>
                              <a:rPr lang="en-US" b="1" i="0" smtClean="0">
                                <a:latin typeface="Cambria Math"/>
                              </a:rPr>
                              <m:t>𝐒</m:t>
                            </m:r>
                          </m:e>
                        </m:d>
                      </m:den>
                    </m:f>
                  </m:oMath>
                </a14:m>
                <a:endParaRPr lang="en-US" b="1"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i="1" smtClean="0">
                              <a:latin typeface="Cambria Math"/>
                            </a:rPr>
                          </m:ctrlPr>
                        </m:fPr>
                        <m:num>
                          <m:r>
                            <a:rPr lang="en-US" b="0" i="0" smtClean="0">
                              <a:latin typeface="Cambria Math"/>
                            </a:rPr>
                            <m:t>1</m:t>
                          </m:r>
                        </m:num>
                        <m:den>
                          <m:r>
                            <m:rPr>
                              <m:sty m:val="p"/>
                            </m:rPr>
                            <a:rPr lang="en-US" b="0" i="0" smtClean="0">
                              <a:latin typeface="Cambria Math"/>
                            </a:rPr>
                            <m:t>Uo</m:t>
                          </m:r>
                        </m:den>
                      </m:f>
                      <m:r>
                        <a:rPr lang="en-US" b="0" i="0" smtClean="0">
                          <a:latin typeface="Cambria Math"/>
                        </a:rPr>
                        <m:t>=</m:t>
                      </m:r>
                      <m:f>
                        <m:fPr>
                          <m:ctrlPr>
                            <a:rPr lang="en-US" b="0" i="1" smtClean="0">
                              <a:latin typeface="Cambria Math"/>
                            </a:rPr>
                          </m:ctrlPr>
                        </m:fPr>
                        <m:num>
                          <m:r>
                            <m:rPr>
                              <m:sty m:val="p"/>
                            </m:rPr>
                            <a:rPr lang="en-US" b="0" i="0" smtClean="0">
                              <a:latin typeface="Cambria Math"/>
                            </a:rPr>
                            <m:t>Km</m:t>
                          </m:r>
                          <m:r>
                            <a:rPr lang="en-US" b="0" i="0" smtClean="0">
                              <a:latin typeface="Cambria Math"/>
                            </a:rPr>
                            <m:t>+</m:t>
                          </m:r>
                          <m:d>
                            <m:dPr>
                              <m:begChr m:val="["/>
                              <m:endChr m:val="]"/>
                              <m:ctrlPr>
                                <a:rPr lang="en-US" b="0" i="1" smtClean="0">
                                  <a:latin typeface="Cambria Math"/>
                                </a:rPr>
                              </m:ctrlPr>
                            </m:dPr>
                            <m:e>
                              <m:r>
                                <m:rPr>
                                  <m:sty m:val="p"/>
                                </m:rPr>
                                <a:rPr lang="en-US" b="0" i="0" smtClean="0">
                                  <a:latin typeface="Cambria Math"/>
                                </a:rPr>
                                <m:t>S</m:t>
                              </m:r>
                            </m:e>
                          </m:d>
                        </m:num>
                        <m:den>
                          <m:r>
                            <m:rPr>
                              <m:sty m:val="p"/>
                            </m:rPr>
                            <a:rPr lang="en-US" b="0" i="0" smtClean="0">
                              <a:latin typeface="Cambria Math"/>
                            </a:rPr>
                            <m:t>Umax</m:t>
                          </m:r>
                          <m:d>
                            <m:dPr>
                              <m:begChr m:val="["/>
                              <m:endChr m:val="]"/>
                              <m:ctrlPr>
                                <a:rPr lang="en-US" b="0" i="1" smtClean="0">
                                  <a:latin typeface="Cambria Math"/>
                                </a:rPr>
                              </m:ctrlPr>
                            </m:dPr>
                            <m:e>
                              <m:r>
                                <m:rPr>
                                  <m:sty m:val="p"/>
                                </m:rPr>
                                <a:rPr lang="en-US" b="0" i="0" smtClean="0">
                                  <a:latin typeface="Cambria Math"/>
                                </a:rPr>
                                <m:t>S</m:t>
                              </m:r>
                            </m:e>
                          </m:d>
                        </m:den>
                      </m:f>
                    </m:oMath>
                  </m:oMathPara>
                </a14:m>
                <a:endParaRPr lang="en-US"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i="1">
                              <a:latin typeface="Cambria Math"/>
                            </a:rPr>
                          </m:ctrlPr>
                        </m:fPr>
                        <m:num>
                          <m:r>
                            <a:rPr lang="en-US" i="0">
                              <a:latin typeface="Cambria Math"/>
                            </a:rPr>
                            <m:t>1</m:t>
                          </m:r>
                        </m:num>
                        <m:den>
                          <m:r>
                            <m:rPr>
                              <m:sty m:val="p"/>
                            </m:rPr>
                            <a:rPr lang="en-US" i="0">
                              <a:latin typeface="Cambria Math"/>
                            </a:rPr>
                            <m:t>Uo</m:t>
                          </m:r>
                        </m:den>
                      </m:f>
                      <m:r>
                        <a:rPr lang="en-US" i="0">
                          <a:latin typeface="Cambria Math"/>
                        </a:rPr>
                        <m:t>=</m:t>
                      </m:r>
                      <m:f>
                        <m:fPr>
                          <m:ctrlPr>
                            <a:rPr lang="en-US" i="1">
                              <a:latin typeface="Cambria Math"/>
                            </a:rPr>
                          </m:ctrlPr>
                        </m:fPr>
                        <m:num>
                          <m:r>
                            <m:rPr>
                              <m:sty m:val="p"/>
                            </m:rPr>
                            <a:rPr lang="en-US" i="0">
                              <a:latin typeface="Cambria Math"/>
                            </a:rPr>
                            <m:t>Km</m:t>
                          </m:r>
                        </m:num>
                        <m:den>
                          <m:r>
                            <m:rPr>
                              <m:sty m:val="p"/>
                            </m:rPr>
                            <a:rPr lang="en-US" i="0">
                              <a:latin typeface="Cambria Math"/>
                            </a:rPr>
                            <m:t>Umax</m:t>
                          </m:r>
                        </m:den>
                      </m:f>
                      <m:f>
                        <m:fPr>
                          <m:ctrlPr>
                            <a:rPr lang="en-US" i="1" smtClean="0">
                              <a:latin typeface="Cambria Math"/>
                            </a:rPr>
                          </m:ctrlPr>
                        </m:fPr>
                        <m:num>
                          <m:r>
                            <a:rPr lang="en-US" b="0" i="0" smtClean="0">
                              <a:latin typeface="Cambria Math"/>
                            </a:rPr>
                            <m:t>1</m:t>
                          </m:r>
                        </m:num>
                        <m:den>
                          <m:d>
                            <m:dPr>
                              <m:begChr m:val="["/>
                              <m:endChr m:val="]"/>
                              <m:ctrlPr>
                                <a:rPr lang="en-US" i="1" smtClean="0">
                                  <a:latin typeface="Cambria Math"/>
                                </a:rPr>
                              </m:ctrlPr>
                            </m:dPr>
                            <m:e>
                              <m:r>
                                <m:rPr>
                                  <m:sty m:val="p"/>
                                </m:rPr>
                                <a:rPr lang="en-US" b="0" i="0" smtClean="0">
                                  <a:latin typeface="Cambria Math"/>
                                </a:rPr>
                                <m:t>S</m:t>
                              </m:r>
                            </m:e>
                          </m:d>
                        </m:den>
                      </m:f>
                      <m:r>
                        <a:rPr lang="en-US" b="0" i="0" smtClean="0">
                          <a:latin typeface="Cambria Math"/>
                        </a:rPr>
                        <m:t>+</m:t>
                      </m:r>
                      <m:f>
                        <m:fPr>
                          <m:ctrlPr>
                            <a:rPr lang="en-US" b="0" i="1" smtClean="0">
                              <a:latin typeface="Cambria Math"/>
                            </a:rPr>
                          </m:ctrlPr>
                        </m:fPr>
                        <m:num>
                          <m:d>
                            <m:dPr>
                              <m:begChr m:val="["/>
                              <m:endChr m:val="]"/>
                              <m:ctrlPr>
                                <a:rPr lang="en-US" b="0" i="1" smtClean="0">
                                  <a:latin typeface="Cambria Math"/>
                                </a:rPr>
                              </m:ctrlPr>
                            </m:dPr>
                            <m:e>
                              <m:r>
                                <m:rPr>
                                  <m:sty m:val="p"/>
                                </m:rPr>
                                <a:rPr lang="en-US" b="0" i="0" smtClean="0">
                                  <a:latin typeface="Cambria Math"/>
                                </a:rPr>
                                <m:t>S</m:t>
                              </m:r>
                            </m:e>
                          </m:d>
                        </m:num>
                        <m:den>
                          <m:r>
                            <m:rPr>
                              <m:sty m:val="p"/>
                            </m:rPr>
                            <a:rPr lang="en-US" b="0" i="0" smtClean="0">
                              <a:latin typeface="Cambria Math"/>
                            </a:rPr>
                            <m:t>Umax</m:t>
                          </m:r>
                        </m:den>
                      </m:f>
                      <m:f>
                        <m:fPr>
                          <m:ctrlPr>
                            <a:rPr lang="en-US" b="0" i="1" smtClean="0">
                              <a:latin typeface="Cambria Math"/>
                            </a:rPr>
                          </m:ctrlPr>
                        </m:fPr>
                        <m:num>
                          <m:r>
                            <a:rPr lang="en-US" b="0" i="0" smtClean="0">
                              <a:latin typeface="Cambria Math"/>
                            </a:rPr>
                            <m:t>1</m:t>
                          </m:r>
                        </m:num>
                        <m:den>
                          <m:d>
                            <m:dPr>
                              <m:begChr m:val="["/>
                              <m:endChr m:val="]"/>
                              <m:ctrlPr>
                                <a:rPr lang="en-US" b="0" i="1" smtClean="0">
                                  <a:latin typeface="Cambria Math"/>
                                </a:rPr>
                              </m:ctrlPr>
                            </m:dPr>
                            <m:e>
                              <m:r>
                                <m:rPr>
                                  <m:sty m:val="p"/>
                                </m:rPr>
                                <a:rPr lang="en-US" b="0" i="0" smtClean="0">
                                  <a:latin typeface="Cambria Math"/>
                                </a:rPr>
                                <m:t>S</m:t>
                              </m:r>
                            </m:e>
                          </m:d>
                        </m:den>
                      </m:f>
                    </m:oMath>
                  </m:oMathPara>
                </a14:m>
                <a:endParaRPr lang="en-US"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b="1" i="1" smtClean="0">
                              <a:solidFill>
                                <a:srgbClr val="004A82"/>
                              </a:solidFill>
                              <a:latin typeface="Cambria Math"/>
                            </a:rPr>
                          </m:ctrlPr>
                        </m:fPr>
                        <m:num>
                          <m:r>
                            <a:rPr lang="en-US" b="1" i="0">
                              <a:solidFill>
                                <a:srgbClr val="004A82"/>
                              </a:solidFill>
                              <a:latin typeface="Cambria Math"/>
                            </a:rPr>
                            <m:t>𝟏</m:t>
                          </m:r>
                        </m:num>
                        <m:den>
                          <m:r>
                            <a:rPr lang="en-US" b="1" i="0">
                              <a:solidFill>
                                <a:srgbClr val="004A82"/>
                              </a:solidFill>
                              <a:latin typeface="Cambria Math"/>
                            </a:rPr>
                            <m:t>𝐔𝐨</m:t>
                          </m:r>
                        </m:den>
                      </m:f>
                      <m:r>
                        <a:rPr lang="en-US" b="1" i="0">
                          <a:solidFill>
                            <a:srgbClr val="004A82"/>
                          </a:solidFill>
                          <a:latin typeface="Cambria Math"/>
                        </a:rPr>
                        <m:t>=</m:t>
                      </m:r>
                      <m:f>
                        <m:fPr>
                          <m:ctrlPr>
                            <a:rPr lang="en-US" b="1" i="1">
                              <a:solidFill>
                                <a:srgbClr val="004A82"/>
                              </a:solidFill>
                              <a:latin typeface="Cambria Math"/>
                            </a:rPr>
                          </m:ctrlPr>
                        </m:fPr>
                        <m:num>
                          <m:r>
                            <a:rPr lang="en-US" b="1" i="0">
                              <a:solidFill>
                                <a:srgbClr val="004A82"/>
                              </a:solidFill>
                              <a:latin typeface="Cambria Math"/>
                            </a:rPr>
                            <m:t>𝐊𝐦</m:t>
                          </m:r>
                        </m:num>
                        <m:den>
                          <m:r>
                            <a:rPr lang="en-US" b="1" i="0">
                              <a:solidFill>
                                <a:srgbClr val="004A82"/>
                              </a:solidFill>
                              <a:latin typeface="Cambria Math"/>
                            </a:rPr>
                            <m:t>𝐔𝐦𝐚𝐱</m:t>
                          </m:r>
                        </m:den>
                      </m:f>
                      <m:f>
                        <m:fPr>
                          <m:ctrlPr>
                            <a:rPr lang="en-US" b="1" i="1">
                              <a:solidFill>
                                <a:srgbClr val="004A82"/>
                              </a:solidFill>
                              <a:latin typeface="Cambria Math"/>
                            </a:rPr>
                          </m:ctrlPr>
                        </m:fPr>
                        <m:num>
                          <m:r>
                            <a:rPr lang="en-US" b="1" i="0">
                              <a:solidFill>
                                <a:srgbClr val="004A82"/>
                              </a:solidFill>
                              <a:latin typeface="Cambria Math"/>
                            </a:rPr>
                            <m:t>𝟏</m:t>
                          </m:r>
                        </m:num>
                        <m:den>
                          <m:d>
                            <m:dPr>
                              <m:begChr m:val="["/>
                              <m:endChr m:val="]"/>
                              <m:ctrlPr>
                                <a:rPr lang="en-US" b="1" i="1">
                                  <a:solidFill>
                                    <a:srgbClr val="004A82"/>
                                  </a:solidFill>
                                  <a:latin typeface="Cambria Math"/>
                                </a:rPr>
                              </m:ctrlPr>
                            </m:dPr>
                            <m:e>
                              <m:r>
                                <a:rPr lang="en-US" b="1" i="0">
                                  <a:solidFill>
                                    <a:srgbClr val="004A82"/>
                                  </a:solidFill>
                                  <a:latin typeface="Cambria Math"/>
                                </a:rPr>
                                <m:t>𝐒</m:t>
                              </m:r>
                            </m:e>
                          </m:d>
                        </m:den>
                      </m:f>
                      <m:r>
                        <a:rPr lang="en-US" b="1" i="0">
                          <a:solidFill>
                            <a:srgbClr val="004A82"/>
                          </a:solidFill>
                          <a:latin typeface="Cambria Math"/>
                        </a:rPr>
                        <m:t>+</m:t>
                      </m:r>
                      <m:f>
                        <m:fPr>
                          <m:ctrlPr>
                            <a:rPr lang="en-US" b="1" i="1">
                              <a:solidFill>
                                <a:srgbClr val="004A82"/>
                              </a:solidFill>
                              <a:latin typeface="Cambria Math"/>
                            </a:rPr>
                          </m:ctrlPr>
                        </m:fPr>
                        <m:num>
                          <m:r>
                            <a:rPr lang="en-US" b="1" i="0" smtClean="0">
                              <a:solidFill>
                                <a:srgbClr val="004A82"/>
                              </a:solidFill>
                              <a:latin typeface="Cambria Math"/>
                            </a:rPr>
                            <m:t>𝟏</m:t>
                          </m:r>
                        </m:num>
                        <m:den>
                          <m:r>
                            <a:rPr lang="en-US" b="1" i="0">
                              <a:solidFill>
                                <a:srgbClr val="004A82"/>
                              </a:solidFill>
                              <a:latin typeface="Cambria Math"/>
                            </a:rPr>
                            <m:t>𝐔𝐦𝐚𝐱</m:t>
                          </m:r>
                        </m:den>
                      </m:f>
                    </m:oMath>
                  </m:oMathPara>
                </a14:m>
                <a:endParaRPr lang="en-US" b="1"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r>
                        <m:rPr>
                          <m:sty m:val="p"/>
                        </m:rPr>
                        <a:rPr lang="en-US" b="0" i="0" smtClean="0">
                          <a:latin typeface="Cambria Math"/>
                        </a:rPr>
                        <m:t>y</m:t>
                      </m:r>
                      <m:r>
                        <a:rPr lang="en-US" b="0" i="0" smtClean="0">
                          <a:latin typeface="Cambria Math"/>
                        </a:rPr>
                        <m:t>=</m:t>
                      </m:r>
                      <m:r>
                        <m:rPr>
                          <m:sty m:val="p"/>
                        </m:rPr>
                        <a:rPr lang="el-GR" b="0" i="0" smtClean="0">
                          <a:latin typeface="Cambria Math"/>
                        </a:rPr>
                        <m:t>α</m:t>
                      </m:r>
                      <m:r>
                        <m:rPr>
                          <m:sty m:val="p"/>
                        </m:rPr>
                        <a:rPr lang="en-US" b="0" i="0" smtClean="0">
                          <a:latin typeface="Cambria Math"/>
                        </a:rPr>
                        <m:t>x</m:t>
                      </m:r>
                      <m:r>
                        <a:rPr lang="en-US" b="0" i="0" smtClean="0">
                          <a:latin typeface="Cambria Math"/>
                        </a:rPr>
                        <m:t>+</m:t>
                      </m:r>
                      <m:r>
                        <m:rPr>
                          <m:sty m:val="p"/>
                        </m:rPr>
                        <a:rPr lang="el-GR" b="0" i="0" smtClean="0">
                          <a:latin typeface="Cambria Math"/>
                        </a:rPr>
                        <m:t>β</m:t>
                      </m:r>
                    </m:oMath>
                  </m:oMathPara>
                </a14:m>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idx="1"/>
              </p:nvPr>
            </p:nvSpPr>
            <p:spPr>
              <a:xfrm>
                <a:off x="457200" y="1196752"/>
                <a:ext cx="3970784" cy="5040560"/>
              </a:xfrm>
              <a:blipFill rotWithShape="1">
                <a:blip r:embed="rId3"/>
                <a:stretch>
                  <a:fillRect/>
                </a:stretch>
              </a:blipFill>
            </p:spPr>
            <p:txBody>
              <a:bodyPr/>
              <a:lstStyle/>
              <a:p>
                <a:r>
                  <a:rPr lang="el-GR">
                    <a:noFill/>
                  </a:rPr>
                  <a:t> </a:t>
                </a:r>
              </a:p>
            </p:txBody>
          </p:sp>
        </mc:Fallback>
      </mc:AlternateContent>
      <p:sp>
        <p:nvSpPr>
          <p:cNvPr id="19471" name="AutoShape 24"/>
          <p:cNvSpPr>
            <a:spLocks/>
          </p:cNvSpPr>
          <p:nvPr/>
        </p:nvSpPr>
        <p:spPr bwMode="auto">
          <a:xfrm>
            <a:off x="3851920" y="4105275"/>
            <a:ext cx="457200" cy="1600200"/>
          </a:xfrm>
          <a:prstGeom prst="rightBrace">
            <a:avLst>
              <a:gd name="adj1" fmla="val 29167"/>
              <a:gd name="adj2" fmla="val 5125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95"/>
              </a:defRPr>
            </a:lvl1pPr>
            <a:lvl2pPr marL="742950" indent="-285750">
              <a:defRPr sz="2400">
                <a:solidFill>
                  <a:schemeClr val="tx1"/>
                </a:solidFill>
                <a:latin typeface="Times New Roman" pitchFamily="18" charset="-95"/>
              </a:defRPr>
            </a:lvl2pPr>
            <a:lvl3pPr marL="1143000" indent="-228600">
              <a:defRPr sz="2400">
                <a:solidFill>
                  <a:schemeClr val="tx1"/>
                </a:solidFill>
                <a:latin typeface="Times New Roman" pitchFamily="18" charset="-95"/>
              </a:defRPr>
            </a:lvl3pPr>
            <a:lvl4pPr marL="1600200" indent="-228600">
              <a:defRPr sz="2400">
                <a:solidFill>
                  <a:schemeClr val="tx1"/>
                </a:solidFill>
                <a:latin typeface="Times New Roman" pitchFamily="18" charset="-95"/>
              </a:defRPr>
            </a:lvl4pPr>
            <a:lvl5pPr marL="2057400" indent="-228600">
              <a:defRPr sz="2400">
                <a:solidFill>
                  <a:schemeClr val="tx1"/>
                </a:solidFill>
                <a:latin typeface="Times New Roman" pitchFamily="18" charset="-95"/>
              </a:defRPr>
            </a:lvl5pPr>
            <a:lvl6pPr marL="2514600" indent="-228600" eaLnBrk="0" fontAlgn="base" hangingPunct="0">
              <a:spcBef>
                <a:spcPct val="0"/>
              </a:spcBef>
              <a:spcAft>
                <a:spcPct val="0"/>
              </a:spcAft>
              <a:defRPr sz="2400">
                <a:solidFill>
                  <a:schemeClr val="tx1"/>
                </a:solidFill>
                <a:latin typeface="Times New Roman" pitchFamily="18" charset="-95"/>
              </a:defRPr>
            </a:lvl6pPr>
            <a:lvl7pPr marL="2971800" indent="-228600" eaLnBrk="0" fontAlgn="base" hangingPunct="0">
              <a:spcBef>
                <a:spcPct val="0"/>
              </a:spcBef>
              <a:spcAft>
                <a:spcPct val="0"/>
              </a:spcAft>
              <a:defRPr sz="2400">
                <a:solidFill>
                  <a:schemeClr val="tx1"/>
                </a:solidFill>
                <a:latin typeface="Times New Roman" pitchFamily="18" charset="-95"/>
              </a:defRPr>
            </a:lvl7pPr>
            <a:lvl8pPr marL="3429000" indent="-228600" eaLnBrk="0" fontAlgn="base" hangingPunct="0">
              <a:spcBef>
                <a:spcPct val="0"/>
              </a:spcBef>
              <a:spcAft>
                <a:spcPct val="0"/>
              </a:spcAft>
              <a:defRPr sz="2400">
                <a:solidFill>
                  <a:schemeClr val="tx1"/>
                </a:solidFill>
                <a:latin typeface="Times New Roman" pitchFamily="18" charset="-95"/>
              </a:defRPr>
            </a:lvl8pPr>
            <a:lvl9pPr marL="3886200" indent="-228600" eaLnBrk="0" fontAlgn="base" hangingPunct="0">
              <a:spcBef>
                <a:spcPct val="0"/>
              </a:spcBef>
              <a:spcAft>
                <a:spcPct val="0"/>
              </a:spcAft>
              <a:defRPr sz="2400">
                <a:solidFill>
                  <a:schemeClr val="tx1"/>
                </a:solidFill>
                <a:latin typeface="Times New Roman" pitchFamily="18" charset="-95"/>
              </a:defRPr>
            </a:lvl9pPr>
          </a:lstStyle>
          <a:p>
            <a:endParaRPr lang="el-GR" altLang="el-GR" dirty="0"/>
          </a:p>
        </p:txBody>
      </p:sp>
      <p:sp>
        <p:nvSpPr>
          <p:cNvPr id="19472" name="AutoShape 25"/>
          <p:cNvSpPr>
            <a:spLocks noChangeArrowheads="1"/>
          </p:cNvSpPr>
          <p:nvPr/>
        </p:nvSpPr>
        <p:spPr bwMode="auto">
          <a:xfrm>
            <a:off x="4499992" y="4662487"/>
            <a:ext cx="838200" cy="485775"/>
          </a:xfrm>
          <a:custGeom>
            <a:avLst/>
            <a:gdLst>
              <a:gd name="T0" fmla="*/ 628650 w 21600"/>
              <a:gd name="T1" fmla="*/ 0 h 21600"/>
              <a:gd name="T2" fmla="*/ 0 w 21600"/>
              <a:gd name="T3" fmla="*/ 242888 h 21600"/>
              <a:gd name="T4" fmla="*/ 628650 w 21600"/>
              <a:gd name="T5" fmla="*/ 485775 h 21600"/>
              <a:gd name="T6" fmla="*/ 838200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4A82"/>
          </a:solidFill>
          <a:ln w="9525">
            <a:solidFill>
              <a:schemeClr val="tx1"/>
            </a:solidFill>
            <a:miter lim="800000"/>
            <a:headEnd/>
            <a:tailEnd/>
          </a:ln>
          <a:effectLst/>
        </p:spPr>
        <p:txBody>
          <a:bodyPr wrap="none" anchor="ctr"/>
          <a:lstStyle/>
          <a:p>
            <a:endParaRPr lang="el-GR" dirty="0"/>
          </a:p>
        </p:txBody>
      </p:sp>
      <mc:AlternateContent xmlns:mc="http://schemas.openxmlformats.org/markup-compatibility/2006" xmlns:a14="http://schemas.microsoft.com/office/drawing/2010/main">
        <mc:Choice Requires="a14">
          <p:sp>
            <p:nvSpPr>
              <p:cNvPr id="13338" name="Text Box 26"/>
              <p:cNvSpPr txBox="1">
                <a:spLocks noChangeArrowheads="1"/>
              </p:cNvSpPr>
              <p:nvPr/>
            </p:nvSpPr>
            <p:spPr bwMode="auto">
              <a:xfrm>
                <a:off x="5652120" y="3933056"/>
                <a:ext cx="2055813" cy="2324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Aft>
                    <a:spcPts val="1200"/>
                  </a:spcAft>
                  <a:defRPr/>
                </a:pPr>
                <a14:m>
                  <m:oMathPara xmlns:m="http://schemas.openxmlformats.org/officeDocument/2006/math">
                    <m:oMathParaPr>
                      <m:jc m:val="centerGroup"/>
                    </m:oMathParaPr>
                    <m:oMath xmlns:m="http://schemas.openxmlformats.org/officeDocument/2006/math">
                      <m:r>
                        <m:rPr>
                          <m:sty m:val="p"/>
                        </m:rPr>
                        <a:rPr lang="en-US" altLang="el-GR" sz="2000" b="0" i="0" smtClean="0">
                          <a:latin typeface="Cambria Math"/>
                        </a:rPr>
                        <m:t>y</m:t>
                      </m:r>
                      <m:r>
                        <a:rPr lang="en-US" altLang="el-GR" sz="2000" b="0" i="0" smtClean="0">
                          <a:latin typeface="Cambria Math"/>
                        </a:rPr>
                        <m:t>=</m:t>
                      </m:r>
                      <m:f>
                        <m:fPr>
                          <m:type m:val="lin"/>
                          <m:ctrlPr>
                            <a:rPr lang="en-US" altLang="el-GR" sz="2000" b="0" i="1" smtClean="0">
                              <a:latin typeface="Cambria Math"/>
                            </a:rPr>
                          </m:ctrlPr>
                        </m:fPr>
                        <m:num>
                          <m:r>
                            <a:rPr lang="en-US" altLang="el-GR" sz="2000" b="0" i="0" smtClean="0">
                              <a:latin typeface="Cambria Math"/>
                            </a:rPr>
                            <m:t>1</m:t>
                          </m:r>
                        </m:num>
                        <m:den>
                          <m:r>
                            <m:rPr>
                              <m:sty m:val="p"/>
                            </m:rPr>
                            <a:rPr lang="en-US" altLang="el-GR" sz="2000" b="0" i="0" smtClean="0">
                              <a:latin typeface="Cambria Math"/>
                            </a:rPr>
                            <m:t>Uo</m:t>
                          </m:r>
                        </m:den>
                      </m:f>
                    </m:oMath>
                  </m:oMathPara>
                </a14:m>
                <a:endParaRPr lang="en-US" altLang="el-GR" sz="2000" dirty="0" smtClean="0">
                  <a:latin typeface="+mn-lt"/>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n-US" altLang="el-GR" sz="2000" b="0" i="0" smtClean="0">
                          <a:latin typeface="Cambria Math"/>
                        </a:rPr>
                        <m:t>x</m:t>
                      </m:r>
                      <m:r>
                        <a:rPr lang="en-US" altLang="el-GR" sz="2000" i="0">
                          <a:latin typeface="Cambria Math"/>
                        </a:rPr>
                        <m:t>=</m:t>
                      </m:r>
                      <m:f>
                        <m:fPr>
                          <m:type m:val="lin"/>
                          <m:ctrlPr>
                            <a:rPr lang="en-US" altLang="el-GR" sz="2000" i="1">
                              <a:latin typeface="Cambria Math"/>
                            </a:rPr>
                          </m:ctrlPr>
                        </m:fPr>
                        <m:num>
                          <m:r>
                            <a:rPr lang="en-US" altLang="el-GR" sz="2000" i="0">
                              <a:latin typeface="Cambria Math"/>
                            </a:rPr>
                            <m:t>1</m:t>
                          </m:r>
                        </m:num>
                        <m:den>
                          <m:d>
                            <m:dPr>
                              <m:begChr m:val="["/>
                              <m:endChr m:val="]"/>
                              <m:ctrlPr>
                                <a:rPr lang="en-US" altLang="el-GR" sz="2000" i="1" smtClean="0">
                                  <a:latin typeface="Cambria Math"/>
                                </a:rPr>
                              </m:ctrlPr>
                            </m:dPr>
                            <m:e>
                              <m:r>
                                <m:rPr>
                                  <m:sty m:val="p"/>
                                </m:rPr>
                                <a:rPr lang="en-US" altLang="el-GR" sz="2000" b="0" i="0" smtClean="0">
                                  <a:latin typeface="Cambria Math"/>
                                </a:rPr>
                                <m:t>S</m:t>
                              </m:r>
                            </m:e>
                          </m:d>
                        </m:den>
                      </m:f>
                    </m:oMath>
                  </m:oMathPara>
                </a14:m>
                <a:endParaRPr lang="en-US" altLang="el-GR" sz="2000" dirty="0" smtClean="0">
                  <a:latin typeface="+mn-lt"/>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l-GR" altLang="el-GR" sz="2000" b="0" i="0" smtClean="0">
                          <a:latin typeface="Cambria Math"/>
                        </a:rPr>
                        <m:t>α</m:t>
                      </m:r>
                      <m:r>
                        <a:rPr lang="el-GR" altLang="el-GR" sz="2000" b="0" i="0" smtClean="0">
                          <a:latin typeface="Cambria Math"/>
                        </a:rPr>
                        <m:t>=</m:t>
                      </m:r>
                      <m:f>
                        <m:fPr>
                          <m:ctrlPr>
                            <a:rPr lang="el-GR" altLang="el-GR" sz="2000" b="0" i="1" smtClean="0">
                              <a:latin typeface="Cambria Math"/>
                            </a:rPr>
                          </m:ctrlPr>
                        </m:fPr>
                        <m:num>
                          <m:r>
                            <m:rPr>
                              <m:sty m:val="p"/>
                            </m:rPr>
                            <a:rPr lang="en-US" altLang="el-GR" sz="2000" b="0" i="0" smtClean="0">
                              <a:latin typeface="Cambria Math"/>
                            </a:rPr>
                            <m:t>Km</m:t>
                          </m:r>
                        </m:num>
                        <m:den>
                          <m:r>
                            <m:rPr>
                              <m:sty m:val="p"/>
                            </m:rPr>
                            <a:rPr lang="en-US" altLang="el-GR" sz="2000" b="0" i="0" smtClean="0">
                              <a:latin typeface="Cambria Math"/>
                            </a:rPr>
                            <m:t>Umax</m:t>
                          </m:r>
                        </m:den>
                      </m:f>
                    </m:oMath>
                  </m:oMathPara>
                </a14:m>
                <a:endParaRPr lang="en-US" altLang="el-GR" sz="2000" dirty="0" smtClean="0">
                  <a:latin typeface="+mn-lt"/>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l-GR" altLang="el-GR" sz="2000" b="0" i="0" smtClean="0">
                          <a:latin typeface="Cambria Math"/>
                        </a:rPr>
                        <m:t>β</m:t>
                      </m:r>
                      <m:r>
                        <a:rPr lang="el-GR" altLang="el-GR" sz="2000" i="0">
                          <a:latin typeface="Cambria Math"/>
                        </a:rPr>
                        <m:t>=</m:t>
                      </m:r>
                      <m:f>
                        <m:fPr>
                          <m:ctrlPr>
                            <a:rPr lang="el-GR" altLang="el-GR" sz="2000" i="1">
                              <a:latin typeface="Cambria Math"/>
                            </a:rPr>
                          </m:ctrlPr>
                        </m:fPr>
                        <m:num>
                          <m:r>
                            <a:rPr lang="el-GR" altLang="el-GR" sz="2000" b="0" i="0" smtClean="0">
                              <a:latin typeface="Cambria Math"/>
                            </a:rPr>
                            <m:t>1</m:t>
                          </m:r>
                        </m:num>
                        <m:den>
                          <m:r>
                            <m:rPr>
                              <m:sty m:val="p"/>
                            </m:rPr>
                            <a:rPr lang="en-US" altLang="el-GR" sz="2000" i="0">
                              <a:latin typeface="Cambria Math"/>
                            </a:rPr>
                            <m:t>Umax</m:t>
                          </m:r>
                        </m:den>
                      </m:f>
                    </m:oMath>
                  </m:oMathPara>
                </a14:m>
                <a:endParaRPr lang="el-GR" altLang="el-GR" sz="2000" dirty="0">
                  <a:latin typeface="+mn-lt"/>
                </a:endParaRPr>
              </a:p>
            </p:txBody>
          </p:sp>
        </mc:Choice>
        <mc:Fallback xmlns="">
          <p:sp>
            <p:nvSpPr>
              <p:cNvPr id="13338" name="Text Box 26"/>
              <p:cNvSpPr txBox="1">
                <a:spLocks noRot="1" noChangeAspect="1" noMove="1" noResize="1" noEditPoints="1" noAdjustHandles="1" noChangeArrowheads="1" noChangeShapeType="1" noTextEdit="1"/>
              </p:cNvSpPr>
              <p:nvPr/>
            </p:nvSpPr>
            <p:spPr bwMode="auto">
              <a:xfrm>
                <a:off x="5652120" y="3933056"/>
                <a:ext cx="2055813" cy="2324034"/>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Τίτλος 3"/>
          <p:cNvSpPr>
            <a:spLocks noGrp="1"/>
          </p:cNvSpPr>
          <p:nvPr>
            <p:ph type="title"/>
          </p:nvPr>
        </p:nvSpPr>
        <p:spPr/>
        <p:txBody>
          <a:bodyPr/>
          <a:lstStyle/>
          <a:p>
            <a:r>
              <a:rPr lang="el-GR" dirty="0"/>
              <a:t>Υπολογισμός κινητικών παραμέτρων </a:t>
            </a:r>
            <a:r>
              <a:rPr lang="en-US" sz="3000" b="0" dirty="0"/>
              <a:t>3</a:t>
            </a:r>
            <a:r>
              <a:rPr lang="el-GR" sz="3000" b="0" dirty="0" smtClean="0"/>
              <a:t>/</a:t>
            </a:r>
            <a:r>
              <a:rPr lang="en-US" sz="3000" b="0" dirty="0" smtClean="0"/>
              <a:t>14</a:t>
            </a:r>
            <a:endParaRPr lang="el-GR" dirty="0"/>
          </a:p>
        </p:txBody>
      </p:sp>
    </p:spTree>
    <p:extLst>
      <p:ext uri="{BB962C8B-B14F-4D97-AF65-F5344CB8AC3E}">
        <p14:creationId xmlns:p14="http://schemas.microsoft.com/office/powerpoint/2010/main" val="1927073409"/>
      </p:ext>
    </p:extLst>
  </p:cSld>
  <p:clrMapOvr>
    <a:masterClrMapping/>
  </p:clrMapOvr>
  <mc:AlternateContent xmlns:mc="http://schemas.openxmlformats.org/markup-compatibility/2006" xmlns:p14="http://schemas.microsoft.com/office/powerpoint/2010/main">
    <mc:Choice Requires="p14">
      <p:transition p14:dur="0">
        <p:sndAc>
          <p:stSnd>
            <p:snd r:embed="rId2" name="Γραφομηχανή.wav"/>
          </p:stSnd>
        </p:sndAc>
      </p:transition>
    </mc:Choice>
    <mc:Fallback xmlns="">
      <p:transition>
        <p:sndAc>
          <p:stSnd>
            <p:snd r:embed="rId5" name="Γραφομηχανή.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p:cNvGraphicFramePr>
          <p:nvPr>
            <p:extLst>
              <p:ext uri="{D42A27DB-BD31-4B8C-83A1-F6EECF244321}">
                <p14:modId xmlns:p14="http://schemas.microsoft.com/office/powerpoint/2010/main" val="1827101546"/>
              </p:ext>
            </p:extLst>
          </p:nvPr>
        </p:nvGraphicFramePr>
        <p:xfrm>
          <a:off x="1403648" y="1821656"/>
          <a:ext cx="5521027" cy="3767584"/>
        </p:xfrm>
        <a:graphic>
          <a:graphicData uri="http://schemas.openxmlformats.org/drawingml/2006/chart">
            <c:chart xmlns:c="http://schemas.openxmlformats.org/drawingml/2006/chart" xmlns:r="http://schemas.openxmlformats.org/officeDocument/2006/relationships" r:id="rId3"/>
          </a:graphicData>
        </a:graphic>
      </p:graphicFrame>
      <p:cxnSp>
        <p:nvCxnSpPr>
          <p:cNvPr id="20483" name="Ευθεία γραμμή σύνδεσης 3"/>
          <p:cNvCxnSpPr>
            <a:cxnSpLocks noChangeShapeType="1"/>
          </p:cNvCxnSpPr>
          <p:nvPr/>
        </p:nvCxnSpPr>
        <p:spPr bwMode="auto">
          <a:xfrm>
            <a:off x="2915816" y="2132856"/>
            <a:ext cx="0" cy="345638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 name="Ευθεία γραμμή σύνδεσης 5"/>
          <p:cNvCxnSpPr>
            <a:cxnSpLocks noChangeShapeType="1"/>
          </p:cNvCxnSpPr>
          <p:nvPr/>
        </p:nvCxnSpPr>
        <p:spPr bwMode="auto">
          <a:xfrm>
            <a:off x="3275856" y="2132434"/>
            <a:ext cx="0" cy="34568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TextBox 6"/>
          <p:cNvSpPr txBox="1">
            <a:spLocks noChangeArrowheads="1"/>
          </p:cNvSpPr>
          <p:nvPr/>
        </p:nvSpPr>
        <p:spPr bwMode="auto">
          <a:xfrm>
            <a:off x="2411760" y="5589240"/>
            <a:ext cx="143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95"/>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95"/>
              </a:defRPr>
            </a:lvl2pPr>
            <a:lvl3pPr marL="1143000" indent="-228600">
              <a:spcBef>
                <a:spcPct val="20000"/>
              </a:spcBef>
              <a:buChar char="•"/>
              <a:defRPr kumimoji="1" sz="2400">
                <a:solidFill>
                  <a:schemeClr val="tx1"/>
                </a:solidFill>
                <a:latin typeface="Times New Roman" pitchFamily="18" charset="-95"/>
              </a:defRPr>
            </a:lvl3pPr>
            <a:lvl4pPr marL="1600200" indent="-228600">
              <a:spcBef>
                <a:spcPct val="20000"/>
              </a:spcBef>
              <a:buChar char="–"/>
              <a:defRPr kumimoji="1" sz="2000">
                <a:solidFill>
                  <a:schemeClr val="tx1"/>
                </a:solidFill>
                <a:latin typeface="Times New Roman" pitchFamily="18" charset="-95"/>
              </a:defRPr>
            </a:lvl4pPr>
            <a:lvl5pPr marL="2057400" indent="-228600">
              <a:spcBef>
                <a:spcPct val="20000"/>
              </a:spcBef>
              <a:buChar char="»"/>
              <a:defRPr kumimoji="1" sz="2000">
                <a:solidFill>
                  <a:schemeClr val="tx1"/>
                </a:solidFill>
                <a:latin typeface="Times New Roman" pitchFamily="18" charset="-95"/>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95"/>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95"/>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95"/>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95"/>
              </a:defRPr>
            </a:lvl9pPr>
          </a:lstStyle>
          <a:p>
            <a:pPr>
              <a:spcBef>
                <a:spcPct val="0"/>
              </a:spcBef>
              <a:buClrTx/>
              <a:buFontTx/>
              <a:buNone/>
            </a:pPr>
            <a:r>
              <a:rPr kumimoji="0" lang="en-US" altLang="el-GR" sz="2400" dirty="0">
                <a:latin typeface="+mn-lt"/>
              </a:rPr>
              <a:t>dS/dt=V</a:t>
            </a:r>
            <a:endParaRPr kumimoji="0" lang="el-GR" altLang="el-GR" sz="2400" dirty="0">
              <a:latin typeface="+mn-lt"/>
            </a:endParaRPr>
          </a:p>
        </p:txBody>
      </p:sp>
      <p:sp>
        <p:nvSpPr>
          <p:cNvPr id="3" name="Τίτλος 2"/>
          <p:cNvSpPr>
            <a:spLocks noGrp="1"/>
          </p:cNvSpPr>
          <p:nvPr>
            <p:ph type="title"/>
          </p:nvPr>
        </p:nvSpPr>
        <p:spPr/>
        <p:txBody>
          <a:bodyPr/>
          <a:lstStyle/>
          <a:p>
            <a:r>
              <a:rPr lang="el-GR" dirty="0"/>
              <a:t>Υπολογισμός κινητικών παραμέτρων </a:t>
            </a:r>
            <a:r>
              <a:rPr lang="en-US" sz="3000" b="0" dirty="0"/>
              <a:t>4</a:t>
            </a:r>
            <a:r>
              <a:rPr lang="el-GR" sz="3000" b="0" dirty="0" smtClean="0"/>
              <a:t>/</a:t>
            </a:r>
            <a:r>
              <a:rPr lang="en-US" sz="3000" b="0" dirty="0" smtClean="0"/>
              <a:t>14</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16259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Διάγραμμα 6"/>
          <p:cNvGraphicFramePr/>
          <p:nvPr>
            <p:extLst>
              <p:ext uri="{D42A27DB-BD31-4B8C-83A1-F6EECF244321}">
                <p14:modId xmlns:p14="http://schemas.microsoft.com/office/powerpoint/2010/main" val="3414115891"/>
              </p:ext>
            </p:extLst>
          </p:nvPr>
        </p:nvGraphicFramePr>
        <p:xfrm>
          <a:off x="683568" y="836712"/>
          <a:ext cx="7772400"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p:cNvSpPr>
            <a:spLocks noGrp="1"/>
          </p:cNvSpPr>
          <p:nvPr>
            <p:ph type="title"/>
          </p:nvPr>
        </p:nvSpPr>
        <p:spPr>
          <a:xfrm>
            <a:off x="395536" y="0"/>
            <a:ext cx="8229600" cy="737320"/>
          </a:xfrm>
        </p:spPr>
        <p:txBody>
          <a:bodyPr>
            <a:normAutofit/>
          </a:bodyPr>
          <a:lstStyle/>
          <a:p>
            <a:r>
              <a:rPr lang="el-GR" dirty="0"/>
              <a:t>Υπολογισμός κινητικών παραμέτρων </a:t>
            </a:r>
            <a:r>
              <a:rPr lang="en-US" sz="3000" b="0" dirty="0" smtClean="0"/>
              <a:t>5</a:t>
            </a:r>
            <a:r>
              <a:rPr lang="el-GR" sz="3000" b="0" dirty="0" smtClean="0"/>
              <a:t>/</a:t>
            </a:r>
            <a:r>
              <a:rPr lang="en-US" sz="3000" b="0" dirty="0" smtClean="0"/>
              <a:t>14</a:t>
            </a:r>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3528247"/>
              </p:ext>
            </p:extLst>
          </p:nvPr>
        </p:nvGraphicFramePr>
        <p:xfrm>
          <a:off x="755575" y="2708920"/>
          <a:ext cx="3168351" cy="3744411"/>
        </p:xfrm>
        <a:graphic>
          <a:graphicData uri="http://schemas.openxmlformats.org/drawingml/2006/table">
            <a:tbl>
              <a:tblPr firstRow="1"/>
              <a:tblGrid>
                <a:gridCol w="930351"/>
                <a:gridCol w="746000"/>
                <a:gridCol w="746000"/>
                <a:gridCol w="746000"/>
              </a:tblGrid>
              <a:tr h="340401">
                <a:tc>
                  <a:txBody>
                    <a:bodyPr/>
                    <a:lstStyle/>
                    <a:p>
                      <a:pPr algn="r" fontAlgn="b"/>
                      <a:r>
                        <a:rPr lang="el-GR" sz="1800" b="1" i="0" u="none" strike="noStrike" dirty="0">
                          <a:solidFill>
                            <a:srgbClr val="FFFFFF"/>
                          </a:solidFill>
                          <a:effectLst/>
                          <a:latin typeface="Calibri"/>
                        </a:rPr>
                        <a:t>Στήλη1</a:t>
                      </a:r>
                    </a:p>
                  </a:txBody>
                  <a:tcPr marL="24190" marR="24190" marT="9523"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800" b="1" i="0" u="none" strike="noStrike" dirty="0">
                          <a:solidFill>
                            <a:srgbClr val="FFFFFF"/>
                          </a:solidFill>
                          <a:effectLst/>
                          <a:latin typeface="Calibri"/>
                        </a:rPr>
                        <a:t>E1</a:t>
                      </a:r>
                    </a:p>
                  </a:txBody>
                  <a:tcPr marL="24190" marR="24190" marT="9523"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800" b="1" i="0" u="none" strike="noStrike" dirty="0">
                          <a:solidFill>
                            <a:srgbClr val="FFFFFF"/>
                          </a:solidFill>
                          <a:effectLst/>
                          <a:latin typeface="Calibri"/>
                        </a:rPr>
                        <a:t>E2</a:t>
                      </a:r>
                    </a:p>
                  </a:txBody>
                  <a:tcPr marL="24190" marR="24190" marT="9523"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r" fontAlgn="b"/>
                      <a:r>
                        <a:rPr lang="en-US" sz="1800" b="1" i="0" u="none" strike="noStrike" dirty="0">
                          <a:solidFill>
                            <a:srgbClr val="FFFFFF"/>
                          </a:solidFill>
                          <a:effectLst/>
                          <a:latin typeface="Calibri"/>
                        </a:rPr>
                        <a:t>E3</a:t>
                      </a:r>
                    </a:p>
                  </a:txBody>
                  <a:tcPr marL="24190" marR="24190" marT="9523"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r>
              <a:tr h="340401">
                <a:tc>
                  <a:txBody>
                    <a:bodyPr/>
                    <a:lstStyle/>
                    <a:p>
                      <a:pPr algn="r" fontAlgn="b"/>
                      <a:r>
                        <a:rPr lang="el-GR" sz="1800" b="0" i="0" u="none" strike="noStrike" dirty="0">
                          <a:solidFill>
                            <a:srgbClr val="FFFFFF"/>
                          </a:solidFill>
                          <a:effectLst/>
                          <a:latin typeface="Calibri"/>
                        </a:rPr>
                        <a:t>Χρόνος</a:t>
                      </a:r>
                    </a:p>
                  </a:txBody>
                  <a:tcPr marL="24190" marR="24190" marT="9523"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r" fontAlgn="b"/>
                      <a:r>
                        <a:rPr lang="en-US" sz="1800" b="0" i="0" u="none" strike="noStrike" dirty="0">
                          <a:solidFill>
                            <a:srgbClr val="FFFFFF"/>
                          </a:solidFill>
                          <a:effectLst/>
                          <a:latin typeface="Calibri"/>
                        </a:rPr>
                        <a:t>[P1]</a:t>
                      </a:r>
                    </a:p>
                  </a:txBody>
                  <a:tcPr marL="24190" marR="24190" marT="9523"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r" fontAlgn="b"/>
                      <a:r>
                        <a:rPr lang="en-US" sz="1800" b="0" i="0" u="none" strike="noStrike" dirty="0">
                          <a:solidFill>
                            <a:srgbClr val="FFFFFF"/>
                          </a:solidFill>
                          <a:effectLst/>
                          <a:latin typeface="Calibri"/>
                        </a:rPr>
                        <a:t>[P2]</a:t>
                      </a:r>
                    </a:p>
                  </a:txBody>
                  <a:tcPr marL="24190" marR="24190" marT="9523"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r" fontAlgn="b"/>
                      <a:r>
                        <a:rPr lang="en-US" sz="1800" b="0" i="0" u="none" strike="noStrike" dirty="0">
                          <a:solidFill>
                            <a:srgbClr val="FFFFFF"/>
                          </a:solidFill>
                          <a:effectLst/>
                          <a:latin typeface="Calibri"/>
                        </a:rPr>
                        <a:t>[P3]</a:t>
                      </a:r>
                    </a:p>
                  </a:txBody>
                  <a:tcPr marL="24190" marR="24190" marT="9523"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r>
              <a:tr h="340401">
                <a:tc>
                  <a:txBody>
                    <a:bodyPr/>
                    <a:lstStyle/>
                    <a:p>
                      <a:pPr algn="r" fontAlgn="b"/>
                      <a:r>
                        <a:rPr lang="el-GR" sz="1800" b="0" i="0" u="none" strike="noStrike" dirty="0">
                          <a:solidFill>
                            <a:srgbClr val="FFFFFF"/>
                          </a:solidFill>
                          <a:effectLst/>
                          <a:latin typeface="Calibri"/>
                        </a:rPr>
                        <a:t>1</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4190" marR="24190" marT="9523" marB="0" anchor="b">
                    <a:lnL>
                      <a:noFill/>
                    </a:lnL>
                    <a:lnR>
                      <a:noFill/>
                    </a:lnR>
                    <a:lnT>
                      <a:noFill/>
                    </a:lnT>
                    <a:lnB>
                      <a:noFill/>
                    </a:lnB>
                    <a:solidFill>
                      <a:srgbClr val="737373"/>
                    </a:solidFill>
                  </a:tcPr>
                </a:tc>
              </a:tr>
              <a:tr h="340401">
                <a:tc>
                  <a:txBody>
                    <a:bodyPr/>
                    <a:lstStyle/>
                    <a:p>
                      <a:pPr algn="r" fontAlgn="b"/>
                      <a:r>
                        <a:rPr lang="el-GR" sz="1800" b="0" i="0" u="none" strike="noStrike" dirty="0">
                          <a:solidFill>
                            <a:srgbClr val="FFFFFF"/>
                          </a:solidFill>
                          <a:effectLst/>
                          <a:latin typeface="Calibri"/>
                        </a:rPr>
                        <a:t>2</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16</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8</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3</a:t>
                      </a:r>
                    </a:p>
                  </a:txBody>
                  <a:tcPr marL="24190" marR="24190" marT="9523" marB="0" anchor="b">
                    <a:lnL>
                      <a:noFill/>
                    </a:lnL>
                    <a:lnR>
                      <a:noFill/>
                    </a:lnR>
                    <a:lnT>
                      <a:noFill/>
                    </a:lnT>
                    <a:lnB>
                      <a:noFill/>
                    </a:lnB>
                    <a:solidFill>
                      <a:srgbClr val="404040"/>
                    </a:solidFill>
                  </a:tcPr>
                </a:tc>
              </a:tr>
              <a:tr h="340401">
                <a:tc>
                  <a:txBody>
                    <a:bodyPr/>
                    <a:lstStyle/>
                    <a:p>
                      <a:pPr algn="r" fontAlgn="b"/>
                      <a:r>
                        <a:rPr lang="el-GR" sz="1800" b="0" i="0" u="none" strike="noStrike" dirty="0">
                          <a:solidFill>
                            <a:srgbClr val="FFFFFF"/>
                          </a:solidFill>
                          <a:effectLst/>
                          <a:latin typeface="Calibri"/>
                        </a:rPr>
                        <a:t>3</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32</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16</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4</a:t>
                      </a:r>
                    </a:p>
                  </a:txBody>
                  <a:tcPr marL="24190" marR="24190" marT="9523" marB="0" anchor="b">
                    <a:lnL>
                      <a:noFill/>
                    </a:lnL>
                    <a:lnR>
                      <a:noFill/>
                    </a:lnR>
                    <a:lnT>
                      <a:noFill/>
                    </a:lnT>
                    <a:lnB>
                      <a:noFill/>
                    </a:lnB>
                    <a:solidFill>
                      <a:srgbClr val="737373"/>
                    </a:solidFill>
                  </a:tcPr>
                </a:tc>
              </a:tr>
              <a:tr h="340401">
                <a:tc>
                  <a:txBody>
                    <a:bodyPr/>
                    <a:lstStyle/>
                    <a:p>
                      <a:pPr algn="r" fontAlgn="b"/>
                      <a:r>
                        <a:rPr lang="el-GR" sz="1800" b="0" i="0" u="none" strike="noStrike" dirty="0">
                          <a:solidFill>
                            <a:srgbClr val="FFFFFF"/>
                          </a:solidFill>
                          <a:effectLst/>
                          <a:latin typeface="Calibri"/>
                        </a:rPr>
                        <a:t>4</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40</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24</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6</a:t>
                      </a:r>
                    </a:p>
                  </a:txBody>
                  <a:tcPr marL="24190" marR="24190" marT="9523" marB="0" anchor="b">
                    <a:lnL>
                      <a:noFill/>
                    </a:lnL>
                    <a:lnR>
                      <a:noFill/>
                    </a:lnR>
                    <a:lnT>
                      <a:noFill/>
                    </a:lnT>
                    <a:lnB>
                      <a:noFill/>
                    </a:lnB>
                    <a:solidFill>
                      <a:srgbClr val="404040"/>
                    </a:solidFill>
                  </a:tcPr>
                </a:tc>
              </a:tr>
              <a:tr h="340401">
                <a:tc>
                  <a:txBody>
                    <a:bodyPr/>
                    <a:lstStyle/>
                    <a:p>
                      <a:pPr algn="r" fontAlgn="b"/>
                      <a:r>
                        <a:rPr lang="el-GR" sz="1800" b="0" i="0" u="none" strike="noStrike" dirty="0">
                          <a:solidFill>
                            <a:srgbClr val="FFFFFF"/>
                          </a:solidFill>
                          <a:effectLst/>
                          <a:latin typeface="Calibri"/>
                        </a:rPr>
                        <a:t>5</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45</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32</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8</a:t>
                      </a:r>
                    </a:p>
                  </a:txBody>
                  <a:tcPr marL="24190" marR="24190" marT="9523" marB="0" anchor="b">
                    <a:lnL>
                      <a:noFill/>
                    </a:lnL>
                    <a:lnR>
                      <a:noFill/>
                    </a:lnR>
                    <a:lnT>
                      <a:noFill/>
                    </a:lnT>
                    <a:lnB>
                      <a:noFill/>
                    </a:lnB>
                    <a:solidFill>
                      <a:srgbClr val="737373"/>
                    </a:solidFill>
                  </a:tcPr>
                </a:tc>
              </a:tr>
              <a:tr h="340401">
                <a:tc>
                  <a:txBody>
                    <a:bodyPr/>
                    <a:lstStyle/>
                    <a:p>
                      <a:pPr algn="r" fontAlgn="b"/>
                      <a:r>
                        <a:rPr lang="el-GR" sz="1800" b="0" i="0" u="none" strike="noStrike" dirty="0">
                          <a:solidFill>
                            <a:srgbClr val="FFFFFF"/>
                          </a:solidFill>
                          <a:effectLst/>
                          <a:latin typeface="Calibri"/>
                        </a:rPr>
                        <a:t>6</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48</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40</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12</a:t>
                      </a:r>
                    </a:p>
                  </a:txBody>
                  <a:tcPr marL="24190" marR="24190" marT="9523" marB="0" anchor="b">
                    <a:lnL>
                      <a:noFill/>
                    </a:lnL>
                    <a:lnR>
                      <a:noFill/>
                    </a:lnR>
                    <a:lnT>
                      <a:noFill/>
                    </a:lnT>
                    <a:lnB>
                      <a:noFill/>
                    </a:lnB>
                    <a:solidFill>
                      <a:srgbClr val="404040"/>
                    </a:solidFill>
                  </a:tcPr>
                </a:tc>
              </a:tr>
              <a:tr h="340401">
                <a:tc>
                  <a:txBody>
                    <a:bodyPr/>
                    <a:lstStyle/>
                    <a:p>
                      <a:pPr algn="r" fontAlgn="b"/>
                      <a:r>
                        <a:rPr lang="el-GR" sz="1800" b="0" i="0" u="none" strike="noStrike" dirty="0">
                          <a:solidFill>
                            <a:srgbClr val="FFFFFF"/>
                          </a:solidFill>
                          <a:effectLst/>
                          <a:latin typeface="Calibri"/>
                        </a:rPr>
                        <a:t>7</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50</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45</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14</a:t>
                      </a:r>
                    </a:p>
                  </a:txBody>
                  <a:tcPr marL="24190" marR="24190" marT="9523" marB="0" anchor="b">
                    <a:lnL>
                      <a:noFill/>
                    </a:lnL>
                    <a:lnR>
                      <a:noFill/>
                    </a:lnR>
                    <a:lnT>
                      <a:noFill/>
                    </a:lnT>
                    <a:lnB>
                      <a:noFill/>
                    </a:lnB>
                    <a:solidFill>
                      <a:srgbClr val="737373"/>
                    </a:solidFill>
                  </a:tcPr>
                </a:tc>
              </a:tr>
              <a:tr h="340401">
                <a:tc>
                  <a:txBody>
                    <a:bodyPr/>
                    <a:lstStyle/>
                    <a:p>
                      <a:pPr algn="r" fontAlgn="b"/>
                      <a:r>
                        <a:rPr lang="el-GR" sz="1800" b="0" i="0" u="none" strike="noStrike" dirty="0">
                          <a:solidFill>
                            <a:srgbClr val="FFFFFF"/>
                          </a:solidFill>
                          <a:effectLst/>
                          <a:latin typeface="Calibri"/>
                        </a:rPr>
                        <a:t>8</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50</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48</a:t>
                      </a:r>
                    </a:p>
                  </a:txBody>
                  <a:tcPr marL="24190" marR="24190" marT="9523"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18</a:t>
                      </a:r>
                    </a:p>
                  </a:txBody>
                  <a:tcPr marL="24190" marR="24190" marT="9523" marB="0" anchor="b">
                    <a:lnL>
                      <a:noFill/>
                    </a:lnL>
                    <a:lnR>
                      <a:noFill/>
                    </a:lnR>
                    <a:lnT>
                      <a:noFill/>
                    </a:lnT>
                    <a:lnB>
                      <a:noFill/>
                    </a:lnB>
                    <a:solidFill>
                      <a:srgbClr val="404040"/>
                    </a:solidFill>
                  </a:tcPr>
                </a:tc>
              </a:tr>
              <a:tr h="340401">
                <a:tc>
                  <a:txBody>
                    <a:bodyPr/>
                    <a:lstStyle/>
                    <a:p>
                      <a:pPr algn="r" fontAlgn="b"/>
                      <a:r>
                        <a:rPr lang="el-GR" sz="1800" b="0" i="0" u="none" strike="noStrike" dirty="0">
                          <a:solidFill>
                            <a:srgbClr val="FFFFFF"/>
                          </a:solidFill>
                          <a:effectLst/>
                          <a:latin typeface="Calibri"/>
                        </a:rPr>
                        <a:t>10</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50</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50</a:t>
                      </a:r>
                    </a:p>
                  </a:txBody>
                  <a:tcPr marL="24190" marR="24190" marT="9523"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20</a:t>
                      </a:r>
                    </a:p>
                  </a:txBody>
                  <a:tcPr marL="24190" marR="24190" marT="9523" marB="0" anchor="b">
                    <a:lnL>
                      <a:noFill/>
                    </a:lnL>
                    <a:lnR>
                      <a:noFill/>
                    </a:lnR>
                    <a:lnT>
                      <a:noFill/>
                    </a:lnT>
                    <a:lnB>
                      <a:noFill/>
                    </a:lnB>
                    <a:solidFill>
                      <a:srgbClr val="737373"/>
                    </a:solidFill>
                  </a:tcPr>
                </a:tc>
              </a:tr>
            </a:tbl>
          </a:graphicData>
        </a:graphic>
      </p:graphicFrame>
      <p:graphicFrame>
        <p:nvGraphicFramePr>
          <p:cNvPr id="21553" name="Θέση περιεχομένου 4"/>
          <p:cNvGraphicFramePr>
            <a:graphicFrameLocks noGrp="1"/>
          </p:cNvGraphicFramePr>
          <p:nvPr>
            <p:ph sz="half" idx="4294967295"/>
            <p:extLst>
              <p:ext uri="{D42A27DB-BD31-4B8C-83A1-F6EECF244321}">
                <p14:modId xmlns:p14="http://schemas.microsoft.com/office/powerpoint/2010/main" val="664817845"/>
              </p:ext>
            </p:extLst>
          </p:nvPr>
        </p:nvGraphicFramePr>
        <p:xfrm>
          <a:off x="4427984" y="2420888"/>
          <a:ext cx="4032448" cy="4320480"/>
        </p:xfrm>
        <a:graphic>
          <a:graphicData uri="http://schemas.openxmlformats.org/presentationml/2006/ole">
            <mc:AlternateContent xmlns:mc="http://schemas.openxmlformats.org/markup-compatibility/2006">
              <mc:Choice xmlns:v="urn:schemas-microsoft-com:vml" Requires="v">
                <p:oleObj spid="_x0000_s1048" r:id="rId9" imgW="3913971" imgH="4212701" progId="Excel.Chart.8">
                  <p:embed/>
                </p:oleObj>
              </mc:Choice>
              <mc:Fallback>
                <p:oleObj r:id="rId9" imgW="3913971" imgH="4212701" progId="Excel.Chart.8">
                  <p:embed/>
                  <p:pic>
                    <p:nvPicPr>
                      <p:cNvPr id="0" name=""/>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2420888"/>
                        <a:ext cx="4032448" cy="4320480"/>
                      </a:xfrm>
                      <a:prstGeom prst="rect">
                        <a:avLst/>
                      </a:prstGeom>
                      <a:noFill/>
                      <a:ln>
                        <a:noFill/>
                      </a:ln>
                    </p:spPr>
                  </p:pic>
                </p:oleObj>
              </mc:Fallback>
            </mc:AlternateContent>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3193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Διάγραμμα 9"/>
          <p:cNvGraphicFramePr/>
          <p:nvPr>
            <p:extLst>
              <p:ext uri="{D42A27DB-BD31-4B8C-83A1-F6EECF244321}">
                <p14:modId xmlns:p14="http://schemas.microsoft.com/office/powerpoint/2010/main" val="1340367096"/>
              </p:ext>
            </p:extLst>
          </p:nvPr>
        </p:nvGraphicFramePr>
        <p:xfrm>
          <a:off x="685800" y="1205880"/>
          <a:ext cx="7772400" cy="854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p:cNvSpPr>
            <a:spLocks noGrp="1"/>
          </p:cNvSpPr>
          <p:nvPr>
            <p:ph type="title"/>
          </p:nvPr>
        </p:nvSpPr>
        <p:spPr/>
        <p:txBody>
          <a:bodyPr/>
          <a:lstStyle/>
          <a:p>
            <a:r>
              <a:rPr lang="el-GR" dirty="0"/>
              <a:t>Υπολογισμός κινητικών παραμέτρων </a:t>
            </a:r>
            <a:r>
              <a:rPr lang="en-US" sz="3000" b="0" dirty="0" smtClean="0"/>
              <a:t>6</a:t>
            </a:r>
            <a:r>
              <a:rPr lang="el-GR" sz="3000" b="0" dirty="0" smtClean="0"/>
              <a:t>/</a:t>
            </a:r>
            <a:r>
              <a:rPr lang="en-US" sz="3000" b="0" dirty="0" smtClean="0"/>
              <a:t>14</a:t>
            </a:r>
            <a:endParaRPr lang="el-GR" dirty="0"/>
          </a:p>
        </p:txBody>
      </p:sp>
      <p:graphicFrame>
        <p:nvGraphicFramePr>
          <p:cNvPr id="9" name="Θέση περιεχομένου 8"/>
          <p:cNvGraphicFramePr>
            <a:graphicFrameLocks noGrp="1"/>
          </p:cNvGraphicFramePr>
          <p:nvPr>
            <p:ph idx="1"/>
            <p:extLst>
              <p:ext uri="{D42A27DB-BD31-4B8C-83A1-F6EECF244321}">
                <p14:modId xmlns:p14="http://schemas.microsoft.com/office/powerpoint/2010/main" val="2664738835"/>
              </p:ext>
            </p:extLst>
          </p:nvPr>
        </p:nvGraphicFramePr>
        <p:xfrm>
          <a:off x="179512" y="2420888"/>
          <a:ext cx="3698213" cy="2160587"/>
        </p:xfrm>
        <a:graphic>
          <a:graphicData uri="http://schemas.openxmlformats.org/drawingml/2006/table">
            <a:tbl>
              <a:tblPr firstRow="1"/>
              <a:tblGrid>
                <a:gridCol w="776122"/>
                <a:gridCol w="896772"/>
                <a:gridCol w="1065047"/>
                <a:gridCol w="960272"/>
              </a:tblGrid>
              <a:tr h="449231">
                <a:tc>
                  <a:txBody>
                    <a:bodyPr/>
                    <a:lstStyle/>
                    <a:p>
                      <a:pPr algn="l" fontAlgn="b"/>
                      <a:r>
                        <a:rPr lang="el-GR" sz="1800" b="1" i="0" u="none" strike="noStrike" dirty="0" smtClean="0">
                          <a:solidFill>
                            <a:srgbClr val="FFFFFF"/>
                          </a:solidFill>
                          <a:effectLst/>
                          <a:latin typeface="Calibri"/>
                        </a:rPr>
                        <a:t>1</a:t>
                      </a:r>
                      <a:endParaRPr lang="el-GR" sz="1800" b="1" i="0" u="none" strike="noStrike" dirty="0">
                        <a:solidFill>
                          <a:srgbClr val="FFFFFF"/>
                        </a:solidFill>
                        <a:effectLst/>
                        <a:latin typeface="Calibri"/>
                      </a:endParaRPr>
                    </a:p>
                  </a:txBody>
                  <a:tcPr marL="25317" marR="25317" marT="9527"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smtClean="0">
                          <a:solidFill>
                            <a:srgbClr val="FFFFFF"/>
                          </a:solidFill>
                          <a:effectLst/>
                          <a:latin typeface="Calibri"/>
                        </a:rPr>
                        <a:t>E1  5 mg</a:t>
                      </a:r>
                      <a:endParaRPr lang="en-US" sz="1800" b="1" i="0" u="none" strike="noStrike" dirty="0">
                        <a:solidFill>
                          <a:srgbClr val="FFFFFF"/>
                        </a:solidFill>
                        <a:effectLst/>
                        <a:latin typeface="Calibri"/>
                      </a:endParaRPr>
                    </a:p>
                  </a:txBody>
                  <a:tcPr marL="25317" marR="25317" marT="9527"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smtClean="0">
                          <a:solidFill>
                            <a:srgbClr val="FFFFFF"/>
                          </a:solidFill>
                          <a:effectLst/>
                          <a:latin typeface="Calibri"/>
                        </a:rPr>
                        <a:t>E2    10mg</a:t>
                      </a:r>
                      <a:endParaRPr lang="en-US" sz="1800" b="1" i="0" u="none" strike="noStrike" dirty="0">
                        <a:solidFill>
                          <a:srgbClr val="FFFFFF"/>
                        </a:solidFill>
                        <a:effectLst/>
                        <a:latin typeface="Calibri"/>
                      </a:endParaRPr>
                    </a:p>
                  </a:txBody>
                  <a:tcPr marL="25317" marR="25317" marT="9527"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smtClean="0">
                          <a:solidFill>
                            <a:srgbClr val="FFFFFF"/>
                          </a:solidFill>
                          <a:effectLst/>
                          <a:latin typeface="Calibri"/>
                        </a:rPr>
                        <a:t>E3  20mg</a:t>
                      </a:r>
                      <a:endParaRPr lang="en-US" sz="1800" b="1" i="0" u="none" strike="noStrike" dirty="0">
                        <a:solidFill>
                          <a:srgbClr val="FFFFFF"/>
                        </a:solidFill>
                        <a:effectLst/>
                        <a:latin typeface="Calibri"/>
                      </a:endParaRPr>
                    </a:p>
                  </a:txBody>
                  <a:tcPr marL="25317" marR="25317" marT="9527"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r>
              <a:tr h="427839">
                <a:tc>
                  <a:txBody>
                    <a:bodyPr/>
                    <a:lstStyle/>
                    <a:p>
                      <a:pPr algn="l" fontAlgn="b"/>
                      <a:r>
                        <a:rPr lang="el-GR" sz="1800" b="0" i="0" u="none" strike="noStrike" dirty="0">
                          <a:solidFill>
                            <a:srgbClr val="FFFFFF"/>
                          </a:solidFill>
                          <a:effectLst/>
                          <a:latin typeface="Calibri"/>
                        </a:rPr>
                        <a:t>Χρόνος</a:t>
                      </a:r>
                    </a:p>
                  </a:txBody>
                  <a:tcPr marL="25317" marR="25317" marT="9527"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l" fontAlgn="b"/>
                      <a:r>
                        <a:rPr lang="en-US" sz="1800" b="0" i="0" u="none" strike="noStrike" dirty="0">
                          <a:solidFill>
                            <a:srgbClr val="FFFFFF"/>
                          </a:solidFill>
                          <a:effectLst/>
                          <a:latin typeface="Calibri"/>
                        </a:rPr>
                        <a:t>[P1]</a:t>
                      </a:r>
                    </a:p>
                  </a:txBody>
                  <a:tcPr marL="25317" marR="25317" marT="9527"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l" fontAlgn="b"/>
                      <a:r>
                        <a:rPr lang="en-US" sz="1800" b="0" i="0" u="none" strike="noStrike" dirty="0">
                          <a:solidFill>
                            <a:srgbClr val="FFFFFF"/>
                          </a:solidFill>
                          <a:effectLst/>
                          <a:latin typeface="Calibri"/>
                        </a:rPr>
                        <a:t>[P2]</a:t>
                      </a:r>
                    </a:p>
                  </a:txBody>
                  <a:tcPr marL="25317" marR="25317" marT="9527"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l" fontAlgn="b"/>
                      <a:r>
                        <a:rPr lang="en-US" sz="1800" b="0" i="0" u="none" strike="noStrike" dirty="0">
                          <a:solidFill>
                            <a:srgbClr val="FFFFFF"/>
                          </a:solidFill>
                          <a:effectLst/>
                          <a:latin typeface="Calibri"/>
                        </a:rPr>
                        <a:t>[P3]</a:t>
                      </a:r>
                    </a:p>
                  </a:txBody>
                  <a:tcPr marL="25317" marR="25317" marT="9527" marB="0" anchor="b">
                    <a:lnL>
                      <a:noFill/>
                    </a:lnL>
                    <a:lnR>
                      <a:noFill/>
                    </a:lnR>
                    <a:lnT w="12700" cap="flat" cmpd="sng" algn="ctr">
                      <a:solidFill>
                        <a:srgbClr val="FFFFFF"/>
                      </a:solidFill>
                      <a:prstDash val="solid"/>
                      <a:round/>
                      <a:headEnd type="none" w="med" len="med"/>
                      <a:tailEnd type="none" w="med" len="med"/>
                    </a:lnT>
                    <a:lnB>
                      <a:noFill/>
                    </a:lnB>
                    <a:solidFill>
                      <a:srgbClr val="404040"/>
                    </a:solidFill>
                  </a:tcPr>
                </a:tc>
              </a:tr>
              <a:tr h="427839">
                <a:tc>
                  <a:txBody>
                    <a:bodyPr/>
                    <a:lstStyle/>
                    <a:p>
                      <a:pPr algn="r" fontAlgn="b"/>
                      <a:r>
                        <a:rPr lang="el-GR" sz="1800" b="0" i="0" u="none" strike="noStrike" dirty="0">
                          <a:solidFill>
                            <a:srgbClr val="FFFFFF"/>
                          </a:solidFill>
                          <a:effectLst/>
                          <a:latin typeface="Calibri"/>
                        </a:rPr>
                        <a:t>1</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2</a:t>
                      </a:r>
                    </a:p>
                  </a:txBody>
                  <a:tcPr marL="25317" marR="25317" marT="9527" marB="0" anchor="b">
                    <a:lnL>
                      <a:noFill/>
                    </a:lnL>
                    <a:lnR>
                      <a:noFill/>
                    </a:lnR>
                    <a:lnT>
                      <a:noFill/>
                    </a:lnT>
                    <a:lnB>
                      <a:noFill/>
                    </a:lnB>
                    <a:solidFill>
                      <a:srgbClr val="737373"/>
                    </a:solidFill>
                  </a:tcPr>
                </a:tc>
              </a:tr>
              <a:tr h="427839">
                <a:tc>
                  <a:txBody>
                    <a:bodyPr/>
                    <a:lstStyle/>
                    <a:p>
                      <a:pPr algn="r" fontAlgn="b"/>
                      <a:r>
                        <a:rPr lang="el-GR" sz="1800" b="0" i="0" u="none" strike="noStrike" dirty="0">
                          <a:solidFill>
                            <a:srgbClr val="FFFFFF"/>
                          </a:solidFill>
                          <a:effectLst/>
                          <a:latin typeface="Calibri"/>
                        </a:rPr>
                        <a:t>2</a:t>
                      </a:r>
                    </a:p>
                  </a:txBody>
                  <a:tcPr marL="25317" marR="25317" marT="9527"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16</a:t>
                      </a:r>
                    </a:p>
                  </a:txBody>
                  <a:tcPr marL="25317" marR="25317" marT="9527"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8</a:t>
                      </a:r>
                    </a:p>
                  </a:txBody>
                  <a:tcPr marL="25317" marR="25317" marT="9527" marB="0" anchor="b">
                    <a:lnL>
                      <a:noFill/>
                    </a:lnL>
                    <a:lnR>
                      <a:noFill/>
                    </a:lnR>
                    <a:lnT>
                      <a:noFill/>
                    </a:lnT>
                    <a:lnB>
                      <a:noFill/>
                    </a:lnB>
                    <a:solidFill>
                      <a:srgbClr val="404040"/>
                    </a:solidFill>
                  </a:tcPr>
                </a:tc>
                <a:tc>
                  <a:txBody>
                    <a:bodyPr/>
                    <a:lstStyle/>
                    <a:p>
                      <a:pPr algn="r" fontAlgn="b"/>
                      <a:r>
                        <a:rPr lang="el-GR" sz="1800" b="0" i="0" u="none" strike="noStrike" dirty="0">
                          <a:solidFill>
                            <a:srgbClr val="FFFFFF"/>
                          </a:solidFill>
                          <a:effectLst/>
                          <a:latin typeface="Calibri"/>
                        </a:rPr>
                        <a:t>3</a:t>
                      </a:r>
                    </a:p>
                  </a:txBody>
                  <a:tcPr marL="25317" marR="25317" marT="9527" marB="0" anchor="b">
                    <a:lnL>
                      <a:noFill/>
                    </a:lnL>
                    <a:lnR>
                      <a:noFill/>
                    </a:lnR>
                    <a:lnT>
                      <a:noFill/>
                    </a:lnT>
                    <a:lnB>
                      <a:noFill/>
                    </a:lnB>
                    <a:solidFill>
                      <a:srgbClr val="404040"/>
                    </a:solidFill>
                  </a:tcPr>
                </a:tc>
              </a:tr>
              <a:tr h="427839">
                <a:tc>
                  <a:txBody>
                    <a:bodyPr/>
                    <a:lstStyle/>
                    <a:p>
                      <a:pPr algn="r" fontAlgn="b"/>
                      <a:r>
                        <a:rPr lang="el-GR" sz="1800" b="0" i="0" u="none" strike="noStrike" dirty="0">
                          <a:solidFill>
                            <a:srgbClr val="FFFFFF"/>
                          </a:solidFill>
                          <a:effectLst/>
                          <a:latin typeface="Calibri"/>
                        </a:rPr>
                        <a:t>3</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32</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16</a:t>
                      </a:r>
                    </a:p>
                  </a:txBody>
                  <a:tcPr marL="25317" marR="25317" marT="9527" marB="0" anchor="b">
                    <a:lnL>
                      <a:noFill/>
                    </a:lnL>
                    <a:lnR>
                      <a:noFill/>
                    </a:lnR>
                    <a:lnT>
                      <a:noFill/>
                    </a:lnT>
                    <a:lnB>
                      <a:noFill/>
                    </a:lnB>
                    <a:solidFill>
                      <a:srgbClr val="737373"/>
                    </a:solidFill>
                  </a:tcPr>
                </a:tc>
                <a:tc>
                  <a:txBody>
                    <a:bodyPr/>
                    <a:lstStyle/>
                    <a:p>
                      <a:pPr algn="r" fontAlgn="b"/>
                      <a:r>
                        <a:rPr lang="el-GR" sz="1800" b="0" i="0" u="none" strike="noStrike" dirty="0">
                          <a:solidFill>
                            <a:srgbClr val="FFFFFF"/>
                          </a:solidFill>
                          <a:effectLst/>
                          <a:latin typeface="Calibri"/>
                        </a:rPr>
                        <a:t>4</a:t>
                      </a:r>
                    </a:p>
                  </a:txBody>
                  <a:tcPr marL="25317" marR="25317" marT="9527" marB="0" anchor="b">
                    <a:lnL>
                      <a:noFill/>
                    </a:lnL>
                    <a:lnR>
                      <a:noFill/>
                    </a:lnR>
                    <a:lnT>
                      <a:noFill/>
                    </a:lnT>
                    <a:lnB>
                      <a:noFill/>
                    </a:lnB>
                    <a:solidFill>
                      <a:srgbClr val="737373"/>
                    </a:solidFill>
                  </a:tcPr>
                </a:tc>
              </a:tr>
            </a:tbl>
          </a:graphicData>
        </a:graphic>
      </p:graphicFrame>
      <p:graphicFrame>
        <p:nvGraphicFramePr>
          <p:cNvPr id="22553" name="Θέση περιεχομένου 11"/>
          <p:cNvGraphicFramePr>
            <a:graphicFrameLocks noGrp="1"/>
          </p:cNvGraphicFramePr>
          <p:nvPr>
            <p:ph sz="half" idx="4294967295"/>
            <p:extLst>
              <p:ext uri="{D42A27DB-BD31-4B8C-83A1-F6EECF244321}">
                <p14:modId xmlns:p14="http://schemas.microsoft.com/office/powerpoint/2010/main" val="4229523338"/>
              </p:ext>
            </p:extLst>
          </p:nvPr>
        </p:nvGraphicFramePr>
        <p:xfrm>
          <a:off x="3923928" y="2060848"/>
          <a:ext cx="4896544" cy="4608512"/>
        </p:xfrm>
        <a:graphic>
          <a:graphicData uri="http://schemas.openxmlformats.org/presentationml/2006/ole">
            <mc:AlternateContent xmlns:mc="http://schemas.openxmlformats.org/markup-compatibility/2006">
              <mc:Choice xmlns:v="urn:schemas-microsoft-com:vml" Requires="v">
                <p:oleObj spid="_x0000_s2072" r:id="rId9" imgW="4346825" imgH="4426080" progId="Excel.Chart.8">
                  <p:embed/>
                </p:oleObj>
              </mc:Choice>
              <mc:Fallback>
                <p:oleObj r:id="rId9" imgW="4346825" imgH="4426080" progId="Excel.Chart.8">
                  <p:embed/>
                  <p:pic>
                    <p:nvPicPr>
                      <p:cNvPr id="0" name=""/>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928" y="2060848"/>
                        <a:ext cx="4896544" cy="4608512"/>
                      </a:xfrm>
                      <a:prstGeom prst="rect">
                        <a:avLst/>
                      </a:prstGeom>
                      <a:noFill/>
                      <a:ln>
                        <a:noFill/>
                      </a:ln>
                    </p:spPr>
                  </p:pic>
                </p:oleObj>
              </mc:Fallback>
            </mc:AlternateContent>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96012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6" name="Θέση περιεχομένου 4"/>
          <p:cNvGraphicFramePr>
            <a:graphicFrameLocks noGrp="1"/>
          </p:cNvGraphicFramePr>
          <p:nvPr>
            <p:ph idx="1"/>
            <p:extLst>
              <p:ext uri="{D42A27DB-BD31-4B8C-83A1-F6EECF244321}">
                <p14:modId xmlns:p14="http://schemas.microsoft.com/office/powerpoint/2010/main" val="4071519161"/>
              </p:ext>
            </p:extLst>
          </p:nvPr>
        </p:nvGraphicFramePr>
        <p:xfrm>
          <a:off x="4499992" y="1124744"/>
          <a:ext cx="4410075" cy="5040313"/>
        </p:xfrm>
        <a:graphic>
          <a:graphicData uri="http://schemas.openxmlformats.org/presentationml/2006/ole">
            <mc:AlternateContent xmlns:mc="http://schemas.openxmlformats.org/markup-compatibility/2006">
              <mc:Choice xmlns:v="urn:schemas-microsoft-com:vml" Requires="v">
                <p:oleObj spid="_x0000_s3097" r:id="rId4" imgW="5212532" imgH="5956308" progId="Excel.Chart.8">
                  <p:embed/>
                </p:oleObj>
              </mc:Choice>
              <mc:Fallback>
                <p:oleObj r:id="rId4" imgW="5212532" imgH="5956308"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124744"/>
                        <a:ext cx="4410075"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55" name="Θέση κειμένου 3"/>
          <p:cNvSpPr>
            <a:spLocks noGrp="1"/>
          </p:cNvSpPr>
          <p:nvPr>
            <p:ph type="body" sz="half" idx="4294967295"/>
          </p:nvPr>
        </p:nvSpPr>
        <p:spPr>
          <a:xfrm>
            <a:off x="107504" y="1268760"/>
            <a:ext cx="4392488" cy="4281488"/>
          </a:xfrm>
        </p:spPr>
        <p:txBody>
          <a:bodyPr>
            <a:normAutofit/>
          </a:bodyPr>
          <a:lstStyle/>
          <a:p>
            <a:r>
              <a:rPr lang="el-GR" altLang="el-GR" sz="2200" dirty="0" smtClean="0"/>
              <a:t>Η </a:t>
            </a:r>
            <a:r>
              <a:rPr lang="el-GR" altLang="el-GR" sz="2200" b="1" dirty="0" smtClean="0"/>
              <a:t>ενεργότητα του Ενζύμου </a:t>
            </a:r>
            <a:r>
              <a:rPr lang="el-GR" altLang="el-GR" sz="2200" dirty="0" smtClean="0"/>
              <a:t>μετράται σε </a:t>
            </a:r>
            <a:r>
              <a:rPr lang="en-US" altLang="el-GR" sz="2200" dirty="0" smtClean="0"/>
              <a:t>moles </a:t>
            </a:r>
            <a:r>
              <a:rPr lang="el-GR" altLang="el-GR" sz="2200" dirty="0" smtClean="0"/>
              <a:t>η οποιαδήποτε άλλη ποσότητα υποστρώματος που διασπούνται από μια συγκεκριμένη ποσότητα  Ενζύμου, και συμβολίζεται με α.</a:t>
            </a:r>
          </a:p>
          <a:p>
            <a:endParaRPr lang="el-GR" altLang="el-GR" sz="2200" dirty="0" smtClean="0"/>
          </a:p>
          <a:p>
            <a:pPr marL="355600" indent="0">
              <a:buNone/>
            </a:pPr>
            <a:r>
              <a:rPr lang="el-GR" altLang="el-GR" sz="2600" b="1" dirty="0" smtClean="0"/>
              <a:t>α=χ</a:t>
            </a:r>
            <a:endParaRPr lang="el-GR" altLang="el-GR" sz="2600" b="1" dirty="0"/>
          </a:p>
          <a:p>
            <a:pPr marL="355600" indent="0">
              <a:buNone/>
            </a:pPr>
            <a:r>
              <a:rPr lang="en-US" altLang="el-GR" sz="2600" b="1" dirty="0" smtClean="0"/>
              <a:t>moles/mg Ez</a:t>
            </a:r>
            <a:endParaRPr lang="el-GR" altLang="el-GR" sz="2600" b="1" dirty="0" smtClean="0"/>
          </a:p>
        </p:txBody>
      </p:sp>
      <p:graphicFrame>
        <p:nvGraphicFramePr>
          <p:cNvPr id="8" name="Πίνακας 7"/>
          <p:cNvGraphicFramePr>
            <a:graphicFrameLocks noGrp="1"/>
          </p:cNvGraphicFramePr>
          <p:nvPr>
            <p:extLst>
              <p:ext uri="{D42A27DB-BD31-4B8C-83A1-F6EECF244321}">
                <p14:modId xmlns:p14="http://schemas.microsoft.com/office/powerpoint/2010/main" val="4125965956"/>
              </p:ext>
            </p:extLst>
          </p:nvPr>
        </p:nvGraphicFramePr>
        <p:xfrm>
          <a:off x="3810620" y="4293096"/>
          <a:ext cx="2849612" cy="253365"/>
        </p:xfrm>
        <a:graphic>
          <a:graphicData uri="http://schemas.openxmlformats.org/drawingml/2006/table">
            <a:tbl>
              <a:tblPr/>
              <a:tblGrid>
                <a:gridCol w="1904663"/>
                <a:gridCol w="944949"/>
              </a:tblGrid>
              <a:tr h="190500">
                <a:tc>
                  <a:txBody>
                    <a:bodyPr/>
                    <a:lstStyle/>
                    <a:p>
                      <a:pPr algn="l" fontAlgn="b"/>
                      <a:r>
                        <a:rPr lang="en-US" sz="1600" b="0" i="0" u="none" strike="noStrike" dirty="0">
                          <a:solidFill>
                            <a:srgbClr val="000000"/>
                          </a:solidFill>
                          <a:effectLst/>
                          <a:latin typeface="Calibri"/>
                        </a:rPr>
                        <a:t>A=0,895*10-1,095</a:t>
                      </a:r>
                    </a:p>
                  </a:txBody>
                  <a:tcPr marL="9525" marR="9525" marT="9525" marB="0" anchor="b">
                    <a:lnL>
                      <a:noFill/>
                    </a:lnL>
                    <a:lnR>
                      <a:noFill/>
                    </a:lnR>
                    <a:lnT>
                      <a:noFill/>
                    </a:lnT>
                    <a:lnB>
                      <a:noFill/>
                    </a:lnB>
                  </a:tcPr>
                </a:tc>
                <a:tc>
                  <a:txBody>
                    <a:bodyPr/>
                    <a:lstStyle/>
                    <a:p>
                      <a:pPr algn="r" fontAlgn="b"/>
                      <a:r>
                        <a:rPr lang="el-GR" sz="1600" b="0" i="0" u="none" strike="noStrike" dirty="0">
                          <a:solidFill>
                            <a:srgbClr val="000000"/>
                          </a:solidFill>
                          <a:effectLst/>
                          <a:latin typeface="Calibri"/>
                        </a:rPr>
                        <a:t>7,855</a:t>
                      </a:r>
                    </a:p>
                  </a:txBody>
                  <a:tcPr marL="9525" marR="9525" marT="9525" marB="0" anchor="b">
                    <a:lnL>
                      <a:noFill/>
                    </a:lnL>
                    <a:lnR>
                      <a:noFill/>
                    </a:lnR>
                    <a:lnT>
                      <a:noFill/>
                    </a:lnT>
                    <a:lnB>
                      <a:noFill/>
                    </a:lnB>
                  </a:tcPr>
                </a:tc>
              </a:tr>
            </a:tbl>
          </a:graphicData>
        </a:graphic>
      </p:graphicFrame>
      <p:graphicFrame>
        <p:nvGraphicFramePr>
          <p:cNvPr id="9" name="Πίνακας 8"/>
          <p:cNvGraphicFramePr>
            <a:graphicFrameLocks noGrp="1"/>
          </p:cNvGraphicFramePr>
          <p:nvPr>
            <p:extLst>
              <p:ext uri="{D42A27DB-BD31-4B8C-83A1-F6EECF244321}">
                <p14:modId xmlns:p14="http://schemas.microsoft.com/office/powerpoint/2010/main" val="2806878322"/>
              </p:ext>
            </p:extLst>
          </p:nvPr>
        </p:nvGraphicFramePr>
        <p:xfrm>
          <a:off x="395536" y="4653136"/>
          <a:ext cx="2952328" cy="576263"/>
        </p:xfrm>
        <a:graphic>
          <a:graphicData uri="http://schemas.openxmlformats.org/drawingml/2006/table">
            <a:tbl>
              <a:tblPr/>
              <a:tblGrid>
                <a:gridCol w="1978019"/>
                <a:gridCol w="974309"/>
              </a:tblGrid>
              <a:tr h="576263">
                <a:tc>
                  <a:txBody>
                    <a:bodyPr/>
                    <a:lstStyle/>
                    <a:p>
                      <a:pPr algn="l" fontAlgn="b"/>
                      <a:r>
                        <a:rPr lang="en-US" sz="2000" b="1" i="0" u="none" strike="noStrike" dirty="0">
                          <a:solidFill>
                            <a:srgbClr val="000000"/>
                          </a:solidFill>
                          <a:effectLst/>
                          <a:latin typeface="Calibri"/>
                        </a:rPr>
                        <a:t>A=0,895*10-1,095</a:t>
                      </a:r>
                    </a:p>
                  </a:txBody>
                  <a:tcPr marL="9522" marR="9522" marT="9528" marB="0" anchor="b">
                    <a:lnL>
                      <a:noFill/>
                    </a:lnL>
                    <a:lnR>
                      <a:noFill/>
                    </a:lnR>
                    <a:lnT>
                      <a:noFill/>
                    </a:lnT>
                    <a:lnB>
                      <a:noFill/>
                    </a:lnB>
                  </a:tcPr>
                </a:tc>
                <a:tc>
                  <a:txBody>
                    <a:bodyPr/>
                    <a:lstStyle/>
                    <a:p>
                      <a:pPr algn="r" fontAlgn="b"/>
                      <a:r>
                        <a:rPr lang="el-GR" sz="2000" b="1" i="0" u="none" strike="noStrike" dirty="0">
                          <a:solidFill>
                            <a:srgbClr val="000000"/>
                          </a:solidFill>
                          <a:effectLst/>
                          <a:latin typeface="Calibri"/>
                        </a:rPr>
                        <a:t>7,855</a:t>
                      </a:r>
                    </a:p>
                  </a:txBody>
                  <a:tcPr marL="9522" marR="9522" marT="9528" marB="0" anchor="b">
                    <a:lnL>
                      <a:noFill/>
                    </a:lnL>
                    <a:lnR>
                      <a:noFill/>
                    </a:lnR>
                    <a:lnT>
                      <a:noFill/>
                    </a:lnT>
                    <a:lnB>
                      <a:noFill/>
                    </a:lnB>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4" name="Τίτλος 3"/>
          <p:cNvSpPr>
            <a:spLocks noGrp="1"/>
          </p:cNvSpPr>
          <p:nvPr>
            <p:ph type="title"/>
          </p:nvPr>
        </p:nvSpPr>
        <p:spPr/>
        <p:txBody>
          <a:bodyPr/>
          <a:lstStyle/>
          <a:p>
            <a:r>
              <a:rPr lang="el-GR" dirty="0"/>
              <a:t>Υπολογισμός κινητικών παραμέτρων </a:t>
            </a:r>
            <a:r>
              <a:rPr lang="en-US" sz="3000" b="0" dirty="0"/>
              <a:t>7</a:t>
            </a:r>
            <a:r>
              <a:rPr lang="el-GR" sz="3000" b="0" dirty="0" smtClean="0"/>
              <a:t>/</a:t>
            </a:r>
            <a:r>
              <a:rPr lang="en-US" sz="3000" b="0" dirty="0" smtClean="0"/>
              <a:t>14</a:t>
            </a:r>
            <a:endParaRPr lang="el-GR" dirty="0"/>
          </a:p>
        </p:txBody>
      </p:sp>
    </p:spTree>
    <p:extLst>
      <p:ext uri="{BB962C8B-B14F-4D97-AF65-F5344CB8AC3E}">
        <p14:creationId xmlns:p14="http://schemas.microsoft.com/office/powerpoint/2010/main" val="181330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Στοιχεία </a:t>
            </a:r>
            <a:r>
              <a:rPr lang="el-GR" dirty="0"/>
              <a:t>ενζυματικής </a:t>
            </a:r>
            <a:r>
              <a:rPr lang="el-GR" dirty="0" smtClean="0"/>
              <a:t>κινητικής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dirty="0"/>
              <a:t>Δύο έννοιες θα αναπτυχθούν </a:t>
            </a:r>
            <a:r>
              <a:rPr lang="el-GR" dirty="0" smtClean="0"/>
              <a:t>σε αυτή την ενότητα. </a:t>
            </a:r>
            <a:r>
              <a:rPr lang="el-GR" dirty="0"/>
              <a:t>Η χημική κινητική και η φυσική αναπαράσταση της. Τα ένζυμα επιταχύνουν μία αντίδραση πάνω σε κάποιο υπόστρωμα ή επιτρέπουν αντιδράσεις που, χωρίς αυτά θα ήταν αδύνατο να πραγματοποιηθούν. Για να γίνει αυτό, υποθέτουμε ότι κάποια στιγμή κατά την διάρκεια της κατάλυσης το ένζυμο και ειδικότερα, το ενεργό κέντρο του ενζύμου, βρίσκονται σε επαφή. Ο χρόνος αυτής της επαφής είναι πολύ μικρός. Το αποτέλεσμα της είναι η δημιουργία του προϊόντος. Η φυσική αναπαράσταση αυτού του φαινομένου φαίνεται στο σχήμα 9. Εάν παραστήσουμε με E το ένζυμο, S το υπόστρωμα, ES το σύμπλοκο ενζύμου - υποστρώματος και P το προϊόν, θα μπορέσουμε να παρουσιάσουμε το φαινόμενο αυτό με απλούστερο τρόπο.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67930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196752"/>
            <a:ext cx="3682752" cy="5040560"/>
          </a:xfrm>
        </p:spPr>
        <p:txBody>
          <a:bodyPr>
            <a:normAutofit/>
          </a:bodyPr>
          <a:lstStyle/>
          <a:p>
            <a:r>
              <a:rPr lang="el-GR" altLang="el-GR" dirty="0"/>
              <a:t>Με βάση τον ακόλουθο πίνακα, να υπολογιστούν οι κινητικές παράμετροι Κ</a:t>
            </a:r>
            <a:r>
              <a:rPr lang="en-US" altLang="el-GR" dirty="0"/>
              <a:t>m</a:t>
            </a:r>
            <a:r>
              <a:rPr lang="el-GR" altLang="el-GR" dirty="0"/>
              <a:t> </a:t>
            </a:r>
            <a:r>
              <a:rPr lang="el-GR" altLang="el-GR" dirty="0" smtClean="0"/>
              <a:t>και </a:t>
            </a:r>
            <a:r>
              <a:rPr lang="en-US" altLang="el-GR" dirty="0"/>
              <a:t>Umax </a:t>
            </a:r>
            <a:r>
              <a:rPr lang="el-GR" altLang="el-GR" dirty="0" smtClean="0"/>
              <a:t>και</a:t>
            </a:r>
            <a:r>
              <a:rPr lang="en-US" altLang="el-GR" dirty="0" smtClean="0"/>
              <a:t> </a:t>
            </a:r>
            <a:r>
              <a:rPr lang="en-US" altLang="el-GR" dirty="0"/>
              <a:t>να χαρα</a:t>
            </a:r>
            <a:r>
              <a:rPr lang="en-US" altLang="el-GR" dirty="0"/>
              <a:t>χθεί</a:t>
            </a:r>
            <a:r>
              <a:rPr lang="en-US" altLang="el-GR" dirty="0"/>
              <a:t> το α</a:t>
            </a:r>
            <a:r>
              <a:rPr lang="en-US" altLang="el-GR" dirty="0"/>
              <a:t>ντίστοιχο</a:t>
            </a:r>
            <a:r>
              <a:rPr lang="en-US" altLang="el-GR" dirty="0"/>
              <a:t> </a:t>
            </a:r>
            <a:r>
              <a:rPr lang="en-US" altLang="el-GR" dirty="0"/>
              <a:t>διάγρ</a:t>
            </a:r>
            <a:r>
              <a:rPr lang="en-US" altLang="el-GR" dirty="0"/>
              <a:t>αμμα 1/Uo</a:t>
            </a:r>
            <a:r>
              <a:rPr lang="el-GR" altLang="el-GR" dirty="0"/>
              <a:t> συναρτήσει του 1/[</a:t>
            </a:r>
            <a:r>
              <a:rPr lang="en-US" altLang="el-GR" dirty="0"/>
              <a:t>S].</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3668152360"/>
              </p:ext>
            </p:extLst>
          </p:nvPr>
        </p:nvGraphicFramePr>
        <p:xfrm>
          <a:off x="4860032" y="1484783"/>
          <a:ext cx="3130550" cy="4400480"/>
        </p:xfrm>
        <a:graphic>
          <a:graphicData uri="http://schemas.openxmlformats.org/drawingml/2006/table">
            <a:tbl>
              <a:tblPr firstRow="1">
                <a:tableStyleId>{5C22544A-7EE6-4342-B048-85BDC9FD1C3A}</a:tableStyleId>
              </a:tblPr>
              <a:tblGrid>
                <a:gridCol w="1565275"/>
                <a:gridCol w="1565275"/>
              </a:tblGrid>
              <a:tr h="242312">
                <a:tc>
                  <a:txBody>
                    <a:bodyPr/>
                    <a:lstStyle/>
                    <a:p>
                      <a:pPr algn="r" fontAlgn="b"/>
                      <a:r>
                        <a:rPr lang="en-US" sz="2000" b="0" u="none" strike="noStrike" dirty="0">
                          <a:effectLst/>
                        </a:rPr>
                        <a:t>S</a:t>
                      </a:r>
                      <a:endParaRPr lang="en-US" sz="2000" b="0" i="0" u="none" strike="noStrike" dirty="0">
                        <a:solidFill>
                          <a:srgbClr val="FFFFFF"/>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u="none" strike="noStrike" dirty="0">
                          <a:effectLst/>
                        </a:rPr>
                        <a:t>V</a:t>
                      </a:r>
                      <a:r>
                        <a:rPr lang="en-US" sz="2000" u="none" strike="noStrike" dirty="0">
                          <a:effectLst/>
                        </a:rPr>
                        <a:t>0</a:t>
                      </a:r>
                      <a:endParaRPr lang="en-US" sz="2000" b="1" i="0" u="none" strike="noStrike" dirty="0">
                        <a:solidFill>
                          <a:srgbClr val="FFFFFF"/>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0,5</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1,7</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1</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2,5</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2</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4,2</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10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4,5</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20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4,7</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30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4,8</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40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50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60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70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80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90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63">
                <a:tc>
                  <a:txBody>
                    <a:bodyPr/>
                    <a:lstStyle/>
                    <a:p>
                      <a:pPr algn="r" fontAlgn="b"/>
                      <a:r>
                        <a:rPr lang="el-GR" sz="2000" u="none" strike="noStrike" dirty="0">
                          <a:effectLst/>
                        </a:rPr>
                        <a:t>100</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l-GR" sz="2000" u="none" strike="noStrike" dirty="0">
                          <a:effectLst/>
                        </a:rPr>
                        <a:t>4,9</a:t>
                      </a:r>
                      <a:endParaRPr lang="el-GR" sz="2000" b="0" i="0" u="none" strike="noStrike" dirty="0">
                        <a:solidFill>
                          <a:srgbClr val="000000"/>
                        </a:solidFill>
                        <a:effectLst/>
                        <a:latin typeface="Calibri"/>
                      </a:endParaRPr>
                    </a:p>
                  </a:txBody>
                  <a:tcPr marL="9527" marR="9527" marT="9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Τίτλος 4"/>
          <p:cNvSpPr>
            <a:spLocks noGrp="1"/>
          </p:cNvSpPr>
          <p:nvPr>
            <p:ph type="title"/>
          </p:nvPr>
        </p:nvSpPr>
        <p:spPr/>
        <p:txBody>
          <a:bodyPr/>
          <a:lstStyle/>
          <a:p>
            <a:r>
              <a:rPr lang="el-GR" dirty="0"/>
              <a:t>Υπολογισμός κινητικών παραμέτρων </a:t>
            </a:r>
            <a:r>
              <a:rPr lang="en-US" sz="3000" b="0" dirty="0"/>
              <a:t>8</a:t>
            </a:r>
            <a:r>
              <a:rPr lang="el-GR" sz="3000" b="0" dirty="0" smtClean="0"/>
              <a:t>/</a:t>
            </a:r>
            <a:r>
              <a:rPr lang="en-US" sz="3000" b="0" dirty="0" smtClean="0"/>
              <a:t>14</a:t>
            </a:r>
            <a:endParaRPr lang="el-GR" dirty="0"/>
          </a:p>
        </p:txBody>
      </p:sp>
    </p:spTree>
    <p:extLst>
      <p:ext uri="{BB962C8B-B14F-4D97-AF65-F5344CB8AC3E}">
        <p14:creationId xmlns:p14="http://schemas.microsoft.com/office/powerpoint/2010/main" val="112106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Γράφημα 1"/>
          <p:cNvGraphicFramePr>
            <a:graphicFrameLocks/>
          </p:cNvGraphicFramePr>
          <p:nvPr>
            <p:extLst>
              <p:ext uri="{D42A27DB-BD31-4B8C-83A1-F6EECF244321}">
                <p14:modId xmlns:p14="http://schemas.microsoft.com/office/powerpoint/2010/main" val="2223929390"/>
              </p:ext>
            </p:extLst>
          </p:nvPr>
        </p:nvGraphicFramePr>
        <p:xfrm>
          <a:off x="1065213" y="1217612"/>
          <a:ext cx="7251203" cy="4947691"/>
        </p:xfrm>
        <a:graphic>
          <a:graphicData uri="http://schemas.openxmlformats.org/presentationml/2006/ole">
            <mc:AlternateContent xmlns:mc="http://schemas.openxmlformats.org/markup-compatibility/2006">
              <mc:Choice xmlns:v="urn:schemas-microsoft-com:vml" Requires="v">
                <p:oleObj spid="_x0000_s4120" r:id="rId4" imgW="6291617" imgH="4060288" progId="Excel.Chart.8">
                  <p:embed/>
                </p:oleObj>
              </mc:Choice>
              <mc:Fallback>
                <p:oleObj r:id="rId4" imgW="6291617" imgH="406028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1217612"/>
                        <a:ext cx="7251203" cy="4947691"/>
                      </a:xfrm>
                      <a:prstGeom prst="rect">
                        <a:avLst/>
                      </a:prstGeom>
                      <a:noFill/>
                      <a:ln>
                        <a:noFill/>
                      </a:ln>
                    </p:spPr>
                  </p:pic>
                </p:oleObj>
              </mc:Fallback>
            </mc:AlternateContent>
          </a:graphicData>
        </a:graphic>
      </p:graphicFrame>
      <p:sp>
        <p:nvSpPr>
          <p:cNvPr id="2" name="Τίτλος 1"/>
          <p:cNvSpPr>
            <a:spLocks noGrp="1"/>
          </p:cNvSpPr>
          <p:nvPr>
            <p:ph type="title"/>
          </p:nvPr>
        </p:nvSpPr>
        <p:spPr/>
        <p:txBody>
          <a:bodyPr/>
          <a:lstStyle/>
          <a:p>
            <a:r>
              <a:rPr lang="el-GR" dirty="0"/>
              <a:t>Υπολογισμός κινητικών παραμέτρων </a:t>
            </a:r>
            <a:r>
              <a:rPr lang="en-US" sz="3000" b="0" dirty="0"/>
              <a:t>9</a:t>
            </a:r>
            <a:r>
              <a:rPr lang="el-GR" sz="3000" b="0" dirty="0" smtClean="0"/>
              <a:t>/</a:t>
            </a:r>
            <a:r>
              <a:rPr lang="en-US" sz="3000" b="0" dirty="0" smtClean="0"/>
              <a:t>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031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p:cNvGraphicFramePr>
            <a:graphicFrameLocks/>
          </p:cNvGraphicFramePr>
          <p:nvPr>
            <p:extLst>
              <p:ext uri="{D42A27DB-BD31-4B8C-83A1-F6EECF244321}">
                <p14:modId xmlns:p14="http://schemas.microsoft.com/office/powerpoint/2010/main" val="514109404"/>
              </p:ext>
            </p:extLst>
          </p:nvPr>
        </p:nvGraphicFramePr>
        <p:xfrm>
          <a:off x="899592" y="1412776"/>
          <a:ext cx="7713091"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Τίτλος 2"/>
          <p:cNvSpPr>
            <a:spLocks noGrp="1"/>
          </p:cNvSpPr>
          <p:nvPr>
            <p:ph type="title"/>
          </p:nvPr>
        </p:nvSpPr>
        <p:spPr>
          <a:xfrm>
            <a:off x="0" y="116632"/>
            <a:ext cx="9144000" cy="908720"/>
          </a:xfrm>
        </p:spPr>
        <p:txBody>
          <a:bodyPr>
            <a:normAutofit/>
          </a:bodyPr>
          <a:lstStyle/>
          <a:p>
            <a:r>
              <a:rPr lang="el-GR" dirty="0"/>
              <a:t>Υπολογισμός κινητικών παραμέτρων </a:t>
            </a:r>
            <a:r>
              <a:rPr lang="el-GR" sz="3000" b="0" dirty="0" smtClean="0"/>
              <a:t>1</a:t>
            </a:r>
            <a:r>
              <a:rPr lang="en-US" sz="3000" b="0" dirty="0" smtClean="0"/>
              <a:t>0</a:t>
            </a:r>
            <a:r>
              <a:rPr lang="el-GR" sz="3000" b="0" dirty="0" smtClean="0"/>
              <a:t>/</a:t>
            </a:r>
            <a:r>
              <a:rPr lang="en-US" sz="3000" b="0" dirty="0" smtClean="0"/>
              <a:t>14</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95625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idx="1"/>
              </p:nvPr>
            </p:nvSpPr>
            <p:spPr>
              <a:xfrm>
                <a:off x="457200" y="1196752"/>
                <a:ext cx="3970784" cy="5040560"/>
              </a:xfrm>
            </p:spPr>
            <p:txBody>
              <a:bodyPr/>
              <a:lstStyle/>
              <a:p>
                <a:pPr marL="0" indent="0">
                  <a:spcBef>
                    <a:spcPts val="1200"/>
                  </a:spcBef>
                  <a:spcAft>
                    <a:spcPts val="1800"/>
                  </a:spcAft>
                  <a:buNone/>
                </a:pPr>
                <a14:m>
                  <m:oMath xmlns:m="http://schemas.openxmlformats.org/officeDocument/2006/math">
                    <m:r>
                      <a:rPr lang="en-US" b="1" i="0" smtClean="0">
                        <a:latin typeface="Cambria Math"/>
                      </a:rPr>
                      <m:t>𝐔𝐨</m:t>
                    </m:r>
                    <m:r>
                      <a:rPr lang="en-US" b="1" i="0" smtClean="0">
                        <a:latin typeface="Cambria Math"/>
                      </a:rPr>
                      <m:t>=</m:t>
                    </m:r>
                    <m:r>
                      <a:rPr lang="en-US" b="1" i="0" smtClean="0">
                        <a:latin typeface="Cambria Math"/>
                      </a:rPr>
                      <m:t>𝐔𝐦𝐚𝐱</m:t>
                    </m:r>
                  </m:oMath>
                </a14:m>
                <a:r>
                  <a:rPr lang="en-US" b="1" dirty="0" smtClean="0"/>
                  <a:t> 	</a:t>
                </a:r>
                <a14:m>
                  <m:oMath xmlns:m="http://schemas.openxmlformats.org/officeDocument/2006/math">
                    <m:f>
                      <m:fPr>
                        <m:ctrlPr>
                          <a:rPr lang="en-US" b="1" i="1" smtClean="0">
                            <a:latin typeface="Cambria Math"/>
                          </a:rPr>
                        </m:ctrlPr>
                      </m:fPr>
                      <m:num>
                        <m:d>
                          <m:dPr>
                            <m:begChr m:val="["/>
                            <m:endChr m:val="]"/>
                            <m:ctrlPr>
                              <a:rPr lang="en-US" b="1" i="1" smtClean="0">
                                <a:latin typeface="Cambria Math"/>
                              </a:rPr>
                            </m:ctrlPr>
                          </m:dPr>
                          <m:e>
                            <m:r>
                              <a:rPr lang="en-US" b="1" i="0" smtClean="0">
                                <a:latin typeface="Cambria Math"/>
                              </a:rPr>
                              <m:t>𝐒</m:t>
                            </m:r>
                          </m:e>
                        </m:d>
                      </m:num>
                      <m:den>
                        <m:r>
                          <a:rPr lang="en-US" b="1" i="0" smtClean="0">
                            <a:latin typeface="Cambria Math"/>
                          </a:rPr>
                          <m:t>𝐊𝐦</m:t>
                        </m:r>
                        <m:r>
                          <a:rPr lang="en-US" b="1" i="0" smtClean="0">
                            <a:latin typeface="Cambria Math"/>
                          </a:rPr>
                          <m:t>+</m:t>
                        </m:r>
                        <m:d>
                          <m:dPr>
                            <m:begChr m:val="["/>
                            <m:endChr m:val="]"/>
                            <m:ctrlPr>
                              <a:rPr lang="en-US" b="1" i="1" smtClean="0">
                                <a:latin typeface="Cambria Math"/>
                              </a:rPr>
                            </m:ctrlPr>
                          </m:dPr>
                          <m:e>
                            <m:r>
                              <a:rPr lang="en-US" b="1" i="0" smtClean="0">
                                <a:latin typeface="Cambria Math"/>
                              </a:rPr>
                              <m:t>𝐒</m:t>
                            </m:r>
                          </m:e>
                        </m:d>
                      </m:den>
                    </m:f>
                  </m:oMath>
                </a14:m>
                <a:endParaRPr lang="en-US" b="1"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i="1" smtClean="0">
                              <a:latin typeface="Cambria Math"/>
                            </a:rPr>
                          </m:ctrlPr>
                        </m:fPr>
                        <m:num>
                          <m:r>
                            <a:rPr lang="en-US" b="0" i="0" smtClean="0">
                              <a:latin typeface="Cambria Math"/>
                            </a:rPr>
                            <m:t>1</m:t>
                          </m:r>
                        </m:num>
                        <m:den>
                          <m:r>
                            <m:rPr>
                              <m:sty m:val="p"/>
                            </m:rPr>
                            <a:rPr lang="en-US" b="0" i="0" smtClean="0">
                              <a:latin typeface="Cambria Math"/>
                            </a:rPr>
                            <m:t>Uo</m:t>
                          </m:r>
                        </m:den>
                      </m:f>
                      <m:r>
                        <a:rPr lang="en-US" b="0" i="0" smtClean="0">
                          <a:latin typeface="Cambria Math"/>
                        </a:rPr>
                        <m:t>=</m:t>
                      </m:r>
                      <m:f>
                        <m:fPr>
                          <m:ctrlPr>
                            <a:rPr lang="en-US" b="0" i="1" smtClean="0">
                              <a:latin typeface="Cambria Math"/>
                            </a:rPr>
                          </m:ctrlPr>
                        </m:fPr>
                        <m:num>
                          <m:r>
                            <m:rPr>
                              <m:sty m:val="p"/>
                            </m:rPr>
                            <a:rPr lang="en-US" b="0" i="0" smtClean="0">
                              <a:latin typeface="Cambria Math"/>
                            </a:rPr>
                            <m:t>Km</m:t>
                          </m:r>
                          <m:r>
                            <a:rPr lang="en-US" b="0" i="0" smtClean="0">
                              <a:latin typeface="Cambria Math"/>
                            </a:rPr>
                            <m:t>+</m:t>
                          </m:r>
                          <m:d>
                            <m:dPr>
                              <m:begChr m:val="["/>
                              <m:endChr m:val="]"/>
                              <m:ctrlPr>
                                <a:rPr lang="en-US" b="0" i="1" smtClean="0">
                                  <a:latin typeface="Cambria Math"/>
                                </a:rPr>
                              </m:ctrlPr>
                            </m:dPr>
                            <m:e>
                              <m:r>
                                <m:rPr>
                                  <m:sty m:val="p"/>
                                </m:rPr>
                                <a:rPr lang="en-US" b="0" i="0" smtClean="0">
                                  <a:latin typeface="Cambria Math"/>
                                </a:rPr>
                                <m:t>S</m:t>
                              </m:r>
                            </m:e>
                          </m:d>
                        </m:num>
                        <m:den>
                          <m:r>
                            <m:rPr>
                              <m:sty m:val="p"/>
                            </m:rPr>
                            <a:rPr lang="en-US" b="0" i="0" smtClean="0">
                              <a:latin typeface="Cambria Math"/>
                            </a:rPr>
                            <m:t>Umax</m:t>
                          </m:r>
                          <m:d>
                            <m:dPr>
                              <m:begChr m:val="["/>
                              <m:endChr m:val="]"/>
                              <m:ctrlPr>
                                <a:rPr lang="en-US" b="0" i="1" smtClean="0">
                                  <a:latin typeface="Cambria Math"/>
                                </a:rPr>
                              </m:ctrlPr>
                            </m:dPr>
                            <m:e>
                              <m:r>
                                <m:rPr>
                                  <m:sty m:val="p"/>
                                </m:rPr>
                                <a:rPr lang="en-US" b="0" i="0" smtClean="0">
                                  <a:latin typeface="Cambria Math"/>
                                </a:rPr>
                                <m:t>S</m:t>
                              </m:r>
                            </m:e>
                          </m:d>
                        </m:den>
                      </m:f>
                    </m:oMath>
                  </m:oMathPara>
                </a14:m>
                <a:endParaRPr lang="en-US"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i="1">
                              <a:latin typeface="Cambria Math"/>
                            </a:rPr>
                          </m:ctrlPr>
                        </m:fPr>
                        <m:num>
                          <m:r>
                            <a:rPr lang="en-US" i="0">
                              <a:latin typeface="Cambria Math"/>
                            </a:rPr>
                            <m:t>1</m:t>
                          </m:r>
                        </m:num>
                        <m:den>
                          <m:r>
                            <m:rPr>
                              <m:sty m:val="p"/>
                            </m:rPr>
                            <a:rPr lang="en-US" i="0">
                              <a:latin typeface="Cambria Math"/>
                            </a:rPr>
                            <m:t>Uo</m:t>
                          </m:r>
                        </m:den>
                      </m:f>
                      <m:r>
                        <a:rPr lang="en-US" i="0">
                          <a:latin typeface="Cambria Math"/>
                        </a:rPr>
                        <m:t>=</m:t>
                      </m:r>
                      <m:f>
                        <m:fPr>
                          <m:ctrlPr>
                            <a:rPr lang="en-US" i="1">
                              <a:latin typeface="Cambria Math"/>
                            </a:rPr>
                          </m:ctrlPr>
                        </m:fPr>
                        <m:num>
                          <m:r>
                            <m:rPr>
                              <m:sty m:val="p"/>
                            </m:rPr>
                            <a:rPr lang="en-US" i="0">
                              <a:latin typeface="Cambria Math"/>
                            </a:rPr>
                            <m:t>Km</m:t>
                          </m:r>
                        </m:num>
                        <m:den>
                          <m:r>
                            <m:rPr>
                              <m:sty m:val="p"/>
                            </m:rPr>
                            <a:rPr lang="en-US" i="0">
                              <a:latin typeface="Cambria Math"/>
                            </a:rPr>
                            <m:t>Umax</m:t>
                          </m:r>
                        </m:den>
                      </m:f>
                      <m:f>
                        <m:fPr>
                          <m:ctrlPr>
                            <a:rPr lang="en-US" i="1" smtClean="0">
                              <a:latin typeface="Cambria Math"/>
                            </a:rPr>
                          </m:ctrlPr>
                        </m:fPr>
                        <m:num>
                          <m:r>
                            <a:rPr lang="en-US" b="0" i="0" smtClean="0">
                              <a:latin typeface="Cambria Math"/>
                            </a:rPr>
                            <m:t>1</m:t>
                          </m:r>
                        </m:num>
                        <m:den>
                          <m:d>
                            <m:dPr>
                              <m:begChr m:val="["/>
                              <m:endChr m:val="]"/>
                              <m:ctrlPr>
                                <a:rPr lang="en-US" i="1" smtClean="0">
                                  <a:latin typeface="Cambria Math"/>
                                </a:rPr>
                              </m:ctrlPr>
                            </m:dPr>
                            <m:e>
                              <m:r>
                                <m:rPr>
                                  <m:sty m:val="p"/>
                                </m:rPr>
                                <a:rPr lang="en-US" b="0" i="0" smtClean="0">
                                  <a:latin typeface="Cambria Math"/>
                                </a:rPr>
                                <m:t>S</m:t>
                              </m:r>
                            </m:e>
                          </m:d>
                        </m:den>
                      </m:f>
                      <m:r>
                        <a:rPr lang="en-US" b="0" i="0" smtClean="0">
                          <a:latin typeface="Cambria Math"/>
                        </a:rPr>
                        <m:t>+</m:t>
                      </m:r>
                      <m:f>
                        <m:fPr>
                          <m:ctrlPr>
                            <a:rPr lang="en-US" b="0" i="1" smtClean="0">
                              <a:latin typeface="Cambria Math"/>
                            </a:rPr>
                          </m:ctrlPr>
                        </m:fPr>
                        <m:num>
                          <m:d>
                            <m:dPr>
                              <m:begChr m:val="["/>
                              <m:endChr m:val="]"/>
                              <m:ctrlPr>
                                <a:rPr lang="en-US" b="0" i="1" smtClean="0">
                                  <a:latin typeface="Cambria Math"/>
                                </a:rPr>
                              </m:ctrlPr>
                            </m:dPr>
                            <m:e>
                              <m:r>
                                <m:rPr>
                                  <m:sty m:val="p"/>
                                </m:rPr>
                                <a:rPr lang="en-US" b="0" i="0" smtClean="0">
                                  <a:latin typeface="Cambria Math"/>
                                </a:rPr>
                                <m:t>S</m:t>
                              </m:r>
                            </m:e>
                          </m:d>
                        </m:num>
                        <m:den>
                          <m:r>
                            <m:rPr>
                              <m:sty m:val="p"/>
                            </m:rPr>
                            <a:rPr lang="en-US" b="0" i="0" smtClean="0">
                              <a:latin typeface="Cambria Math"/>
                            </a:rPr>
                            <m:t>Umax</m:t>
                          </m:r>
                        </m:den>
                      </m:f>
                      <m:f>
                        <m:fPr>
                          <m:ctrlPr>
                            <a:rPr lang="en-US" b="0" i="1" smtClean="0">
                              <a:latin typeface="Cambria Math"/>
                            </a:rPr>
                          </m:ctrlPr>
                        </m:fPr>
                        <m:num>
                          <m:r>
                            <a:rPr lang="en-US" b="0" i="0" smtClean="0">
                              <a:latin typeface="Cambria Math"/>
                            </a:rPr>
                            <m:t>1</m:t>
                          </m:r>
                        </m:num>
                        <m:den>
                          <m:d>
                            <m:dPr>
                              <m:begChr m:val="["/>
                              <m:endChr m:val="]"/>
                              <m:ctrlPr>
                                <a:rPr lang="en-US" b="0" i="1" smtClean="0">
                                  <a:latin typeface="Cambria Math"/>
                                </a:rPr>
                              </m:ctrlPr>
                            </m:dPr>
                            <m:e>
                              <m:r>
                                <m:rPr>
                                  <m:sty m:val="p"/>
                                </m:rPr>
                                <a:rPr lang="en-US" b="0" i="0" smtClean="0">
                                  <a:latin typeface="Cambria Math"/>
                                </a:rPr>
                                <m:t>S</m:t>
                              </m:r>
                            </m:e>
                          </m:d>
                        </m:den>
                      </m:f>
                    </m:oMath>
                  </m:oMathPara>
                </a14:m>
                <a:endParaRPr lang="en-US"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f>
                        <m:fPr>
                          <m:ctrlPr>
                            <a:rPr lang="el-GR" b="1" i="1" smtClean="0">
                              <a:solidFill>
                                <a:srgbClr val="004A82"/>
                              </a:solidFill>
                              <a:latin typeface="Cambria Math"/>
                            </a:rPr>
                          </m:ctrlPr>
                        </m:fPr>
                        <m:num>
                          <m:r>
                            <a:rPr lang="en-US" b="1" i="0">
                              <a:solidFill>
                                <a:srgbClr val="004A82"/>
                              </a:solidFill>
                              <a:latin typeface="Cambria Math"/>
                            </a:rPr>
                            <m:t>𝟏</m:t>
                          </m:r>
                        </m:num>
                        <m:den>
                          <m:r>
                            <a:rPr lang="en-US" b="1" i="0">
                              <a:solidFill>
                                <a:srgbClr val="004A82"/>
                              </a:solidFill>
                              <a:latin typeface="Cambria Math"/>
                            </a:rPr>
                            <m:t>𝐔𝐨</m:t>
                          </m:r>
                        </m:den>
                      </m:f>
                      <m:r>
                        <a:rPr lang="en-US" b="1" i="0">
                          <a:solidFill>
                            <a:srgbClr val="004A82"/>
                          </a:solidFill>
                          <a:latin typeface="Cambria Math"/>
                        </a:rPr>
                        <m:t>=</m:t>
                      </m:r>
                      <m:f>
                        <m:fPr>
                          <m:ctrlPr>
                            <a:rPr lang="en-US" b="1" i="1">
                              <a:solidFill>
                                <a:srgbClr val="004A82"/>
                              </a:solidFill>
                              <a:latin typeface="Cambria Math"/>
                            </a:rPr>
                          </m:ctrlPr>
                        </m:fPr>
                        <m:num>
                          <m:r>
                            <a:rPr lang="en-US" b="1" i="0">
                              <a:solidFill>
                                <a:srgbClr val="004A82"/>
                              </a:solidFill>
                              <a:latin typeface="Cambria Math"/>
                            </a:rPr>
                            <m:t>𝐊𝐦</m:t>
                          </m:r>
                        </m:num>
                        <m:den>
                          <m:r>
                            <a:rPr lang="en-US" b="1" i="0">
                              <a:solidFill>
                                <a:srgbClr val="004A82"/>
                              </a:solidFill>
                              <a:latin typeface="Cambria Math"/>
                            </a:rPr>
                            <m:t>𝐔𝐦𝐚𝐱</m:t>
                          </m:r>
                        </m:den>
                      </m:f>
                      <m:f>
                        <m:fPr>
                          <m:ctrlPr>
                            <a:rPr lang="en-US" b="1" i="1">
                              <a:solidFill>
                                <a:srgbClr val="004A82"/>
                              </a:solidFill>
                              <a:latin typeface="Cambria Math"/>
                            </a:rPr>
                          </m:ctrlPr>
                        </m:fPr>
                        <m:num>
                          <m:r>
                            <a:rPr lang="en-US" b="1" i="0">
                              <a:solidFill>
                                <a:srgbClr val="004A82"/>
                              </a:solidFill>
                              <a:latin typeface="Cambria Math"/>
                            </a:rPr>
                            <m:t>𝟏</m:t>
                          </m:r>
                        </m:num>
                        <m:den>
                          <m:d>
                            <m:dPr>
                              <m:begChr m:val="["/>
                              <m:endChr m:val="]"/>
                              <m:ctrlPr>
                                <a:rPr lang="en-US" b="1" i="1">
                                  <a:solidFill>
                                    <a:srgbClr val="004A82"/>
                                  </a:solidFill>
                                  <a:latin typeface="Cambria Math"/>
                                </a:rPr>
                              </m:ctrlPr>
                            </m:dPr>
                            <m:e>
                              <m:r>
                                <a:rPr lang="en-US" b="1" i="0">
                                  <a:solidFill>
                                    <a:srgbClr val="004A82"/>
                                  </a:solidFill>
                                  <a:latin typeface="Cambria Math"/>
                                </a:rPr>
                                <m:t>𝐒</m:t>
                              </m:r>
                            </m:e>
                          </m:d>
                        </m:den>
                      </m:f>
                      <m:r>
                        <a:rPr lang="en-US" b="1" i="0">
                          <a:solidFill>
                            <a:srgbClr val="004A82"/>
                          </a:solidFill>
                          <a:latin typeface="Cambria Math"/>
                        </a:rPr>
                        <m:t>+</m:t>
                      </m:r>
                      <m:f>
                        <m:fPr>
                          <m:ctrlPr>
                            <a:rPr lang="en-US" b="1" i="1">
                              <a:solidFill>
                                <a:srgbClr val="004A82"/>
                              </a:solidFill>
                              <a:latin typeface="Cambria Math"/>
                            </a:rPr>
                          </m:ctrlPr>
                        </m:fPr>
                        <m:num>
                          <m:r>
                            <a:rPr lang="en-US" b="1" i="0" smtClean="0">
                              <a:solidFill>
                                <a:srgbClr val="004A82"/>
                              </a:solidFill>
                              <a:latin typeface="Cambria Math"/>
                            </a:rPr>
                            <m:t>𝟏</m:t>
                          </m:r>
                        </m:num>
                        <m:den>
                          <m:r>
                            <a:rPr lang="en-US" b="1" i="0">
                              <a:solidFill>
                                <a:srgbClr val="004A82"/>
                              </a:solidFill>
                              <a:latin typeface="Cambria Math"/>
                            </a:rPr>
                            <m:t>𝐔𝐦𝐚𝐱</m:t>
                          </m:r>
                        </m:den>
                      </m:f>
                    </m:oMath>
                  </m:oMathPara>
                </a14:m>
                <a:endParaRPr lang="en-US" b="1" dirty="0" smtClean="0"/>
              </a:p>
              <a:p>
                <a:pPr marL="0" indent="0">
                  <a:spcBef>
                    <a:spcPts val="1200"/>
                  </a:spcBef>
                  <a:spcAft>
                    <a:spcPts val="1800"/>
                  </a:spcAft>
                  <a:buNone/>
                </a:pPr>
                <a14:m>
                  <m:oMathPara xmlns:m="http://schemas.openxmlformats.org/officeDocument/2006/math">
                    <m:oMathParaPr>
                      <m:jc m:val="left"/>
                    </m:oMathParaPr>
                    <m:oMath xmlns:m="http://schemas.openxmlformats.org/officeDocument/2006/math">
                      <m:r>
                        <m:rPr>
                          <m:sty m:val="p"/>
                        </m:rPr>
                        <a:rPr lang="en-US" b="0" i="0" smtClean="0">
                          <a:latin typeface="Cambria Math"/>
                        </a:rPr>
                        <m:t>y</m:t>
                      </m:r>
                      <m:r>
                        <a:rPr lang="en-US" b="0" i="0" smtClean="0">
                          <a:latin typeface="Cambria Math"/>
                        </a:rPr>
                        <m:t>=</m:t>
                      </m:r>
                      <m:r>
                        <m:rPr>
                          <m:sty m:val="p"/>
                        </m:rPr>
                        <a:rPr lang="el-GR" b="0" i="0" smtClean="0">
                          <a:latin typeface="Cambria Math"/>
                        </a:rPr>
                        <m:t>α</m:t>
                      </m:r>
                      <m:r>
                        <m:rPr>
                          <m:sty m:val="p"/>
                        </m:rPr>
                        <a:rPr lang="en-US" b="0" i="0" smtClean="0">
                          <a:latin typeface="Cambria Math"/>
                        </a:rPr>
                        <m:t>x</m:t>
                      </m:r>
                      <m:r>
                        <a:rPr lang="en-US" b="0" i="0" smtClean="0">
                          <a:latin typeface="Cambria Math"/>
                        </a:rPr>
                        <m:t>+</m:t>
                      </m:r>
                      <m:r>
                        <m:rPr>
                          <m:sty m:val="p"/>
                        </m:rPr>
                        <a:rPr lang="el-GR" b="0" i="0" smtClean="0">
                          <a:latin typeface="Cambria Math"/>
                        </a:rPr>
                        <m:t>β</m:t>
                      </m:r>
                    </m:oMath>
                  </m:oMathPara>
                </a14:m>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idx="1"/>
              </p:nvPr>
            </p:nvSpPr>
            <p:spPr>
              <a:xfrm>
                <a:off x="457200" y="1196752"/>
                <a:ext cx="3970784" cy="5040560"/>
              </a:xfrm>
              <a:blipFill rotWithShape="1">
                <a:blip r:embed="rId3"/>
                <a:stretch>
                  <a:fillRect/>
                </a:stretch>
              </a:blipFill>
            </p:spPr>
            <p:txBody>
              <a:bodyPr/>
              <a:lstStyle/>
              <a:p>
                <a:r>
                  <a:rPr lang="el-GR">
                    <a:noFill/>
                  </a:rPr>
                  <a:t> </a:t>
                </a:r>
              </a:p>
            </p:txBody>
          </p:sp>
        </mc:Fallback>
      </mc:AlternateContent>
      <p:sp>
        <p:nvSpPr>
          <p:cNvPr id="19471" name="AutoShape 24"/>
          <p:cNvSpPr>
            <a:spLocks/>
          </p:cNvSpPr>
          <p:nvPr/>
        </p:nvSpPr>
        <p:spPr bwMode="auto">
          <a:xfrm>
            <a:off x="3851920" y="4105275"/>
            <a:ext cx="457200" cy="1600200"/>
          </a:xfrm>
          <a:prstGeom prst="rightBrace">
            <a:avLst>
              <a:gd name="adj1" fmla="val 29167"/>
              <a:gd name="adj2" fmla="val 5125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95"/>
              </a:defRPr>
            </a:lvl1pPr>
            <a:lvl2pPr marL="742950" indent="-285750">
              <a:defRPr sz="2400">
                <a:solidFill>
                  <a:schemeClr val="tx1"/>
                </a:solidFill>
                <a:latin typeface="Times New Roman" pitchFamily="18" charset="-95"/>
              </a:defRPr>
            </a:lvl2pPr>
            <a:lvl3pPr marL="1143000" indent="-228600">
              <a:defRPr sz="2400">
                <a:solidFill>
                  <a:schemeClr val="tx1"/>
                </a:solidFill>
                <a:latin typeface="Times New Roman" pitchFamily="18" charset="-95"/>
              </a:defRPr>
            </a:lvl3pPr>
            <a:lvl4pPr marL="1600200" indent="-228600">
              <a:defRPr sz="2400">
                <a:solidFill>
                  <a:schemeClr val="tx1"/>
                </a:solidFill>
                <a:latin typeface="Times New Roman" pitchFamily="18" charset="-95"/>
              </a:defRPr>
            </a:lvl4pPr>
            <a:lvl5pPr marL="2057400" indent="-228600">
              <a:defRPr sz="2400">
                <a:solidFill>
                  <a:schemeClr val="tx1"/>
                </a:solidFill>
                <a:latin typeface="Times New Roman" pitchFamily="18" charset="-95"/>
              </a:defRPr>
            </a:lvl5pPr>
            <a:lvl6pPr marL="2514600" indent="-228600" eaLnBrk="0" fontAlgn="base" hangingPunct="0">
              <a:spcBef>
                <a:spcPct val="0"/>
              </a:spcBef>
              <a:spcAft>
                <a:spcPct val="0"/>
              </a:spcAft>
              <a:defRPr sz="2400">
                <a:solidFill>
                  <a:schemeClr val="tx1"/>
                </a:solidFill>
                <a:latin typeface="Times New Roman" pitchFamily="18" charset="-95"/>
              </a:defRPr>
            </a:lvl6pPr>
            <a:lvl7pPr marL="2971800" indent="-228600" eaLnBrk="0" fontAlgn="base" hangingPunct="0">
              <a:spcBef>
                <a:spcPct val="0"/>
              </a:spcBef>
              <a:spcAft>
                <a:spcPct val="0"/>
              </a:spcAft>
              <a:defRPr sz="2400">
                <a:solidFill>
                  <a:schemeClr val="tx1"/>
                </a:solidFill>
                <a:latin typeface="Times New Roman" pitchFamily="18" charset="-95"/>
              </a:defRPr>
            </a:lvl7pPr>
            <a:lvl8pPr marL="3429000" indent="-228600" eaLnBrk="0" fontAlgn="base" hangingPunct="0">
              <a:spcBef>
                <a:spcPct val="0"/>
              </a:spcBef>
              <a:spcAft>
                <a:spcPct val="0"/>
              </a:spcAft>
              <a:defRPr sz="2400">
                <a:solidFill>
                  <a:schemeClr val="tx1"/>
                </a:solidFill>
                <a:latin typeface="Times New Roman" pitchFamily="18" charset="-95"/>
              </a:defRPr>
            </a:lvl8pPr>
            <a:lvl9pPr marL="3886200" indent="-228600" eaLnBrk="0" fontAlgn="base" hangingPunct="0">
              <a:spcBef>
                <a:spcPct val="0"/>
              </a:spcBef>
              <a:spcAft>
                <a:spcPct val="0"/>
              </a:spcAft>
              <a:defRPr sz="2400">
                <a:solidFill>
                  <a:schemeClr val="tx1"/>
                </a:solidFill>
                <a:latin typeface="Times New Roman" pitchFamily="18" charset="-95"/>
              </a:defRPr>
            </a:lvl9pPr>
          </a:lstStyle>
          <a:p>
            <a:endParaRPr lang="el-GR" altLang="el-GR" dirty="0">
              <a:solidFill>
                <a:prstClr val="black"/>
              </a:solidFill>
            </a:endParaRPr>
          </a:p>
        </p:txBody>
      </p:sp>
      <p:sp>
        <p:nvSpPr>
          <p:cNvPr id="19472" name="AutoShape 25"/>
          <p:cNvSpPr>
            <a:spLocks noChangeArrowheads="1"/>
          </p:cNvSpPr>
          <p:nvPr/>
        </p:nvSpPr>
        <p:spPr bwMode="auto">
          <a:xfrm>
            <a:off x="4499992" y="4662487"/>
            <a:ext cx="838200" cy="485775"/>
          </a:xfrm>
          <a:custGeom>
            <a:avLst/>
            <a:gdLst>
              <a:gd name="T0" fmla="*/ 628650 w 21600"/>
              <a:gd name="T1" fmla="*/ 0 h 21600"/>
              <a:gd name="T2" fmla="*/ 0 w 21600"/>
              <a:gd name="T3" fmla="*/ 242888 h 21600"/>
              <a:gd name="T4" fmla="*/ 628650 w 21600"/>
              <a:gd name="T5" fmla="*/ 485775 h 21600"/>
              <a:gd name="T6" fmla="*/ 838200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4A82"/>
          </a:solidFill>
          <a:ln w="9525">
            <a:solidFill>
              <a:schemeClr val="tx1"/>
            </a:solidFill>
            <a:miter lim="800000"/>
            <a:headEnd/>
            <a:tailEnd/>
          </a:ln>
          <a:effectLst/>
        </p:spPr>
        <p:txBody>
          <a:bodyPr wrap="none" anchor="ctr"/>
          <a:lstStyle/>
          <a:p>
            <a:endParaRPr lang="el-GR" dirty="0">
              <a:solidFill>
                <a:prstClr val="black"/>
              </a:solidFill>
            </a:endParaRPr>
          </a:p>
        </p:txBody>
      </p:sp>
      <mc:AlternateContent xmlns:mc="http://schemas.openxmlformats.org/markup-compatibility/2006" xmlns:a14="http://schemas.microsoft.com/office/drawing/2010/main">
        <mc:Choice Requires="a14">
          <p:sp>
            <p:nvSpPr>
              <p:cNvPr id="13338" name="Text Box 26"/>
              <p:cNvSpPr txBox="1">
                <a:spLocks noChangeArrowheads="1"/>
              </p:cNvSpPr>
              <p:nvPr/>
            </p:nvSpPr>
            <p:spPr bwMode="auto">
              <a:xfrm>
                <a:off x="5652120" y="3933056"/>
                <a:ext cx="2055813" cy="2324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Aft>
                    <a:spcPts val="1200"/>
                  </a:spcAft>
                  <a:defRPr/>
                </a:pPr>
                <a14:m>
                  <m:oMathPara xmlns:m="http://schemas.openxmlformats.org/officeDocument/2006/math">
                    <m:oMathParaPr>
                      <m:jc m:val="centerGroup"/>
                    </m:oMathParaPr>
                    <m:oMath xmlns:m="http://schemas.openxmlformats.org/officeDocument/2006/math">
                      <m:r>
                        <m:rPr>
                          <m:sty m:val="p"/>
                        </m:rPr>
                        <a:rPr lang="en-US" altLang="el-GR" sz="2000" smtClean="0">
                          <a:solidFill>
                            <a:prstClr val="black"/>
                          </a:solidFill>
                          <a:latin typeface="Cambria Math"/>
                        </a:rPr>
                        <m:t>y</m:t>
                      </m:r>
                      <m:r>
                        <a:rPr lang="en-US" altLang="el-GR" sz="2000" smtClean="0">
                          <a:solidFill>
                            <a:prstClr val="black"/>
                          </a:solidFill>
                          <a:latin typeface="Cambria Math"/>
                        </a:rPr>
                        <m:t>=</m:t>
                      </m:r>
                      <m:f>
                        <m:fPr>
                          <m:type m:val="lin"/>
                          <m:ctrlPr>
                            <a:rPr lang="en-US" altLang="el-GR" sz="2000" i="1" smtClean="0">
                              <a:solidFill>
                                <a:prstClr val="black"/>
                              </a:solidFill>
                              <a:latin typeface="Cambria Math"/>
                            </a:rPr>
                          </m:ctrlPr>
                        </m:fPr>
                        <m:num>
                          <m:r>
                            <a:rPr lang="en-US" altLang="el-GR" sz="2000" smtClean="0">
                              <a:solidFill>
                                <a:prstClr val="black"/>
                              </a:solidFill>
                              <a:latin typeface="Cambria Math"/>
                            </a:rPr>
                            <m:t>1</m:t>
                          </m:r>
                        </m:num>
                        <m:den>
                          <m:r>
                            <m:rPr>
                              <m:sty m:val="p"/>
                            </m:rPr>
                            <a:rPr lang="en-US" altLang="el-GR" sz="2000" smtClean="0">
                              <a:solidFill>
                                <a:prstClr val="black"/>
                              </a:solidFill>
                              <a:latin typeface="Cambria Math"/>
                            </a:rPr>
                            <m:t>Uo</m:t>
                          </m:r>
                        </m:den>
                      </m:f>
                    </m:oMath>
                  </m:oMathPara>
                </a14:m>
                <a:endParaRPr lang="en-US" altLang="el-GR" sz="2000" dirty="0" smtClean="0">
                  <a:solidFill>
                    <a:prstClr val="black"/>
                  </a:solidFill>
                  <a:latin typeface="Calibri"/>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n-US" altLang="el-GR" sz="2000" smtClean="0">
                          <a:solidFill>
                            <a:prstClr val="black"/>
                          </a:solidFill>
                          <a:latin typeface="Cambria Math"/>
                        </a:rPr>
                        <m:t>x</m:t>
                      </m:r>
                      <m:r>
                        <a:rPr lang="en-US" altLang="el-GR" sz="2000">
                          <a:solidFill>
                            <a:prstClr val="black"/>
                          </a:solidFill>
                          <a:latin typeface="Cambria Math"/>
                        </a:rPr>
                        <m:t>=</m:t>
                      </m:r>
                      <m:f>
                        <m:fPr>
                          <m:type m:val="lin"/>
                          <m:ctrlPr>
                            <a:rPr lang="en-US" altLang="el-GR" sz="2000" i="1">
                              <a:solidFill>
                                <a:prstClr val="black"/>
                              </a:solidFill>
                              <a:latin typeface="Cambria Math"/>
                            </a:rPr>
                          </m:ctrlPr>
                        </m:fPr>
                        <m:num>
                          <m:r>
                            <a:rPr lang="en-US" altLang="el-GR" sz="2000">
                              <a:solidFill>
                                <a:prstClr val="black"/>
                              </a:solidFill>
                              <a:latin typeface="Cambria Math"/>
                            </a:rPr>
                            <m:t>1</m:t>
                          </m:r>
                        </m:num>
                        <m:den>
                          <m:d>
                            <m:dPr>
                              <m:begChr m:val="["/>
                              <m:endChr m:val="]"/>
                              <m:ctrlPr>
                                <a:rPr lang="en-US" altLang="el-GR" sz="2000" i="1" smtClean="0">
                                  <a:solidFill>
                                    <a:prstClr val="black"/>
                                  </a:solidFill>
                                  <a:latin typeface="Cambria Math"/>
                                </a:rPr>
                              </m:ctrlPr>
                            </m:dPr>
                            <m:e>
                              <m:r>
                                <m:rPr>
                                  <m:sty m:val="p"/>
                                </m:rPr>
                                <a:rPr lang="en-US" altLang="el-GR" sz="2000" smtClean="0">
                                  <a:solidFill>
                                    <a:prstClr val="black"/>
                                  </a:solidFill>
                                  <a:latin typeface="Cambria Math"/>
                                </a:rPr>
                                <m:t>S</m:t>
                              </m:r>
                            </m:e>
                          </m:d>
                        </m:den>
                      </m:f>
                    </m:oMath>
                  </m:oMathPara>
                </a14:m>
                <a:endParaRPr lang="en-US" altLang="el-GR" sz="2000" dirty="0" smtClean="0">
                  <a:solidFill>
                    <a:prstClr val="black"/>
                  </a:solidFill>
                  <a:latin typeface="Calibri"/>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l-GR" altLang="el-GR" sz="2000" smtClean="0">
                          <a:solidFill>
                            <a:prstClr val="black"/>
                          </a:solidFill>
                          <a:latin typeface="Cambria Math"/>
                        </a:rPr>
                        <m:t>α</m:t>
                      </m:r>
                      <m:r>
                        <a:rPr lang="el-GR" altLang="el-GR" sz="2000" smtClean="0">
                          <a:solidFill>
                            <a:prstClr val="black"/>
                          </a:solidFill>
                          <a:latin typeface="Cambria Math"/>
                        </a:rPr>
                        <m:t>=</m:t>
                      </m:r>
                      <m:f>
                        <m:fPr>
                          <m:ctrlPr>
                            <a:rPr lang="el-GR" altLang="el-GR" sz="2000" i="1" smtClean="0">
                              <a:solidFill>
                                <a:prstClr val="black"/>
                              </a:solidFill>
                              <a:latin typeface="Cambria Math"/>
                            </a:rPr>
                          </m:ctrlPr>
                        </m:fPr>
                        <m:num>
                          <m:r>
                            <m:rPr>
                              <m:sty m:val="p"/>
                            </m:rPr>
                            <a:rPr lang="en-US" altLang="el-GR" sz="2000" smtClean="0">
                              <a:solidFill>
                                <a:prstClr val="black"/>
                              </a:solidFill>
                              <a:latin typeface="Cambria Math"/>
                            </a:rPr>
                            <m:t>Km</m:t>
                          </m:r>
                        </m:num>
                        <m:den>
                          <m:r>
                            <m:rPr>
                              <m:sty m:val="p"/>
                            </m:rPr>
                            <a:rPr lang="en-US" altLang="el-GR" sz="2000" smtClean="0">
                              <a:solidFill>
                                <a:prstClr val="black"/>
                              </a:solidFill>
                              <a:latin typeface="Cambria Math"/>
                            </a:rPr>
                            <m:t>Umax</m:t>
                          </m:r>
                        </m:den>
                      </m:f>
                    </m:oMath>
                  </m:oMathPara>
                </a14:m>
                <a:endParaRPr lang="en-US" altLang="el-GR" sz="2000" dirty="0" smtClean="0">
                  <a:solidFill>
                    <a:prstClr val="black"/>
                  </a:solidFill>
                  <a:latin typeface="Calibri"/>
                </a:endParaRPr>
              </a:p>
              <a:p>
                <a:pPr algn="ctr">
                  <a:spcAft>
                    <a:spcPts val="1200"/>
                  </a:spcAft>
                  <a:defRPr/>
                </a:pPr>
                <a14:m>
                  <m:oMathPara xmlns:m="http://schemas.openxmlformats.org/officeDocument/2006/math">
                    <m:oMathParaPr>
                      <m:jc m:val="centerGroup"/>
                    </m:oMathParaPr>
                    <m:oMath xmlns:m="http://schemas.openxmlformats.org/officeDocument/2006/math">
                      <m:r>
                        <m:rPr>
                          <m:sty m:val="p"/>
                        </m:rPr>
                        <a:rPr lang="el-GR" altLang="el-GR" sz="2000" smtClean="0">
                          <a:solidFill>
                            <a:prstClr val="black"/>
                          </a:solidFill>
                          <a:latin typeface="Cambria Math"/>
                        </a:rPr>
                        <m:t>β</m:t>
                      </m:r>
                      <m:r>
                        <a:rPr lang="el-GR" altLang="el-GR" sz="2000">
                          <a:solidFill>
                            <a:prstClr val="black"/>
                          </a:solidFill>
                          <a:latin typeface="Cambria Math"/>
                        </a:rPr>
                        <m:t>=</m:t>
                      </m:r>
                      <m:f>
                        <m:fPr>
                          <m:ctrlPr>
                            <a:rPr lang="el-GR" altLang="el-GR" sz="2000" i="1">
                              <a:solidFill>
                                <a:prstClr val="black"/>
                              </a:solidFill>
                              <a:latin typeface="Cambria Math"/>
                            </a:rPr>
                          </m:ctrlPr>
                        </m:fPr>
                        <m:num>
                          <m:r>
                            <a:rPr lang="el-GR" altLang="el-GR" sz="2000" smtClean="0">
                              <a:solidFill>
                                <a:prstClr val="black"/>
                              </a:solidFill>
                              <a:latin typeface="Cambria Math"/>
                            </a:rPr>
                            <m:t>1</m:t>
                          </m:r>
                        </m:num>
                        <m:den>
                          <m:r>
                            <m:rPr>
                              <m:sty m:val="p"/>
                            </m:rPr>
                            <a:rPr lang="en-US" altLang="el-GR" sz="2000">
                              <a:solidFill>
                                <a:prstClr val="black"/>
                              </a:solidFill>
                              <a:latin typeface="Cambria Math"/>
                            </a:rPr>
                            <m:t>Umax</m:t>
                          </m:r>
                        </m:den>
                      </m:f>
                    </m:oMath>
                  </m:oMathPara>
                </a14:m>
                <a:endParaRPr lang="el-GR" altLang="el-GR" sz="2000" dirty="0">
                  <a:solidFill>
                    <a:prstClr val="black"/>
                  </a:solidFill>
                  <a:latin typeface="Calibri"/>
                </a:endParaRPr>
              </a:p>
            </p:txBody>
          </p:sp>
        </mc:Choice>
        <mc:Fallback xmlns="">
          <p:sp>
            <p:nvSpPr>
              <p:cNvPr id="13338" name="Text Box 26"/>
              <p:cNvSpPr txBox="1">
                <a:spLocks noRot="1" noChangeAspect="1" noMove="1" noResize="1" noEditPoints="1" noAdjustHandles="1" noChangeArrowheads="1" noChangeShapeType="1" noTextEdit="1"/>
              </p:cNvSpPr>
              <p:nvPr/>
            </p:nvSpPr>
            <p:spPr bwMode="auto">
              <a:xfrm>
                <a:off x="5652120" y="3933056"/>
                <a:ext cx="2055813" cy="2324034"/>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4" name="Τίτλος 3"/>
          <p:cNvSpPr>
            <a:spLocks noGrp="1"/>
          </p:cNvSpPr>
          <p:nvPr>
            <p:ph type="title"/>
          </p:nvPr>
        </p:nvSpPr>
        <p:spPr>
          <a:xfrm>
            <a:off x="0" y="116632"/>
            <a:ext cx="9144000" cy="908720"/>
          </a:xfrm>
        </p:spPr>
        <p:txBody>
          <a:bodyPr/>
          <a:lstStyle/>
          <a:p>
            <a:r>
              <a:rPr lang="el-GR" dirty="0"/>
              <a:t>Υπολογισμός κινητικών παραμέτρων </a:t>
            </a:r>
            <a:r>
              <a:rPr lang="el-GR" sz="3000" b="0" dirty="0" smtClean="0"/>
              <a:t>1</a:t>
            </a:r>
            <a:r>
              <a:rPr lang="en-US" sz="3000" b="0" dirty="0" smtClean="0"/>
              <a:t>1</a:t>
            </a:r>
            <a:r>
              <a:rPr lang="el-GR" sz="3000" b="0" dirty="0" smtClean="0"/>
              <a:t>/</a:t>
            </a:r>
            <a:r>
              <a:rPr lang="en-US" sz="3000" b="0" dirty="0" smtClean="0"/>
              <a:t>14</a:t>
            </a:r>
            <a:endParaRPr lang="el-GR" dirty="0"/>
          </a:p>
        </p:txBody>
      </p:sp>
    </p:spTree>
    <p:extLst>
      <p:ext uri="{BB962C8B-B14F-4D97-AF65-F5344CB8AC3E}">
        <p14:creationId xmlns:p14="http://schemas.microsoft.com/office/powerpoint/2010/main" val="239758566"/>
      </p:ext>
    </p:extLst>
  </p:cSld>
  <p:clrMapOvr>
    <a:masterClrMapping/>
  </p:clrMapOvr>
  <mc:AlternateContent xmlns:mc="http://schemas.openxmlformats.org/markup-compatibility/2006" xmlns:p14="http://schemas.microsoft.com/office/powerpoint/2010/main">
    <mc:Choice Requires="p14">
      <p:transition p14:dur="0">
        <p:sndAc>
          <p:stSnd>
            <p:snd r:embed="rId2" name="Γραφομηχανή.wav"/>
          </p:stSnd>
        </p:sndAc>
      </p:transition>
    </mc:Choice>
    <mc:Fallback xmlns="">
      <p:transition>
        <p:sndAc>
          <p:stSnd>
            <p:snd r:embed="rId5" name="Γραφομηχανή.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4" name="Rectangle 28"/>
          <p:cNvSpPr>
            <a:spLocks noChangeArrowheads="1"/>
          </p:cNvSpPr>
          <p:nvPr/>
        </p:nvSpPr>
        <p:spPr bwMode="auto">
          <a:xfrm>
            <a:off x="685800" y="5105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kumimoji="1" sz="4400">
                <a:solidFill>
                  <a:schemeClr val="tx2"/>
                </a:solidFill>
                <a:latin typeface="Times New Roman" pitchFamily="18" charset="-95"/>
              </a:defRPr>
            </a:lvl1pPr>
            <a:lvl2pPr>
              <a:defRPr kumimoji="1" sz="4400">
                <a:solidFill>
                  <a:schemeClr val="tx2"/>
                </a:solidFill>
                <a:latin typeface="Times New Roman" pitchFamily="18" charset="-95"/>
              </a:defRPr>
            </a:lvl2pPr>
            <a:lvl3pPr>
              <a:defRPr kumimoji="1" sz="4400">
                <a:solidFill>
                  <a:schemeClr val="tx2"/>
                </a:solidFill>
                <a:latin typeface="Times New Roman" pitchFamily="18" charset="-95"/>
              </a:defRPr>
            </a:lvl3pPr>
            <a:lvl4pPr>
              <a:defRPr kumimoji="1" sz="4400">
                <a:solidFill>
                  <a:schemeClr val="tx2"/>
                </a:solidFill>
                <a:latin typeface="Times New Roman" pitchFamily="18" charset="-95"/>
              </a:defRPr>
            </a:lvl4pPr>
            <a:lvl5pPr>
              <a:defRPr kumimoji="1" sz="4400">
                <a:solidFill>
                  <a:schemeClr val="tx2"/>
                </a:solidFill>
                <a:latin typeface="Times New Roman" pitchFamily="18" charset="-95"/>
              </a:defRPr>
            </a:lvl5pPr>
            <a:lvl6pPr marL="457200" eaLnBrk="0" fontAlgn="base" hangingPunct="0">
              <a:spcBef>
                <a:spcPct val="0"/>
              </a:spcBef>
              <a:spcAft>
                <a:spcPct val="0"/>
              </a:spcAft>
              <a:defRPr kumimoji="1" sz="4400">
                <a:solidFill>
                  <a:schemeClr val="tx2"/>
                </a:solidFill>
                <a:latin typeface="Times New Roman" pitchFamily="18" charset="-95"/>
              </a:defRPr>
            </a:lvl6pPr>
            <a:lvl7pPr marL="914400" eaLnBrk="0" fontAlgn="base" hangingPunct="0">
              <a:spcBef>
                <a:spcPct val="0"/>
              </a:spcBef>
              <a:spcAft>
                <a:spcPct val="0"/>
              </a:spcAft>
              <a:defRPr kumimoji="1" sz="4400">
                <a:solidFill>
                  <a:schemeClr val="tx2"/>
                </a:solidFill>
                <a:latin typeface="Times New Roman" pitchFamily="18" charset="-95"/>
              </a:defRPr>
            </a:lvl7pPr>
            <a:lvl8pPr marL="1371600" eaLnBrk="0" fontAlgn="base" hangingPunct="0">
              <a:spcBef>
                <a:spcPct val="0"/>
              </a:spcBef>
              <a:spcAft>
                <a:spcPct val="0"/>
              </a:spcAft>
              <a:defRPr kumimoji="1" sz="4400">
                <a:solidFill>
                  <a:schemeClr val="tx2"/>
                </a:solidFill>
                <a:latin typeface="Times New Roman" pitchFamily="18" charset="-95"/>
              </a:defRPr>
            </a:lvl8pPr>
            <a:lvl9pPr marL="1828800" eaLnBrk="0" fontAlgn="base" hangingPunct="0">
              <a:spcBef>
                <a:spcPct val="0"/>
              </a:spcBef>
              <a:spcAft>
                <a:spcPct val="0"/>
              </a:spcAft>
              <a:defRPr kumimoji="1" sz="4400">
                <a:solidFill>
                  <a:schemeClr val="tx2"/>
                </a:solidFill>
                <a:latin typeface="Times New Roman" pitchFamily="18" charset="-95"/>
              </a:defRPr>
            </a:lvl9pPr>
          </a:lstStyle>
          <a:p>
            <a:pPr algn="ctr">
              <a:defRPr/>
            </a:pPr>
            <a:r>
              <a:rPr lang="en-US" altLang="el-GR" sz="2800" b="1" dirty="0" smtClean="0">
                <a:solidFill>
                  <a:schemeClr val="tx1"/>
                </a:solidFill>
                <a:latin typeface="+mn-lt"/>
              </a:rPr>
              <a:t>y</a:t>
            </a:r>
            <a:r>
              <a:rPr lang="el-GR" altLang="el-GR" sz="2800" b="1" dirty="0" smtClean="0">
                <a:solidFill>
                  <a:schemeClr val="tx1"/>
                </a:solidFill>
                <a:latin typeface="+mn-lt"/>
              </a:rPr>
              <a:t> = 0,1971x + 0,1979</a:t>
            </a:r>
          </a:p>
        </p:txBody>
      </p:sp>
      <p:sp>
        <p:nvSpPr>
          <p:cNvPr id="28680" name="Text Box 30"/>
          <p:cNvSpPr txBox="1">
            <a:spLocks noChangeArrowheads="1"/>
          </p:cNvSpPr>
          <p:nvPr/>
        </p:nvSpPr>
        <p:spPr bwMode="auto">
          <a:xfrm>
            <a:off x="163513" y="4149080"/>
            <a:ext cx="8675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95"/>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95"/>
              </a:defRPr>
            </a:lvl2pPr>
            <a:lvl3pPr marL="1143000" indent="-228600">
              <a:spcBef>
                <a:spcPct val="20000"/>
              </a:spcBef>
              <a:buChar char="•"/>
              <a:defRPr kumimoji="1" sz="2400">
                <a:solidFill>
                  <a:schemeClr val="tx1"/>
                </a:solidFill>
                <a:latin typeface="Times New Roman" pitchFamily="18" charset="-95"/>
              </a:defRPr>
            </a:lvl3pPr>
            <a:lvl4pPr marL="1600200" indent="-228600">
              <a:spcBef>
                <a:spcPct val="20000"/>
              </a:spcBef>
              <a:buChar char="–"/>
              <a:defRPr kumimoji="1" sz="2000">
                <a:solidFill>
                  <a:schemeClr val="tx1"/>
                </a:solidFill>
                <a:latin typeface="Times New Roman" pitchFamily="18" charset="-95"/>
              </a:defRPr>
            </a:lvl4pPr>
            <a:lvl5pPr marL="2057400" indent="-228600">
              <a:spcBef>
                <a:spcPct val="20000"/>
              </a:spcBef>
              <a:buChar char="»"/>
              <a:defRPr kumimoji="1" sz="2000">
                <a:solidFill>
                  <a:schemeClr val="tx1"/>
                </a:solidFill>
                <a:latin typeface="Times New Roman" pitchFamily="18" charset="-95"/>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95"/>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95"/>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95"/>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95"/>
              </a:defRPr>
            </a:lvl9pPr>
          </a:lstStyle>
          <a:p>
            <a:pPr>
              <a:spcBef>
                <a:spcPct val="0"/>
              </a:spcBef>
              <a:buClrTx/>
              <a:buFontTx/>
              <a:buNone/>
            </a:pPr>
            <a:r>
              <a:rPr kumimoji="0" lang="el-GR" altLang="el-GR" sz="2400" dirty="0">
                <a:latin typeface="+mn-lt"/>
              </a:rPr>
              <a:t>Με βάση τη μέθοδο των ελαχίστων τετραγώνων η εξίσωση της ευθείας που προκύπτει από τα παραπάνω αποτελέσματα </a:t>
            </a:r>
            <a:r>
              <a:rPr kumimoji="0" lang="el-GR" altLang="el-GR" sz="2400" dirty="0" smtClean="0">
                <a:latin typeface="+mn-lt"/>
              </a:rPr>
              <a:t>είναι:</a:t>
            </a:r>
            <a:endParaRPr kumimoji="0" lang="el-GR" altLang="el-GR" sz="24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3" name="Τίτλος 2"/>
          <p:cNvSpPr>
            <a:spLocks noGrp="1"/>
          </p:cNvSpPr>
          <p:nvPr>
            <p:ph type="title"/>
          </p:nvPr>
        </p:nvSpPr>
        <p:spPr>
          <a:xfrm>
            <a:off x="0" y="116632"/>
            <a:ext cx="9144000" cy="908720"/>
          </a:xfrm>
        </p:spPr>
        <p:txBody>
          <a:bodyPr/>
          <a:lstStyle/>
          <a:p>
            <a:r>
              <a:rPr lang="el-GR" dirty="0"/>
              <a:t>Υπολογισμός κινητικών παραμέτρων </a:t>
            </a:r>
            <a:r>
              <a:rPr lang="el-GR" sz="3000" b="0" dirty="0" smtClean="0"/>
              <a:t>1</a:t>
            </a:r>
            <a:r>
              <a:rPr lang="en-US" sz="3000" b="0" dirty="0" smtClean="0"/>
              <a:t>2</a:t>
            </a:r>
            <a:r>
              <a:rPr lang="el-GR" sz="3000" b="0" dirty="0" smtClean="0"/>
              <a:t>/</a:t>
            </a:r>
            <a:r>
              <a:rPr lang="en-US" sz="3000" b="0" dirty="0" smtClean="0"/>
              <a:t>14</a:t>
            </a:r>
            <a:endParaRPr lang="el-GR" dirty="0"/>
          </a:p>
        </p:txBody>
      </p:sp>
      <p:sp>
        <p:nvSpPr>
          <p:cNvPr id="4" name="Θέση περιεχομένου 3"/>
          <p:cNvSpPr>
            <a:spLocks noGrp="1"/>
          </p:cNvSpPr>
          <p:nvPr>
            <p:ph idx="1"/>
          </p:nvPr>
        </p:nvSpPr>
        <p:spPr>
          <a:xfrm>
            <a:off x="457200" y="1196752"/>
            <a:ext cx="8229600" cy="504056"/>
          </a:xfrm>
        </p:spPr>
        <p:txBody>
          <a:bodyPr/>
          <a:lstStyle/>
          <a:p>
            <a:pPr marL="0" indent="0">
              <a:buNone/>
            </a:pPr>
            <a:r>
              <a:rPr lang="el-GR" dirty="0" smtClean="0"/>
              <a:t>Υπολογισμοί:</a:t>
            </a: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111896428"/>
              </p:ext>
            </p:extLst>
          </p:nvPr>
        </p:nvGraphicFramePr>
        <p:xfrm>
          <a:off x="1763688" y="1916832"/>
          <a:ext cx="6096000" cy="792480"/>
        </p:xfrm>
        <a:graphic>
          <a:graphicData uri="http://schemas.openxmlformats.org/drawingml/2006/table">
            <a:tbl>
              <a:tblPr firstRow="1" bandRow="1">
                <a:tableStyleId>{2D5ABB26-0587-4C30-8999-92F81FD0307C}</a:tableStyleId>
              </a:tblPr>
              <a:tblGrid>
                <a:gridCol w="762000"/>
                <a:gridCol w="762000"/>
                <a:gridCol w="762000"/>
                <a:gridCol w="762000"/>
                <a:gridCol w="762000"/>
                <a:gridCol w="762000"/>
                <a:gridCol w="762000"/>
                <a:gridCol w="762000"/>
              </a:tblGrid>
              <a:tr h="370840">
                <a:tc>
                  <a:txBody>
                    <a:bodyPr/>
                    <a:lstStyle/>
                    <a:p>
                      <a:r>
                        <a:rPr lang="el-GR" sz="2000" dirty="0" smtClean="0"/>
                        <a:t>1/[</a:t>
                      </a:r>
                      <a:r>
                        <a:rPr lang="en-US" sz="2000" dirty="0" smtClean="0"/>
                        <a:t>S]</a:t>
                      </a:r>
                      <a:endParaRPr lang="el-GR"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0,05</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0,025</a:t>
                      </a:r>
                      <a:endParaRPr lang="el-GR"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sz="2000" dirty="0" smtClean="0"/>
                        <a:t>1/Uo</a:t>
                      </a:r>
                      <a:endParaRPr lang="el-GR"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0,59</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0,40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27" name="Πίνακας 26"/>
          <p:cNvGraphicFramePr>
            <a:graphicFrameLocks noGrp="1"/>
          </p:cNvGraphicFramePr>
          <p:nvPr>
            <p:extLst>
              <p:ext uri="{D42A27DB-BD31-4B8C-83A1-F6EECF244321}">
                <p14:modId xmlns:p14="http://schemas.microsoft.com/office/powerpoint/2010/main" val="3882720389"/>
              </p:ext>
            </p:extLst>
          </p:nvPr>
        </p:nvGraphicFramePr>
        <p:xfrm>
          <a:off x="1763688" y="2924944"/>
          <a:ext cx="5334000" cy="792480"/>
        </p:xfrm>
        <a:graphic>
          <a:graphicData uri="http://schemas.openxmlformats.org/drawingml/2006/table">
            <a:tbl>
              <a:tblPr firstRow="1" bandRow="1">
                <a:tableStyleId>{2D5ABB26-0587-4C30-8999-92F81FD0307C}</a:tableStyleId>
              </a:tblPr>
              <a:tblGrid>
                <a:gridCol w="762000"/>
                <a:gridCol w="762000"/>
                <a:gridCol w="762000"/>
                <a:gridCol w="762000"/>
                <a:gridCol w="762000"/>
                <a:gridCol w="762000"/>
                <a:gridCol w="762000"/>
              </a:tblGrid>
              <a:tr h="370840">
                <a:tc>
                  <a:txBody>
                    <a:bodyPr/>
                    <a:lstStyle/>
                    <a:p>
                      <a:r>
                        <a:rPr lang="el-GR" sz="2000" dirty="0" smtClean="0"/>
                        <a:t>1/[</a:t>
                      </a:r>
                      <a:r>
                        <a:rPr lang="en-US" sz="2000" dirty="0" smtClean="0"/>
                        <a:t>S]</a:t>
                      </a:r>
                      <a:endParaRPr lang="el-GR"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0,02</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0,017</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0,014</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0,013</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0,011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smtClean="0"/>
                        <a:t>0,01</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en-US" sz="2000" dirty="0" smtClean="0"/>
                        <a:t>1/Uo</a:t>
                      </a:r>
                      <a:endParaRPr lang="el-GR" sz="2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000" dirty="0" smtClean="0"/>
                        <a:t>0,20</a:t>
                      </a:r>
                      <a:endParaRPr lang="el-GR" sz="20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6422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13"/>
          <p:cNvGraphicFramePr>
            <a:graphicFrameLocks noChangeAspect="1"/>
          </p:cNvGraphicFramePr>
          <p:nvPr>
            <p:extLst>
              <p:ext uri="{D42A27DB-BD31-4B8C-83A1-F6EECF244321}">
                <p14:modId xmlns:p14="http://schemas.microsoft.com/office/powerpoint/2010/main" val="557310730"/>
              </p:ext>
            </p:extLst>
          </p:nvPr>
        </p:nvGraphicFramePr>
        <p:xfrm>
          <a:off x="638200" y="1268760"/>
          <a:ext cx="7867600" cy="5006522"/>
        </p:xfrm>
        <a:graphic>
          <a:graphicData uri="http://schemas.openxmlformats.org/presentationml/2006/ole">
            <mc:AlternateContent xmlns:mc="http://schemas.openxmlformats.org/markup-compatibility/2006">
              <mc:Choice xmlns:v="urn:schemas-microsoft-com:vml" Requires="v">
                <p:oleObj spid="_x0000_s6168" name="Φύλλο εργασίας" r:id="rId3" imgW="4886551" imgH="2791307" progId="Excel.Sheet.8">
                  <p:embed/>
                </p:oleObj>
              </mc:Choice>
              <mc:Fallback>
                <p:oleObj name="Φύλλο εργασίας" r:id="rId3" imgW="4886551" imgH="27913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0527" t="2953" r="2632" b="4059"/>
                      <a:stretch>
                        <a:fillRect/>
                      </a:stretch>
                    </p:blipFill>
                    <p:spPr bwMode="auto">
                      <a:xfrm>
                        <a:off x="638200" y="1268760"/>
                        <a:ext cx="7867600" cy="5006522"/>
                      </a:xfrm>
                      <a:prstGeom prst="rect">
                        <a:avLst/>
                      </a:prstGeom>
                      <a:noFill/>
                      <a:ln>
                        <a:noFill/>
                      </a:ln>
                      <a:effectLst/>
                    </p:spPr>
                  </p:pic>
                </p:oleObj>
              </mc:Fallback>
            </mc:AlternateContent>
          </a:graphicData>
        </a:graphic>
      </p:graphicFrame>
      <p:sp>
        <p:nvSpPr>
          <p:cNvPr id="2" name="Τίτλος 1"/>
          <p:cNvSpPr>
            <a:spLocks noGrp="1"/>
          </p:cNvSpPr>
          <p:nvPr>
            <p:ph type="title"/>
          </p:nvPr>
        </p:nvSpPr>
        <p:spPr>
          <a:xfrm>
            <a:off x="0" y="116632"/>
            <a:ext cx="9144000" cy="908720"/>
          </a:xfrm>
        </p:spPr>
        <p:txBody>
          <a:bodyPr/>
          <a:lstStyle/>
          <a:p>
            <a:r>
              <a:rPr lang="el-GR" dirty="0"/>
              <a:t>Υπολογισμός κινητικών παραμέτρων </a:t>
            </a:r>
            <a:r>
              <a:rPr lang="el-GR" sz="3000" b="0" dirty="0" smtClean="0"/>
              <a:t>1</a:t>
            </a:r>
            <a:r>
              <a:rPr lang="en-US" sz="3000" b="0" dirty="0" smtClean="0"/>
              <a:t>3</a:t>
            </a:r>
            <a:r>
              <a:rPr lang="el-GR" sz="3000" b="0" dirty="0" smtClean="0"/>
              <a:t>/</a:t>
            </a:r>
            <a:r>
              <a:rPr lang="en-US" sz="3000" b="0" dirty="0" smtClean="0"/>
              <a:t>14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78533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idx="1"/>
              </p:nvPr>
            </p:nvSpPr>
            <p:spPr>
              <a:xfrm>
                <a:off x="899592" y="1196752"/>
                <a:ext cx="7787208" cy="5040560"/>
              </a:xfrm>
            </p:spPr>
            <p:txBody>
              <a:bodyPr/>
              <a:lstStyle/>
              <a:p>
                <a:pPr marL="0" indent="0">
                  <a:buNone/>
                </a:pPr>
                <a:r>
                  <a:rPr lang="el-GR" dirty="0" smtClean="0"/>
                  <a:t>Άρα:</a:t>
                </a:r>
              </a:p>
              <a:p>
                <a:pPr marL="0" indent="0">
                  <a:buNone/>
                </a:pPr>
                <a14:m>
                  <m:oMath xmlns:m="http://schemas.openxmlformats.org/officeDocument/2006/math">
                    <m:f>
                      <m:fPr>
                        <m:ctrlPr>
                          <a:rPr lang="el-GR" i="1" smtClean="0">
                            <a:latin typeface="Cambria Math"/>
                          </a:rPr>
                        </m:ctrlPr>
                      </m:fPr>
                      <m:num>
                        <m:r>
                          <a:rPr lang="el-GR" b="0" i="1" smtClean="0">
                            <a:latin typeface="Cambria Math"/>
                          </a:rPr>
                          <m:t>1</m:t>
                        </m:r>
                      </m:num>
                      <m:den>
                        <m:r>
                          <m:rPr>
                            <m:sty m:val="p"/>
                          </m:rPr>
                          <a:rPr lang="en-US" b="0" i="0" smtClean="0">
                            <a:latin typeface="Cambria Math"/>
                          </a:rPr>
                          <m:t>U</m:t>
                        </m:r>
                        <m:r>
                          <a:rPr lang="en-US" b="0" i="1" smtClean="0">
                            <a:latin typeface="Cambria Math"/>
                          </a:rPr>
                          <m:t>𝑚𝑎𝑥</m:t>
                        </m:r>
                      </m:den>
                    </m:f>
                    <m:r>
                      <a:rPr lang="en-US" b="0" i="1" smtClean="0">
                        <a:latin typeface="Cambria Math"/>
                      </a:rPr>
                      <m:t>=0,1979</m:t>
                    </m:r>
                  </m:oMath>
                </a14:m>
                <a:r>
                  <a:rPr lang="en-US" dirty="0" smtClean="0"/>
                  <a:t> </a:t>
                </a:r>
                <a:r>
                  <a:rPr lang="el-GR" dirty="0" smtClean="0"/>
                  <a:t>	</a:t>
                </a:r>
                <a:r>
                  <a:rPr lang="en-US" b="1" dirty="0" smtClean="0"/>
                  <a:t>Umax=5,05 mol/min</a:t>
                </a:r>
              </a:p>
              <a:p>
                <a:pPr marL="0" indent="0">
                  <a:buNone/>
                </a:pPr>
                <a:endParaRPr lang="en-US" dirty="0"/>
              </a:p>
              <a:p>
                <a:pPr marL="0" indent="0">
                  <a:buNone/>
                </a:pPr>
                <a:r>
                  <a:rPr lang="el-GR" dirty="0" smtClean="0"/>
                  <a:t>και</a:t>
                </a:r>
              </a:p>
              <a:p>
                <a:pPr marL="0" indent="0">
                  <a:buNone/>
                </a:pPr>
                <a:endParaRPr lang="el-GR" dirty="0" smtClean="0"/>
              </a:p>
              <a:p>
                <a:pPr marL="0" indent="0">
                  <a:buNone/>
                </a:pPr>
                <a14:m>
                  <m:oMath xmlns:m="http://schemas.openxmlformats.org/officeDocument/2006/math">
                    <m:f>
                      <m:fPr>
                        <m:ctrlPr>
                          <a:rPr lang="el-GR" i="1">
                            <a:latin typeface="Cambria Math"/>
                          </a:rPr>
                        </m:ctrlPr>
                      </m:fPr>
                      <m:num>
                        <m:r>
                          <a:rPr lang="en-US" b="0" i="1" smtClean="0">
                            <a:latin typeface="Cambria Math"/>
                          </a:rPr>
                          <m:t>𝐾𝑚</m:t>
                        </m:r>
                      </m:num>
                      <m:den>
                        <m:r>
                          <m:rPr>
                            <m:sty m:val="p"/>
                          </m:rPr>
                          <a:rPr lang="en-US">
                            <a:latin typeface="Cambria Math"/>
                          </a:rPr>
                          <m:t>U</m:t>
                        </m:r>
                        <m:r>
                          <a:rPr lang="en-US" i="1">
                            <a:latin typeface="Cambria Math"/>
                          </a:rPr>
                          <m:t>𝑚𝑎𝑥</m:t>
                        </m:r>
                      </m:den>
                    </m:f>
                    <m:r>
                      <a:rPr lang="en-US" i="1">
                        <a:latin typeface="Cambria Math"/>
                      </a:rPr>
                      <m:t>=0,197</m:t>
                    </m:r>
                  </m:oMath>
                </a14:m>
                <a:r>
                  <a:rPr lang="en-US" dirty="0" smtClean="0"/>
                  <a:t>1 	</a:t>
                </a:r>
                <a:r>
                  <a:rPr lang="en-US" b="1" dirty="0" smtClean="0"/>
                  <a:t>Km=0,99 mM</a:t>
                </a:r>
                <a:endParaRPr lang="el-GR" b="1" dirty="0"/>
              </a:p>
              <a:p>
                <a:pPr marL="0" indent="0">
                  <a:buNone/>
                </a:pPr>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idx="1"/>
              </p:nvPr>
            </p:nvSpPr>
            <p:spPr>
              <a:xfrm>
                <a:off x="899592" y="1196752"/>
                <a:ext cx="7787208" cy="5040560"/>
              </a:xfrm>
              <a:blipFill rotWithShape="1">
                <a:blip r:embed="rId3"/>
                <a:stretch>
                  <a:fillRect l="-1018" t="-484"/>
                </a:stretch>
              </a:blipFill>
            </p:spPr>
            <p:txBody>
              <a:bodyPr/>
              <a:lstStyle/>
              <a:p>
                <a:r>
                  <a:rPr lang="el-GR">
                    <a:noFill/>
                  </a:rPr>
                  <a:t> </a:t>
                </a:r>
              </a:p>
            </p:txBody>
          </p:sp>
        </mc:Fallback>
      </mc:AlternateContent>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4" name="Τίτλος 3"/>
          <p:cNvSpPr>
            <a:spLocks noGrp="1"/>
          </p:cNvSpPr>
          <p:nvPr>
            <p:ph type="title"/>
          </p:nvPr>
        </p:nvSpPr>
        <p:spPr>
          <a:xfrm>
            <a:off x="0" y="116632"/>
            <a:ext cx="9144000" cy="908720"/>
          </a:xfrm>
        </p:spPr>
        <p:txBody>
          <a:bodyPr>
            <a:normAutofit/>
          </a:bodyPr>
          <a:lstStyle/>
          <a:p>
            <a:r>
              <a:rPr lang="el-GR" dirty="0"/>
              <a:t>Υπολογισμός κινητικών παραμέτρων </a:t>
            </a:r>
            <a:r>
              <a:rPr lang="el-GR" sz="3000" b="0" dirty="0" smtClean="0"/>
              <a:t>1</a:t>
            </a:r>
            <a:r>
              <a:rPr lang="en-US" sz="3000" b="0" dirty="0" smtClean="0"/>
              <a:t>4</a:t>
            </a:r>
            <a:r>
              <a:rPr lang="el-GR" sz="3000" b="0" dirty="0" smtClean="0"/>
              <a:t>/</a:t>
            </a:r>
            <a:r>
              <a:rPr lang="en-US" sz="3000" b="0" dirty="0" smtClean="0"/>
              <a:t>14</a:t>
            </a:r>
            <a:endParaRPr lang="el-GR" dirty="0"/>
          </a:p>
        </p:txBody>
      </p:sp>
    </p:spTree>
    <p:extLst>
      <p:ext uri="{BB962C8B-B14F-4D97-AF65-F5344CB8AC3E}">
        <p14:creationId xmlns:p14="http://schemas.microsoft.com/office/powerpoint/2010/main" val="183673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2014. </a:t>
            </a:r>
            <a:r>
              <a:rPr lang="el-GR" sz="2000" dirty="0"/>
              <a:t>Βασίλειος </a:t>
            </a:r>
            <a:r>
              <a:rPr lang="el-GR" sz="2000" dirty="0" smtClean="0"/>
              <a:t>Ντουρτόγλου</a:t>
            </a:r>
            <a:r>
              <a:rPr lang="el-GR" sz="2000" dirty="0"/>
              <a:t>. «Εφαρμοσμένη Ενζυμολογία (Θ). </a:t>
            </a:r>
            <a:r>
              <a:rPr lang="el-GR" sz="2000" dirty="0" smtClean="0"/>
              <a:t>Ενότητα 3</a:t>
            </a:r>
            <a:r>
              <a:rPr lang="en-US" sz="2000" dirty="0" smtClean="0"/>
              <a:t>:</a:t>
            </a:r>
            <a:r>
              <a:rPr lang="el-GR" sz="2000" dirty="0"/>
              <a:t> </a:t>
            </a:r>
            <a:r>
              <a:rPr lang="el-GR" sz="2000" dirty="0" smtClean="0"/>
              <a:t>Στοιχεία </a:t>
            </a:r>
            <a:r>
              <a:rPr lang="el-GR" sz="2000" dirty="0"/>
              <a:t>ενζυματικής </a:t>
            </a:r>
            <a:r>
              <a:rPr lang="el-GR" sz="2000" dirty="0" smtClean="0"/>
              <a:t>κινητικής».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112" y="116632"/>
            <a:ext cx="3563887" cy="2593476"/>
          </a:xfrm>
        </p:spPr>
        <p:txBody>
          <a:bodyPr>
            <a:normAutofit fontScale="90000"/>
          </a:bodyPr>
          <a:lstStyle/>
          <a:p>
            <a:r>
              <a:rPr lang="el-GR" dirty="0"/>
              <a:t>Σύμπλοκο ενζύμου - υποστρώματος πριν και μετά την </a:t>
            </a:r>
            <a:r>
              <a:rPr lang="el-GR" dirty="0" smtClean="0"/>
              <a:t>ενζυμική </a:t>
            </a:r>
            <a:r>
              <a:rPr lang="el-GR" dirty="0"/>
              <a:t>κατάλυση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Ορθογώνιο 4"/>
          <p:cNvSpPr/>
          <p:nvPr/>
        </p:nvSpPr>
        <p:spPr>
          <a:xfrm>
            <a:off x="4842706" y="6573005"/>
            <a:ext cx="1763688" cy="276999"/>
          </a:xfrm>
          <a:prstGeom prst="rect">
            <a:avLst/>
          </a:prstGeom>
        </p:spPr>
        <p:txBody>
          <a:bodyPr wrap="square">
            <a:spAutoFit/>
          </a:bodyPr>
          <a:lstStyle/>
          <a:p>
            <a:pPr algn="ctr"/>
            <a:r>
              <a:rPr lang="en-US" sz="1200" dirty="0" smtClean="0">
                <a:latin typeface="+mn-lt"/>
                <a:hlinkClick r:id="rId2"/>
              </a:rPr>
              <a:t>raritanval.edu</a:t>
            </a:r>
            <a:endParaRPr lang="el-GR" sz="1200" dirty="0">
              <a:latin typeface="+mn-lt"/>
            </a:endParaRPr>
          </a:p>
        </p:txBody>
      </p:sp>
      <p:grpSp>
        <p:nvGrpSpPr>
          <p:cNvPr id="34" name="Ομάδα 33"/>
          <p:cNvGrpSpPr/>
          <p:nvPr/>
        </p:nvGrpSpPr>
        <p:grpSpPr>
          <a:xfrm>
            <a:off x="-23006" y="1"/>
            <a:ext cx="5603119" cy="6858000"/>
            <a:chOff x="-23006" y="1"/>
            <a:chExt cx="5603119" cy="6858000"/>
          </a:xfrm>
        </p:grpSpPr>
        <p:pic>
          <p:nvPicPr>
            <p:cNvPr id="6" name="Εικόνα 5" descr="http://www2.raritanval.edu/departments/Science/full-time/Weber/Microbiology%20Majors/Chpater5/chapter5sub/figure_05_08_labeled.jpg"/>
            <p:cNvPicPr/>
            <p:nvPr/>
          </p:nvPicPr>
          <p:blipFill rotWithShape="1">
            <a:blip r:embed="rId3">
              <a:extLst>
                <a:ext uri="{28A0092B-C50C-407E-A947-70E740481C1C}">
                  <a14:useLocalDpi xmlns:a14="http://schemas.microsoft.com/office/drawing/2010/main" val="0"/>
                </a:ext>
              </a:extLst>
            </a:blip>
            <a:srcRect r="-7257"/>
            <a:stretch/>
          </p:blipFill>
          <p:spPr bwMode="auto">
            <a:xfrm>
              <a:off x="1" y="1"/>
              <a:ext cx="5580112" cy="6858000"/>
            </a:xfrm>
            <a:prstGeom prst="round2DiagRect">
              <a:avLst/>
            </a:prstGeom>
            <a:noFill/>
            <a:ln>
              <a:noFill/>
            </a:ln>
            <a:extLst>
              <a:ext uri="{53640926-AAD7-44D8-BBD7-CCE9431645EC}">
                <a14:shadowObscured xmlns:a14="http://schemas.microsoft.com/office/drawing/2010/main"/>
              </a:ext>
            </a:extLst>
          </p:spPr>
        </p:pic>
        <p:sp>
          <p:nvSpPr>
            <p:cNvPr id="7" name="Πλαίσιο κειμένου 62"/>
            <p:cNvSpPr txBox="1">
              <a:spLocks noChangeArrowheads="1"/>
            </p:cNvSpPr>
            <p:nvPr/>
          </p:nvSpPr>
          <p:spPr bwMode="auto">
            <a:xfrm>
              <a:off x="1952625" y="20623"/>
              <a:ext cx="1352550" cy="2381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ΥΠΟΣΤΡΩΜΑ [S]</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Πλαίσιο κειμένου 63"/>
            <p:cNvSpPr txBox="1">
              <a:spLocks noChangeArrowheads="1"/>
            </p:cNvSpPr>
            <p:nvPr/>
          </p:nvSpPr>
          <p:spPr bwMode="auto">
            <a:xfrm>
              <a:off x="827584" y="437803"/>
              <a:ext cx="1080120" cy="5429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Λειτουργικό Ενζυμο</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Πλαίσιο κειμένου 64"/>
            <p:cNvSpPr txBox="1">
              <a:spLocks noChangeArrowheads="1"/>
            </p:cNvSpPr>
            <p:nvPr/>
          </p:nvSpPr>
          <p:spPr bwMode="auto">
            <a:xfrm>
              <a:off x="-23006" y="3138719"/>
              <a:ext cx="1390650" cy="618894"/>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Ενδιάμεσο   σύμπλοκο [Ε</a:t>
              </a:r>
              <a:r>
                <a:rPr kumimoji="0" lang="en-US"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Πλαίσιο κειμένου 67"/>
            <p:cNvSpPr txBox="1">
              <a:spLocks noChangeArrowheads="1"/>
            </p:cNvSpPr>
            <p:nvPr/>
          </p:nvSpPr>
          <p:spPr bwMode="auto">
            <a:xfrm>
              <a:off x="12998" y="4563955"/>
              <a:ext cx="1390650" cy="5048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Ενδιάμεσο   σύμπλοκο [Ε</a:t>
              </a:r>
              <a:r>
                <a:rPr kumimoji="0" lang="en-US"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t>
              </a: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Πλαίσιο κειμένου 68"/>
            <p:cNvSpPr txBox="1">
              <a:spLocks noChangeArrowheads="1"/>
            </p:cNvSpPr>
            <p:nvPr/>
          </p:nvSpPr>
          <p:spPr bwMode="auto">
            <a:xfrm>
              <a:off x="35496" y="5995987"/>
              <a:ext cx="1314450" cy="4476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Τελικό προιόν  [</a:t>
              </a:r>
              <a:r>
                <a:rPr kumimoji="0" lang="en-US"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Γωνιακή σύνδεση 11"/>
            <p:cNvCxnSpPr/>
            <p:nvPr/>
          </p:nvCxnSpPr>
          <p:spPr>
            <a:xfrm flipV="1">
              <a:off x="991263" y="6200775"/>
              <a:ext cx="542925" cy="125194"/>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13" name="Πλαίσιο κειμένου 71"/>
            <p:cNvSpPr txBox="1">
              <a:spLocks noChangeArrowheads="1"/>
            </p:cNvSpPr>
            <p:nvPr/>
          </p:nvSpPr>
          <p:spPr bwMode="auto">
            <a:xfrm>
              <a:off x="2256239" y="2386257"/>
              <a:ext cx="990600" cy="3238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Ενζυμο 1</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Πλαίσιο κειμένου 72"/>
            <p:cNvSpPr txBox="1">
              <a:spLocks noChangeArrowheads="1"/>
            </p:cNvSpPr>
            <p:nvPr/>
          </p:nvSpPr>
          <p:spPr bwMode="auto">
            <a:xfrm>
              <a:off x="2256239" y="3829050"/>
              <a:ext cx="990600" cy="3238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Ενζυμο 2</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Πλαίσιο κειμένου 73"/>
            <p:cNvSpPr txBox="1">
              <a:spLocks noChangeArrowheads="1"/>
            </p:cNvSpPr>
            <p:nvPr/>
          </p:nvSpPr>
          <p:spPr bwMode="auto">
            <a:xfrm>
              <a:off x="2233430" y="5445224"/>
              <a:ext cx="990600" cy="3238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Ενζυμο 3</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Γωνιακή σύνδεση 15"/>
            <p:cNvCxnSpPr/>
            <p:nvPr/>
          </p:nvCxnSpPr>
          <p:spPr>
            <a:xfrm rot="16200000" flipH="1">
              <a:off x="1116041" y="5107468"/>
              <a:ext cx="309152" cy="22234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7" name="Πλαίσιο κειμένου 75"/>
            <p:cNvSpPr txBox="1">
              <a:spLocks noChangeArrowheads="1"/>
            </p:cNvSpPr>
            <p:nvPr/>
          </p:nvSpPr>
          <p:spPr bwMode="auto">
            <a:xfrm>
              <a:off x="4283968" y="3757613"/>
              <a:ext cx="1117476" cy="246221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Αναστολή </a:t>
              </a:r>
              <a:endParaRPr kumimoji="0" lang="el-GR" altLang="el-G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Υποστρώματος</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Πλαίσιο κειμένου 76"/>
            <p:cNvSpPr txBox="1">
              <a:spLocks noChangeArrowheads="1"/>
            </p:cNvSpPr>
            <p:nvPr/>
          </p:nvSpPr>
          <p:spPr bwMode="auto">
            <a:xfrm>
              <a:off x="2123728" y="2895831"/>
              <a:ext cx="1095375" cy="4857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Αλλοστερικό</a:t>
              </a:r>
              <a:endParaRPr kumimoji="0" lang="el-GR" altLang="el-G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κέντρο</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Πλαίσιο κειμένου 77"/>
            <p:cNvSpPr txBox="1">
              <a:spLocks noChangeArrowheads="1"/>
            </p:cNvSpPr>
            <p:nvPr/>
          </p:nvSpPr>
          <p:spPr bwMode="auto">
            <a:xfrm>
              <a:off x="3420244" y="3057525"/>
              <a:ext cx="1295400"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Πρόσδεση </a:t>
              </a: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προϊόντος</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Πλαίσιο κειμένου 78"/>
            <p:cNvSpPr txBox="1">
              <a:spLocks noChangeArrowheads="1"/>
            </p:cNvSpPr>
            <p:nvPr/>
          </p:nvSpPr>
          <p:spPr bwMode="auto">
            <a:xfrm>
              <a:off x="4067944" y="1628800"/>
              <a:ext cx="1333500" cy="6000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Αναστολή δραστικότητος</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Γωνιακή σύνδεση 20"/>
            <p:cNvCxnSpPr/>
            <p:nvPr/>
          </p:nvCxnSpPr>
          <p:spPr>
            <a:xfrm rot="5400000" flipH="1" flipV="1">
              <a:off x="562651" y="2319582"/>
              <a:ext cx="857225" cy="781050"/>
            </a:xfrm>
            <a:prstGeom prst="bentConnector3">
              <a:avLst>
                <a:gd name="adj1" fmla="val 99710"/>
              </a:avLst>
            </a:prstGeom>
            <a:ln>
              <a:tailEnd type="arrow"/>
            </a:ln>
          </p:spPr>
          <p:style>
            <a:lnRef idx="2">
              <a:schemeClr val="dk1"/>
            </a:lnRef>
            <a:fillRef idx="0">
              <a:schemeClr val="dk1"/>
            </a:fillRef>
            <a:effectRef idx="1">
              <a:schemeClr val="dk1"/>
            </a:effectRef>
            <a:fontRef idx="minor">
              <a:schemeClr val="tx1"/>
            </a:fontRef>
          </p:style>
        </p:cxnSp>
        <p:cxnSp>
          <p:nvCxnSpPr>
            <p:cNvPr id="22" name="Γωνιακή σύνδεση 21"/>
            <p:cNvCxnSpPr/>
            <p:nvPr/>
          </p:nvCxnSpPr>
          <p:spPr>
            <a:xfrm>
              <a:off x="324513" y="3771900"/>
              <a:ext cx="791103" cy="285750"/>
            </a:xfrm>
            <a:prstGeom prst="bentConnector3">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06216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71405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66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ενζυματικής κινητικής </a:t>
            </a:r>
            <a:r>
              <a:rPr lang="el-GR" sz="3000" b="0" dirty="0" smtClean="0"/>
              <a:t>2/7</a:t>
            </a:r>
            <a:endParaRPr lang="el-GR" dirty="0"/>
          </a:p>
        </p:txBody>
      </p:sp>
      <p:sp>
        <p:nvSpPr>
          <p:cNvPr id="3" name="Θέση περιεχομένου 2"/>
          <p:cNvSpPr>
            <a:spLocks noGrp="1"/>
          </p:cNvSpPr>
          <p:nvPr>
            <p:ph idx="1"/>
          </p:nvPr>
        </p:nvSpPr>
        <p:spPr/>
        <p:txBody>
          <a:bodyPr>
            <a:noAutofit/>
          </a:bodyPr>
          <a:lstStyle/>
          <a:p>
            <a:r>
              <a:rPr lang="el-GR" dirty="0"/>
              <a:t>Το ένζυμο αντιδρά με το υπόστρωμα και δίνει το σύμπλοκο ένζυμο -υπόστρωμα. Η χρονική διάρκεια της υπάρξεως του συμπλόκου </a:t>
            </a:r>
            <a:r>
              <a:rPr lang="en-US" dirty="0"/>
              <a:t>ES</a:t>
            </a:r>
            <a:r>
              <a:rPr lang="el-GR" dirty="0"/>
              <a:t> είναι πολύ μικρή και είναι αυτή που καθορίζει την ταχύτητα της ενζυματικής αντίδρασης. Η συγκέντρωση όμως του συμπλόκου </a:t>
            </a:r>
            <a:r>
              <a:rPr lang="en-US" dirty="0"/>
              <a:t>ES</a:t>
            </a:r>
            <a:r>
              <a:rPr lang="el-GR" dirty="0"/>
              <a:t> είναι μεγάλη σε ολόκληρη την διάρκεια της ενζυματικής κατάλυσης. Για να δώσουμε απλά τις δύο αυτές έννοιες, προσθέτουμε τα παρακάτω</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508944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ενζυματικής κινητικής </a:t>
            </a:r>
            <a:r>
              <a:rPr lang="el-GR" sz="3000" b="0" dirty="0" smtClean="0"/>
              <a:t>3/7</a:t>
            </a:r>
            <a:endParaRPr lang="el-GR" dirty="0"/>
          </a:p>
        </p:txBody>
      </p:sp>
      <p:sp>
        <p:nvSpPr>
          <p:cNvPr id="3" name="Θέση περιεχομένου 2"/>
          <p:cNvSpPr>
            <a:spLocks noGrp="1"/>
          </p:cNvSpPr>
          <p:nvPr>
            <p:ph idx="1"/>
          </p:nvPr>
        </p:nvSpPr>
        <p:spPr/>
        <p:txBody>
          <a:bodyPr>
            <a:noAutofit/>
          </a:bodyPr>
          <a:lstStyle/>
          <a:p>
            <a:r>
              <a:rPr lang="el-GR" dirty="0" smtClean="0"/>
              <a:t>Το </a:t>
            </a:r>
            <a:r>
              <a:rPr lang="el-GR" dirty="0"/>
              <a:t>ένζυμο σε κάποια χρονική στιγμή έρχεται σ' επαφή με το υπόστρωμα. Ο χρόνος επαφής τους είναι πολύ μικρός. Το μόριο του υποστρώματος που πρόκειται να μεταβληθεί παραμένει σ' επαφή με το ένζυμο για ένα απειροελάχιστο χρονικό διάστημα. Άρα, ο χρόνος ύπαρξης του συμπλόκου </a:t>
            </a:r>
            <a:r>
              <a:rPr lang="en-US" dirty="0"/>
              <a:t>ES</a:t>
            </a:r>
            <a:r>
              <a:rPr lang="el-GR" dirty="0"/>
              <a:t> για κάθε μόριο είναι πολύ μικρός. Όμως, δεν μπορούμε να ξεχωρίσουμε, με τις υπάρχουσες φυσικές μεθόδους, τον χρόνο ζωής ενός τέτοιου συμπλόκου </a:t>
            </a:r>
            <a:r>
              <a:rPr lang="en-US" dirty="0"/>
              <a:t>ES</a:t>
            </a:r>
            <a:r>
              <a:rPr lang="el-GR" dirty="0"/>
              <a:t>. Δεδομένου ότι όλα τα μόρια του υποστρώματος είναι τα ίδια και ο αριθμός τους είναι τεράστιος, έχουμε τόσα σύμπλοκα </a:t>
            </a:r>
            <a:r>
              <a:rPr lang="en-US" dirty="0"/>
              <a:t>ES</a:t>
            </a:r>
            <a:r>
              <a:rPr lang="el-GR" dirty="0"/>
              <a:t> σε έναν χρόνο </a:t>
            </a:r>
            <a:r>
              <a:rPr lang="en-US" dirty="0"/>
              <a:t>T</a:t>
            </a:r>
            <a:r>
              <a:rPr lang="el-GR" dirty="0"/>
              <a:t> όσα και το πηλίκο του Τ δια τον χρόνο ζωής </a:t>
            </a:r>
            <a:r>
              <a:rPr lang="en-US" dirty="0"/>
              <a:t>ES</a:t>
            </a:r>
            <a:r>
              <a:rPr lang="el-GR" dirty="0"/>
              <a:t>. Αυτόματα βλέπουμε ότι η συγκέντρωση είναι πολύ μεγάλη.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428212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ενζυματικής κινητικής </a:t>
            </a:r>
            <a:r>
              <a:rPr lang="el-GR" sz="3000" b="0" dirty="0" smtClean="0"/>
              <a:t>4/7</a:t>
            </a:r>
            <a:endParaRPr lang="el-GR" dirty="0"/>
          </a:p>
        </p:txBody>
      </p:sp>
      <p:sp>
        <p:nvSpPr>
          <p:cNvPr id="3" name="Θέση περιεχομένου 2"/>
          <p:cNvSpPr>
            <a:spLocks noGrp="1"/>
          </p:cNvSpPr>
          <p:nvPr>
            <p:ph idx="1"/>
          </p:nvPr>
        </p:nvSpPr>
        <p:spPr>
          <a:xfrm>
            <a:off x="457200" y="1196752"/>
            <a:ext cx="8507288" cy="5544616"/>
          </a:xfrm>
        </p:spPr>
        <p:txBody>
          <a:bodyPr>
            <a:normAutofit/>
          </a:bodyPr>
          <a:lstStyle/>
          <a:p>
            <a:r>
              <a:rPr lang="el-GR" dirty="0"/>
              <a:t>Αν δεχθούμε την ενζυματική </a:t>
            </a:r>
            <a:r>
              <a:rPr lang="el-GR" dirty="0" smtClean="0"/>
              <a:t>εξίσωση:</a:t>
            </a:r>
            <a:r>
              <a:rPr lang="el-GR" dirty="0"/>
              <a:t> </a:t>
            </a:r>
            <a:r>
              <a:rPr lang="en-US" b="1" dirty="0" smtClean="0"/>
              <a:t>E</a:t>
            </a:r>
            <a:r>
              <a:rPr lang="el-GR" b="1" dirty="0" smtClean="0"/>
              <a:t> </a:t>
            </a:r>
            <a:r>
              <a:rPr lang="el-GR" b="1" dirty="0"/>
              <a:t>+ </a:t>
            </a:r>
            <a:r>
              <a:rPr lang="en-US" b="1" dirty="0" smtClean="0"/>
              <a:t>S</a:t>
            </a:r>
            <a:r>
              <a:rPr lang="el-GR" b="1" dirty="0" smtClean="0"/>
              <a:t> </a:t>
            </a:r>
            <a:r>
              <a:rPr lang="el-GR" b="1" dirty="0" smtClean="0">
                <a:sym typeface="Wingdings" panose="05000000000000000000" pitchFamily="2" charset="2"/>
              </a:rPr>
              <a:t> </a:t>
            </a:r>
            <a:r>
              <a:rPr lang="el-GR" b="1" dirty="0" smtClean="0"/>
              <a:t>Ε</a:t>
            </a:r>
            <a:r>
              <a:rPr lang="en-US" b="1" dirty="0" smtClean="0"/>
              <a:t>S</a:t>
            </a:r>
            <a:r>
              <a:rPr lang="el-GR" b="1" dirty="0" smtClean="0"/>
              <a:t> </a:t>
            </a:r>
            <a:r>
              <a:rPr lang="el-GR" b="1" dirty="0" smtClean="0">
                <a:sym typeface="Wingdings" panose="05000000000000000000" pitchFamily="2" charset="2"/>
              </a:rPr>
              <a:t> </a:t>
            </a:r>
            <a:r>
              <a:rPr lang="el-GR" b="1" dirty="0" smtClean="0"/>
              <a:t>Ε </a:t>
            </a:r>
            <a:r>
              <a:rPr lang="el-GR" b="1" dirty="0"/>
              <a:t>+ </a:t>
            </a:r>
            <a:r>
              <a:rPr lang="el-GR" b="1" dirty="0" smtClean="0"/>
              <a:t>Ρ</a:t>
            </a:r>
            <a:r>
              <a:rPr lang="el-GR" b="1" dirty="0"/>
              <a:t> </a:t>
            </a:r>
            <a:endParaRPr lang="el-GR" b="1" dirty="0" smtClean="0"/>
          </a:p>
          <a:p>
            <a:pPr marL="355600" indent="0">
              <a:buNone/>
            </a:pPr>
            <a:r>
              <a:rPr lang="el-GR" dirty="0" smtClean="0"/>
              <a:t>τότε </a:t>
            </a:r>
            <a:r>
              <a:rPr lang="el-GR" dirty="0"/>
              <a:t>η ταχύτητα που την συμβολίζουμε με </a:t>
            </a:r>
            <a:r>
              <a:rPr lang="en-US" dirty="0"/>
              <a:t>V</a:t>
            </a:r>
            <a:r>
              <a:rPr lang="el-GR" dirty="0"/>
              <a:t> είναι ίση </a:t>
            </a:r>
            <a:r>
              <a:rPr lang="el-GR" dirty="0" smtClean="0"/>
              <a:t>με </a:t>
            </a:r>
            <a:r>
              <a:rPr lang="en-US" b="1" dirty="0" smtClean="0"/>
              <a:t>V</a:t>
            </a:r>
            <a:r>
              <a:rPr lang="el-GR" b="1" dirty="0" smtClean="0"/>
              <a:t> </a:t>
            </a:r>
            <a:r>
              <a:rPr lang="el-GR" b="1" dirty="0"/>
              <a:t>= </a:t>
            </a:r>
            <a:r>
              <a:rPr lang="en-US" b="1" dirty="0"/>
              <a:t>K</a:t>
            </a:r>
            <a:r>
              <a:rPr lang="el-GR" b="1" dirty="0"/>
              <a:t> * [</a:t>
            </a:r>
            <a:r>
              <a:rPr lang="en-US" b="1" dirty="0"/>
              <a:t>ES</a:t>
            </a:r>
            <a:r>
              <a:rPr lang="el-GR" b="1" dirty="0" smtClean="0"/>
              <a:t>] </a:t>
            </a:r>
          </a:p>
          <a:p>
            <a:pPr marL="355600" indent="0">
              <a:buNone/>
            </a:pPr>
            <a:r>
              <a:rPr lang="el-GR" dirty="0" smtClean="0"/>
              <a:t>και </a:t>
            </a:r>
            <a:r>
              <a:rPr lang="el-GR" dirty="0"/>
              <a:t>η μέγιστη ταχύτητα που συμβολίζουμε με </a:t>
            </a:r>
            <a:r>
              <a:rPr lang="en-US" dirty="0"/>
              <a:t>V MAX</a:t>
            </a:r>
            <a:r>
              <a:rPr lang="el-GR" dirty="0"/>
              <a:t> είναι ίση </a:t>
            </a:r>
            <a:r>
              <a:rPr lang="el-GR" dirty="0" smtClean="0"/>
              <a:t>με </a:t>
            </a:r>
          </a:p>
          <a:p>
            <a:pPr marL="355600" indent="0">
              <a:buNone/>
            </a:pPr>
            <a:r>
              <a:rPr lang="en-US" b="1" dirty="0" smtClean="0"/>
              <a:t>Vmax </a:t>
            </a:r>
            <a:r>
              <a:rPr lang="el-GR" b="1" dirty="0"/>
              <a:t>= </a:t>
            </a:r>
            <a:r>
              <a:rPr lang="en-US" b="1" dirty="0"/>
              <a:t>K</a:t>
            </a:r>
            <a:r>
              <a:rPr lang="el-GR" b="1" dirty="0"/>
              <a:t> * [</a:t>
            </a:r>
            <a:r>
              <a:rPr lang="en-US" b="1" dirty="0"/>
              <a:t>E</a:t>
            </a:r>
            <a:r>
              <a:rPr lang="el-GR" b="1" dirty="0" smtClean="0"/>
              <a:t>]</a:t>
            </a:r>
            <a:r>
              <a:rPr lang="el-GR" dirty="0"/>
              <a:t> </a:t>
            </a:r>
            <a:r>
              <a:rPr lang="el-GR" dirty="0" smtClean="0"/>
              <a:t>όπου </a:t>
            </a:r>
            <a:r>
              <a:rPr lang="en-US" dirty="0"/>
              <a:t>E</a:t>
            </a:r>
            <a:r>
              <a:rPr lang="el-GR" dirty="0"/>
              <a:t> η συνολική ποσότητα του ενζύμου. </a:t>
            </a:r>
            <a:endParaRPr lang="el-GR" dirty="0" smtClean="0"/>
          </a:p>
          <a:p>
            <a:pPr marL="355600" indent="0">
              <a:buNone/>
            </a:pPr>
            <a:r>
              <a:rPr lang="el-GR" dirty="0"/>
              <a:t>Δ</a:t>
            </a:r>
            <a:r>
              <a:rPr lang="el-GR" dirty="0" smtClean="0"/>
              <a:t>ιαιρώντας </a:t>
            </a:r>
            <a:r>
              <a:rPr lang="el-GR" dirty="0"/>
              <a:t>δε κατά μέλη έχουμε την </a:t>
            </a:r>
            <a:r>
              <a:rPr lang="el-GR" dirty="0" smtClean="0"/>
              <a:t>σχέση </a:t>
            </a:r>
            <a:r>
              <a:rPr lang="en-US" b="1" dirty="0" smtClean="0"/>
              <a:t>V</a:t>
            </a:r>
            <a:r>
              <a:rPr lang="el-GR" b="1" dirty="0" smtClean="0"/>
              <a:t> </a:t>
            </a:r>
            <a:r>
              <a:rPr lang="el-GR" b="1" dirty="0"/>
              <a:t>/ </a:t>
            </a:r>
            <a:r>
              <a:rPr lang="en-US" b="1" dirty="0"/>
              <a:t>Vmax </a:t>
            </a:r>
            <a:r>
              <a:rPr lang="el-GR" b="1" dirty="0"/>
              <a:t>= [</a:t>
            </a:r>
            <a:r>
              <a:rPr lang="en-US" b="1" dirty="0"/>
              <a:t>ES</a:t>
            </a:r>
            <a:r>
              <a:rPr lang="el-GR" b="1" dirty="0"/>
              <a:t>] / [</a:t>
            </a:r>
            <a:r>
              <a:rPr lang="en-US" b="1" dirty="0"/>
              <a:t>E</a:t>
            </a:r>
            <a:r>
              <a:rPr lang="el-GR" b="1" dirty="0" smtClean="0"/>
              <a:t>]</a:t>
            </a:r>
            <a:endParaRPr lang="el-GR" b="1" dirty="0"/>
          </a:p>
          <a:p>
            <a:pPr marL="355600" indent="0">
              <a:buNone/>
            </a:pPr>
            <a:r>
              <a:rPr lang="el-GR" dirty="0"/>
              <a:t>Όμως, όπως κάθε χημική αντίδραση, έτσι και η ενζυματική αντίδραση υπακούει στον νόμο των μαζών. Δηλαδή,</a:t>
            </a:r>
          </a:p>
          <a:p>
            <a:pPr marL="355600" indent="0" algn="ctr">
              <a:buNone/>
            </a:pPr>
            <a:r>
              <a:rPr lang="el-GR" b="1" dirty="0"/>
              <a:t>[</a:t>
            </a:r>
            <a:r>
              <a:rPr lang="en-US" b="1" dirty="0"/>
              <a:t>E</a:t>
            </a:r>
            <a:r>
              <a:rPr lang="el-GR" b="1" dirty="0"/>
              <a:t>] * [</a:t>
            </a:r>
            <a:r>
              <a:rPr lang="en-US" b="1" dirty="0"/>
              <a:t>S</a:t>
            </a:r>
            <a:r>
              <a:rPr lang="el-GR" b="1" dirty="0"/>
              <a:t>] / [</a:t>
            </a:r>
            <a:r>
              <a:rPr lang="en-US" b="1" dirty="0"/>
              <a:t>ES</a:t>
            </a:r>
            <a:r>
              <a:rPr lang="el-GR" b="1" dirty="0"/>
              <a:t>] = </a:t>
            </a:r>
            <a:r>
              <a:rPr lang="en-US" b="1" dirty="0" smtClean="0"/>
              <a:t>K</a:t>
            </a:r>
            <a:r>
              <a:rPr lang="en-US" b="1" baseline="-25000" dirty="0" smtClean="0"/>
              <a:t>M</a:t>
            </a:r>
            <a:endParaRPr lang="el-GR" b="1" dirty="0"/>
          </a:p>
          <a:p>
            <a:pPr marL="355600" indent="0">
              <a:buNone/>
            </a:pPr>
            <a:r>
              <a:rPr lang="el-GR" dirty="0"/>
              <a:t>όπου  </a:t>
            </a:r>
            <a:r>
              <a:rPr lang="en-US" dirty="0"/>
              <a:t>K</a:t>
            </a:r>
            <a:r>
              <a:rPr lang="en-US" baseline="-25000" dirty="0"/>
              <a:t>M</a:t>
            </a:r>
            <a:r>
              <a:rPr lang="el-GR" dirty="0"/>
              <a:t> είναι η σταθερά της διάσπασης του συμπλόκου ενζύμου -υποστρώματος (</a:t>
            </a:r>
            <a:r>
              <a:rPr lang="en-US" dirty="0"/>
              <a:t>ES</a:t>
            </a:r>
            <a:r>
              <a:rPr lang="el-GR" dirty="0"/>
              <a:t>) και ονομάζεται σταθερά του </a:t>
            </a:r>
            <a:r>
              <a:rPr lang="en-US" dirty="0"/>
              <a:t>MICHAELIS</a:t>
            </a:r>
            <a:r>
              <a:rPr lang="el-GR" dirty="0"/>
              <a:t>-</a:t>
            </a:r>
            <a:r>
              <a:rPr lang="en-US" dirty="0"/>
              <a:t>MENTEN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852994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ενζυματικής κινητικής </a:t>
            </a:r>
            <a:r>
              <a:rPr lang="el-GR" sz="3000" b="0" dirty="0" smtClean="0"/>
              <a:t>5/7</a:t>
            </a:r>
            <a:endParaRPr lang="el-GR" dirty="0"/>
          </a:p>
        </p:txBody>
      </p:sp>
      <p:sp>
        <p:nvSpPr>
          <p:cNvPr id="3" name="Θέση περιεχομένου 2"/>
          <p:cNvSpPr>
            <a:spLocks noGrp="1"/>
          </p:cNvSpPr>
          <p:nvPr>
            <p:ph idx="1"/>
          </p:nvPr>
        </p:nvSpPr>
        <p:spPr/>
        <p:txBody>
          <a:bodyPr/>
          <a:lstStyle/>
          <a:p>
            <a:r>
              <a:rPr lang="el-GR" dirty="0"/>
              <a:t>Όπως βλέπουμε από τις παραπάνω εξισώσεις, η </a:t>
            </a:r>
            <a:r>
              <a:rPr lang="en-US" dirty="0"/>
              <a:t>K</a:t>
            </a:r>
            <a:r>
              <a:rPr lang="en-US" baseline="-25000" dirty="0"/>
              <a:t>M</a:t>
            </a:r>
            <a:r>
              <a:rPr lang="en-US" dirty="0"/>
              <a:t> </a:t>
            </a:r>
            <a:r>
              <a:rPr lang="el-GR" dirty="0"/>
              <a:t>δεν είναι μία απόλυτη σταθερά, αλλά εξαρτάται από την θερμοκρασία, ρυθμιστικό διάλυμα, </a:t>
            </a:r>
            <a:r>
              <a:rPr lang="en-US" dirty="0"/>
              <a:t>pH</a:t>
            </a:r>
            <a:r>
              <a:rPr lang="el-GR" dirty="0"/>
              <a:t>, κλπ. </a:t>
            </a:r>
          </a:p>
          <a:p>
            <a:pPr marL="355600" indent="0">
              <a:buNone/>
            </a:pPr>
            <a:r>
              <a:rPr lang="el-GR" dirty="0"/>
              <a:t>Γι' αυτό, με την τιμή της </a:t>
            </a:r>
            <a:r>
              <a:rPr lang="en-US" dirty="0"/>
              <a:t>K</a:t>
            </a:r>
            <a:r>
              <a:rPr lang="en-US" baseline="-25000" dirty="0"/>
              <a:t>M</a:t>
            </a:r>
            <a:r>
              <a:rPr lang="el-GR" dirty="0"/>
              <a:t> πρέπει να δίνονται και οι συνθήκες της αντιδράσεως. Αν επιλύσουμε τις προηγούμενες εξισώσεις ως προς την ταχύτητα </a:t>
            </a:r>
            <a:r>
              <a:rPr lang="en-US" dirty="0"/>
              <a:t>V</a:t>
            </a:r>
            <a:r>
              <a:rPr lang="el-GR" dirty="0"/>
              <a:t>, έχουμε:</a:t>
            </a:r>
          </a:p>
          <a:p>
            <a:pPr marL="0" indent="0" algn="ctr">
              <a:buNone/>
            </a:pPr>
            <a:r>
              <a:rPr lang="en-US" b="1" dirty="0" smtClean="0"/>
              <a:t>V</a:t>
            </a:r>
            <a:r>
              <a:rPr lang="el-GR" b="1" dirty="0" smtClean="0"/>
              <a:t> </a:t>
            </a:r>
            <a:r>
              <a:rPr lang="el-GR" b="1" dirty="0"/>
              <a:t>= </a:t>
            </a:r>
            <a:r>
              <a:rPr lang="en-US" b="1" dirty="0"/>
              <a:t>Vmax</a:t>
            </a:r>
            <a:r>
              <a:rPr lang="el-GR" b="1" dirty="0"/>
              <a:t> * [</a:t>
            </a:r>
            <a:r>
              <a:rPr lang="en-US" b="1" dirty="0"/>
              <a:t>S</a:t>
            </a:r>
            <a:r>
              <a:rPr lang="el-GR" b="1" dirty="0"/>
              <a:t>] / </a:t>
            </a:r>
            <a:r>
              <a:rPr lang="en-US" b="1" dirty="0"/>
              <a:t>K</a:t>
            </a:r>
            <a:r>
              <a:rPr lang="en-US" b="1" baseline="-25000" dirty="0"/>
              <a:t>M</a:t>
            </a:r>
            <a:r>
              <a:rPr lang="el-GR" b="1" dirty="0"/>
              <a:t> + [</a:t>
            </a:r>
            <a:r>
              <a:rPr lang="en-US" b="1" dirty="0"/>
              <a:t>S</a:t>
            </a:r>
            <a:r>
              <a:rPr lang="el-GR" b="1"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491924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a:t>
            </a:r>
            <a:r>
              <a:rPr lang="el-GR" dirty="0" smtClean="0"/>
              <a:t>ενζυμικής </a:t>
            </a:r>
            <a:r>
              <a:rPr lang="el-GR" dirty="0"/>
              <a:t>κινητικής </a:t>
            </a:r>
            <a:r>
              <a:rPr lang="el-GR" sz="3000" b="0" dirty="0"/>
              <a:t>6</a:t>
            </a:r>
            <a:r>
              <a:rPr lang="el-GR" sz="3000" b="0" dirty="0" smtClean="0"/>
              <a:t>/7</a:t>
            </a:r>
            <a:endParaRPr lang="el-GR" dirty="0"/>
          </a:p>
        </p:txBody>
      </p:sp>
      <p:sp>
        <p:nvSpPr>
          <p:cNvPr id="3" name="Θέση περιεχομένου 2"/>
          <p:cNvSpPr>
            <a:spLocks noGrp="1"/>
          </p:cNvSpPr>
          <p:nvPr>
            <p:ph idx="1"/>
          </p:nvPr>
        </p:nvSpPr>
        <p:spPr/>
        <p:txBody>
          <a:bodyPr/>
          <a:lstStyle/>
          <a:p>
            <a:r>
              <a:rPr lang="el-GR" dirty="0"/>
              <a:t>Αν πάρουμε μία μέση ταχύτητα σαν το μισό της μεγίστης ταχύτητας και επιλύσουμε την παραπάνω εξίσωση τοποθετώντας </a:t>
            </a:r>
            <a:r>
              <a:rPr lang="en-US" dirty="0"/>
              <a:t>V Vmax </a:t>
            </a:r>
            <a:r>
              <a:rPr lang="el-GR" dirty="0"/>
              <a:t>/ 2 βλέπουμε ότι η σταθερά </a:t>
            </a:r>
            <a:r>
              <a:rPr lang="en-US" dirty="0"/>
              <a:t>K</a:t>
            </a:r>
            <a:r>
              <a:rPr lang="en-US" baseline="-25000" dirty="0"/>
              <a:t>M</a:t>
            </a:r>
            <a:r>
              <a:rPr lang="el-GR" dirty="0"/>
              <a:t> είναι ίση με την ποσότητα του υποστρώματος. Δηλαδή, η σταθερά </a:t>
            </a:r>
            <a:r>
              <a:rPr lang="en-US" dirty="0"/>
              <a:t>K</a:t>
            </a:r>
            <a:r>
              <a:rPr lang="en-US" baseline="-25000" dirty="0"/>
              <a:t>M</a:t>
            </a:r>
            <a:r>
              <a:rPr lang="el-GR" dirty="0"/>
              <a:t> είναι ίση με την συγκέντρωση του υποστρώματος, όταν η ταχύτητα είναι το μισό της μεγίστης. Η σταθερά </a:t>
            </a:r>
            <a:r>
              <a:rPr lang="en-US" dirty="0"/>
              <a:t>K</a:t>
            </a:r>
            <a:r>
              <a:rPr lang="en-US" baseline="-25000" dirty="0"/>
              <a:t>M</a:t>
            </a:r>
            <a:r>
              <a:rPr lang="el-GR" dirty="0"/>
              <a:t> εκφράζεται σε </a:t>
            </a:r>
            <a:r>
              <a:rPr lang="en-US" dirty="0"/>
              <a:t>K</a:t>
            </a:r>
            <a:r>
              <a:rPr lang="en-US" baseline="-25000" dirty="0"/>
              <a:t>M</a:t>
            </a:r>
            <a:r>
              <a:rPr lang="en-US" dirty="0"/>
              <a:t> </a:t>
            </a:r>
            <a:r>
              <a:rPr lang="en-US" dirty="0" smtClean="0"/>
              <a:t>mol</a:t>
            </a:r>
            <a:r>
              <a:rPr lang="el-GR" dirty="0" smtClean="0"/>
              <a:t>/ </a:t>
            </a:r>
            <a:r>
              <a:rPr lang="en-US" dirty="0" smtClean="0"/>
              <a:t>L </a:t>
            </a:r>
            <a:r>
              <a:rPr lang="el-GR" dirty="0" smtClean="0"/>
              <a:t>. </a:t>
            </a:r>
            <a:r>
              <a:rPr lang="el-GR" dirty="0"/>
              <a:t>Μία υψηλή σταθερά του </a:t>
            </a:r>
            <a:r>
              <a:rPr lang="en-US" dirty="0"/>
              <a:t>MICHAELIS</a:t>
            </a:r>
            <a:r>
              <a:rPr lang="el-GR" dirty="0"/>
              <a:t> σημαίνει ότι χρειάζεται πολύ μεγάλη ποσότητα υποστρώματος για να πάρουμε το μισό του κορεσμού του ενεργού κέντρου. Δηλαδή, η έλξη του υποστρώματος από το ένζυμο είναι πολύ μικρή.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29173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1"/>
            <a:ext cx="9144000" cy="1042919"/>
          </a:xfrm>
        </p:spPr>
        <p:txBody>
          <a:bodyPr>
            <a:normAutofit fontScale="90000"/>
          </a:bodyPr>
          <a:lstStyle/>
          <a:p>
            <a:r>
              <a:rPr lang="el-GR" dirty="0"/>
              <a:t>Η ταχύτητα μιας </a:t>
            </a:r>
            <a:r>
              <a:rPr lang="el-GR" dirty="0" smtClean="0"/>
              <a:t>ενζυμικής </a:t>
            </a:r>
            <a:r>
              <a:rPr lang="el-GR" dirty="0"/>
              <a:t>αντίδρασης σε συνάρτηση με τη συγκέντρωση του </a:t>
            </a:r>
            <a:r>
              <a:rPr lang="el-GR" dirty="0" smtClean="0"/>
              <a:t>υποστρώματος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22530" name="Picture 2" descr="File:Michaelis-Menten saturation curve of an enzyme reaction LARGE.svg"/>
          <p:cNvPicPr>
            <a:picLocks noChangeAspect="1" noChangeArrowheads="1"/>
          </p:cNvPicPr>
          <p:nvPr/>
        </p:nvPicPr>
        <p:blipFill rotWithShape="1">
          <a:blip r:embed="rId2">
            <a:extLst>
              <a:ext uri="{28A0092B-C50C-407E-A947-70E740481C1C}">
                <a14:useLocalDpi xmlns:a14="http://schemas.microsoft.com/office/drawing/2010/main" val="0"/>
              </a:ext>
            </a:extLst>
          </a:blip>
          <a:srcRect t="3592" b="2047"/>
          <a:stretch/>
        </p:blipFill>
        <p:spPr bwMode="auto">
          <a:xfrm>
            <a:off x="1086015" y="1159551"/>
            <a:ext cx="7488832" cy="52999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757180" y="6429222"/>
            <a:ext cx="414650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Michaelis-Menten saturation curve of an enzyme reaction </a:t>
            </a:r>
            <a:r>
              <a:rPr lang="en-US" sz="1200" dirty="0" smtClean="0">
                <a:latin typeface="+mn-lt"/>
                <a:hlinkClick r:id="rId3"/>
              </a:rPr>
              <a:t>LARGE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U+003F"/>
              </a:rPr>
              <a:t>U+003F</a:t>
            </a:r>
            <a:r>
              <a:rPr lang="el-GR" sz="1200" dirty="0" smtClean="0">
                <a:solidFill>
                  <a:prstClr val="black">
                    <a:lumMod val="75000"/>
                    <a:lumOff val="25000"/>
                  </a:prstClr>
                </a:solidFill>
                <a:latin typeface="+mn-lt"/>
              </a:rPr>
              <a:t> διαθέσιμο με άδεια </a:t>
            </a:r>
            <a:r>
              <a:rPr lang="en-US" sz="1200" dirty="0">
                <a:latin typeface="+mn-lt"/>
                <a:hlinkClick r:id="rId5"/>
              </a:rPr>
              <a:t>CC0 1.0</a:t>
            </a:r>
            <a:endParaRPr lang="en-US" sz="1200" dirty="0">
              <a:latin typeface="+mn-lt"/>
            </a:endParaRPr>
          </a:p>
        </p:txBody>
      </p:sp>
    </p:spTree>
    <p:extLst>
      <p:ext uri="{BB962C8B-B14F-4D97-AF65-F5344CB8AC3E}">
        <p14:creationId xmlns:p14="http://schemas.microsoft.com/office/powerpoint/2010/main" val="3151408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Γαλήν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exo-opistho_simeiomata</Template>
  <TotalTime>202</TotalTime>
  <Words>2095</Words>
  <Application>Microsoft Office PowerPoint</Application>
  <PresentationFormat>Προβολή στην οθόνη (4:3)</PresentationFormat>
  <Paragraphs>329</Paragraphs>
  <Slides>33</Slides>
  <Notes>10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33</vt:i4>
      </vt:variant>
    </vt:vector>
  </HeadingPairs>
  <TitlesOfParts>
    <vt:vector size="37" baseType="lpstr">
      <vt:lpstr>exo-opistho_simeiomata</vt:lpstr>
      <vt:lpstr>OC_template_updated</vt:lpstr>
      <vt:lpstr>Γράφημα του Microsoft Excel</vt:lpstr>
      <vt:lpstr>Φύλλο εργασίας</vt:lpstr>
      <vt:lpstr>Εφαρμοσμένη Ενζυμολογία (Θ)</vt:lpstr>
      <vt:lpstr>Στοιχεία ενζυματικής κινητικής 1/7</vt:lpstr>
      <vt:lpstr>Σύμπλοκο ενζύμου - υποστρώματος πριν και μετά την ενζυμική κατάλυση</vt:lpstr>
      <vt:lpstr>Στοιχεία ενζυματικής κινητικής 2/7</vt:lpstr>
      <vt:lpstr>Στοιχεία ενζυματικής κινητικής 3/7</vt:lpstr>
      <vt:lpstr>Στοιχεία ενζυματικής κινητικής 4/7</vt:lpstr>
      <vt:lpstr>Στοιχεία ενζυματικής κινητικής 5/7</vt:lpstr>
      <vt:lpstr>Στοιχεία ενζυμικής κινητικής 6/7</vt:lpstr>
      <vt:lpstr>Η ταχύτητα μιας ενζυμικής αντίδρασης σε συνάρτηση με τη συγκέντρωση του υποστρώματος</vt:lpstr>
      <vt:lpstr>Στοιχεία ενζυμικής κινητικής 7/7</vt:lpstr>
      <vt:lpstr>Άσκηση:  Υπολογισμός κινητικών παραμέτρων</vt:lpstr>
      <vt:lpstr>Σχηματική παρουσίαση της β-γλυκοζιδάσης</vt:lpstr>
      <vt:lpstr>Υπολογισμός κινητικών παραμέτρων 1/14</vt:lpstr>
      <vt:lpstr>Υπολογισμός κινητικών παραμέτρων 2/14</vt:lpstr>
      <vt:lpstr>Υπολογισμός κινητικών παραμέτρων 3/14</vt:lpstr>
      <vt:lpstr>Υπολογισμός κινητικών παραμέτρων 4/14</vt:lpstr>
      <vt:lpstr>Υπολογισμός κινητικών παραμέτρων 5/14</vt:lpstr>
      <vt:lpstr>Υπολογισμός κινητικών παραμέτρων 6/14</vt:lpstr>
      <vt:lpstr>Υπολογισμός κινητικών παραμέτρων 7/14</vt:lpstr>
      <vt:lpstr>Υπολογισμός κινητικών παραμέτρων 8/14</vt:lpstr>
      <vt:lpstr>Υπολογισμός κινητικών παραμέτρων 9/14</vt:lpstr>
      <vt:lpstr>Υπολογισμός κινητικών παραμέτρων 10/14</vt:lpstr>
      <vt:lpstr>Υπολογισμός κινητικών παραμέτρων 11/14</vt:lpstr>
      <vt:lpstr>Υπολογισμός κινητικών παραμέτρων 12/14</vt:lpstr>
      <vt:lpstr>Υπολογισμός κινητικών παραμέτρων 13/14</vt:lpstr>
      <vt:lpstr>Υπολογισμός κινητικών παραμέτρων 14/14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natasakar new</cp:lastModifiedBy>
  <cp:revision>25</cp:revision>
  <dcterms:created xsi:type="dcterms:W3CDTF">2015-03-18T11:43:39Z</dcterms:created>
  <dcterms:modified xsi:type="dcterms:W3CDTF">2015-07-20T12:57:46Z</dcterms:modified>
</cp:coreProperties>
</file>