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9" r:id="rId2"/>
    <p:sldMasterId id="2147483720" r:id="rId3"/>
  </p:sldMasterIdLst>
  <p:notesMasterIdLst>
    <p:notesMasterId r:id="rId52"/>
  </p:notesMasterIdLst>
  <p:handoutMasterIdLst>
    <p:handoutMasterId r:id="rId53"/>
  </p:handoutMasterIdLst>
  <p:sldIdLst>
    <p:sldId id="309" r:id="rId4"/>
    <p:sldId id="270" r:id="rId5"/>
    <p:sldId id="271" r:id="rId6"/>
    <p:sldId id="317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5" r:id="rId40"/>
    <p:sldId id="306" r:id="rId41"/>
    <p:sldId id="307" r:id="rId42"/>
    <p:sldId id="319" r:id="rId43"/>
    <p:sldId id="310" r:id="rId44"/>
    <p:sldId id="311" r:id="rId45"/>
    <p:sldId id="312" r:id="rId46"/>
    <p:sldId id="320" r:id="rId47"/>
    <p:sldId id="321" r:id="rId48"/>
    <p:sldId id="314" r:id="rId49"/>
    <p:sldId id="315" r:id="rId50"/>
    <p:sldId id="316" r:id="rId51"/>
  </p:sldIdLst>
  <p:sldSz cx="9144000" cy="6858000" type="screen4x3"/>
  <p:notesSz cx="7104063" cy="10234613"/>
  <p:custDataLst>
    <p:tags r:id="rId5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075"/>
    <a:srgbClr val="06405D"/>
    <a:srgbClr val="063852"/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0" autoAdjust="0"/>
    <p:restoredTop sz="94670" autoAdjust="0"/>
  </p:normalViewPr>
  <p:slideViewPr>
    <p:cSldViewPr>
      <p:cViewPr varScale="1">
        <p:scale>
          <a:sx n="111" d="100"/>
          <a:sy n="111" d="100"/>
        </p:scale>
        <p:origin x="-17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10/3/2015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10/3/2015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174CF-2488-4A15-AF64-DF1C33346533}" type="slidenum">
              <a:rPr lang="en-GB" altLang="el-GR"/>
              <a:pPr/>
              <a:t>22</a:t>
            </a:fld>
            <a:endParaRPr lang="en-GB" altLang="el-GR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271922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1699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6648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4465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E7CDC-82A3-439D-89AA-E777A49390AF}" type="slidenum">
              <a:rPr lang="en-GB" altLang="el-GR"/>
              <a:pPr/>
              <a:t>28</a:t>
            </a:fld>
            <a:endParaRPr lang="en-GB" altLang="el-GR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946934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798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448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3816-1667-43B8-9F71-06CCE6B8C2CD}" type="slidenum">
              <a:rPr lang="en-GB" altLang="el-GR"/>
              <a:pPr/>
              <a:t>34</a:t>
            </a:fld>
            <a:endParaRPr lang="en-GB" altLang="el-GR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544346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69B68-1953-4DDE-AEB4-05FFE3F6C567}" type="slidenum">
              <a:rPr lang="en-GB" altLang="el-GR"/>
              <a:pPr/>
              <a:t>35</a:t>
            </a:fld>
            <a:endParaRPr lang="en-GB" altLang="el-GR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212107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90C91-D37C-4069-96FD-A8D0A46A3077}" type="slidenum">
              <a:rPr lang="en-GB" altLang="el-GR"/>
              <a:pPr/>
              <a:t>36</a:t>
            </a:fld>
            <a:endParaRPr lang="en-GB" altLang="el-GR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27964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191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582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CAD6C-4AB5-42C8-A115-FE03D7C9B6F5}" type="slidenum">
              <a:rPr lang="en-GB" altLang="el-GR"/>
              <a:pPr/>
              <a:t>10</a:t>
            </a:fld>
            <a:endParaRPr lang="en-GB" altLang="el-GR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7574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84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56545-355D-4170-8BD2-F5F09AA65F0D}" type="slidenum">
              <a:rPr lang="en-GB" altLang="el-GR"/>
              <a:pPr/>
              <a:t>12</a:t>
            </a:fld>
            <a:endParaRPr lang="en-GB" altLang="el-GR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72028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549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15E3B-6A4A-4F75-84AA-0D9580FBF5BE}" type="slidenum">
              <a:rPr lang="en-GB" altLang="el-GR"/>
              <a:pPr/>
              <a:t>20</a:t>
            </a:fld>
            <a:endParaRPr lang="en-GB" altLang="el-GR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65589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C2FDE-58B3-41D0-AD75-61B6FD9BE651}" type="slidenum">
              <a:rPr lang="en-GB" altLang="el-GR"/>
              <a:pPr/>
              <a:t>21</a:t>
            </a:fld>
            <a:endParaRPr lang="en-GB" altLang="el-GR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425421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4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5075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9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5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9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7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0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2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1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5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2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75075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5075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116632"/>
            <a:ext cx="8496944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750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3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0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Ακίνητη Προσθετική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1200"/>
              </a:spcAft>
            </a:pPr>
            <a:r>
              <a:rPr lang="el-GR" sz="2800" b="1" dirty="0">
                <a:solidFill>
                  <a:sysClr val="windowText" lastClr="000000"/>
                </a:solidFill>
              </a:rPr>
              <a:t>Ενότητα </a:t>
            </a:r>
            <a:r>
              <a:rPr lang="en-US" sz="2800" b="1" dirty="0">
                <a:solidFill>
                  <a:sysClr val="windowText" lastClr="000000"/>
                </a:solidFill>
              </a:rPr>
              <a:t>2 </a:t>
            </a:r>
            <a:r>
              <a:rPr lang="el-GR" sz="2800" dirty="0">
                <a:solidFill>
                  <a:sysClr val="windowText" lastClr="000000"/>
                </a:solidFill>
              </a:rPr>
              <a:t>: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l-GR" sz="2800" dirty="0">
                <a:solidFill>
                  <a:sysClr val="windowText" lastClr="000000"/>
                </a:solidFill>
              </a:rPr>
              <a:t>Κατασκευή εκμαγείου εργασίας – Κινητά </a:t>
            </a:r>
            <a:r>
              <a:rPr lang="el-GR" sz="2800" dirty="0" smtClean="0">
                <a:solidFill>
                  <a:sysClr val="windowText" lastClr="000000"/>
                </a:solidFill>
              </a:rPr>
              <a:t>κολοβώματα</a:t>
            </a:r>
            <a:endParaRPr lang="en-US" sz="2800" dirty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sz="2800" dirty="0" smtClean="0">
                <a:solidFill>
                  <a:sysClr val="windowText" lastClr="000000"/>
                </a:solidFill>
              </a:rPr>
              <a:t>Αριστείδης </a:t>
            </a:r>
            <a:r>
              <a:rPr lang="el-GR" sz="2800" dirty="0">
                <a:solidFill>
                  <a:sysClr val="windowText" lastClr="000000"/>
                </a:solidFill>
              </a:rPr>
              <a:t>Γαλιατσάτος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ysClr val="windowText" lastClr="000000"/>
                </a:solidFill>
              </a:rPr>
              <a:t>DDs, Dr Dent. </a:t>
            </a:r>
            <a:r>
              <a:rPr lang="el-GR" sz="2800" dirty="0">
                <a:solidFill>
                  <a:sysClr val="windowText" lastClr="000000"/>
                </a:solidFill>
              </a:rPr>
              <a:t>Επίκουρος  Καθηγητής ΤΕΙ Αθήνας</a:t>
            </a:r>
          </a:p>
          <a:p>
            <a:pPr fontAlgn="auto">
              <a:spcAft>
                <a:spcPts val="0"/>
              </a:spcAft>
            </a:pPr>
            <a:r>
              <a:rPr lang="el-GR" sz="2800" dirty="0">
                <a:solidFill>
                  <a:sysClr val="windowText" lastClr="000000"/>
                </a:solidFill>
              </a:rPr>
              <a:t>Τμήμα 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642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8"/>
          <a:stretch/>
        </p:blipFill>
        <p:spPr bwMode="auto">
          <a:xfrm>
            <a:off x="4045866" y="5298393"/>
            <a:ext cx="3348000" cy="7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59287"/>
              </p:ext>
            </p:extLst>
          </p:nvPr>
        </p:nvGraphicFramePr>
        <p:xfrm>
          <a:off x="899592" y="1556792"/>
          <a:ext cx="7391400" cy="4343401"/>
        </p:xfrm>
        <a:graphic>
          <a:graphicData uri="http://schemas.openxmlformats.org/drawingml/2006/table">
            <a:tbl>
              <a:tblPr/>
              <a:tblGrid>
                <a:gridCol w="2463800"/>
                <a:gridCol w="2463800"/>
                <a:gridCol w="2463800"/>
              </a:tblGrid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ΕΙΔΟΣ</a:t>
                      </a:r>
                      <a:endParaRPr kumimoji="0" lang="en-GB" altLang="el-G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507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ΝΕΡΟ</a:t>
                      </a:r>
                      <a:endParaRPr kumimoji="0" lang="en-GB" altLang="el-G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507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ΣΚΟΝΗ</a:t>
                      </a:r>
                      <a:endParaRPr kumimoji="0" lang="en-GB" altLang="el-G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5075"/>
                    </a:solidFill>
                  </a:tcPr>
                </a:tc>
              </a:tr>
              <a:tr h="1095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5075"/>
                          </a:solidFill>
                          <a:effectLst/>
                          <a:latin typeface="+mn-lt"/>
                        </a:rPr>
                        <a:t>Κοινή γύψος</a:t>
                      </a:r>
                      <a:endParaRPr kumimoji="0" lang="en-GB" altLang="el-G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5075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45-50 </a:t>
                      </a:r>
                      <a:r>
                        <a:rPr kumimoji="0" lang="en-US" alt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  <a:endParaRPr kumimoji="0" lang="en-GB" altLang="el-G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gr</a:t>
                      </a:r>
                      <a:endParaRPr kumimoji="0" lang="en-GB" altLang="el-G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5075"/>
                          </a:solidFill>
                          <a:effectLst/>
                          <a:latin typeface="+mn-lt"/>
                        </a:rPr>
                        <a:t>Σκληρή γύψος</a:t>
                      </a:r>
                      <a:endParaRPr kumimoji="0" lang="en-GB" altLang="el-G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5075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30-33 ml</a:t>
                      </a:r>
                      <a:endParaRPr kumimoji="0" lang="en-GB" altLang="el-G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gr</a:t>
                      </a:r>
                      <a:endParaRPr kumimoji="0" lang="en-GB" altLang="el-G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5075"/>
                          </a:solidFill>
                          <a:effectLst/>
                          <a:latin typeface="+mn-lt"/>
                        </a:rPr>
                        <a:t>Υπέρσκληρη γύψος</a:t>
                      </a:r>
                      <a:endParaRPr kumimoji="0" lang="en-GB" altLang="el-G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5075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22-24 ml</a:t>
                      </a:r>
                      <a:endParaRPr kumimoji="0" lang="en-GB" altLang="el-G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gr</a:t>
                      </a:r>
                      <a:endParaRPr kumimoji="0" lang="en-GB" altLang="el-G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Αναλογίες μίξης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35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268760"/>
            <a:ext cx="3542928" cy="24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380184" cy="235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654177"/>
            <a:ext cx="3505944" cy="291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γύψου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6516216" y="5795331"/>
            <a:ext cx="1728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100" dirty="0">
                <a:solidFill>
                  <a:srgbClr val="595959"/>
                </a:solidFill>
                <a:latin typeface="+mn-lt"/>
              </a:rPr>
              <a:t>© Δημητροπούλου Ε. Η εργαστηριακή διαδικασία στην Ακίνητη Προσθετική.</a:t>
            </a:r>
            <a:r>
              <a:rPr lang="el-GR" sz="1100" dirty="0">
                <a:latin typeface="+mn-lt"/>
                <a:ea typeface="Times New Roman"/>
              </a:rPr>
              <a:t> </a:t>
            </a:r>
            <a:r>
              <a:rPr lang="el-GR" sz="1100" dirty="0">
                <a:solidFill>
                  <a:srgbClr val="595959"/>
                </a:solidFill>
                <a:latin typeface="+mn-lt"/>
              </a:rPr>
              <a:t>Αυτοέκδοση. Αθήνα 2004</a:t>
            </a:r>
            <a:endParaRPr lang="el-GR" sz="1100" dirty="0">
              <a:effectLst/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06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Ανάμιξη γύψου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5185033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3129" y="5185033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805" y="1556792"/>
            <a:ext cx="4320105" cy="359362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582109"/>
            <a:ext cx="3960440" cy="35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altLang="el-GR" dirty="0" smtClean="0"/>
              <a:t>Κινητά  κολοβώματα</a:t>
            </a:r>
            <a:endParaRPr lang="en-GB" altLang="el-GR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029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195736" y="56189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+mn-lt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+mn-lt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+mn-lt"/>
              </a:rPr>
              <a:t>Αυτοέκδοση. Αθήνα 2004</a:t>
            </a:r>
            <a:endParaRPr lang="el-GR" sz="1200" dirty="0">
              <a:effectLst/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39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altLang="el-GR" dirty="0"/>
              <a:t>Τα κινητά κολοβώματα έχουν τα ακόλουθα </a:t>
            </a:r>
            <a:r>
              <a:rPr lang="el-GR" altLang="el-GR" dirty="0" smtClean="0"/>
              <a:t>πλεονεκτήματα</a:t>
            </a:r>
            <a:endParaRPr lang="en-GB" altLang="el-GR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75830"/>
            <a:ext cx="7344816" cy="4680520"/>
          </a:xfrm>
        </p:spPr>
        <p:txBody>
          <a:bodyPr>
            <a:normAutofit/>
          </a:bodyPr>
          <a:lstStyle/>
          <a:p>
            <a:pPr algn="l">
              <a:lnSpc>
                <a:spcPct val="114000"/>
              </a:lnSpc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Δυνατότητα να βλέπουμε τα όρια της </a:t>
            </a:r>
            <a:r>
              <a:rPr lang="el-GR" altLang="el-GR" sz="2400" dirty="0" smtClean="0"/>
              <a:t>παρασκευής </a:t>
            </a:r>
            <a:r>
              <a:rPr lang="el-GR" altLang="el-GR" sz="2400" dirty="0"/>
              <a:t>του δοντιού από όλες τις πλευρές χωρίς να εμποδίζουν τα γειτονικά δ</a:t>
            </a:r>
            <a:r>
              <a:rPr lang="el-GR" altLang="el-GR" sz="2400" dirty="0" smtClean="0"/>
              <a:t>όντια</a:t>
            </a:r>
            <a:r>
              <a:rPr lang="el-GR" altLang="el-GR" sz="2400" dirty="0"/>
              <a:t>.</a:t>
            </a:r>
          </a:p>
          <a:p>
            <a:pPr algn="l">
              <a:lnSpc>
                <a:spcPct val="114000"/>
              </a:lnSpc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Δυνατότητα να γίνεται το κέρωμα εύκολα χωρίς </a:t>
            </a:r>
            <a:r>
              <a:rPr lang="el-GR" altLang="el-GR" sz="2400" dirty="0" smtClean="0"/>
              <a:t>εμπόδια.</a:t>
            </a:r>
            <a:endParaRPr lang="el-GR" altLang="el-GR" sz="2400" dirty="0"/>
          </a:p>
          <a:p>
            <a:pPr algn="l">
              <a:lnSpc>
                <a:spcPct val="114000"/>
              </a:lnSpc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Δυνατότητα επανακέρωσης των ακραίων ορίων του κέρινου ομοιώματος πριν την επένδυση με το πυρόχωμα.</a:t>
            </a:r>
            <a:endParaRPr lang="en-GB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82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12645"/>
            <a:ext cx="3709027" cy="2427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12645"/>
            <a:ext cx="3608784" cy="2427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Κινητά κολοβώματα </a:t>
            </a:r>
            <a:r>
              <a:rPr lang="el-GR" altLang="el-GR" sz="3200" b="0" dirty="0" smtClean="0"/>
              <a:t>1/2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3670965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899" y="4043309"/>
            <a:ext cx="3608784" cy="2498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0992" y="3640372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663909" y="5284390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54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+mn-lt"/>
              </a:rPr>
              <a:t>Προϋποθέσεις σωστής λειτουργίας κινητών κολοβωμάτων</a:t>
            </a:r>
            <a:endParaRPr lang="en-GB" altLang="el-GR" dirty="0">
              <a:latin typeface="+mn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053952" y="1858392"/>
            <a:ext cx="7056784" cy="468052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Θα πρέπει να επιστρέφουν στις ακριβείς αρχικές τους </a:t>
            </a:r>
            <a:r>
              <a:rPr lang="el-GR" altLang="el-GR" sz="2400" dirty="0" smtClean="0"/>
              <a:t>θέσεις,</a:t>
            </a:r>
            <a:endParaRPr lang="el-GR" alt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Θα πρέπει να μένουν σταθερά έστω και αν ανατραπεί το </a:t>
            </a:r>
            <a:r>
              <a:rPr lang="el-GR" altLang="el-GR" sz="2400" dirty="0" smtClean="0"/>
              <a:t>εκμαγείο,</a:t>
            </a:r>
            <a:endParaRPr lang="el-GR" alt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Να μην εμποδίζουν την εύκολη ανάρτηση του εκμαγείου στον </a:t>
            </a:r>
            <a:r>
              <a:rPr lang="el-GR" altLang="el-GR" sz="2400" dirty="0" smtClean="0"/>
              <a:t>αρθρωτήρα,</a:t>
            </a:r>
            <a:endParaRPr lang="el-GR" alt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Θα πρέπει να έχουν παράλληλη φορά ένθεσης, ώστε να επιτρέπεται η </a:t>
            </a:r>
            <a:r>
              <a:rPr lang="el-GR" altLang="el-GR" sz="2400" dirty="0" smtClean="0"/>
              <a:t>ταυτόχρονη </a:t>
            </a:r>
            <a:r>
              <a:rPr lang="el-GR" altLang="el-GR" sz="2400" dirty="0"/>
              <a:t>απόσπασή τους</a:t>
            </a:r>
            <a:r>
              <a:rPr lang="el-GR" altLang="el-GR" sz="2400" dirty="0" smtClean="0"/>
              <a:t>.</a:t>
            </a:r>
            <a:endParaRPr lang="en-GB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2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Κινητά κολοβώματα </a:t>
            </a:r>
            <a:r>
              <a:rPr lang="el-GR" altLang="el-GR" sz="3200" b="0" dirty="0" smtClean="0"/>
              <a:t>2/2</a:t>
            </a:r>
            <a:endParaRPr lang="en-GB" altLang="el-GR" sz="3200" b="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708920"/>
            <a:ext cx="3034680" cy="1165448"/>
          </a:xfrm>
          <a:ln w="38100">
            <a:solidFill>
              <a:srgbClr val="075075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sz="2400" b="1" dirty="0">
                <a:solidFill>
                  <a:srgbClr val="075075"/>
                </a:solidFill>
              </a:rPr>
              <a:t>Α</a:t>
            </a:r>
            <a:r>
              <a:rPr lang="el-GR" altLang="el-GR" sz="2400" b="1" dirty="0" smtClean="0">
                <a:solidFill>
                  <a:srgbClr val="075075"/>
                </a:solidFill>
              </a:rPr>
              <a:t>. Με μεταλλικούς άξονες ή καρφίδες</a:t>
            </a:r>
            <a:endParaRPr lang="en-GB" altLang="el-GR" sz="2400" b="1" dirty="0">
              <a:solidFill>
                <a:srgbClr val="075075"/>
              </a:solidFill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8024" y="2708920"/>
            <a:ext cx="3075384" cy="1143000"/>
          </a:xfrm>
          <a:ln w="38100">
            <a:solidFill>
              <a:srgbClr val="075075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400" b="1" dirty="0">
                <a:solidFill>
                  <a:srgbClr val="075075"/>
                </a:solidFill>
              </a:rPr>
              <a:t>Β. Ά</a:t>
            </a:r>
            <a:r>
              <a:rPr lang="el-GR" altLang="el-GR" sz="2400" b="1" dirty="0" smtClean="0">
                <a:solidFill>
                  <a:srgbClr val="075075"/>
                </a:solidFill>
              </a:rPr>
              <a:t>νευ αξόνων ή πλαστικά δισκάρια</a:t>
            </a:r>
            <a:endParaRPr lang="en-GB" altLang="el-GR" sz="2400" b="1" dirty="0">
              <a:solidFill>
                <a:srgbClr val="075075"/>
              </a:solidFill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788024" y="1196752"/>
            <a:ext cx="1440160" cy="1165448"/>
          </a:xfrm>
          <a:prstGeom prst="line">
            <a:avLst/>
          </a:prstGeom>
          <a:noFill/>
          <a:ln w="38100">
            <a:solidFill>
              <a:srgbClr val="0750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3124200" y="1196752"/>
            <a:ext cx="1663824" cy="1165448"/>
          </a:xfrm>
          <a:prstGeom prst="line">
            <a:avLst/>
          </a:prstGeom>
          <a:noFill/>
          <a:ln w="38100">
            <a:solidFill>
              <a:srgbClr val="0750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1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autoUpdateAnimBg="0"/>
      <p:bldP spid="44036" grpId="0" autoUpdateAnimBg="0"/>
      <p:bldP spid="44037" grpId="0" animBg="1"/>
      <p:bldP spid="440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Κολοβώματα με καρφίδες</a:t>
            </a:r>
            <a:endParaRPr lang="en-GB" altLang="el-GR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Αυθαίρετη </a:t>
            </a:r>
            <a:r>
              <a:rPr lang="el-GR" altLang="el-GR" sz="2400" dirty="0"/>
              <a:t>τοποθέτηση των </a:t>
            </a:r>
            <a:r>
              <a:rPr lang="el-GR" altLang="el-GR" sz="2400" dirty="0" smtClean="0"/>
              <a:t>καρφίδων,</a:t>
            </a:r>
            <a:endParaRPr lang="en-GB" alt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Τοποθέτηση </a:t>
            </a:r>
            <a:r>
              <a:rPr lang="el-GR" altLang="el-GR" sz="2400" dirty="0"/>
              <a:t>των καρφίδων πριν την έγχυση της </a:t>
            </a:r>
            <a:r>
              <a:rPr lang="el-GR" altLang="el-GR" sz="2400" dirty="0" smtClean="0"/>
              <a:t>γύψου,</a:t>
            </a:r>
            <a:endParaRPr lang="el-GR" alt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Τοποθέτηση </a:t>
            </a:r>
            <a:r>
              <a:rPr lang="el-GR" altLang="el-GR" sz="2400" dirty="0"/>
              <a:t>των καρφίδων μετά την έγχυση της </a:t>
            </a:r>
            <a:r>
              <a:rPr lang="el-GR" altLang="el-GR" sz="2400" dirty="0" smtClean="0"/>
              <a:t>γύψου.</a:t>
            </a:r>
            <a:endParaRPr lang="el-GR" altLang="el-GR" sz="2400" dirty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l-GR" altLang="el-GR" sz="2800" dirty="0">
              <a:solidFill>
                <a:srgbClr val="00FF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660136" y="6094865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852936"/>
            <a:ext cx="460851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altLang="el-GR" b="1" dirty="0" smtClean="0"/>
              <a:t>Αυθαίρετη τοποθέτηση των καρφίδων</a:t>
            </a:r>
            <a:endParaRPr lang="en-GB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660136" y="5693351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486" y="1567327"/>
            <a:ext cx="561662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l-GR" altLang="el-GR" dirty="0" smtClean="0"/>
              <a:t>Εκμαγείο εργασίας </a:t>
            </a:r>
            <a:r>
              <a:rPr lang="el-GR" altLang="el-GR" sz="3200" b="0" dirty="0" smtClean="0"/>
              <a:t>1/3</a:t>
            </a:r>
            <a:endParaRPr lang="en-GB" altLang="el-GR" sz="32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269976" y="1680915"/>
            <a:ext cx="6624736" cy="50405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l-GR" altLang="el-GR" sz="2400" dirty="0"/>
              <a:t>Το </a:t>
            </a:r>
            <a:r>
              <a:rPr lang="el-GR" altLang="el-GR" sz="2400" b="1" dirty="0">
                <a:solidFill>
                  <a:srgbClr val="075075"/>
                </a:solidFill>
              </a:rPr>
              <a:t>εκμαγείο εργασίας </a:t>
            </a:r>
            <a:r>
              <a:rPr lang="el-GR" altLang="el-GR" sz="2400" dirty="0"/>
              <a:t>είναι το εκμαγείο το οποίο προέρχεται από ένα τελικό αποτύπωμα, δηλ. το αποτύπωμα που λαμβάνεται μετά την παρασκευή των δοντιών από τον οδοντίατρο. 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26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72816"/>
            <a:ext cx="8229600" cy="2160240"/>
          </a:xfrm>
          <a:ln w="38100">
            <a:solidFill>
              <a:srgbClr val="075075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l-GR" altLang="el-GR" b="1" dirty="0" smtClean="0"/>
              <a:t>Τοποθέτηση των</a:t>
            </a:r>
            <a:br>
              <a:rPr lang="el-GR" altLang="el-GR" b="1" dirty="0" smtClean="0"/>
            </a:br>
            <a:r>
              <a:rPr lang="el-GR" altLang="el-GR" b="1" dirty="0" smtClean="0"/>
              <a:t> καρφίδων πριν την έγχυση της γύψου</a:t>
            </a:r>
            <a:endParaRPr lang="en-GB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7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423807" cy="266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468960" cy="27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Τοποθέτηση </a:t>
            </a:r>
            <a:r>
              <a:rPr lang="el-GR" dirty="0" smtClean="0"/>
              <a:t>των καρφίδων </a:t>
            </a:r>
            <a:r>
              <a:rPr lang="el-GR" dirty="0"/>
              <a:t>πριν την έγχυση της </a:t>
            </a:r>
            <a:r>
              <a:rPr lang="el-GR" dirty="0" smtClean="0"/>
              <a:t>γύψου </a:t>
            </a:r>
            <a:r>
              <a:rPr lang="el-GR" sz="3300" b="0" dirty="0" smtClean="0"/>
              <a:t>1/4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200200" y="429309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+mn-lt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+mn-lt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+mn-lt"/>
              </a:rPr>
              <a:t>Αυτοέκδοση. Αθήνα 2004</a:t>
            </a:r>
            <a:endParaRPr lang="el-GR" sz="1200" dirty="0">
              <a:effectLst/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7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028" y="1206301"/>
            <a:ext cx="2935560" cy="222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2948136" cy="22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172" y="3717032"/>
            <a:ext cx="3289920" cy="269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Τοποθέτηση των καρφίδων πριν την έγχυση της γύψου </a:t>
            </a:r>
            <a:r>
              <a:rPr lang="el-GR" sz="3300" b="0" dirty="0" smtClean="0"/>
              <a:t>2/4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6516216" y="3735872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+mn-lt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+mn-lt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+mn-lt"/>
              </a:rPr>
              <a:t>Αυτοέκδοση. Αθήνα 2004</a:t>
            </a:r>
            <a:endParaRPr lang="el-GR" sz="1200" dirty="0">
              <a:effectLst/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46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87106"/>
            <a:ext cx="2927176" cy="260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187106"/>
            <a:ext cx="2927176" cy="260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340968" cy="272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Τοποθέτηση των καρφίδων πριν την έγχυση της γύψου </a:t>
            </a:r>
            <a:r>
              <a:rPr lang="el-GR" sz="3300" b="0" dirty="0" smtClean="0"/>
              <a:t>3/4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6511967" y="3943592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1100" dirty="0">
                <a:solidFill>
                  <a:srgbClr val="595959"/>
                </a:solidFill>
                <a:latin typeface="+mn-lt"/>
              </a:rPr>
              <a:t>© Δημητροπούλου Ε. Η εργαστηριακή διαδικασία στην Ακίνητη Προσθετική.</a:t>
            </a:r>
            <a:r>
              <a:rPr lang="el-GR" sz="1100" dirty="0">
                <a:latin typeface="+mn-lt"/>
                <a:ea typeface="Times New Roman"/>
              </a:rPr>
              <a:t> </a:t>
            </a:r>
            <a:r>
              <a:rPr lang="el-GR" sz="1100" dirty="0">
                <a:solidFill>
                  <a:srgbClr val="595959"/>
                </a:solidFill>
                <a:latin typeface="+mn-lt"/>
              </a:rPr>
              <a:t>Αυτοέκδοση. Αθήνα 2004</a:t>
            </a:r>
            <a:endParaRPr lang="el-GR" sz="1100" dirty="0">
              <a:effectLst/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14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Τοποθέτηση των καρφίδων πριν την έγχυση της γύψου </a:t>
            </a:r>
            <a:r>
              <a:rPr lang="el-GR" sz="3300" b="0" dirty="0" smtClean="0"/>
              <a:t>4/4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698069" y="4171035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0992" y="6080436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8800" y="-267868"/>
            <a:ext cx="380710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04950"/>
            <a:ext cx="3937269" cy="265770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072" y="3429000"/>
            <a:ext cx="3988728" cy="26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  <a:ln w="381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l-GR" altLang="el-GR" b="1" dirty="0" smtClean="0"/>
              <a:t>Τοποθέτηση των καρφίδων μετά την έγχυση της γύψου</a:t>
            </a:r>
            <a:endParaRPr lang="en-GB" altLang="el-GR" b="1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810000" cy="2743200"/>
          </a:xfrm>
          <a:prstGeom prst="snip2DiagRect">
            <a:avLst>
              <a:gd name="adj1" fmla="val 1563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032939" y="4186558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532708" y="4891719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682713"/>
            <a:ext cx="3789866" cy="2695009"/>
          </a:xfrm>
          <a:prstGeom prst="snip1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25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8229600" cy="908720"/>
          </a:xfrm>
          <a:ln w="38100">
            <a:solidFill>
              <a:srgbClr val="075075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b="1" dirty="0" smtClean="0"/>
              <a:t>Μέθοδος </a:t>
            </a:r>
            <a:r>
              <a:rPr lang="en-US" altLang="el-GR" b="1" dirty="0" smtClean="0"/>
              <a:t> </a:t>
            </a:r>
            <a:r>
              <a:rPr lang="en-US" altLang="el-GR" dirty="0" smtClean="0"/>
              <a:t>P</a:t>
            </a:r>
            <a:r>
              <a:rPr lang="en-US" altLang="el-GR" b="1" dirty="0" smtClean="0"/>
              <a:t>index</a:t>
            </a:r>
            <a:endParaRPr lang="en-GB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55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 </a:t>
            </a:r>
            <a:r>
              <a:rPr lang="en-US" dirty="0" smtClean="0"/>
              <a:t>Pindex </a:t>
            </a:r>
            <a:r>
              <a:rPr lang="el-GR" sz="3200" b="0" dirty="0" smtClean="0"/>
              <a:t>1/6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243332" y="6364697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392" y="6285544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94644" y="1963875"/>
            <a:ext cx="5348486" cy="319839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987" y="867857"/>
            <a:ext cx="4459964" cy="3048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774" y="3952107"/>
            <a:ext cx="3898390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256" y="1174919"/>
            <a:ext cx="3483408" cy="2508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800601" y="5092182"/>
            <a:ext cx="2438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840111" y="4548592"/>
            <a:ext cx="2590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5580112" y="4711182"/>
            <a:ext cx="0" cy="381000"/>
          </a:xfrm>
          <a:prstGeom prst="line">
            <a:avLst/>
          </a:prstGeom>
          <a:noFill/>
          <a:ln w="19050">
            <a:solidFill>
              <a:srgbClr val="075075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724128" y="472285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b="1" dirty="0"/>
              <a:t>15 mm</a:t>
            </a:r>
            <a:endParaRPr lang="en-GB" altLang="el-GR" b="1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 </a:t>
            </a:r>
            <a:r>
              <a:rPr lang="en-US" dirty="0"/>
              <a:t>Pindex </a:t>
            </a:r>
            <a:r>
              <a:rPr lang="el-GR" sz="3200" b="0" dirty="0" smtClean="0"/>
              <a:t>2/6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738683" y="6427079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74918"/>
            <a:ext cx="3888431" cy="2508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20401" y="-19009"/>
            <a:ext cx="37786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884693"/>
            <a:ext cx="3816424" cy="2461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884693"/>
            <a:ext cx="3456384" cy="2471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06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469" y="1124744"/>
            <a:ext cx="3913584" cy="2568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632" y="1381290"/>
            <a:ext cx="3221172" cy="4904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536" y="3933056"/>
            <a:ext cx="3009449" cy="2456694"/>
          </a:xfrm>
          <a:prstGeom prst="flowChartPunchedCard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 </a:t>
            </a:r>
            <a:r>
              <a:rPr lang="en-US" dirty="0"/>
              <a:t>Pindex </a:t>
            </a:r>
            <a:r>
              <a:rPr lang="el-GR" sz="3200" b="0" dirty="0" smtClean="0"/>
              <a:t>3/6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317" y="2412508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560578" y="6360664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Δημητροπούλου Ε. Η εργαστηριακή διαδικασία στην Ακίνητη Προσθετική. Αυτοέκδοση. Αθήνα 2004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5584" y="6286256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3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Εκμαγείο εργασίας </a:t>
            </a:r>
            <a:r>
              <a:rPr lang="el-GR" altLang="el-GR" sz="3200" b="0" dirty="0" smtClean="0"/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068213" y="5084427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25352"/>
            <a:ext cx="3810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211960" y="3400362"/>
            <a:ext cx="4343400" cy="2915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6881" y="3861048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6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868" y="1124744"/>
            <a:ext cx="3303984" cy="2536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7347" name="Picture 3" descr="C:\DOCUME~1\9AFF~1\LOCALS~1\Temp\\msotw9_temp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744" y="3850166"/>
            <a:ext cx="3362984" cy="2477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3303984" cy="2477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662" y="1122338"/>
            <a:ext cx="3480983" cy="2536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 </a:t>
            </a:r>
            <a:r>
              <a:rPr lang="en-US" dirty="0"/>
              <a:t>Pindex </a:t>
            </a:r>
            <a:r>
              <a:rPr lang="el-GR" sz="3200" b="0" dirty="0" smtClean="0"/>
              <a:t>4/6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6358928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945" y="6358928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Ορθογώνιο 10"/>
          <p:cNvSpPr/>
          <p:nvPr/>
        </p:nvSpPr>
        <p:spPr>
          <a:xfrm rot="16200000">
            <a:off x="7045650" y="2166802"/>
            <a:ext cx="249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Δημητροπούλου Ε. Η εργαστηριακή διαδικασία στην Ακίνητη Προσθετική. Αυτοέκδοση. Αθήνα 2004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26593" y="2299259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0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89720"/>
            <a:ext cx="3527873" cy="2373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341" y="1050301"/>
            <a:ext cx="3497717" cy="2412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211" y="3981934"/>
            <a:ext cx="3118266" cy="2556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 </a:t>
            </a:r>
            <a:r>
              <a:rPr lang="en-US" dirty="0"/>
              <a:t>Pindex </a:t>
            </a:r>
            <a:r>
              <a:rPr lang="el-GR" sz="3200" b="0" dirty="0" smtClean="0"/>
              <a:t>5/6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675851" y="3468742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145015" y="5252187"/>
            <a:ext cx="2027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Δημητροπούλου Ε. Η εργαστηριακή διαδικασία στην Ακίνητη Προσθετική. Αυτοέκδοση. Αθήνα 2004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9454" y="3461539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2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dirty="0"/>
              <a:t>Μέθοδος  </a:t>
            </a:r>
            <a:r>
              <a:rPr lang="en-US" dirty="0"/>
              <a:t>Pindex </a:t>
            </a:r>
            <a:r>
              <a:rPr lang="el-GR" sz="3200" b="0" dirty="0" smtClean="0"/>
              <a:t>6/6</a:t>
            </a:r>
            <a:endParaRPr lang="en-GB" altLang="el-GR" sz="3200" b="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3826768" cy="496855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75075"/>
                </a:solidFill>
              </a:rPr>
              <a:t>        Πλεονεκτήματα</a:t>
            </a:r>
          </a:p>
          <a:p>
            <a:pPr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Απόλυτα </a:t>
            </a:r>
            <a:r>
              <a:rPr lang="el-GR" altLang="el-GR" sz="2400" dirty="0"/>
              <a:t>παράλληλη τοποθέτηση των </a:t>
            </a:r>
            <a:r>
              <a:rPr lang="el-GR" altLang="el-GR" sz="2400" dirty="0" smtClean="0"/>
              <a:t>καρφίδων</a:t>
            </a:r>
            <a:r>
              <a:rPr lang="en-US" altLang="el-GR" sz="2400" dirty="0" smtClean="0"/>
              <a:t>,</a:t>
            </a:r>
            <a:endParaRPr lang="el-GR" altLang="el-GR" sz="2400" dirty="0"/>
          </a:p>
          <a:p>
            <a:pPr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Μεγάλη σταθερότητα των κολοβωμάτων, αφού δεν φθείρονται τα φρεάτια λόγω των πλαστικών </a:t>
            </a:r>
            <a:r>
              <a:rPr lang="el-GR" altLang="el-GR" sz="2400" dirty="0" smtClean="0"/>
              <a:t>σωληνίσκων</a:t>
            </a:r>
            <a:r>
              <a:rPr lang="en-US" altLang="el-GR" sz="2400" dirty="0" smtClean="0"/>
              <a:t>.</a:t>
            </a:r>
            <a:endParaRPr lang="en-GB" altLang="el-GR" sz="2400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9992" y="1268760"/>
            <a:ext cx="4267200" cy="3352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75075"/>
                </a:solidFill>
              </a:rPr>
              <a:t>             Μειονεκτήματα</a:t>
            </a:r>
          </a:p>
          <a:p>
            <a:pPr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Απαιτεί </a:t>
            </a:r>
            <a:r>
              <a:rPr lang="el-GR" altLang="el-GR" sz="2400" dirty="0"/>
              <a:t>μεγάλη προσοχή και </a:t>
            </a:r>
            <a:r>
              <a:rPr lang="el-GR" altLang="el-GR" sz="2400" dirty="0" smtClean="0"/>
              <a:t>λεπτομέρεια</a:t>
            </a:r>
            <a:r>
              <a:rPr lang="en-US" altLang="el-GR" sz="2400" dirty="0" smtClean="0"/>
              <a:t>,</a:t>
            </a:r>
            <a:endParaRPr lang="el-GR" altLang="el-GR" sz="2400" dirty="0"/>
          </a:p>
          <a:p>
            <a:pPr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Η μεγάλη σταθερότητα κάνει δύσκολη την αφαίρεση των κολοβωμάτων μετά το </a:t>
            </a:r>
            <a:r>
              <a:rPr lang="el-GR" altLang="el-GR" sz="2400" dirty="0" smtClean="0"/>
              <a:t>κέρωμα</a:t>
            </a:r>
            <a:r>
              <a:rPr lang="en-US" altLang="el-GR" sz="2400" dirty="0" smtClean="0"/>
              <a:t>,</a:t>
            </a:r>
            <a:endParaRPr lang="el-GR" altLang="el-GR" sz="2400" dirty="0"/>
          </a:p>
          <a:p>
            <a:pPr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Υψηλό κόστος </a:t>
            </a:r>
            <a:r>
              <a:rPr lang="el-GR" altLang="el-GR" sz="2400" dirty="0" smtClean="0"/>
              <a:t>εξοπλισμού</a:t>
            </a:r>
            <a:r>
              <a:rPr lang="en-US" altLang="el-GR" sz="2400" dirty="0" smtClean="0"/>
              <a:t>.</a:t>
            </a:r>
            <a:endParaRPr lang="en-GB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283968" y="1412776"/>
            <a:ext cx="0" cy="3888432"/>
          </a:xfrm>
          <a:prstGeom prst="line">
            <a:avLst/>
          </a:prstGeom>
          <a:ln w="25400">
            <a:solidFill>
              <a:srgbClr val="075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1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28800"/>
            <a:ext cx="8229600" cy="2304256"/>
          </a:xfrm>
          <a:ln w="38100">
            <a:solidFill>
              <a:srgbClr val="075075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l-GR" altLang="el-GR" sz="4400" b="1" dirty="0" smtClean="0"/>
              <a:t>Συστήματα χωρίς καρφίδες</a:t>
            </a:r>
            <a:r>
              <a:rPr lang="el-GR" altLang="el-GR" b="1" dirty="0"/>
              <a:t/>
            </a:r>
            <a:br>
              <a:rPr lang="el-GR" altLang="el-GR" b="1" dirty="0"/>
            </a:br>
            <a:r>
              <a:rPr lang="el-GR" altLang="el-GR" b="1" dirty="0"/>
              <a:t/>
            </a:r>
            <a:br>
              <a:rPr lang="el-GR" altLang="el-GR" b="1" dirty="0"/>
            </a:br>
            <a:r>
              <a:rPr lang="el-GR" altLang="el-GR" sz="3200" dirty="0"/>
              <a:t>Σ</a:t>
            </a:r>
            <a:r>
              <a:rPr lang="el-GR" altLang="el-GR" sz="3200" b="1" dirty="0" smtClean="0"/>
              <a:t>ύστημα  </a:t>
            </a:r>
            <a:r>
              <a:rPr lang="en-US" altLang="el-GR" sz="3200" b="1" dirty="0"/>
              <a:t>ACCUTRAC</a:t>
            </a:r>
            <a:br>
              <a:rPr lang="en-US" altLang="el-GR" sz="3200" b="1" dirty="0"/>
            </a:br>
            <a:r>
              <a:rPr lang="el-GR" altLang="el-GR" sz="3200" dirty="0" smtClean="0"/>
              <a:t>Σ</a:t>
            </a:r>
            <a:r>
              <a:rPr lang="el-GR" altLang="el-GR" sz="3200" b="1" dirty="0" smtClean="0"/>
              <a:t>ύστημα  </a:t>
            </a:r>
            <a:r>
              <a:rPr lang="en-US" altLang="el-GR" sz="3200" b="1" dirty="0"/>
              <a:t>DI-LOCK</a:t>
            </a:r>
            <a:endParaRPr lang="en-GB" altLang="el-GR" sz="32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86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3"/>
            <a:ext cx="3935906" cy="2599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674" y="1130216"/>
            <a:ext cx="3826577" cy="2599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36" y="4030677"/>
            <a:ext cx="3789554" cy="2411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674" y="4030677"/>
            <a:ext cx="3873666" cy="2421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n-US" dirty="0" smtClean="0"/>
              <a:t>ACCUTRAC</a:t>
            </a:r>
            <a:r>
              <a:rPr lang="el-GR" dirty="0" smtClean="0"/>
              <a:t>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1735852" y="6451718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7846" y="6472283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584" y="3733219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6625" y="3723926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72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09226"/>
            <a:ext cx="7416824" cy="22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428999"/>
            <a:ext cx="7367736" cy="286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</a:t>
            </a:r>
            <a:r>
              <a:rPr lang="en-US" dirty="0"/>
              <a:t>ACCUTRAC</a:t>
            </a:r>
            <a:r>
              <a:rPr lang="el-GR" dirty="0"/>
              <a:t> </a:t>
            </a:r>
            <a:r>
              <a:rPr lang="el-GR" sz="3200" b="0" dirty="0" smtClean="0"/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899592" y="6325434"/>
            <a:ext cx="7367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Δημητροπούλου Ε. Η εργαστηριακή διαδικασία στην Ακίνητη Προσθετική. Αυτοέκδοση. Αθήνα 2004</a:t>
            </a:r>
          </a:p>
        </p:txBody>
      </p:sp>
    </p:spTree>
    <p:extLst>
      <p:ext uri="{BB962C8B-B14F-4D97-AF65-F5344CB8AC3E}">
        <p14:creationId xmlns:p14="http://schemas.microsoft.com/office/powerpoint/2010/main" val="3783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332" y="3873456"/>
            <a:ext cx="7215336" cy="27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332" y="980728"/>
            <a:ext cx="7075512" cy="27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</a:t>
            </a:r>
            <a:r>
              <a:rPr lang="en-US" dirty="0"/>
              <a:t>ACCUTRAC</a:t>
            </a:r>
            <a:r>
              <a:rPr lang="el-GR" dirty="0"/>
              <a:t> </a:t>
            </a:r>
            <a:r>
              <a:rPr lang="el-GR" sz="3200" b="0" dirty="0" smtClean="0"/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 rot="-5400000">
            <a:off x="6245860" y="350624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l-GR" sz="1100" dirty="0">
                <a:solidFill>
                  <a:srgbClr val="595959"/>
                </a:solidFill>
                <a:latin typeface="+mn-lt"/>
              </a:rPr>
              <a:t>© Δημητροπούλου Ε. Η εργαστηριακή διαδικασία στην Ακίνητη Προσθετική.</a:t>
            </a:r>
            <a:r>
              <a:rPr lang="el-GR" sz="1100" dirty="0">
                <a:latin typeface="+mn-lt"/>
                <a:ea typeface="Times New Roman"/>
              </a:rPr>
              <a:t> </a:t>
            </a:r>
            <a:r>
              <a:rPr lang="el-GR" sz="1100" dirty="0">
                <a:solidFill>
                  <a:srgbClr val="595959"/>
                </a:solidFill>
                <a:latin typeface="+mn-lt"/>
              </a:rPr>
              <a:t>Αυτοέκδοση. Αθήνα 2004</a:t>
            </a:r>
            <a:endParaRPr lang="el-GR" sz="1100" dirty="0">
              <a:effectLst/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82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472" y="1209230"/>
            <a:ext cx="5657056" cy="539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</a:t>
            </a:r>
            <a:r>
              <a:rPr lang="en-US" dirty="0"/>
              <a:t>DI-LOCK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 rot="-5400000">
            <a:off x="5600147" y="3480973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Δημητροπούλου Ε. Η εργαστηριακή διαδικασία στην Ακίνητη Προσθετική. Αυτοέκδοση. Αθήνα 2004</a:t>
            </a:r>
          </a:p>
        </p:txBody>
      </p:sp>
    </p:spTree>
    <p:extLst>
      <p:ext uri="{BB962C8B-B14F-4D97-AF65-F5344CB8AC3E}">
        <p14:creationId xmlns:p14="http://schemas.microsoft.com/office/powerpoint/2010/main" val="25750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altLang="el-GR" sz="4000" b="1" dirty="0" smtClean="0"/>
              <a:t>Συστήματα χωρίς καρφίδες</a:t>
            </a:r>
            <a:endParaRPr lang="en-GB" altLang="el-GR" sz="4000" b="1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4248472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75075"/>
                </a:solidFill>
              </a:rPr>
              <a:t>             Πλεονεκτήματα </a:t>
            </a:r>
          </a:p>
          <a:p>
            <a:pPr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Ελαχιστοποίηση </a:t>
            </a:r>
            <a:r>
              <a:rPr lang="el-GR" altLang="el-GR" sz="2400" dirty="0"/>
              <a:t>του χρόνου </a:t>
            </a:r>
            <a:r>
              <a:rPr lang="el-GR" altLang="el-GR" sz="2400" dirty="0" smtClean="0"/>
              <a:t>εργασίας,</a:t>
            </a:r>
            <a:endParaRPr lang="el-GR" altLang="el-GR" sz="2400" dirty="0"/>
          </a:p>
          <a:p>
            <a:pPr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Δυνατότητα ελεύθερης και ταυτόχρονης αφαίρεσης όλων των </a:t>
            </a:r>
            <a:r>
              <a:rPr lang="el-GR" altLang="el-GR" sz="2400" dirty="0" smtClean="0"/>
              <a:t>κολοβωμάτων.</a:t>
            </a:r>
            <a:endParaRPr lang="en-GB" altLang="el-GR" sz="2400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268760"/>
            <a:ext cx="3810000" cy="3962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75075"/>
                </a:solidFill>
              </a:rPr>
              <a:t>            Μειονεκτήματα </a:t>
            </a:r>
          </a:p>
          <a:p>
            <a:pPr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σύνδεση του δισκαρίου με τον αρθρωτήρα είναι ασταθής λόγω του </a:t>
            </a:r>
            <a:r>
              <a:rPr lang="el-GR" altLang="el-GR" sz="2400" dirty="0" smtClean="0"/>
              <a:t>μαγνήτη,</a:t>
            </a:r>
            <a:endParaRPr lang="el-GR" altLang="el-GR" sz="2400" dirty="0"/>
          </a:p>
          <a:p>
            <a:pPr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Παρέχεται μόνο ένα μέγεθος </a:t>
            </a:r>
            <a:r>
              <a:rPr lang="el-GR" altLang="el-GR" sz="2400" dirty="0" smtClean="0"/>
              <a:t>δισκαρίων.</a:t>
            </a:r>
            <a:endParaRPr lang="en-GB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716016" y="1340768"/>
            <a:ext cx="0" cy="4248472"/>
          </a:xfrm>
          <a:prstGeom prst="line">
            <a:avLst/>
          </a:prstGeom>
          <a:ln w="25400">
            <a:solidFill>
              <a:srgbClr val="075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296144"/>
          </a:xfrm>
          <a:ln w="381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l-GR" altLang="el-GR" b="1" dirty="0" smtClean="0"/>
              <a:t>Συστήματα συνδυασμού πλαστικών δισκαρίων και καρφίδων </a:t>
            </a:r>
            <a:r>
              <a:rPr lang="el-GR" altLang="el-GR" sz="3200" b="1" dirty="0" smtClean="0"/>
              <a:t>(1/2)</a:t>
            </a:r>
            <a:endParaRPr lang="en-GB" altLang="el-GR" sz="32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738683" y="5450739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63688" y="216531"/>
            <a:ext cx="523413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51" y="2132856"/>
            <a:ext cx="4114949" cy="317981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891" y="2132856"/>
            <a:ext cx="4104456" cy="31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Εκμαγείο εργασίας </a:t>
            </a:r>
            <a:r>
              <a:rPr lang="el-GR" altLang="el-GR" sz="3200" b="0" dirty="0" smtClean="0"/>
              <a:t>3/3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844824"/>
            <a:ext cx="5040560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1800" y="5085184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4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296144"/>
          </a:xfrm>
          <a:ln w="381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l-GR" altLang="el-GR" b="1" dirty="0" smtClean="0"/>
              <a:t>Συστήματα συνδυασμού πλαστικών δισκαρίων και καρφίδων </a:t>
            </a:r>
            <a:r>
              <a:rPr lang="el-GR" altLang="el-GR" sz="3200" b="1" dirty="0" smtClean="0"/>
              <a:t>(2/2)</a:t>
            </a:r>
            <a:endParaRPr lang="en-GB" altLang="el-GR" sz="32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660136" y="5767803"/>
            <a:ext cx="18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63688" y="216531"/>
            <a:ext cx="523413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672" y="0"/>
            <a:ext cx="604867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2344" y="2163263"/>
            <a:ext cx="4032448" cy="30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397" y="2170473"/>
            <a:ext cx="3744416" cy="304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9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70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Αριστείδης Γαλιατσάτος 2014. Αριστείδης Γαλιατσάτος. «Ακίνητη Προσθετική Ι (Θ). 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>
                <a:solidFill>
                  <a:sysClr val="windowText" lastClr="000000"/>
                </a:solidFill>
              </a:rPr>
              <a:t>Κατασκευή εκμαγείου εργασίας – Κινητά </a:t>
            </a:r>
            <a:r>
              <a:rPr lang="el-GR" sz="2000" dirty="0" smtClean="0">
                <a:solidFill>
                  <a:sysClr val="windowText" lastClr="000000"/>
                </a:solidFill>
              </a:rPr>
              <a:t>κολοβώματα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439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1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99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Δημητροπούλου </a:t>
            </a:r>
            <a:r>
              <a:rPr lang="el-GR" sz="2000" dirty="0"/>
              <a:t>Ε. Η εργαστηριακή διαδικασία στην Ακίνητη </a:t>
            </a:r>
            <a:r>
              <a:rPr lang="el-GR" sz="2000" dirty="0" smtClean="0"/>
              <a:t>Προσθετική. Αυτοέκδοση</a:t>
            </a:r>
            <a:r>
              <a:rPr lang="el-GR" sz="2000" dirty="0"/>
              <a:t>. </a:t>
            </a:r>
            <a:r>
              <a:rPr lang="el-GR" sz="2000" dirty="0" smtClean="0"/>
              <a:t>Αθήνα 2004</a:t>
            </a:r>
            <a:r>
              <a:rPr lang="el-GR" sz="2000" dirty="0"/>
              <a:t>. 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03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04864"/>
            <a:ext cx="8229600" cy="908720"/>
          </a:xfrm>
          <a:ln w="38100">
            <a:solidFill>
              <a:srgbClr val="075075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l-GR" altLang="el-GR" b="1" dirty="0" smtClean="0">
                <a:latin typeface="+mn-lt"/>
              </a:rPr>
              <a:t>Υλικά  κατασκευής εκμαγείων</a:t>
            </a:r>
            <a:endParaRPr lang="en-GB" altLang="el-GR" b="1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9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altLang="el-GR" b="1" dirty="0" smtClean="0"/>
              <a:t>Υλικά εκμαγείων</a:t>
            </a:r>
            <a:endParaRPr lang="en-GB" altLang="el-GR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1498352"/>
            <a:ext cx="6120680" cy="5040560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Οδοντιατρική  γύψος,</a:t>
            </a:r>
          </a:p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Πυροχώματα,</a:t>
            </a:r>
          </a:p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Εποξικές ρητίνες,</a:t>
            </a:r>
          </a:p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Αμάλγαμα,</a:t>
            </a:r>
          </a:p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Διάφορα μέταλλα (</a:t>
            </a:r>
            <a:r>
              <a:rPr lang="en-US" altLang="el-GR" sz="2400" dirty="0" smtClean="0"/>
              <a:t>Cu,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Ag</a:t>
            </a:r>
            <a:r>
              <a:rPr lang="el-GR" altLang="el-GR" sz="2400" dirty="0" smtClean="0"/>
              <a:t> για την επιμετάλλωση των εκμαγείων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  <a:endParaRPr lang="en-GB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0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ln w="381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l-GR" altLang="el-GR" dirty="0"/>
              <a:t>Κριτήρια για την επιλογή του κατάλληλου υλικού</a:t>
            </a:r>
            <a:endParaRPr lang="en-GB" altLang="el-G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Όσο το δυνατόν μικρότερη μεταβολή διαστάσεών </a:t>
            </a:r>
            <a:r>
              <a:rPr lang="el-GR" altLang="el-GR" sz="2400" dirty="0" smtClean="0"/>
              <a:t>του,</a:t>
            </a:r>
            <a:endParaRPr lang="el-GR" altLang="el-GR" sz="2400" dirty="0"/>
          </a:p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Συμβατότητα με τα αποτυπωτικά </a:t>
            </a:r>
            <a:r>
              <a:rPr lang="el-GR" altLang="el-GR" sz="2400" dirty="0" smtClean="0"/>
              <a:t>υλικά,</a:t>
            </a:r>
            <a:endParaRPr lang="el-GR" altLang="el-GR" sz="2400" dirty="0"/>
          </a:p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Να αποδίδει λείες, σκληρές ,συμπαγείς και ανθεκτικές </a:t>
            </a:r>
            <a:r>
              <a:rPr lang="el-GR" altLang="el-GR" sz="2400" dirty="0" smtClean="0"/>
              <a:t>επιφάνειες,</a:t>
            </a:r>
            <a:endParaRPr lang="el-GR" altLang="el-GR" sz="2400" dirty="0"/>
          </a:p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Να είναι σχετικά εύκολο στον χειρισμό </a:t>
            </a:r>
            <a:r>
              <a:rPr lang="el-GR" altLang="el-GR" sz="2400" dirty="0" smtClean="0"/>
              <a:t>του,</a:t>
            </a:r>
            <a:endParaRPr lang="el-GR" altLang="el-GR" sz="2400" dirty="0"/>
          </a:p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Να μην απαιτεί ιδιαίτερο εξοπλισμό και να έχει χαμηλό </a:t>
            </a:r>
            <a:r>
              <a:rPr lang="el-GR" altLang="el-GR" sz="2400" dirty="0" smtClean="0"/>
              <a:t>κόστος,</a:t>
            </a:r>
            <a:endParaRPr lang="el-GR" altLang="el-GR" sz="2400" dirty="0"/>
          </a:p>
          <a:p>
            <a:pPr>
              <a:spcBef>
                <a:spcPts val="1200"/>
              </a:spcBef>
              <a:buClr>
                <a:srgbClr val="075075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Να είναι ακίνδυνο για το </a:t>
            </a:r>
            <a:r>
              <a:rPr lang="el-GR" altLang="el-GR" sz="2400" dirty="0" smtClean="0"/>
              <a:t>χρήστη.</a:t>
            </a:r>
            <a:endParaRPr lang="en-GB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95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Οδοντιατρική γύψος</a:t>
            </a:r>
            <a:endParaRPr lang="en-GB" alt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2396196"/>
                <a:ext cx="7920880" cy="5287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l-GR" sz="2400" i="0" dirty="0" smtClean="0">
                        <a:latin typeface="Cambria Math"/>
                      </a:rPr>
                      <m:t>CaSO</m:t>
                    </m:r>
                    <m:r>
                      <a:rPr lang="en-US" altLang="el-GR" sz="2400" i="0" baseline="-25000" dirty="0">
                        <a:latin typeface="Cambria Math"/>
                      </a:rPr>
                      <m:t>4</m:t>
                    </m:r>
                    <m:r>
                      <a:rPr lang="en-US" altLang="el-GR" sz="2400" i="0" dirty="0">
                        <a:latin typeface="Cambria Math"/>
                      </a:rPr>
                      <m:t> .½ </m:t>
                    </m:r>
                    <m:r>
                      <m:rPr>
                        <m:sty m:val="p"/>
                      </m:rPr>
                      <a:rPr lang="en-US" altLang="el-GR" sz="2400" i="0" dirty="0">
                        <a:latin typeface="Cambria Math"/>
                      </a:rPr>
                      <m:t>H</m:t>
                    </m:r>
                    <m:r>
                      <a:rPr lang="en-US" altLang="el-GR" sz="2400" i="0" baseline="-25000" dirty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altLang="el-GR" sz="2400" i="0" dirty="0">
                        <a:latin typeface="Cambria Math"/>
                      </a:rPr>
                      <m:t>O</m:t>
                    </m:r>
                    <m:r>
                      <a:rPr lang="en-US" altLang="el-GR" sz="2400" i="0" dirty="0">
                        <a:latin typeface="Cambria Math"/>
                      </a:rPr>
                      <m:t>  + 1½ </m:t>
                    </m:r>
                    <m:r>
                      <m:rPr>
                        <m:sty m:val="p"/>
                      </m:rPr>
                      <a:rPr lang="el-GR" altLang="el-GR" sz="2400" i="0" dirty="0">
                        <a:latin typeface="Cambria Math"/>
                      </a:rPr>
                      <m:t>Η</m:t>
                    </m:r>
                    <m:r>
                      <a:rPr lang="el-GR" altLang="el-GR" sz="2400" i="0" baseline="-25000" dirty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l-GR" altLang="el-GR" sz="2400" i="0" dirty="0">
                        <a:latin typeface="Cambria Math"/>
                      </a:rPr>
                      <m:t>Ο</m:t>
                    </m:r>
                  </m:oMath>
                </a14:m>
                <a:r>
                  <a:rPr lang="en-US" altLang="el-GR" sz="2400" dirty="0"/>
                  <a:t>      </a:t>
                </a:r>
                <a:r>
                  <a:rPr lang="el-GR" altLang="el-GR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el-GR" sz="2400" dirty="0" smtClean="0"/>
                  <a:t>     </a:t>
                </a:r>
                <a:r>
                  <a:rPr lang="en-US" altLang="el-GR" sz="2400" dirty="0"/>
                  <a:t>CaSO</a:t>
                </a:r>
                <a:r>
                  <a:rPr lang="en-US" altLang="el-GR" sz="2400" baseline="-25000" dirty="0"/>
                  <a:t>4</a:t>
                </a:r>
                <a:r>
                  <a:rPr lang="en-US" altLang="el-GR" sz="2400" dirty="0"/>
                  <a:t> .2H</a:t>
                </a:r>
                <a:r>
                  <a:rPr lang="en-US" altLang="el-GR" sz="2400" baseline="-25000" dirty="0"/>
                  <a:t>2</a:t>
                </a:r>
                <a:r>
                  <a:rPr lang="en-US" altLang="el-GR" sz="2400" dirty="0"/>
                  <a:t>O </a:t>
                </a:r>
                <a:r>
                  <a:rPr lang="en-US" altLang="el-GR" sz="2400" dirty="0" smtClean="0"/>
                  <a:t>+</a:t>
                </a:r>
                <a:r>
                  <a:rPr lang="el-GR" altLang="el-GR" sz="2400" dirty="0" smtClean="0"/>
                  <a:t> θ</a:t>
                </a: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396196"/>
                <a:ext cx="7920880" cy="528748"/>
              </a:xfrm>
              <a:blipFill rotWithShape="0">
                <a:blip r:embed="rId2"/>
                <a:stretch>
                  <a:fillRect t="-10345" b="-126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64088" y="2852936"/>
            <a:ext cx="228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200" b="1" dirty="0">
                <a:solidFill>
                  <a:srgbClr val="075075"/>
                </a:solidFill>
                <a:latin typeface="+mn-lt"/>
              </a:rPr>
              <a:t>Πηγμένη γύψος</a:t>
            </a:r>
            <a:endParaRPr lang="en-GB" altLang="el-GR" sz="2200" b="1" dirty="0">
              <a:solidFill>
                <a:srgbClr val="075075"/>
              </a:solidFill>
              <a:latin typeface="+mn-lt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71600" y="2852936"/>
            <a:ext cx="228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2200" b="1" dirty="0">
                <a:solidFill>
                  <a:srgbClr val="075075"/>
                </a:solidFill>
                <a:latin typeface="+mn-lt"/>
              </a:rPr>
              <a:t>Γύψος σε σκόνη</a:t>
            </a:r>
            <a:endParaRPr lang="en-GB" altLang="el-GR" sz="2200" b="1" dirty="0">
              <a:solidFill>
                <a:srgbClr val="075075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7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Είδη οδοντιατρικής γύψου</a:t>
            </a:r>
            <a:endParaRPr lang="en-GB" altLang="el-GR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28780" y="2060848"/>
            <a:ext cx="6779096" cy="5040560"/>
          </a:xfrm>
        </p:spPr>
        <p:txBody>
          <a:bodyPr>
            <a:normAutofit/>
          </a:bodyPr>
          <a:lstStyle/>
          <a:p>
            <a:pPr marL="812800" indent="-812800">
              <a:spcBef>
                <a:spcPts val="1200"/>
              </a:spcBef>
              <a:buClr>
                <a:srgbClr val="075075"/>
              </a:buClr>
              <a:buFont typeface="+mj-lt"/>
              <a:buAutoNum type="arabicPeriod"/>
            </a:pPr>
            <a:r>
              <a:rPr lang="el-GR" altLang="el-GR" sz="2400" dirty="0"/>
              <a:t>Αποτυπωτική </a:t>
            </a:r>
            <a:r>
              <a:rPr lang="el-GR" altLang="el-GR" sz="2400" dirty="0" smtClean="0"/>
              <a:t>γύψος,</a:t>
            </a:r>
            <a:endParaRPr lang="el-GR" altLang="el-GR" sz="2400" dirty="0"/>
          </a:p>
          <a:p>
            <a:pPr marL="812800" indent="-812800">
              <a:spcBef>
                <a:spcPts val="1200"/>
              </a:spcBef>
              <a:buClr>
                <a:srgbClr val="075075"/>
              </a:buClr>
              <a:buFont typeface="+mj-lt"/>
              <a:buAutoNum type="arabicPeriod"/>
            </a:pPr>
            <a:r>
              <a:rPr lang="el-GR" altLang="el-GR" sz="2400" dirty="0"/>
              <a:t>Κοινή γύψος ή γύψος των </a:t>
            </a:r>
            <a:r>
              <a:rPr lang="el-GR" altLang="el-GR" sz="2400" dirty="0" smtClean="0"/>
              <a:t>Παρισίων,</a:t>
            </a:r>
            <a:endParaRPr lang="el-GR" altLang="el-GR" sz="2400" dirty="0"/>
          </a:p>
          <a:p>
            <a:pPr marL="812800" indent="-812800">
              <a:spcBef>
                <a:spcPts val="1200"/>
              </a:spcBef>
              <a:buClr>
                <a:srgbClr val="075075"/>
              </a:buClr>
              <a:buFont typeface="+mj-lt"/>
              <a:buAutoNum type="arabicPeriod"/>
            </a:pPr>
            <a:r>
              <a:rPr lang="el-GR" altLang="el-GR" sz="2400" dirty="0"/>
              <a:t>Σκληρή γύψος ή τύπου </a:t>
            </a:r>
            <a:r>
              <a:rPr lang="en-US" altLang="el-GR" sz="2400" dirty="0" smtClean="0"/>
              <a:t>moldano</a:t>
            </a:r>
            <a:r>
              <a:rPr lang="el-GR" altLang="el-GR" sz="2400" dirty="0" smtClean="0"/>
              <a:t>,</a:t>
            </a:r>
            <a:endParaRPr lang="el-GR" altLang="el-GR" sz="2400" dirty="0"/>
          </a:p>
          <a:p>
            <a:pPr marL="812800" indent="-812800">
              <a:spcBef>
                <a:spcPts val="1200"/>
              </a:spcBef>
              <a:buClr>
                <a:srgbClr val="075075"/>
              </a:buClr>
              <a:buFont typeface="+mj-lt"/>
              <a:buAutoNum type="arabicPeriod"/>
            </a:pPr>
            <a:r>
              <a:rPr lang="el-GR" altLang="el-GR" sz="2400" dirty="0"/>
              <a:t>Υπέρσκληρη γύψος ή τύπου </a:t>
            </a:r>
            <a:r>
              <a:rPr lang="en-US" altLang="el-GR" sz="2400" dirty="0" smtClean="0"/>
              <a:t>velmix</a:t>
            </a:r>
            <a:r>
              <a:rPr lang="el-GR" altLang="el-GR" sz="2400" dirty="0" smtClean="0"/>
              <a:t>.</a:t>
            </a:r>
            <a:endParaRPr lang="en-GB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13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380</TotalTime>
  <Words>1494</Words>
  <Application>Microsoft Office PowerPoint</Application>
  <PresentationFormat>Προβολή στην οθόνη (4:3)</PresentationFormat>
  <Paragraphs>266</Paragraphs>
  <Slides>48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48</vt:i4>
      </vt:variant>
    </vt:vector>
  </HeadingPairs>
  <TitlesOfParts>
    <vt:vector size="51" baseType="lpstr">
      <vt:lpstr>template</vt:lpstr>
      <vt:lpstr>1_OC_template_updated</vt:lpstr>
      <vt:lpstr>OC_template_updated</vt:lpstr>
      <vt:lpstr>Ακίνητη Προσθετική Ι (Θ)</vt:lpstr>
      <vt:lpstr>Εκμαγείο εργασίας 1/3</vt:lpstr>
      <vt:lpstr>Εκμαγείο εργασίας 2/3</vt:lpstr>
      <vt:lpstr>Εκμαγείο εργασίας 3/3</vt:lpstr>
      <vt:lpstr>Υλικά  κατασκευής εκμαγείων</vt:lpstr>
      <vt:lpstr>Υλικά εκμαγείων</vt:lpstr>
      <vt:lpstr>Κριτήρια για την επιλογή του κατάλληλου υλικού</vt:lpstr>
      <vt:lpstr>Οδοντιατρική γύψος</vt:lpstr>
      <vt:lpstr>Είδη οδοντιατρικής γύψου</vt:lpstr>
      <vt:lpstr>Αναλογίες μίξης</vt:lpstr>
      <vt:lpstr>Ανάμιξη γύψου 1/2</vt:lpstr>
      <vt:lpstr>Ανάμιξη γύψου 2/2</vt:lpstr>
      <vt:lpstr>Κινητά  κολοβώματα</vt:lpstr>
      <vt:lpstr>Τα κινητά κολοβώματα έχουν τα ακόλουθα πλεονεκτήματα</vt:lpstr>
      <vt:lpstr>Κινητά κολοβώματα 1/2</vt:lpstr>
      <vt:lpstr>Προϋποθέσεις σωστής λειτουργίας κινητών κολοβωμάτων</vt:lpstr>
      <vt:lpstr>Κινητά κολοβώματα 2/2</vt:lpstr>
      <vt:lpstr>Κολοβώματα με καρφίδες</vt:lpstr>
      <vt:lpstr>Αυθαίρετη τοποθέτηση των καρφίδων</vt:lpstr>
      <vt:lpstr>Τοποθέτηση των  καρφίδων πριν την έγχυση της γύψου</vt:lpstr>
      <vt:lpstr>Τοποθέτηση των καρφίδων πριν την έγχυση της γύψου 1/4</vt:lpstr>
      <vt:lpstr>Τοποθέτηση των καρφίδων πριν την έγχυση της γύψου 2/4</vt:lpstr>
      <vt:lpstr>Τοποθέτηση των καρφίδων πριν την έγχυση της γύψου 3/4</vt:lpstr>
      <vt:lpstr>Τοποθέτηση των καρφίδων πριν την έγχυση της γύψου 4/4</vt:lpstr>
      <vt:lpstr>Τοποθέτηση των καρφίδων μετά την έγχυση της γύψου</vt:lpstr>
      <vt:lpstr>Μέθοδος  Pindex</vt:lpstr>
      <vt:lpstr>Μέθοδος  Pindex 1/6</vt:lpstr>
      <vt:lpstr>Μέθοδος  Pindex 2/6</vt:lpstr>
      <vt:lpstr>Μέθοδος  Pindex 3/6</vt:lpstr>
      <vt:lpstr>Μέθοδος  Pindex 4/6</vt:lpstr>
      <vt:lpstr>Μέθοδος  Pindex 5/6</vt:lpstr>
      <vt:lpstr>Μέθοδος  Pindex 6/6</vt:lpstr>
      <vt:lpstr>Συστήματα χωρίς καρφίδες  Σύστημα  ACCUTRAC Σύστημα  DI-LOCK</vt:lpstr>
      <vt:lpstr>Σύστημα ACCUTRAC 1/3</vt:lpstr>
      <vt:lpstr>Σύστημα ACCUTRAC 2/3</vt:lpstr>
      <vt:lpstr>Σύστημα ACCUTRAC 3/3</vt:lpstr>
      <vt:lpstr>Σύστημα DI-LOCK </vt:lpstr>
      <vt:lpstr>Συστήματα χωρίς καρφίδες</vt:lpstr>
      <vt:lpstr>Συστήματα συνδυασμού πλαστικών δισκαρίων και καρφίδων (1/2)</vt:lpstr>
      <vt:lpstr>Συστήματα συνδυασμού πλαστικών δισκαρίων και καρφίδων (2/2)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Ακίνητη Προσθετική Ι</dc:title>
  <dc:creator>opencourses@teiath.gr</dc:creator>
  <cp:lastModifiedBy>natasakar new</cp:lastModifiedBy>
  <cp:revision>46</cp:revision>
  <dcterms:created xsi:type="dcterms:W3CDTF">2013-12-20T10:52:44Z</dcterms:created>
  <dcterms:modified xsi:type="dcterms:W3CDTF">2015-03-10T14:47:08Z</dcterms:modified>
</cp:coreProperties>
</file>