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2"/>
  </p:notesMasterIdLst>
  <p:handoutMasterIdLst>
    <p:handoutMasterId r:id="rId33"/>
  </p:handoutMasterIdLst>
  <p:sldIdLst>
    <p:sldId id="280"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5" r:id="rId19"/>
    <p:sldId id="274" r:id="rId20"/>
    <p:sldId id="276" r:id="rId21"/>
    <p:sldId id="277" r:id="rId22"/>
    <p:sldId id="278" r:id="rId23"/>
    <p:sldId id="279" r:id="rId24"/>
    <p:sldId id="281" r:id="rId25"/>
    <p:sldId id="282" r:id="rId26"/>
    <p:sldId id="283" r:id="rId27"/>
    <p:sldId id="284" r:id="rId28"/>
    <p:sldId id="285" r:id="rId29"/>
    <p:sldId id="286" r:id="rId30"/>
    <p:sldId id="288" r:id="rId31"/>
  </p:sldIdLst>
  <p:sldSz cx="9144000" cy="6858000" type="screen4x3"/>
  <p:notesSz cx="7104063" cy="10234613"/>
  <p:custDataLst>
    <p:tags r:id="rId3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dirty="0"/>
          </a:p>
        </p:txBody>
      </p:sp>
    </p:spTree>
    <p:extLst>
      <p:ext uri="{BB962C8B-B14F-4D97-AF65-F5344CB8AC3E}">
        <p14:creationId xmlns:p14="http://schemas.microsoft.com/office/powerpoint/2010/main" val="71577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a:t>
            </a:fld>
            <a:endParaRPr lang="el-GR" dirty="0"/>
          </a:p>
        </p:txBody>
      </p:sp>
    </p:spTree>
    <p:extLst>
      <p:ext uri="{BB962C8B-B14F-4D97-AF65-F5344CB8AC3E}">
        <p14:creationId xmlns:p14="http://schemas.microsoft.com/office/powerpoint/2010/main" val="25387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2951648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extLst>
      <p:ext uri="{BB962C8B-B14F-4D97-AF65-F5344CB8AC3E}">
        <p14:creationId xmlns:p14="http://schemas.microsoft.com/office/powerpoint/2010/main" val="311844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342971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2459111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18</a:t>
            </a:fld>
            <a:endParaRPr lang="el-GR" dirty="0"/>
          </a:p>
        </p:txBody>
      </p:sp>
    </p:spTree>
    <p:extLst>
      <p:ext uri="{BB962C8B-B14F-4D97-AF65-F5344CB8AC3E}">
        <p14:creationId xmlns:p14="http://schemas.microsoft.com/office/powerpoint/2010/main" val="239736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19</a:t>
            </a:fld>
            <a:endParaRPr lang="el-GR" dirty="0"/>
          </a:p>
        </p:txBody>
      </p:sp>
    </p:spTree>
    <p:extLst>
      <p:ext uri="{BB962C8B-B14F-4D97-AF65-F5344CB8AC3E}">
        <p14:creationId xmlns:p14="http://schemas.microsoft.com/office/powerpoint/2010/main" val="2385181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20</a:t>
            </a:fld>
            <a:endParaRPr lang="el-GR" dirty="0"/>
          </a:p>
        </p:txBody>
      </p:sp>
    </p:spTree>
    <p:extLst>
      <p:ext uri="{BB962C8B-B14F-4D97-AF65-F5344CB8AC3E}">
        <p14:creationId xmlns:p14="http://schemas.microsoft.com/office/powerpoint/2010/main" val="205046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29217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767332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721894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78177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66061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283767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770082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418359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902511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60361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600449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edc.uri.edu/nrs/classes/NRS409509/Lectures/4MapBasics/Map_Basics.ht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commons.wikimedia.org/wiki/User:Flickr_upload_bot" TargetMode="External"/><Relationship Id="rId3" Type="http://schemas.openxmlformats.org/officeDocument/2006/relationships/hyperlink" Target="http://commons.wikimedia.org/wiki/File:JetBlue_Airplane_In_Flight.JPG" TargetMode="External"/><Relationship Id="rId7" Type="http://schemas.openxmlformats.org/officeDocument/2006/relationships/hyperlink" Target="http://commons.wikimedia.org/wiki/File:Blue_star_naxos.jp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Jacob.jose" TargetMode="External"/><Relationship Id="rId9" Type="http://schemas.openxmlformats.org/officeDocument/2006/relationships/hyperlink" Target="http://creativecommons.org/licenses/by/2.0/deed.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oceanservice.noaa.gov/education/welcom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oceanservice.noaa.gov/education/welcome.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oceanservice.noaa.gov/education/welcome.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oceanservice.noaa.gov/education/welcome.html"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pagounis@teiath.g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oceanservice.noaa.gov/education/welcome.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oceanservice.noaa.gov/education/welcome.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oceanservice.noaa.gov/education/welcome.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a:solidFill>
                  <a:schemeClr val="tx1"/>
                </a:solidFill>
              </a:rPr>
              <a:t>Βασικές Αρχές Γεωδαισίας –Τοπογραφίας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85000" lnSpcReduction="20000"/>
          </a:bodyPr>
          <a:lstStyle/>
          <a:p>
            <a:r>
              <a:rPr lang="el-GR" sz="2800" b="1" dirty="0"/>
              <a:t>Ενότητα </a:t>
            </a:r>
            <a:r>
              <a:rPr lang="en-US" sz="2800" b="1" dirty="0"/>
              <a:t>1</a:t>
            </a:r>
            <a:r>
              <a:rPr lang="el-GR" sz="2800" dirty="0"/>
              <a:t>:</a:t>
            </a:r>
            <a:r>
              <a:rPr lang="en-US" sz="2800" dirty="0"/>
              <a:t> </a:t>
            </a:r>
            <a:r>
              <a:rPr lang="el-GR" sz="2800" dirty="0" smtClean="0"/>
              <a:t>Εισαγωγή στην </a:t>
            </a:r>
            <a:r>
              <a:rPr lang="el-GR" sz="2800" dirty="0" smtClean="0"/>
              <a:t>Τοπογραφία </a:t>
            </a:r>
            <a:r>
              <a:rPr lang="el-GR" sz="2800" dirty="0"/>
              <a:t>(</a:t>
            </a:r>
            <a:r>
              <a:rPr lang="en-US" sz="2800" dirty="0"/>
              <a:t>GEOMATICS)</a:t>
            </a:r>
            <a:endParaRPr lang="el-GR" sz="2800" dirty="0"/>
          </a:p>
          <a:p>
            <a:endParaRPr lang="en-US" sz="2800" dirty="0"/>
          </a:p>
          <a:p>
            <a:r>
              <a:rPr lang="el-GR" sz="2800" dirty="0"/>
              <a:t>Βασίλης Παγούνης</a:t>
            </a:r>
            <a:br>
              <a:rPr lang="el-GR" sz="2800" dirty="0"/>
            </a:br>
            <a:r>
              <a:rPr lang="el-GR" sz="2800" dirty="0"/>
              <a:t>Αναπληρωτής Καθηγητής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74905489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432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Εντοπισμός τοποθεσίας</a:t>
            </a:r>
            <a:r>
              <a:rPr lang="en-US" dirty="0" smtClean="0"/>
              <a:t> </a:t>
            </a:r>
            <a:r>
              <a:rPr lang="en-US" sz="3200" b="0" dirty="0" smtClean="0"/>
              <a:t>1/2</a:t>
            </a:r>
            <a:endParaRPr lang="el-GR" sz="3200" b="0" dirty="0"/>
          </a:p>
        </p:txBody>
      </p:sp>
      <p:pic>
        <p:nvPicPr>
          <p:cNvPr id="5" name="Θέση περιεχομένου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1720" y="1268760"/>
            <a:ext cx="5704760" cy="4176464"/>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6" name="Ορθογώνιο 5"/>
          <p:cNvSpPr/>
          <p:nvPr/>
        </p:nvSpPr>
        <p:spPr>
          <a:xfrm>
            <a:off x="3692357" y="5550132"/>
            <a:ext cx="889987" cy="276999"/>
          </a:xfrm>
          <a:prstGeom prst="rect">
            <a:avLst/>
          </a:prstGeom>
        </p:spPr>
        <p:txBody>
          <a:bodyPr wrap="none">
            <a:spAutoFit/>
          </a:bodyPr>
          <a:lstStyle/>
          <a:p>
            <a:r>
              <a:rPr lang="el-GR" sz="1200" dirty="0">
                <a:latin typeface="+mn-lt"/>
                <a:hlinkClick r:id="rId4"/>
              </a:rPr>
              <a:t>edc.uri.edu</a:t>
            </a:r>
            <a:endParaRPr lang="el-GR" sz="1200" dirty="0">
              <a:latin typeface="+mn-lt"/>
            </a:endParaRPr>
          </a:p>
        </p:txBody>
      </p:sp>
    </p:spTree>
    <p:extLst>
      <p:ext uri="{BB962C8B-B14F-4D97-AF65-F5344CB8AC3E}">
        <p14:creationId xmlns:p14="http://schemas.microsoft.com/office/powerpoint/2010/main" val="2060679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Εντοπισμός </a:t>
            </a:r>
            <a:r>
              <a:rPr lang="el-GR" dirty="0" smtClean="0"/>
              <a:t>τοποθεσίας</a:t>
            </a:r>
            <a:r>
              <a:rPr lang="en-US" dirty="0" smtClean="0"/>
              <a:t> </a:t>
            </a:r>
            <a:r>
              <a:rPr lang="en-US" sz="3200" b="0" dirty="0" smtClean="0"/>
              <a:t>2/2</a:t>
            </a:r>
            <a:endParaRPr lang="el-GR" sz="3200" b="0"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92996" y="1124744"/>
            <a:ext cx="3178696" cy="1763846"/>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6" name="Rectangle 6"/>
          <p:cNvSpPr/>
          <p:nvPr/>
        </p:nvSpPr>
        <p:spPr>
          <a:xfrm>
            <a:off x="2876860" y="2888590"/>
            <a:ext cx="3294832"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solidFill>
                  <a:schemeClr val="tx1">
                    <a:lumMod val="65000"/>
                    <a:lumOff val="35000"/>
                  </a:schemeClr>
                </a:solidFill>
                <a:latin typeface="+mn-lt"/>
                <a:hlinkClick r:id="rId3"/>
              </a:rPr>
              <a:t>J</a:t>
            </a:r>
            <a:r>
              <a:rPr lang="en-US" sz="1200" dirty="0" smtClean="0">
                <a:latin typeface="+mn-lt"/>
                <a:hlinkClick r:id="rId3"/>
              </a:rPr>
              <a:t>etBlue </a:t>
            </a:r>
            <a:r>
              <a:rPr lang="en-US" sz="1200" dirty="0">
                <a:latin typeface="+mn-lt"/>
                <a:hlinkClick r:id="rId3"/>
              </a:rPr>
              <a:t>Airplane In Flight</a:t>
            </a:r>
            <a:r>
              <a:rPr lang="en-US" sz="1200" dirty="0" smtClean="0">
                <a:solidFill>
                  <a:schemeClr val="tx1">
                    <a:lumMod val="65000"/>
                    <a:lumOff val="35000"/>
                  </a:schemeClr>
                </a:solidFill>
                <a:latin typeface="+mn-lt"/>
              </a:rPr>
              <a:t>”,</a:t>
            </a:r>
            <a:r>
              <a:rPr lang="el-GR" sz="1200" dirty="0" smtClean="0">
                <a:solidFill>
                  <a:schemeClr val="tx1">
                    <a:lumMod val="65000"/>
                    <a:lumOff val="35000"/>
                  </a:schemeClr>
                </a:solidFill>
                <a:latin typeface="+mn-lt"/>
              </a:rPr>
              <a:t> </a:t>
            </a:r>
            <a:r>
              <a:rPr lang="en-US" sz="1200" dirty="0" smtClean="0">
                <a:solidFill>
                  <a:schemeClr val="tx1">
                    <a:lumMod val="65000"/>
                    <a:lumOff val="35000"/>
                  </a:schemeClr>
                </a:solidFill>
                <a:latin typeface="+mn-lt"/>
              </a:rPr>
              <a:t>by</a:t>
            </a:r>
            <a:r>
              <a:rPr lang="el-GR" sz="1200" dirty="0" smtClean="0">
                <a:solidFill>
                  <a:schemeClr val="tx1">
                    <a:lumMod val="65000"/>
                    <a:lumOff val="35000"/>
                  </a:schemeClr>
                </a:solidFill>
                <a:latin typeface="+mn-lt"/>
              </a:rPr>
              <a:t> </a:t>
            </a:r>
            <a:r>
              <a:rPr lang="en-US" sz="1200" dirty="0">
                <a:latin typeface="+mn-lt"/>
                <a:hlinkClick r:id="rId4"/>
              </a:rPr>
              <a:t>Jacob.jose</a:t>
            </a:r>
            <a:r>
              <a:rPr lang="en-US" sz="1200" dirty="0" smtClean="0">
                <a:hlinkClick r:id="rId4"/>
              </a:rPr>
              <a:t> </a:t>
            </a:r>
            <a:r>
              <a:rPr lang="el-GR" sz="1200" dirty="0" smtClean="0">
                <a:latin typeface="+mn-lt"/>
                <a:hlinkClick r:id="rId4"/>
              </a:rPr>
              <a:t> </a:t>
            </a:r>
            <a:r>
              <a:rPr lang="en-US" sz="1200" dirty="0" smtClean="0">
                <a:solidFill>
                  <a:schemeClr val="tx1">
                    <a:lumMod val="65000"/>
                    <a:lumOff val="35000"/>
                  </a:schemeClr>
                </a:solidFill>
                <a:latin typeface="+mn-lt"/>
              </a:rPr>
              <a:t>available under </a:t>
            </a:r>
            <a:r>
              <a:rPr lang="en-US" sz="1200" dirty="0">
                <a:solidFill>
                  <a:schemeClr val="tx1">
                    <a:lumMod val="65000"/>
                    <a:lumOff val="35000"/>
                  </a:schemeClr>
                </a:solidFill>
                <a:latin typeface="+mn-lt"/>
                <a:hlinkClick r:id="rId5"/>
              </a:rPr>
              <a:t>CC BY 3.0</a:t>
            </a:r>
            <a:endParaRPr lang="en-US" sz="1200" dirty="0">
              <a:solidFill>
                <a:schemeClr val="tx1">
                  <a:lumMod val="65000"/>
                  <a:lumOff val="35000"/>
                </a:schemeClr>
              </a:solidFill>
              <a:latin typeface="+mn-lt"/>
            </a:endParaRPr>
          </a:p>
        </p:txBody>
      </p:sp>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7578" y="3541303"/>
            <a:ext cx="3753396" cy="2815047"/>
          </a:xfrm>
          <a:prstGeom prst="rect">
            <a:avLst/>
          </a:prstGeom>
        </p:spPr>
      </p:pic>
      <p:sp>
        <p:nvSpPr>
          <p:cNvPr id="8" name="Rectangle 6"/>
          <p:cNvSpPr/>
          <p:nvPr/>
        </p:nvSpPr>
        <p:spPr>
          <a:xfrm>
            <a:off x="2876860" y="6308079"/>
            <a:ext cx="3294832"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solidFill>
                  <a:schemeClr val="tx1">
                    <a:lumMod val="65000"/>
                    <a:lumOff val="35000"/>
                  </a:schemeClr>
                </a:solidFill>
                <a:latin typeface="+mn-lt"/>
                <a:hlinkClick r:id="rId7"/>
              </a:rPr>
              <a:t>Blue star naxos</a:t>
            </a:r>
            <a:r>
              <a:rPr lang="en-US" sz="1200" dirty="0" smtClean="0">
                <a:solidFill>
                  <a:schemeClr val="tx1">
                    <a:lumMod val="65000"/>
                    <a:lumOff val="35000"/>
                  </a:schemeClr>
                </a:solidFill>
                <a:latin typeface="+mn-lt"/>
              </a:rPr>
              <a:t>”,</a:t>
            </a:r>
            <a:r>
              <a:rPr lang="el-GR" sz="1200" dirty="0" smtClean="0">
                <a:solidFill>
                  <a:schemeClr val="tx1">
                    <a:lumMod val="65000"/>
                    <a:lumOff val="35000"/>
                  </a:schemeClr>
                </a:solidFill>
                <a:latin typeface="+mn-lt"/>
              </a:rPr>
              <a:t> </a:t>
            </a:r>
            <a:r>
              <a:rPr lang="en-US" sz="1200" dirty="0" smtClean="0">
                <a:solidFill>
                  <a:schemeClr val="tx1">
                    <a:lumMod val="65000"/>
                    <a:lumOff val="35000"/>
                  </a:schemeClr>
                </a:solidFill>
                <a:latin typeface="+mn-lt"/>
              </a:rPr>
              <a:t>by</a:t>
            </a:r>
            <a:r>
              <a:rPr lang="el-GR" sz="1200" dirty="0" smtClean="0">
                <a:solidFill>
                  <a:schemeClr val="tx1">
                    <a:lumMod val="65000"/>
                    <a:lumOff val="35000"/>
                  </a:schemeClr>
                </a:solidFill>
                <a:latin typeface="+mn-lt"/>
              </a:rPr>
              <a:t> </a:t>
            </a:r>
            <a:r>
              <a:rPr lang="en-US" sz="1200" dirty="0">
                <a:latin typeface="+mn-lt"/>
                <a:hlinkClick r:id="rId8"/>
              </a:rPr>
              <a:t>Flickr upload bot</a:t>
            </a:r>
            <a:r>
              <a:rPr lang="el-GR" sz="1200" dirty="0" smtClean="0">
                <a:latin typeface="+mn-lt"/>
                <a:hlinkClick r:id="rId8"/>
              </a:rPr>
              <a:t> </a:t>
            </a:r>
            <a:r>
              <a:rPr lang="el-GR" sz="1200" dirty="0" smtClean="0">
                <a:latin typeface="+mn-lt"/>
              </a:rPr>
              <a:t> </a:t>
            </a:r>
            <a:r>
              <a:rPr lang="en-US" sz="1200" dirty="0" smtClean="0">
                <a:solidFill>
                  <a:schemeClr val="tx1">
                    <a:lumMod val="65000"/>
                    <a:lumOff val="35000"/>
                  </a:schemeClr>
                </a:solidFill>
                <a:latin typeface="+mn-lt"/>
              </a:rPr>
              <a:t>available under </a:t>
            </a:r>
            <a:r>
              <a:rPr lang="en-US" sz="1200" dirty="0">
                <a:solidFill>
                  <a:schemeClr val="tx1">
                    <a:lumMod val="65000"/>
                    <a:lumOff val="35000"/>
                  </a:schemeClr>
                </a:solidFill>
                <a:latin typeface="+mn-lt"/>
                <a:hlinkClick r:id="rId9"/>
              </a:rPr>
              <a:t>CC BY 2.0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2147082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Τοπογράφοι του 1922</a:t>
            </a:r>
            <a:endParaRPr lang="el-GR" dirty="0"/>
          </a:p>
        </p:txBody>
      </p:sp>
      <p:pic>
        <p:nvPicPr>
          <p:cNvPr id="6" name="Θέση περιεχομένου 5"/>
          <p:cNvPicPr>
            <a:picLocks noGrp="1" noChangeAspect="1"/>
          </p:cNvPicPr>
          <p:nvPr>
            <p:ph idx="1"/>
          </p:nvPr>
        </p:nvPicPr>
        <p:blipFill>
          <a:blip r:embed="rId3" cstate="print"/>
          <a:stretch>
            <a:fillRect/>
          </a:stretch>
        </p:blipFill>
        <p:spPr>
          <a:xfrm>
            <a:off x="2438531" y="1195167"/>
            <a:ext cx="4287626" cy="504031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3" name="Ορθογώνιο 2"/>
          <p:cNvSpPr/>
          <p:nvPr/>
        </p:nvSpPr>
        <p:spPr>
          <a:xfrm>
            <a:off x="3052814" y="6336047"/>
            <a:ext cx="2087366" cy="276999"/>
          </a:xfrm>
          <a:prstGeom prst="rect">
            <a:avLst/>
          </a:prstGeom>
        </p:spPr>
        <p:txBody>
          <a:bodyPr wrap="none">
            <a:spAutoFit/>
          </a:bodyPr>
          <a:lstStyle/>
          <a:p>
            <a:r>
              <a:rPr lang="en-US" sz="1200" dirty="0">
                <a:latin typeface="+mn-lt"/>
                <a:hlinkClick r:id="rId4"/>
              </a:rPr>
              <a:t>http://oceanservice.noaa.gov/</a:t>
            </a:r>
            <a:endParaRPr lang="el-GR" sz="1200" dirty="0">
              <a:latin typeface="+mn-lt"/>
            </a:endParaRPr>
          </a:p>
        </p:txBody>
      </p:sp>
    </p:spTree>
    <p:extLst>
      <p:ext uri="{BB962C8B-B14F-4D97-AF65-F5344CB8AC3E}">
        <p14:creationId xmlns:p14="http://schemas.microsoft.com/office/powerpoint/2010/main" val="2265487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Φλοιός γης και πλάκες</a:t>
            </a:r>
            <a:endParaRPr lang="el-GR" dirty="0"/>
          </a:p>
        </p:txBody>
      </p:sp>
      <p:pic>
        <p:nvPicPr>
          <p:cNvPr id="5" name="Θέση περιεχομένου 4"/>
          <p:cNvPicPr>
            <a:picLocks noGrp="1" noChangeAspect="1"/>
          </p:cNvPicPr>
          <p:nvPr>
            <p:ph idx="1"/>
          </p:nvPr>
        </p:nvPicPr>
        <p:blipFill>
          <a:blip r:embed="rId3" cstate="print"/>
          <a:stretch>
            <a:fillRect/>
          </a:stretch>
        </p:blipFill>
        <p:spPr>
          <a:xfrm>
            <a:off x="2051720" y="1477811"/>
            <a:ext cx="4822354" cy="442608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6" name="Ορθογώνιο 5"/>
          <p:cNvSpPr/>
          <p:nvPr/>
        </p:nvSpPr>
        <p:spPr>
          <a:xfrm>
            <a:off x="3275856" y="5949280"/>
            <a:ext cx="2087366" cy="276999"/>
          </a:xfrm>
          <a:prstGeom prst="rect">
            <a:avLst/>
          </a:prstGeom>
        </p:spPr>
        <p:txBody>
          <a:bodyPr wrap="none">
            <a:spAutoFit/>
          </a:bodyPr>
          <a:lstStyle/>
          <a:p>
            <a:r>
              <a:rPr lang="en-US" sz="1200" dirty="0">
                <a:latin typeface="+mn-lt"/>
              </a:rPr>
              <a:t>http://</a:t>
            </a:r>
            <a:r>
              <a:rPr lang="en-US" sz="1200" dirty="0">
                <a:latin typeface="+mn-lt"/>
                <a:hlinkClick r:id="rId4"/>
              </a:rPr>
              <a:t>oceanservice.noaa.gov</a:t>
            </a:r>
            <a:r>
              <a:rPr lang="en-US" sz="1200" dirty="0">
                <a:latin typeface="+mn-lt"/>
              </a:rPr>
              <a:t>/</a:t>
            </a:r>
            <a:endParaRPr lang="el-GR" sz="1200" dirty="0">
              <a:latin typeface="+mn-lt"/>
            </a:endParaRPr>
          </a:p>
        </p:txBody>
      </p:sp>
    </p:spTree>
    <p:extLst>
      <p:ext uri="{BB962C8B-B14F-4D97-AF65-F5344CB8AC3E}">
        <p14:creationId xmlns:p14="http://schemas.microsoft.com/office/powerpoint/2010/main" val="3051800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Κατακόρυφος δείκτης μέτρησης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7" name="Θέση περιεχομένου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23728" y="1556792"/>
            <a:ext cx="5099739" cy="3997234"/>
          </a:xfrm>
        </p:spPr>
      </p:pic>
      <p:sp>
        <p:nvSpPr>
          <p:cNvPr id="3" name="Ορθογώνιο 2"/>
          <p:cNvSpPr/>
          <p:nvPr/>
        </p:nvSpPr>
        <p:spPr>
          <a:xfrm>
            <a:off x="3059832" y="6021288"/>
            <a:ext cx="2092176" cy="369332"/>
          </a:xfrm>
          <a:prstGeom prst="rect">
            <a:avLst/>
          </a:prstGeom>
        </p:spPr>
        <p:txBody>
          <a:bodyPr wrap="none">
            <a:spAutoFit/>
          </a:bodyPr>
          <a:lstStyle/>
          <a:p>
            <a:r>
              <a:rPr lang="en-US" sz="1200" dirty="0">
                <a:latin typeface="+mn-lt"/>
                <a:hlinkClick r:id="rId4"/>
              </a:rPr>
              <a:t>http://oceanservice.noaa.gov</a:t>
            </a:r>
            <a:r>
              <a:rPr lang="en-US" dirty="0"/>
              <a:t>/</a:t>
            </a:r>
            <a:endParaRPr lang="el-GR" dirty="0"/>
          </a:p>
        </p:txBody>
      </p:sp>
    </p:spTree>
    <p:extLst>
      <p:ext uri="{BB962C8B-B14F-4D97-AF65-F5344CB8AC3E}">
        <p14:creationId xmlns:p14="http://schemas.microsoft.com/office/powerpoint/2010/main" val="2905698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Γήινη Σφαίρα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5" name="Picture 2" descr="Greece-function-earth"/>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556792"/>
            <a:ext cx="6091169"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943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720080"/>
          </a:xfrm>
        </p:spPr>
        <p:txBody>
          <a:bodyPr>
            <a:normAutofit fontScale="90000"/>
          </a:bodyPr>
          <a:lstStyle/>
          <a:p>
            <a:r>
              <a:rPr lang="el-GR" sz="2400" dirty="0" smtClean="0"/>
              <a:t>Προσδιορισμός θέσης σημείου</a:t>
            </a:r>
            <a:br>
              <a:rPr lang="el-GR" sz="2400" dirty="0" smtClean="0"/>
            </a:br>
            <a:r>
              <a:rPr lang="el-GR" sz="2400" dirty="0" smtClean="0"/>
              <a:t>Αποχές του επιπέδου από τη σφαιρική επιφάνεια </a:t>
            </a:r>
            <a:br>
              <a:rPr lang="el-GR" sz="2400" dirty="0" smtClean="0"/>
            </a:br>
            <a:endParaRPr lang="el-GR" sz="240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538565331"/>
              </p:ext>
            </p:extLst>
          </p:nvPr>
        </p:nvGraphicFramePr>
        <p:xfrm>
          <a:off x="276040" y="614888"/>
          <a:ext cx="4320480" cy="6126480"/>
        </p:xfrm>
        <a:graphic>
          <a:graphicData uri="http://schemas.openxmlformats.org/drawingml/2006/table">
            <a:tbl>
              <a:tblPr firstRow="1" bandRow="1">
                <a:tableStyleId>{5940675A-B579-460E-94D1-54222C63F5DA}</a:tableStyleId>
              </a:tblPr>
              <a:tblGrid>
                <a:gridCol w="1701124"/>
                <a:gridCol w="2619356"/>
              </a:tblGrid>
              <a:tr h="344051">
                <a:tc>
                  <a:txBody>
                    <a:bodyPr/>
                    <a:lstStyle/>
                    <a:p>
                      <a:endParaRPr lang="el-GR" dirty="0"/>
                    </a:p>
                  </a:txBody>
                  <a:tcPr>
                    <a:blipFill rotWithShape="0">
                      <a:blip r:embed="rId2"/>
                      <a:stretch>
                        <a:fillRect l="-357" t="-3279" r="-154286" b="-1567213"/>
                      </a:stretch>
                    </a:blipFill>
                  </a:tcPr>
                </a:tc>
                <a:tc>
                  <a:txBody>
                    <a:bodyPr/>
                    <a:lstStyle/>
                    <a:p>
                      <a:r>
                        <a:rPr lang="el-GR" sz="1500" dirty="0" smtClean="0"/>
                        <a:t>Αποδοχή</a:t>
                      </a:r>
                      <a:r>
                        <a:rPr lang="el-GR" sz="1500" baseline="0" dirty="0" smtClean="0"/>
                        <a:t> </a:t>
                      </a:r>
                      <a:r>
                        <a:rPr lang="en-US" sz="1500" baseline="0" dirty="0" smtClean="0"/>
                        <a:t>d, </a:t>
                      </a:r>
                      <a:r>
                        <a:rPr lang="el-GR" sz="1500" baseline="0" dirty="0" smtClean="0"/>
                        <a:t>από γήινη σφαίρα</a:t>
                      </a:r>
                      <a:endParaRPr lang="el-GR" sz="1500" dirty="0"/>
                    </a:p>
                  </a:txBody>
                  <a:tcPr/>
                </a:tc>
              </a:tr>
              <a:tr h="296921">
                <a:tc>
                  <a:txBody>
                    <a:bodyPr/>
                    <a:lstStyle/>
                    <a:p>
                      <a:r>
                        <a:rPr lang="el-GR" sz="1500" dirty="0" smtClean="0"/>
                        <a:t>50</a:t>
                      </a:r>
                      <a:r>
                        <a:rPr lang="en-US" sz="1500" baseline="0" dirty="0" smtClean="0"/>
                        <a:t> m</a:t>
                      </a:r>
                      <a:endParaRPr lang="el-GR" sz="1500" dirty="0"/>
                    </a:p>
                  </a:txBody>
                  <a:tcPr/>
                </a:tc>
                <a:tc>
                  <a:txBody>
                    <a:bodyPr/>
                    <a:lstStyle/>
                    <a:p>
                      <a:r>
                        <a:rPr lang="en-US" sz="1500" dirty="0" smtClean="0"/>
                        <a:t>0.2 mm</a:t>
                      </a:r>
                      <a:endParaRPr lang="el-GR" sz="1500" dirty="0"/>
                    </a:p>
                  </a:txBody>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10</a:t>
                      </a:r>
                      <a:r>
                        <a:rPr lang="el-GR" sz="1500" dirty="0" smtClean="0"/>
                        <a:t>0</a:t>
                      </a:r>
                      <a:r>
                        <a:rPr lang="en-US" sz="1500" baseline="0" dirty="0" smtClean="0"/>
                        <a:t> m</a:t>
                      </a:r>
                      <a:endParaRPr lang="el-GR" sz="1500" dirty="0" smtClean="0"/>
                    </a:p>
                  </a:txBody>
                  <a:tcPr/>
                </a:tc>
                <a:tc>
                  <a:txBody>
                    <a:bodyPr/>
                    <a:lstStyle/>
                    <a:p>
                      <a:r>
                        <a:rPr lang="en-US" sz="1500" dirty="0" smtClean="0"/>
                        <a:t>0.8mm</a:t>
                      </a:r>
                      <a:endParaRPr lang="el-GR" sz="1500" dirty="0"/>
                    </a:p>
                  </a:txBody>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50</a:t>
                      </a:r>
                      <a:r>
                        <a:rPr lang="en-US" sz="1500" dirty="0" smtClean="0"/>
                        <a:t>0</a:t>
                      </a:r>
                      <a:r>
                        <a:rPr lang="en-US" sz="1500" baseline="0" dirty="0" smtClean="0"/>
                        <a:t> m</a:t>
                      </a:r>
                      <a:endParaRPr lang="el-GR" sz="1500" dirty="0" smtClean="0"/>
                    </a:p>
                  </a:txBody>
                  <a:tcPr/>
                </a:tc>
                <a:tc>
                  <a:txBody>
                    <a:bodyPr/>
                    <a:lstStyle/>
                    <a:p>
                      <a:r>
                        <a:rPr lang="en-US" sz="1500" dirty="0" smtClean="0"/>
                        <a:t>2.0 cm</a:t>
                      </a:r>
                      <a:endParaRPr lang="el-GR" sz="1500" dirty="0"/>
                    </a:p>
                  </a:txBody>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6</a:t>
                      </a:r>
                      <a:r>
                        <a:rPr lang="el-GR" sz="1500" dirty="0" smtClean="0"/>
                        <a:t>0</a:t>
                      </a:r>
                      <a:r>
                        <a:rPr lang="en-US" sz="1500" dirty="0" smtClean="0"/>
                        <a:t>0</a:t>
                      </a:r>
                      <a:r>
                        <a:rPr lang="en-US" sz="1500" baseline="0" dirty="0" smtClean="0"/>
                        <a:t> m</a:t>
                      </a:r>
                      <a:endParaRPr lang="el-GR" sz="1500" dirty="0" smtClean="0"/>
                    </a:p>
                  </a:txBody>
                  <a:tcPr/>
                </a:tc>
                <a:tc>
                  <a:txBody>
                    <a:bodyPr/>
                    <a:lstStyle/>
                    <a:p>
                      <a:r>
                        <a:rPr lang="en-US" sz="1500" dirty="0" smtClean="0"/>
                        <a:t>2.8 cm</a:t>
                      </a:r>
                      <a:endParaRPr lang="el-GR" sz="1500" dirty="0"/>
                    </a:p>
                  </a:txBody>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70</a:t>
                      </a:r>
                      <a:r>
                        <a:rPr lang="el-GR" sz="1500" dirty="0" smtClean="0"/>
                        <a:t>0</a:t>
                      </a:r>
                      <a:r>
                        <a:rPr lang="en-US" sz="1500" baseline="0" dirty="0" smtClean="0"/>
                        <a:t> m</a:t>
                      </a:r>
                      <a:endParaRPr lang="el-GR" sz="1500" dirty="0" smtClean="0"/>
                    </a:p>
                  </a:txBody>
                  <a:tcPr/>
                </a:tc>
                <a:tc>
                  <a:txBody>
                    <a:bodyPr/>
                    <a:lstStyle/>
                    <a:p>
                      <a:r>
                        <a:rPr lang="en-US" sz="1500" dirty="0" smtClean="0"/>
                        <a:t>3.8 cm</a:t>
                      </a:r>
                      <a:endParaRPr lang="el-GR" sz="1500" dirty="0"/>
                    </a:p>
                  </a:txBody>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80</a:t>
                      </a:r>
                      <a:r>
                        <a:rPr lang="el-GR" sz="1500" dirty="0" smtClean="0"/>
                        <a:t>0</a:t>
                      </a:r>
                      <a:r>
                        <a:rPr lang="en-US" sz="1500" baseline="0" dirty="0" smtClean="0"/>
                        <a:t> m</a:t>
                      </a:r>
                      <a:endParaRPr lang="el-GR" sz="1500" dirty="0" smtClean="0"/>
                    </a:p>
                  </a:txBody>
                  <a:tcPr/>
                </a:tc>
                <a:tc>
                  <a:txBody>
                    <a:bodyPr/>
                    <a:lstStyle/>
                    <a:p>
                      <a:r>
                        <a:rPr lang="en-US" sz="1500" dirty="0" smtClean="0"/>
                        <a:t>5.0 cm</a:t>
                      </a:r>
                      <a:endParaRPr lang="el-GR" sz="1500" dirty="0"/>
                    </a:p>
                  </a:txBody>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90</a:t>
                      </a:r>
                      <a:r>
                        <a:rPr lang="el-GR" sz="1500" dirty="0" smtClean="0"/>
                        <a:t>0</a:t>
                      </a:r>
                      <a:r>
                        <a:rPr lang="en-US" sz="1500" baseline="0" dirty="0" smtClean="0"/>
                        <a:t> m</a:t>
                      </a:r>
                      <a:endParaRPr lang="el-GR" sz="1500" dirty="0" smtClean="0"/>
                    </a:p>
                  </a:txBody>
                  <a:tcPr/>
                </a:tc>
                <a:tc>
                  <a:txBody>
                    <a:bodyPr/>
                    <a:lstStyle/>
                    <a:p>
                      <a:r>
                        <a:rPr lang="en-US" sz="1500" dirty="0" smtClean="0"/>
                        <a:t>6.4 cm</a:t>
                      </a:r>
                      <a:endParaRPr lang="el-GR" sz="1500" dirty="0"/>
                    </a:p>
                  </a:txBody>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100</a:t>
                      </a:r>
                      <a:r>
                        <a:rPr lang="el-GR" sz="1500" dirty="0" smtClean="0"/>
                        <a:t>0</a:t>
                      </a:r>
                      <a:r>
                        <a:rPr lang="en-US" sz="1500" baseline="0" dirty="0" smtClean="0"/>
                        <a:t> m</a:t>
                      </a:r>
                      <a:endParaRPr lang="el-GR" sz="1500" dirty="0" smtClean="0"/>
                    </a:p>
                  </a:txBody>
                  <a:tcPr/>
                </a:tc>
                <a:tc>
                  <a:txBody>
                    <a:bodyPr/>
                    <a:lstStyle/>
                    <a:p>
                      <a:r>
                        <a:rPr lang="en-US" sz="1500" dirty="0" smtClean="0"/>
                        <a:t>7.8 cm</a:t>
                      </a:r>
                      <a:endParaRPr lang="el-GR" sz="1500" dirty="0"/>
                    </a:p>
                  </a:txBody>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1</a:t>
                      </a:r>
                      <a:r>
                        <a:rPr lang="el-GR" sz="1500" dirty="0" smtClean="0"/>
                        <a:t>5</a:t>
                      </a:r>
                      <a:r>
                        <a:rPr lang="en-US" sz="1500" dirty="0" smtClean="0"/>
                        <a:t>0</a:t>
                      </a:r>
                      <a:r>
                        <a:rPr lang="el-GR" sz="1500" dirty="0" smtClean="0"/>
                        <a:t>0</a:t>
                      </a:r>
                      <a:r>
                        <a:rPr lang="en-US" sz="1500" baseline="0" dirty="0" smtClean="0"/>
                        <a:t> m</a:t>
                      </a:r>
                      <a:endParaRPr lang="el-GR" sz="1500" dirty="0" smtClean="0"/>
                    </a:p>
                  </a:txBody>
                  <a:tcPr/>
                </a:tc>
                <a:tc>
                  <a:txBody>
                    <a:bodyPr/>
                    <a:lstStyle/>
                    <a:p>
                      <a:r>
                        <a:rPr lang="en-US" sz="1500" dirty="0" smtClean="0"/>
                        <a:t>17.7 cm</a:t>
                      </a:r>
                      <a:endParaRPr lang="el-GR" sz="1500" dirty="0"/>
                    </a:p>
                  </a:txBody>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200</a:t>
                      </a:r>
                      <a:r>
                        <a:rPr lang="el-GR" sz="1500" dirty="0" smtClean="0"/>
                        <a:t>0</a:t>
                      </a:r>
                      <a:r>
                        <a:rPr lang="en-US" sz="1500" baseline="0" dirty="0" smtClean="0"/>
                        <a:t> m</a:t>
                      </a:r>
                      <a:endParaRPr lang="el-GR" sz="1500" dirty="0" smtClean="0"/>
                    </a:p>
                  </a:txBody>
                  <a:tcPr/>
                </a:tc>
                <a:tc>
                  <a:txBody>
                    <a:bodyPr/>
                    <a:lstStyle/>
                    <a:p>
                      <a:r>
                        <a:rPr lang="en-US" sz="1500" dirty="0" smtClean="0"/>
                        <a:t>31.4 cm</a:t>
                      </a:r>
                      <a:endParaRPr lang="el-GR" sz="1500" dirty="0"/>
                    </a:p>
                  </a:txBody>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2</a:t>
                      </a:r>
                      <a:r>
                        <a:rPr lang="el-GR" sz="1500" dirty="0" smtClean="0"/>
                        <a:t>50</a:t>
                      </a:r>
                      <a:r>
                        <a:rPr lang="en-US" sz="1500" dirty="0" smtClean="0"/>
                        <a:t>0</a:t>
                      </a:r>
                      <a:r>
                        <a:rPr lang="en-US" sz="1500" baseline="0" dirty="0" smtClean="0"/>
                        <a:t> m</a:t>
                      </a:r>
                      <a:endParaRPr lang="el-GR" sz="1500" dirty="0" smtClean="0"/>
                    </a:p>
                  </a:txBody>
                  <a:tcPr/>
                </a:tc>
                <a:tc>
                  <a:txBody>
                    <a:bodyPr/>
                    <a:lstStyle/>
                    <a:p>
                      <a:r>
                        <a:rPr lang="en-US" sz="1500" dirty="0" smtClean="0"/>
                        <a:t>49.0 cm</a:t>
                      </a:r>
                      <a:endParaRPr lang="el-GR" sz="1500" dirty="0"/>
                    </a:p>
                  </a:txBody>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300</a:t>
                      </a:r>
                      <a:r>
                        <a:rPr lang="el-GR" sz="1500" dirty="0" smtClean="0"/>
                        <a:t>0</a:t>
                      </a:r>
                      <a:r>
                        <a:rPr lang="en-US" sz="1500" baseline="0" dirty="0" smtClean="0"/>
                        <a:t> m</a:t>
                      </a:r>
                      <a:endParaRPr lang="el-GR" sz="1500" dirty="0" smtClean="0"/>
                    </a:p>
                  </a:txBody>
                  <a:tcPr/>
                </a:tc>
                <a:tc>
                  <a:txBody>
                    <a:bodyPr/>
                    <a:lstStyle/>
                    <a:p>
                      <a:r>
                        <a:rPr lang="en-US" sz="1500" dirty="0" smtClean="0"/>
                        <a:t>70.6</a:t>
                      </a:r>
                      <a:r>
                        <a:rPr lang="en-US" sz="1500" baseline="0" dirty="0" smtClean="0"/>
                        <a:t> cm</a:t>
                      </a:r>
                      <a:endParaRPr lang="el-GR" sz="1500" dirty="0"/>
                    </a:p>
                  </a:txBody>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3</a:t>
                      </a:r>
                      <a:r>
                        <a:rPr lang="el-GR" sz="1500" dirty="0" smtClean="0"/>
                        <a:t>5</a:t>
                      </a:r>
                      <a:r>
                        <a:rPr lang="en-US" sz="1500" dirty="0" smtClean="0"/>
                        <a:t>0</a:t>
                      </a:r>
                      <a:r>
                        <a:rPr lang="el-GR" sz="1500" dirty="0" smtClean="0"/>
                        <a:t>0</a:t>
                      </a:r>
                      <a:r>
                        <a:rPr lang="en-US" sz="1500" baseline="0" dirty="0" smtClean="0"/>
                        <a:t> m</a:t>
                      </a:r>
                      <a:endParaRPr lang="el-GR" sz="1500" dirty="0" smtClean="0"/>
                    </a:p>
                  </a:txBody>
                  <a:tcPr/>
                </a:tc>
                <a:tc>
                  <a:txBody>
                    <a:bodyPr/>
                    <a:lstStyle/>
                    <a:p>
                      <a:r>
                        <a:rPr lang="en-US" sz="1500" dirty="0" smtClean="0"/>
                        <a:t>96.1cm</a:t>
                      </a:r>
                      <a:endParaRPr lang="el-GR" sz="1500" dirty="0"/>
                    </a:p>
                  </a:txBody>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357</a:t>
                      </a:r>
                      <a:r>
                        <a:rPr lang="el-GR" sz="1500" dirty="0" smtClean="0"/>
                        <a:t>0</a:t>
                      </a:r>
                      <a:r>
                        <a:rPr lang="en-US" sz="1500" baseline="0" dirty="0" smtClean="0"/>
                        <a:t> m</a:t>
                      </a:r>
                      <a:endParaRPr lang="el-GR" sz="1500" dirty="0" smtClean="0"/>
                    </a:p>
                  </a:txBody>
                  <a:tcPr>
                    <a:solidFill>
                      <a:schemeClr val="bg1">
                        <a:lumMod val="75000"/>
                      </a:schemeClr>
                    </a:solidFill>
                  </a:tcPr>
                </a:tc>
                <a:tc>
                  <a:txBody>
                    <a:bodyPr/>
                    <a:lstStyle/>
                    <a:p>
                      <a:r>
                        <a:rPr lang="en-US" sz="1500" dirty="0" smtClean="0"/>
                        <a:t>1 m</a:t>
                      </a:r>
                      <a:endParaRPr lang="el-GR" sz="1500" dirty="0"/>
                    </a:p>
                  </a:txBody>
                  <a:tcPr>
                    <a:solidFill>
                      <a:schemeClr val="bg1">
                        <a:lumMod val="75000"/>
                      </a:schemeClr>
                    </a:solidFill>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400</a:t>
                      </a:r>
                      <a:r>
                        <a:rPr lang="el-GR" sz="1500" dirty="0" smtClean="0"/>
                        <a:t>0</a:t>
                      </a:r>
                      <a:r>
                        <a:rPr lang="en-US" sz="1500" baseline="0" dirty="0" smtClean="0"/>
                        <a:t> m</a:t>
                      </a:r>
                      <a:endParaRPr lang="el-GR" sz="1500" dirty="0" smtClean="0"/>
                    </a:p>
                  </a:txBody>
                  <a:tcPr/>
                </a:tc>
                <a:tc>
                  <a:txBody>
                    <a:bodyPr/>
                    <a:lstStyle/>
                    <a:p>
                      <a:r>
                        <a:rPr lang="en-US" sz="1500" dirty="0" smtClean="0"/>
                        <a:t>1.26 m</a:t>
                      </a:r>
                      <a:endParaRPr lang="el-GR" sz="1500" dirty="0"/>
                    </a:p>
                  </a:txBody>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450</a:t>
                      </a:r>
                      <a:r>
                        <a:rPr lang="el-GR" sz="1500" dirty="0" smtClean="0"/>
                        <a:t>0</a:t>
                      </a:r>
                      <a:r>
                        <a:rPr lang="en-US" sz="1500" baseline="0" dirty="0" smtClean="0"/>
                        <a:t> m</a:t>
                      </a:r>
                      <a:endParaRPr lang="el-GR" sz="1500" dirty="0" smtClean="0"/>
                    </a:p>
                  </a:txBody>
                  <a:tcPr/>
                </a:tc>
                <a:tc>
                  <a:txBody>
                    <a:bodyPr/>
                    <a:lstStyle/>
                    <a:p>
                      <a:r>
                        <a:rPr lang="en-US" sz="1500" dirty="0" smtClean="0"/>
                        <a:t>1.59 m</a:t>
                      </a:r>
                      <a:endParaRPr lang="el-GR" sz="1500" dirty="0"/>
                    </a:p>
                  </a:txBody>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50</a:t>
                      </a:r>
                      <a:r>
                        <a:rPr lang="en-US" sz="1500" dirty="0" smtClean="0"/>
                        <a:t>00</a:t>
                      </a:r>
                      <a:r>
                        <a:rPr lang="en-US" sz="1500" baseline="0" dirty="0" smtClean="0"/>
                        <a:t> m</a:t>
                      </a:r>
                      <a:endParaRPr lang="el-GR" sz="1500" dirty="0" smtClean="0"/>
                    </a:p>
                  </a:txBody>
                  <a:tcPr/>
                </a:tc>
                <a:tc>
                  <a:txBody>
                    <a:bodyPr/>
                    <a:lstStyle/>
                    <a:p>
                      <a:r>
                        <a:rPr lang="en-US" sz="1500" dirty="0" smtClean="0"/>
                        <a:t>1.96 m</a:t>
                      </a:r>
                      <a:endParaRPr lang="el-GR" sz="1500" dirty="0"/>
                    </a:p>
                  </a:txBody>
                  <a:tcPr/>
                </a:tc>
              </a:tr>
              <a:tr h="2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5048 m</a:t>
                      </a:r>
                      <a:endParaRPr lang="el-GR" sz="1500" dirty="0" smtClean="0"/>
                    </a:p>
                  </a:txBody>
                  <a:tcPr>
                    <a:solidFill>
                      <a:schemeClr val="bg1">
                        <a:lumMod val="75000"/>
                      </a:schemeClr>
                    </a:solidFill>
                  </a:tcPr>
                </a:tc>
                <a:tc>
                  <a:txBody>
                    <a:bodyPr/>
                    <a:lstStyle/>
                    <a:p>
                      <a:r>
                        <a:rPr lang="en-US" sz="1500" dirty="0" smtClean="0"/>
                        <a:t>2m</a:t>
                      </a:r>
                      <a:endParaRPr lang="el-GR" sz="1500" dirty="0"/>
                    </a:p>
                  </a:txBody>
                  <a:tcPr>
                    <a:solidFill>
                      <a:schemeClr val="bg1">
                        <a:lumMod val="75000"/>
                      </a:schemeClr>
                    </a:solidFill>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pSp>
        <p:nvGrpSpPr>
          <p:cNvPr id="6" name="Ομάδα 5"/>
          <p:cNvGrpSpPr/>
          <p:nvPr/>
        </p:nvGrpSpPr>
        <p:grpSpPr>
          <a:xfrm>
            <a:off x="4788025" y="2204864"/>
            <a:ext cx="3898776" cy="2095982"/>
            <a:chOff x="3059832" y="1261010"/>
            <a:chExt cx="4492345" cy="2095982"/>
          </a:xfrm>
        </p:grpSpPr>
        <p:sp>
          <p:nvSpPr>
            <p:cNvPr id="7" name="Έλλειψη 6"/>
            <p:cNvSpPr/>
            <p:nvPr/>
          </p:nvSpPr>
          <p:spPr>
            <a:xfrm>
              <a:off x="3059832" y="1412776"/>
              <a:ext cx="2304256" cy="19442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8" name="Ευθεία γραμμή σύνδεσης 7"/>
            <p:cNvCxnSpPr/>
            <p:nvPr/>
          </p:nvCxnSpPr>
          <p:spPr>
            <a:xfrm flipV="1">
              <a:off x="3635896" y="1268760"/>
              <a:ext cx="2088232"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V="1">
              <a:off x="3059832" y="1340768"/>
              <a:ext cx="576064" cy="115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5076056" y="1268762"/>
              <a:ext cx="648072" cy="1224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3059832" y="2485764"/>
              <a:ext cx="2016224" cy="7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H="1">
              <a:off x="3419872" y="1708917"/>
              <a:ext cx="720080" cy="423939"/>
            </a:xfrm>
            <a:prstGeom prst="straightConnector1">
              <a:avLst/>
            </a:prstGeom>
            <a:ln>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4139952" y="1708917"/>
              <a:ext cx="792088" cy="49707"/>
            </a:xfrm>
            <a:prstGeom prst="straightConnector1">
              <a:avLst/>
            </a:prstGeom>
            <a:ln>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4" name="Ελεύθερη σχεδίαση 13"/>
            <p:cNvSpPr/>
            <p:nvPr/>
          </p:nvSpPr>
          <p:spPr>
            <a:xfrm>
              <a:off x="3645836" y="1742173"/>
              <a:ext cx="454526" cy="625642"/>
            </a:xfrm>
            <a:custGeom>
              <a:avLst/>
              <a:gdLst>
                <a:gd name="connsiteX0" fmla="*/ 454526 w 454526"/>
                <a:gd name="connsiteY0" fmla="*/ 0 h 625642"/>
                <a:gd name="connsiteX1" fmla="*/ 281271 w 454526"/>
                <a:gd name="connsiteY1" fmla="*/ 154004 h 625642"/>
                <a:gd name="connsiteX2" fmla="*/ 156143 w 454526"/>
                <a:gd name="connsiteY2" fmla="*/ 327259 h 625642"/>
                <a:gd name="connsiteX3" fmla="*/ 21389 w 454526"/>
                <a:gd name="connsiteY3" fmla="*/ 558265 h 625642"/>
                <a:gd name="connsiteX4" fmla="*/ 2139 w 454526"/>
                <a:gd name="connsiteY4" fmla="*/ 625642 h 62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26" h="625642">
                  <a:moveTo>
                    <a:pt x="454526" y="0"/>
                  </a:moveTo>
                  <a:cubicBezTo>
                    <a:pt x="392763" y="49730"/>
                    <a:pt x="331001" y="99461"/>
                    <a:pt x="281271" y="154004"/>
                  </a:cubicBezTo>
                  <a:cubicBezTo>
                    <a:pt x="231540" y="208547"/>
                    <a:pt x="199457" y="259882"/>
                    <a:pt x="156143" y="327259"/>
                  </a:cubicBezTo>
                  <a:cubicBezTo>
                    <a:pt x="112829" y="394636"/>
                    <a:pt x="47056" y="508535"/>
                    <a:pt x="21389" y="558265"/>
                  </a:cubicBezTo>
                  <a:cubicBezTo>
                    <a:pt x="-4278" y="607995"/>
                    <a:pt x="-1070" y="616818"/>
                    <a:pt x="2139" y="625642"/>
                  </a:cubicBezTo>
                </a:path>
              </a:pathLst>
            </a:custGeom>
            <a:noFill/>
            <a:ln>
              <a:solidFill>
                <a:schemeClr val="tx1"/>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Ελεύθερη σχεδίαση 14"/>
            <p:cNvSpPr/>
            <p:nvPr/>
          </p:nvSpPr>
          <p:spPr>
            <a:xfrm>
              <a:off x="4133589" y="1741118"/>
              <a:ext cx="864296" cy="288098"/>
            </a:xfrm>
            <a:custGeom>
              <a:avLst/>
              <a:gdLst>
                <a:gd name="connsiteX0" fmla="*/ 0 w 864296"/>
                <a:gd name="connsiteY0" fmla="*/ 0 h 288098"/>
                <a:gd name="connsiteX1" fmla="*/ 350729 w 864296"/>
                <a:gd name="connsiteY1" fmla="*/ 62630 h 288098"/>
                <a:gd name="connsiteX2" fmla="*/ 688932 w 864296"/>
                <a:gd name="connsiteY2" fmla="*/ 187890 h 288098"/>
                <a:gd name="connsiteX3" fmla="*/ 864296 w 864296"/>
                <a:gd name="connsiteY3" fmla="*/ 288098 h 288098"/>
              </a:gdLst>
              <a:ahLst/>
              <a:cxnLst>
                <a:cxn ang="0">
                  <a:pos x="connsiteX0" y="connsiteY0"/>
                </a:cxn>
                <a:cxn ang="0">
                  <a:pos x="connsiteX1" y="connsiteY1"/>
                </a:cxn>
                <a:cxn ang="0">
                  <a:pos x="connsiteX2" y="connsiteY2"/>
                </a:cxn>
                <a:cxn ang="0">
                  <a:pos x="connsiteX3" y="connsiteY3"/>
                </a:cxn>
              </a:cxnLst>
              <a:rect l="l" t="t" r="r" b="b"/>
              <a:pathLst>
                <a:path w="864296" h="288098">
                  <a:moveTo>
                    <a:pt x="0" y="0"/>
                  </a:moveTo>
                  <a:cubicBezTo>
                    <a:pt x="117953" y="15657"/>
                    <a:pt x="235907" y="31315"/>
                    <a:pt x="350729" y="62630"/>
                  </a:cubicBezTo>
                  <a:cubicBezTo>
                    <a:pt x="465551" y="93945"/>
                    <a:pt x="603338" y="150312"/>
                    <a:pt x="688932" y="187890"/>
                  </a:cubicBezTo>
                  <a:cubicBezTo>
                    <a:pt x="774526" y="225468"/>
                    <a:pt x="819411" y="256783"/>
                    <a:pt x="864296" y="288098"/>
                  </a:cubicBezTo>
                </a:path>
              </a:pathLst>
            </a:custGeom>
            <a:noFill/>
            <a:ln>
              <a:solidFill>
                <a:schemeClr val="tx1"/>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6" name="Ευθεία γραμμή σύνδεσης 15"/>
            <p:cNvCxnSpPr/>
            <p:nvPr/>
          </p:nvCxnSpPr>
          <p:spPr>
            <a:xfrm>
              <a:off x="3419872" y="2156696"/>
              <a:ext cx="192737" cy="2274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607961" y="1261010"/>
              <a:ext cx="1944216" cy="646331"/>
            </a:xfrm>
            <a:prstGeom prst="rect">
              <a:avLst/>
            </a:prstGeom>
            <a:noFill/>
          </p:spPr>
          <p:txBody>
            <a:bodyPr wrap="square" rtlCol="0">
              <a:spAutoFit/>
            </a:bodyPr>
            <a:lstStyle/>
            <a:p>
              <a:r>
                <a:rPr lang="el-GR" dirty="0" smtClean="0">
                  <a:latin typeface="+mn-lt"/>
                </a:rPr>
                <a:t>Τοπογραφικό επίπεδο</a:t>
              </a:r>
              <a:endParaRPr lang="el-GR" dirty="0">
                <a:latin typeface="+mn-lt"/>
              </a:endParaRPr>
            </a:p>
          </p:txBody>
        </p:sp>
        <p:sp>
          <p:nvSpPr>
            <p:cNvPr id="18" name="TextBox 17"/>
            <p:cNvSpPr txBox="1"/>
            <p:nvPr/>
          </p:nvSpPr>
          <p:spPr>
            <a:xfrm>
              <a:off x="3707567" y="2661138"/>
              <a:ext cx="1580988" cy="369332"/>
            </a:xfrm>
            <a:prstGeom prst="rect">
              <a:avLst/>
            </a:prstGeom>
            <a:noFill/>
          </p:spPr>
          <p:txBody>
            <a:bodyPr wrap="square" rtlCol="0">
              <a:spAutoFit/>
            </a:bodyPr>
            <a:lstStyle/>
            <a:p>
              <a:r>
                <a:rPr lang="el-GR" dirty="0" smtClean="0">
                  <a:latin typeface="+mn-lt"/>
                </a:rPr>
                <a:t>Γήινη σφαίρα</a:t>
              </a:r>
              <a:endParaRPr lang="el-GR" dirty="0">
                <a:latin typeface="+mn-lt"/>
              </a:endParaRPr>
            </a:p>
          </p:txBody>
        </p:sp>
        <p:sp>
          <p:nvSpPr>
            <p:cNvPr id="19" name="TextBox 18"/>
            <p:cNvSpPr txBox="1"/>
            <p:nvPr/>
          </p:nvSpPr>
          <p:spPr>
            <a:xfrm>
              <a:off x="4031348" y="1356009"/>
              <a:ext cx="323056" cy="369332"/>
            </a:xfrm>
            <a:prstGeom prst="rect">
              <a:avLst/>
            </a:prstGeom>
            <a:noFill/>
          </p:spPr>
          <p:txBody>
            <a:bodyPr wrap="square" rtlCol="0">
              <a:spAutoFit/>
            </a:bodyPr>
            <a:lstStyle/>
            <a:p>
              <a:r>
                <a:rPr lang="en-US" dirty="0">
                  <a:latin typeface="+mn-lt"/>
                </a:rPr>
                <a:t>P</a:t>
              </a:r>
              <a:endParaRPr lang="el-GR" dirty="0">
                <a:latin typeface="+mn-lt"/>
              </a:endParaRPr>
            </a:p>
          </p:txBody>
        </p:sp>
        <mc:AlternateContent xmlns:mc="http://schemas.openxmlformats.org/markup-compatibility/2006" xmlns:a14="http://schemas.microsoft.com/office/drawing/2010/main">
          <mc:Choice Requires="a14">
            <p:sp>
              <p:nvSpPr>
                <p:cNvPr id="20" name="TextBox 19"/>
                <p:cNvSpPr txBox="1"/>
                <p:nvPr/>
              </p:nvSpPr>
              <p:spPr>
                <a:xfrm>
                  <a:off x="4918590" y="1661007"/>
                  <a:ext cx="323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oMath>
                    </m:oMathPara>
                  </a14:m>
                  <a:endParaRPr lang="el-GR" dirty="0">
                    <a:latin typeface="+mn-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918590" y="1661007"/>
                  <a:ext cx="323056" cy="369332"/>
                </a:xfrm>
                <a:prstGeom prst="rect">
                  <a:avLst/>
                </a:prstGeom>
                <a:blipFill rotWithShape="0">
                  <a:blip r:embed="rId3" cstate="print"/>
                  <a:stretch>
                    <a:fillRect r="-217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135902" y="2012811"/>
                  <a:ext cx="323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oMath>
                    </m:oMathPara>
                  </a14:m>
                  <a:endParaRPr lang="el-GR" dirty="0">
                    <a:latin typeface="+mn-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135902" y="2012811"/>
                  <a:ext cx="323056" cy="369332"/>
                </a:xfrm>
                <a:prstGeom prst="rect">
                  <a:avLst/>
                </a:prstGeom>
                <a:blipFill rotWithShape="0">
                  <a:blip r:embed="rId4" cstate="print"/>
                  <a:stretch>
                    <a:fillRect r="-21739"/>
                  </a:stretch>
                </a:blipFill>
              </p:spPr>
              <p:txBody>
                <a:bodyPr/>
                <a:lstStyle/>
                <a:p>
                  <a:r>
                    <a:rPr lang="el-GR">
                      <a:noFill/>
                    </a:rPr>
                    <a:t> </a:t>
                  </a:r>
                </a:p>
              </p:txBody>
            </p:sp>
          </mc:Fallback>
        </mc:AlternateContent>
        <p:sp>
          <p:nvSpPr>
            <p:cNvPr id="22" name="TextBox 21"/>
            <p:cNvSpPr txBox="1"/>
            <p:nvPr/>
          </p:nvSpPr>
          <p:spPr>
            <a:xfrm>
              <a:off x="3422649" y="2011386"/>
              <a:ext cx="323056" cy="369332"/>
            </a:xfrm>
            <a:prstGeom prst="rect">
              <a:avLst/>
            </a:prstGeom>
            <a:noFill/>
          </p:spPr>
          <p:txBody>
            <a:bodyPr wrap="square" rtlCol="0">
              <a:spAutoFit/>
            </a:bodyPr>
            <a:lstStyle/>
            <a:p>
              <a:r>
                <a:rPr lang="en-US" dirty="0" smtClean="0">
                  <a:latin typeface="+mn-lt"/>
                </a:rPr>
                <a:t>d</a:t>
              </a:r>
              <a:endParaRPr lang="el-GR" dirty="0">
                <a:latin typeface="+mn-lt"/>
              </a:endParaRPr>
            </a:p>
          </p:txBody>
        </p:sp>
      </p:grpSp>
    </p:spTree>
    <p:extLst>
      <p:ext uri="{BB962C8B-B14F-4D97-AF65-F5344CB8AC3E}">
        <p14:creationId xmlns:p14="http://schemas.microsoft.com/office/powerpoint/2010/main" val="2356252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6"/>
            <a:ext cx="8229600" cy="908720"/>
          </a:xfrm>
        </p:spPr>
        <p:txBody>
          <a:bodyPr>
            <a:normAutofit fontScale="90000"/>
          </a:bodyPr>
          <a:lstStyle/>
          <a:p>
            <a:r>
              <a:rPr lang="el-GR" sz="3200" b="0" dirty="0" smtClean="0"/>
              <a:t> </a:t>
            </a:r>
            <a:r>
              <a:rPr lang="el-GR" sz="3200" dirty="0" smtClean="0"/>
              <a:t>Παραδοχή της Παραλληλίας των κατακορύφων στις τοπογραφικές εργασίες </a:t>
            </a:r>
            <a:r>
              <a:rPr lang="en-US" sz="3200" dirty="0" smtClean="0"/>
              <a:t/>
            </a:r>
            <a:br>
              <a:rPr lang="en-US" sz="3200" dirty="0" smtClean="0"/>
            </a:br>
            <a:r>
              <a:rPr lang="en-US" sz="3200" dirty="0" smtClean="0"/>
              <a:t>(</a:t>
            </a:r>
            <a:r>
              <a:rPr lang="el-GR" sz="3200" dirty="0" smtClean="0"/>
              <a:t>μη  παραλληλία των κατακορύφων) </a:t>
            </a:r>
            <a:r>
              <a:rPr lang="el-GR" sz="3200" b="0" dirty="0" smtClean="0"/>
              <a:t>1</a:t>
            </a:r>
            <a:r>
              <a:rPr lang="en-US" sz="3200" b="0" dirty="0" smtClean="0"/>
              <a:t>/2</a:t>
            </a:r>
            <a:r>
              <a:rPr lang="el-GR" sz="3200" b="0" dirty="0" smtClean="0"/>
              <a:t> </a:t>
            </a:r>
            <a:endParaRPr lang="el-GR" sz="3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grpSp>
        <p:nvGrpSpPr>
          <p:cNvPr id="41" name="Ομάδα 40"/>
          <p:cNvGrpSpPr/>
          <p:nvPr/>
        </p:nvGrpSpPr>
        <p:grpSpPr>
          <a:xfrm>
            <a:off x="2553776" y="1863486"/>
            <a:ext cx="3999424" cy="3654730"/>
            <a:chOff x="284544" y="1173186"/>
            <a:chExt cx="3999424" cy="3654730"/>
          </a:xfrm>
        </p:grpSpPr>
        <p:sp>
          <p:nvSpPr>
            <p:cNvPr id="42" name="Ελεύθερη σχεδίαση 41"/>
            <p:cNvSpPr/>
            <p:nvPr/>
          </p:nvSpPr>
          <p:spPr>
            <a:xfrm>
              <a:off x="284544" y="3832154"/>
              <a:ext cx="3402011" cy="995762"/>
            </a:xfrm>
            <a:custGeom>
              <a:avLst/>
              <a:gdLst>
                <a:gd name="connsiteX0" fmla="*/ 2670412 w 3402011"/>
                <a:gd name="connsiteY0" fmla="*/ 970852 h 995762"/>
                <a:gd name="connsiteX1" fmla="*/ 2805165 w 3402011"/>
                <a:gd name="connsiteY1" fmla="*/ 797598 h 995762"/>
                <a:gd name="connsiteX2" fmla="*/ 2959170 w 3402011"/>
                <a:gd name="connsiteY2" fmla="*/ 595467 h 995762"/>
                <a:gd name="connsiteX3" fmla="*/ 3161300 w 3402011"/>
                <a:gd name="connsiteY3" fmla="*/ 325960 h 995762"/>
                <a:gd name="connsiteX4" fmla="*/ 3334555 w 3402011"/>
                <a:gd name="connsiteY4" fmla="*/ 104579 h 995762"/>
                <a:gd name="connsiteX5" fmla="*/ 3392307 w 3402011"/>
                <a:gd name="connsiteY5" fmla="*/ 17951 h 995762"/>
                <a:gd name="connsiteX6" fmla="*/ 3401932 w 3402011"/>
                <a:gd name="connsiteY6" fmla="*/ 17951 h 995762"/>
                <a:gd name="connsiteX7" fmla="*/ 3296054 w 3402011"/>
                <a:gd name="connsiteY7" fmla="*/ 8326 h 995762"/>
                <a:gd name="connsiteX8" fmla="*/ 2882168 w 3402011"/>
                <a:gd name="connsiteY8" fmla="*/ 17951 h 995762"/>
                <a:gd name="connsiteX9" fmla="*/ 2169898 w 3402011"/>
                <a:gd name="connsiteY9" fmla="*/ 17951 h 995762"/>
                <a:gd name="connsiteX10" fmla="*/ 1698260 w 3402011"/>
                <a:gd name="connsiteY10" fmla="*/ 8326 h 995762"/>
                <a:gd name="connsiteX11" fmla="*/ 1159245 w 3402011"/>
                <a:gd name="connsiteY11" fmla="*/ 8326 h 995762"/>
                <a:gd name="connsiteX12" fmla="*/ 831987 w 3402011"/>
                <a:gd name="connsiteY12" fmla="*/ 17951 h 995762"/>
                <a:gd name="connsiteX13" fmla="*/ 764610 w 3402011"/>
                <a:gd name="connsiteY13" fmla="*/ 8326 h 995762"/>
                <a:gd name="connsiteX14" fmla="*/ 754984 w 3402011"/>
                <a:gd name="connsiteY14" fmla="*/ 17951 h 995762"/>
                <a:gd name="connsiteX15" fmla="*/ 600980 w 3402011"/>
                <a:gd name="connsiteY15" fmla="*/ 210457 h 995762"/>
                <a:gd name="connsiteX16" fmla="*/ 302597 w 3402011"/>
                <a:gd name="connsiteY16" fmla="*/ 595467 h 995762"/>
                <a:gd name="connsiteX17" fmla="*/ 13839 w 3402011"/>
                <a:gd name="connsiteY17" fmla="*/ 961227 h 995762"/>
                <a:gd name="connsiteX18" fmla="*/ 42715 w 3402011"/>
                <a:gd name="connsiteY18" fmla="*/ 980478 h 995762"/>
                <a:gd name="connsiteX19" fmla="*/ 581730 w 3402011"/>
                <a:gd name="connsiteY19" fmla="*/ 970852 h 995762"/>
                <a:gd name="connsiteX20" fmla="*/ 1101494 w 3402011"/>
                <a:gd name="connsiteY20" fmla="*/ 970852 h 995762"/>
                <a:gd name="connsiteX21" fmla="*/ 2044770 w 3402011"/>
                <a:gd name="connsiteY21" fmla="*/ 951602 h 995762"/>
                <a:gd name="connsiteX22" fmla="*/ 2429780 w 3402011"/>
                <a:gd name="connsiteY22" fmla="*/ 970852 h 995762"/>
                <a:gd name="connsiteX23" fmla="*/ 2670412 w 3402011"/>
                <a:gd name="connsiteY23" fmla="*/ 970852 h 99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2011" h="995762">
                  <a:moveTo>
                    <a:pt x="2670412" y="970852"/>
                  </a:moveTo>
                  <a:lnTo>
                    <a:pt x="2805165" y="797598"/>
                  </a:lnTo>
                  <a:cubicBezTo>
                    <a:pt x="2853291" y="735034"/>
                    <a:pt x="2959170" y="595467"/>
                    <a:pt x="2959170" y="595467"/>
                  </a:cubicBezTo>
                  <a:cubicBezTo>
                    <a:pt x="3018526" y="516861"/>
                    <a:pt x="3098736" y="407775"/>
                    <a:pt x="3161300" y="325960"/>
                  </a:cubicBezTo>
                  <a:cubicBezTo>
                    <a:pt x="3223864" y="244145"/>
                    <a:pt x="3296054" y="155914"/>
                    <a:pt x="3334555" y="104579"/>
                  </a:cubicBezTo>
                  <a:cubicBezTo>
                    <a:pt x="3373056" y="53244"/>
                    <a:pt x="3381078" y="32389"/>
                    <a:pt x="3392307" y="17951"/>
                  </a:cubicBezTo>
                  <a:cubicBezTo>
                    <a:pt x="3403536" y="3513"/>
                    <a:pt x="3401932" y="17951"/>
                    <a:pt x="3401932" y="17951"/>
                  </a:cubicBezTo>
                  <a:cubicBezTo>
                    <a:pt x="3385890" y="16347"/>
                    <a:pt x="3382681" y="8326"/>
                    <a:pt x="3296054" y="8326"/>
                  </a:cubicBezTo>
                  <a:cubicBezTo>
                    <a:pt x="3209427" y="8326"/>
                    <a:pt x="2882168" y="17951"/>
                    <a:pt x="2882168" y="17951"/>
                  </a:cubicBezTo>
                  <a:lnTo>
                    <a:pt x="2169898" y="17951"/>
                  </a:lnTo>
                  <a:cubicBezTo>
                    <a:pt x="1972580" y="16347"/>
                    <a:pt x="1698260" y="8326"/>
                    <a:pt x="1698260" y="8326"/>
                  </a:cubicBezTo>
                  <a:lnTo>
                    <a:pt x="1159245" y="8326"/>
                  </a:lnTo>
                  <a:cubicBezTo>
                    <a:pt x="1014866" y="9930"/>
                    <a:pt x="897759" y="17951"/>
                    <a:pt x="831987" y="17951"/>
                  </a:cubicBezTo>
                  <a:cubicBezTo>
                    <a:pt x="766215" y="17951"/>
                    <a:pt x="777444" y="8326"/>
                    <a:pt x="764610" y="8326"/>
                  </a:cubicBezTo>
                  <a:cubicBezTo>
                    <a:pt x="751776" y="8326"/>
                    <a:pt x="782256" y="-15737"/>
                    <a:pt x="754984" y="17951"/>
                  </a:cubicBezTo>
                  <a:cubicBezTo>
                    <a:pt x="727712" y="51639"/>
                    <a:pt x="676378" y="114204"/>
                    <a:pt x="600980" y="210457"/>
                  </a:cubicBezTo>
                  <a:cubicBezTo>
                    <a:pt x="525582" y="306710"/>
                    <a:pt x="400454" y="470339"/>
                    <a:pt x="302597" y="595467"/>
                  </a:cubicBezTo>
                  <a:cubicBezTo>
                    <a:pt x="204740" y="720595"/>
                    <a:pt x="57153" y="897058"/>
                    <a:pt x="13839" y="961227"/>
                  </a:cubicBezTo>
                  <a:cubicBezTo>
                    <a:pt x="-29475" y="1025396"/>
                    <a:pt x="42715" y="980478"/>
                    <a:pt x="42715" y="980478"/>
                  </a:cubicBezTo>
                  <a:lnTo>
                    <a:pt x="581730" y="970852"/>
                  </a:lnTo>
                  <a:lnTo>
                    <a:pt x="1101494" y="970852"/>
                  </a:lnTo>
                  <a:lnTo>
                    <a:pt x="2044770" y="951602"/>
                  </a:lnTo>
                  <a:cubicBezTo>
                    <a:pt x="2266151" y="951602"/>
                    <a:pt x="2429780" y="970852"/>
                    <a:pt x="2429780" y="970852"/>
                  </a:cubicBezTo>
                  <a:lnTo>
                    <a:pt x="2670412" y="97085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3" name="Ελεύθερη σχεδίαση 42"/>
            <p:cNvSpPr/>
            <p:nvPr/>
          </p:nvSpPr>
          <p:spPr>
            <a:xfrm>
              <a:off x="769765" y="1982131"/>
              <a:ext cx="2329570" cy="1194206"/>
            </a:xfrm>
            <a:custGeom>
              <a:avLst/>
              <a:gdLst>
                <a:gd name="connsiteX0" fmla="*/ 256 w 2329570"/>
                <a:gd name="connsiteY0" fmla="*/ 1059452 h 1194206"/>
                <a:gd name="connsiteX1" fmla="*/ 29132 w 2329570"/>
                <a:gd name="connsiteY1" fmla="*/ 770694 h 1194206"/>
                <a:gd name="connsiteX2" fmla="*/ 183136 w 2329570"/>
                <a:gd name="connsiteY2" fmla="*/ 472311 h 1194206"/>
                <a:gd name="connsiteX3" fmla="*/ 481519 w 2329570"/>
                <a:gd name="connsiteY3" fmla="*/ 193178 h 1194206"/>
                <a:gd name="connsiteX4" fmla="*/ 808778 w 2329570"/>
                <a:gd name="connsiteY4" fmla="*/ 48800 h 1194206"/>
                <a:gd name="connsiteX5" fmla="*/ 1107161 w 2329570"/>
                <a:gd name="connsiteY5" fmla="*/ 673 h 1194206"/>
                <a:gd name="connsiteX6" fmla="*/ 1463296 w 2329570"/>
                <a:gd name="connsiteY6" fmla="*/ 29549 h 1194206"/>
                <a:gd name="connsiteX7" fmla="*/ 1771304 w 2329570"/>
                <a:gd name="connsiteY7" fmla="*/ 145052 h 1194206"/>
                <a:gd name="connsiteX8" fmla="*/ 2002311 w 2329570"/>
                <a:gd name="connsiteY8" fmla="*/ 308682 h 1194206"/>
                <a:gd name="connsiteX9" fmla="*/ 2204441 w 2329570"/>
                <a:gd name="connsiteY9" fmla="*/ 568564 h 1194206"/>
                <a:gd name="connsiteX10" fmla="*/ 2281443 w 2329570"/>
                <a:gd name="connsiteY10" fmla="*/ 761069 h 1194206"/>
                <a:gd name="connsiteX11" fmla="*/ 2329570 w 2329570"/>
                <a:gd name="connsiteY11" fmla="*/ 1069077 h 1194206"/>
                <a:gd name="connsiteX12" fmla="*/ 2281443 w 2329570"/>
                <a:gd name="connsiteY12" fmla="*/ 1194206 h 119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9570" h="1194206">
                  <a:moveTo>
                    <a:pt x="256" y="1059452"/>
                  </a:moveTo>
                  <a:cubicBezTo>
                    <a:pt x="-546" y="964001"/>
                    <a:pt x="-1348" y="868551"/>
                    <a:pt x="29132" y="770694"/>
                  </a:cubicBezTo>
                  <a:cubicBezTo>
                    <a:pt x="59612" y="672837"/>
                    <a:pt x="107738" y="568564"/>
                    <a:pt x="183136" y="472311"/>
                  </a:cubicBezTo>
                  <a:cubicBezTo>
                    <a:pt x="258534" y="376058"/>
                    <a:pt x="377245" y="263763"/>
                    <a:pt x="481519" y="193178"/>
                  </a:cubicBezTo>
                  <a:cubicBezTo>
                    <a:pt x="585793" y="122593"/>
                    <a:pt x="704504" y="80884"/>
                    <a:pt x="808778" y="48800"/>
                  </a:cubicBezTo>
                  <a:cubicBezTo>
                    <a:pt x="913052" y="16716"/>
                    <a:pt x="998075" y="3881"/>
                    <a:pt x="1107161" y="673"/>
                  </a:cubicBezTo>
                  <a:cubicBezTo>
                    <a:pt x="1216247" y="-2535"/>
                    <a:pt x="1352606" y="5486"/>
                    <a:pt x="1463296" y="29549"/>
                  </a:cubicBezTo>
                  <a:cubicBezTo>
                    <a:pt x="1573986" y="53612"/>
                    <a:pt x="1681468" y="98530"/>
                    <a:pt x="1771304" y="145052"/>
                  </a:cubicBezTo>
                  <a:cubicBezTo>
                    <a:pt x="1861140" y="191574"/>
                    <a:pt x="1930121" y="238097"/>
                    <a:pt x="2002311" y="308682"/>
                  </a:cubicBezTo>
                  <a:cubicBezTo>
                    <a:pt x="2074501" y="379267"/>
                    <a:pt x="2157919" y="493166"/>
                    <a:pt x="2204441" y="568564"/>
                  </a:cubicBezTo>
                  <a:cubicBezTo>
                    <a:pt x="2250963" y="643962"/>
                    <a:pt x="2260588" y="677650"/>
                    <a:pt x="2281443" y="761069"/>
                  </a:cubicBezTo>
                  <a:cubicBezTo>
                    <a:pt x="2302298" y="844488"/>
                    <a:pt x="2329570" y="996888"/>
                    <a:pt x="2329570" y="1069077"/>
                  </a:cubicBezTo>
                  <a:cubicBezTo>
                    <a:pt x="2329570" y="1141266"/>
                    <a:pt x="2305506" y="1167736"/>
                    <a:pt x="2281443" y="119420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44" name="Ευθύγραμμο βέλος σύνδεσης 43"/>
            <p:cNvCxnSpPr/>
            <p:nvPr/>
          </p:nvCxnSpPr>
          <p:spPr>
            <a:xfrm flipV="1">
              <a:off x="1934550" y="1412776"/>
              <a:ext cx="981266" cy="1575482"/>
            </a:xfrm>
            <a:prstGeom prst="straightConnector1">
              <a:avLst/>
            </a:prstGeom>
            <a:ln w="158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p:cNvCxnSpPr/>
            <p:nvPr/>
          </p:nvCxnSpPr>
          <p:spPr>
            <a:xfrm flipV="1">
              <a:off x="1934550" y="1326314"/>
              <a:ext cx="0" cy="1659443"/>
            </a:xfrm>
            <a:prstGeom prst="straightConnector1">
              <a:avLst/>
            </a:prstGeom>
            <a:ln w="158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Ευθεία γραμμή σύνδεσης 45"/>
            <p:cNvCxnSpPr>
              <a:stCxn id="43" idx="5"/>
            </p:cNvCxnSpPr>
            <p:nvPr/>
          </p:nvCxnSpPr>
          <p:spPr>
            <a:xfrm flipV="1">
              <a:off x="1876926" y="1982131"/>
              <a:ext cx="966882" cy="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Ελεύθερη σχεδίαση 46"/>
            <p:cNvSpPr/>
            <p:nvPr/>
          </p:nvSpPr>
          <p:spPr>
            <a:xfrm>
              <a:off x="1934678" y="2642316"/>
              <a:ext cx="173255" cy="52758"/>
            </a:xfrm>
            <a:custGeom>
              <a:avLst/>
              <a:gdLst>
                <a:gd name="connsiteX0" fmla="*/ 0 w 173255"/>
                <a:gd name="connsiteY0" fmla="*/ 4631 h 52758"/>
                <a:gd name="connsiteX1" fmla="*/ 67377 w 173255"/>
                <a:gd name="connsiteY1" fmla="*/ 4631 h 52758"/>
                <a:gd name="connsiteX2" fmla="*/ 173255 w 173255"/>
                <a:gd name="connsiteY2" fmla="*/ 52758 h 52758"/>
              </a:gdLst>
              <a:ahLst/>
              <a:cxnLst>
                <a:cxn ang="0">
                  <a:pos x="connsiteX0" y="connsiteY0"/>
                </a:cxn>
                <a:cxn ang="0">
                  <a:pos x="connsiteX1" y="connsiteY1"/>
                </a:cxn>
                <a:cxn ang="0">
                  <a:pos x="connsiteX2" y="connsiteY2"/>
                </a:cxn>
              </a:cxnLst>
              <a:rect l="l" t="t" r="r" b="b"/>
              <a:pathLst>
                <a:path w="173255" h="52758">
                  <a:moveTo>
                    <a:pt x="0" y="4631"/>
                  </a:moveTo>
                  <a:cubicBezTo>
                    <a:pt x="19250" y="620"/>
                    <a:pt x="38501" y="-3390"/>
                    <a:pt x="67377" y="4631"/>
                  </a:cubicBezTo>
                  <a:cubicBezTo>
                    <a:pt x="96253" y="12652"/>
                    <a:pt x="134754" y="32705"/>
                    <a:pt x="173255" y="527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48" name="Ευθύγραμμο βέλος σύνδεσης 47"/>
            <p:cNvCxnSpPr/>
            <p:nvPr/>
          </p:nvCxnSpPr>
          <p:spPr>
            <a:xfrm flipV="1">
              <a:off x="2699792" y="1326314"/>
              <a:ext cx="0" cy="655817"/>
            </a:xfrm>
            <a:prstGeom prst="straightConnector1">
              <a:avLst/>
            </a:prstGeom>
            <a:ln>
              <a:solidFill>
                <a:schemeClr val="tx1">
                  <a:lumMod val="75000"/>
                  <a:lumOff val="25000"/>
                </a:schemeClr>
              </a:solidFill>
              <a:prstDash val="sysDash"/>
              <a:headEnd type="oval" w="sm" len="sm"/>
              <a:tailEnd type="triangle"/>
            </a:ln>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p:cNvCxnSpPr/>
            <p:nvPr/>
          </p:nvCxnSpPr>
          <p:spPr>
            <a:xfrm>
              <a:off x="1331640" y="4221088"/>
              <a:ext cx="1224136" cy="0"/>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0" name="Ευθύγραμμο βέλος σύνδεσης 49"/>
            <p:cNvCxnSpPr/>
            <p:nvPr/>
          </p:nvCxnSpPr>
          <p:spPr>
            <a:xfrm flipV="1">
              <a:off x="1331640" y="3501008"/>
              <a:ext cx="0" cy="720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Ευθύγραμμο βέλος σύνδεσης 50"/>
            <p:cNvCxnSpPr/>
            <p:nvPr/>
          </p:nvCxnSpPr>
          <p:spPr>
            <a:xfrm flipV="1">
              <a:off x="2195736" y="3212976"/>
              <a:ext cx="576064" cy="1008112"/>
            </a:xfrm>
            <a:prstGeom prst="straightConnector1">
              <a:avLst/>
            </a:prstGeom>
            <a:ln>
              <a:solidFill>
                <a:schemeClr val="tx1"/>
              </a:solidFill>
              <a:headEnd type="oval" w="sm" len="sm"/>
              <a:tailEnd type="triangle"/>
            </a:ln>
          </p:spPr>
          <p:style>
            <a:lnRef idx="1">
              <a:schemeClr val="accent1"/>
            </a:lnRef>
            <a:fillRef idx="0">
              <a:schemeClr val="accent1"/>
            </a:fillRef>
            <a:effectRef idx="0">
              <a:schemeClr val="accent1"/>
            </a:effectRef>
            <a:fontRef idx="minor">
              <a:schemeClr val="tx1"/>
            </a:fontRef>
          </p:style>
        </p:cxnSp>
        <p:cxnSp>
          <p:nvCxnSpPr>
            <p:cNvPr id="52" name="Ευθύγραμμο βέλος σύνδεσης 51"/>
            <p:cNvCxnSpPr/>
            <p:nvPr/>
          </p:nvCxnSpPr>
          <p:spPr>
            <a:xfrm flipV="1">
              <a:off x="2551232" y="3176337"/>
              <a:ext cx="0" cy="1044751"/>
            </a:xfrm>
            <a:prstGeom prst="straightConnector1">
              <a:avLst/>
            </a:prstGeom>
            <a:ln>
              <a:solidFill>
                <a:schemeClr val="tx1">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3" name="Ελεύθερη σχεδίαση 52"/>
            <p:cNvSpPr/>
            <p:nvPr/>
          </p:nvSpPr>
          <p:spPr>
            <a:xfrm>
              <a:off x="2541069" y="3407343"/>
              <a:ext cx="96253" cy="28876"/>
            </a:xfrm>
            <a:custGeom>
              <a:avLst/>
              <a:gdLst>
                <a:gd name="connsiteX0" fmla="*/ 0 w 96253"/>
                <a:gd name="connsiteY0" fmla="*/ 0 h 28876"/>
                <a:gd name="connsiteX1" fmla="*/ 57752 w 96253"/>
                <a:gd name="connsiteY1" fmla="*/ 9625 h 28876"/>
                <a:gd name="connsiteX2" fmla="*/ 96253 w 96253"/>
                <a:gd name="connsiteY2" fmla="*/ 28876 h 28876"/>
              </a:gdLst>
              <a:ahLst/>
              <a:cxnLst>
                <a:cxn ang="0">
                  <a:pos x="connsiteX0" y="connsiteY0"/>
                </a:cxn>
                <a:cxn ang="0">
                  <a:pos x="connsiteX1" y="connsiteY1"/>
                </a:cxn>
                <a:cxn ang="0">
                  <a:pos x="connsiteX2" y="connsiteY2"/>
                </a:cxn>
              </a:cxnLst>
              <a:rect l="l" t="t" r="r" b="b"/>
              <a:pathLst>
                <a:path w="96253" h="28876">
                  <a:moveTo>
                    <a:pt x="0" y="0"/>
                  </a:moveTo>
                  <a:cubicBezTo>
                    <a:pt x="20855" y="2406"/>
                    <a:pt x="41710" y="4812"/>
                    <a:pt x="57752" y="9625"/>
                  </a:cubicBezTo>
                  <a:cubicBezTo>
                    <a:pt x="73794" y="14438"/>
                    <a:pt x="85023" y="21657"/>
                    <a:pt x="96253" y="288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54" name="Ευθεία γραμμή σύνδεσης 53"/>
            <p:cNvCxnSpPr/>
            <p:nvPr/>
          </p:nvCxnSpPr>
          <p:spPr>
            <a:xfrm flipV="1">
              <a:off x="1331640" y="4579027"/>
              <a:ext cx="284904" cy="2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Ευθεία γραμμή σύνδεσης 54"/>
            <p:cNvCxnSpPr/>
            <p:nvPr/>
          </p:nvCxnSpPr>
          <p:spPr>
            <a:xfrm>
              <a:off x="2267744" y="4578795"/>
              <a:ext cx="272643" cy="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Ευθεία γραμμή σύνδεσης 55"/>
            <p:cNvCxnSpPr/>
            <p:nvPr/>
          </p:nvCxnSpPr>
          <p:spPr>
            <a:xfrm flipV="1">
              <a:off x="1331640" y="4509120"/>
              <a:ext cx="0" cy="139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Ευθεία γραμμή σύνδεσης 56"/>
            <p:cNvCxnSpPr/>
            <p:nvPr/>
          </p:nvCxnSpPr>
          <p:spPr>
            <a:xfrm flipV="1">
              <a:off x="2540387" y="4524168"/>
              <a:ext cx="0" cy="139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Ευθεία γραμμή σύνδεσης 57"/>
            <p:cNvCxnSpPr/>
            <p:nvPr/>
          </p:nvCxnSpPr>
          <p:spPr>
            <a:xfrm flipV="1">
              <a:off x="2661516" y="3647125"/>
              <a:ext cx="0" cy="213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Ευθεία γραμμή σύνδεσης 58"/>
            <p:cNvCxnSpPr/>
            <p:nvPr/>
          </p:nvCxnSpPr>
          <p:spPr>
            <a:xfrm flipV="1">
              <a:off x="2569757" y="3644075"/>
              <a:ext cx="183519" cy="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p:cNvCxnSpPr/>
            <p:nvPr/>
          </p:nvCxnSpPr>
          <p:spPr>
            <a:xfrm flipV="1">
              <a:off x="2661516" y="4007165"/>
              <a:ext cx="0" cy="213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Ευθεία γραμμή σύνδεσης 60"/>
            <p:cNvCxnSpPr/>
            <p:nvPr/>
          </p:nvCxnSpPr>
          <p:spPr>
            <a:xfrm flipV="1">
              <a:off x="2589195" y="4221002"/>
              <a:ext cx="183519" cy="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Ευθεία γραμμή σύνδεσης 61"/>
            <p:cNvCxnSpPr/>
            <p:nvPr/>
          </p:nvCxnSpPr>
          <p:spPr>
            <a:xfrm flipV="1">
              <a:off x="2528475" y="4330035"/>
              <a:ext cx="0" cy="139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Ευθεία γραμμή σύνδεσης 62"/>
            <p:cNvCxnSpPr/>
            <p:nvPr/>
          </p:nvCxnSpPr>
          <p:spPr>
            <a:xfrm flipV="1">
              <a:off x="2203075" y="4330035"/>
              <a:ext cx="0" cy="139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p:cNvSpPr txBox="1"/>
                <p:nvPr/>
              </p:nvSpPr>
              <p:spPr>
                <a:xfrm>
                  <a:off x="2915816" y="1206693"/>
                  <a:ext cx="1368152" cy="553998"/>
                </a:xfrm>
                <a:prstGeom prst="rect">
                  <a:avLst/>
                </a:prstGeom>
                <a:noFill/>
              </p:spPr>
              <p:txBody>
                <a:bodyPr wrap="square" rtlCol="0">
                  <a:spAutoFit/>
                </a:bodyPr>
                <a:lstStyle/>
                <a:p>
                  <a:r>
                    <a:rPr lang="el-GR" sz="1500" dirty="0" smtClean="0">
                      <a:latin typeface="+mn-lt"/>
                    </a:rPr>
                    <a:t>Κατακόρυφος στο </a:t>
                  </a:r>
                  <a14:m>
                    <m:oMath xmlns:m="http://schemas.openxmlformats.org/officeDocument/2006/math">
                      <m:sSub>
                        <m:sSubPr>
                          <m:ctrlPr>
                            <a:rPr lang="el-GR" sz="1400" i="1">
                              <a:latin typeface="Cambria Math"/>
                            </a:rPr>
                          </m:ctrlPr>
                        </m:sSubPr>
                        <m:e>
                          <m:r>
                            <a:rPr lang="en-US" sz="1400" i="1">
                              <a:latin typeface="Cambria Math" panose="02040503050406030204" pitchFamily="18" charset="0"/>
                            </a:rPr>
                            <m:t>𝑃</m:t>
                          </m:r>
                        </m:e>
                        <m:sub>
                          <m:r>
                            <a:rPr lang="en-US" sz="1400" i="1">
                              <a:latin typeface="Cambria Math" panose="02040503050406030204" pitchFamily="18" charset="0"/>
                            </a:rPr>
                            <m:t>𝑖</m:t>
                          </m:r>
                        </m:sub>
                      </m:sSub>
                    </m:oMath>
                  </a14:m>
                  <a:endParaRPr lang="el-GR" sz="1500" dirty="0">
                    <a:latin typeface="+mn-lt"/>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206693"/>
                  <a:ext cx="1368152" cy="553998"/>
                </a:xfrm>
                <a:prstGeom prst="rect">
                  <a:avLst/>
                </a:prstGeom>
                <a:blipFill rotWithShape="0">
                  <a:blip r:embed="rId2" cstate="print"/>
                  <a:stretch>
                    <a:fillRect l="-1786" t="-2198" b="-1208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06116" y="1173186"/>
                  <a:ext cx="1368152" cy="553998"/>
                </a:xfrm>
                <a:prstGeom prst="rect">
                  <a:avLst/>
                </a:prstGeom>
                <a:noFill/>
              </p:spPr>
              <p:txBody>
                <a:bodyPr wrap="square" rtlCol="0">
                  <a:spAutoFit/>
                </a:bodyPr>
                <a:lstStyle/>
                <a:p>
                  <a:r>
                    <a:rPr lang="el-GR" sz="1500" dirty="0" smtClean="0">
                      <a:latin typeface="+mn-lt"/>
                    </a:rPr>
                    <a:t>Κατακόρυφος στο </a:t>
                  </a:r>
                  <a14:m>
                    <m:oMath xmlns:m="http://schemas.openxmlformats.org/officeDocument/2006/math">
                      <m:r>
                        <a:rPr lang="en-US" sz="1500" b="0" i="1" smtClean="0">
                          <a:latin typeface="Cambria Math" panose="02040503050406030204" pitchFamily="18" charset="0"/>
                        </a:rPr>
                        <m:t>𝑃</m:t>
                      </m:r>
                    </m:oMath>
                  </a14:m>
                  <a:endParaRPr lang="el-GR" sz="1500" dirty="0">
                    <a:latin typeface="+mn-lt"/>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606116" y="1173186"/>
                  <a:ext cx="1368152" cy="553998"/>
                </a:xfrm>
                <a:prstGeom prst="rect">
                  <a:avLst/>
                </a:prstGeom>
                <a:blipFill rotWithShape="0">
                  <a:blip r:embed="rId3" cstate="print"/>
                  <a:stretch>
                    <a:fillRect l="-1786" t="-3297" b="-10989"/>
                  </a:stretch>
                </a:blipFill>
              </p:spPr>
              <p:txBody>
                <a:bodyPr/>
                <a:lstStyle/>
                <a:p>
                  <a:r>
                    <a:rPr lang="el-GR">
                      <a:noFill/>
                    </a:rPr>
                    <a:t> </a:t>
                  </a:r>
                </a:p>
              </p:txBody>
            </p:sp>
          </mc:Fallback>
        </mc:AlternateContent>
        <p:sp>
          <p:nvSpPr>
            <p:cNvPr id="66" name="Ελεύθερη σχεδίαση 65"/>
            <p:cNvSpPr/>
            <p:nvPr/>
          </p:nvSpPr>
          <p:spPr>
            <a:xfrm>
              <a:off x="2705149" y="1557505"/>
              <a:ext cx="96253" cy="28876"/>
            </a:xfrm>
            <a:custGeom>
              <a:avLst/>
              <a:gdLst>
                <a:gd name="connsiteX0" fmla="*/ 0 w 96253"/>
                <a:gd name="connsiteY0" fmla="*/ 0 h 28876"/>
                <a:gd name="connsiteX1" fmla="*/ 57752 w 96253"/>
                <a:gd name="connsiteY1" fmla="*/ 9625 h 28876"/>
                <a:gd name="connsiteX2" fmla="*/ 96253 w 96253"/>
                <a:gd name="connsiteY2" fmla="*/ 28876 h 28876"/>
              </a:gdLst>
              <a:ahLst/>
              <a:cxnLst>
                <a:cxn ang="0">
                  <a:pos x="connsiteX0" y="connsiteY0"/>
                </a:cxn>
                <a:cxn ang="0">
                  <a:pos x="connsiteX1" y="connsiteY1"/>
                </a:cxn>
                <a:cxn ang="0">
                  <a:pos x="connsiteX2" y="connsiteY2"/>
                </a:cxn>
              </a:cxnLst>
              <a:rect l="l" t="t" r="r" b="b"/>
              <a:pathLst>
                <a:path w="96253" h="28876">
                  <a:moveTo>
                    <a:pt x="0" y="0"/>
                  </a:moveTo>
                  <a:cubicBezTo>
                    <a:pt x="20855" y="2406"/>
                    <a:pt x="41710" y="4812"/>
                    <a:pt x="57752" y="9625"/>
                  </a:cubicBezTo>
                  <a:cubicBezTo>
                    <a:pt x="73794" y="14438"/>
                    <a:pt x="85023" y="21657"/>
                    <a:pt x="96253" y="288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mc:AlternateContent xmlns:mc="http://schemas.openxmlformats.org/markup-compatibility/2006" xmlns:a14="http://schemas.microsoft.com/office/drawing/2010/main">
          <mc:Choice Requires="a14">
            <p:sp>
              <p:nvSpPr>
                <p:cNvPr id="67" name="Ορθογώνιο 66"/>
                <p:cNvSpPr/>
                <p:nvPr/>
              </p:nvSpPr>
              <p:spPr>
                <a:xfrm>
                  <a:off x="1649404" y="1713832"/>
                  <a:ext cx="360868"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𝑃</m:t>
                        </m:r>
                      </m:oMath>
                    </m:oMathPara>
                  </a14:m>
                  <a:endParaRPr lang="el-GR" sz="1500" dirty="0"/>
                </a:p>
              </p:txBody>
            </p:sp>
          </mc:Choice>
          <mc:Fallback xmlns="">
            <p:sp>
              <p:nvSpPr>
                <p:cNvPr id="67" name="Ορθογώνιο 66"/>
                <p:cNvSpPr>
                  <a:spLocks noRot="1" noChangeAspect="1" noMove="1" noResize="1" noEditPoints="1" noAdjustHandles="1" noChangeArrowheads="1" noChangeShapeType="1" noTextEdit="1"/>
                </p:cNvSpPr>
                <p:nvPr/>
              </p:nvSpPr>
              <p:spPr>
                <a:xfrm>
                  <a:off x="1649404" y="1713832"/>
                  <a:ext cx="360868" cy="323165"/>
                </a:xfrm>
                <a:prstGeom prst="rect">
                  <a:avLst/>
                </a:prstGeom>
                <a:blipFill rotWithShape="0">
                  <a:blip r:embed="rId4" cstate="print"/>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8" name="Ορθογώνιο 67"/>
                <p:cNvSpPr/>
                <p:nvPr/>
              </p:nvSpPr>
              <p:spPr>
                <a:xfrm>
                  <a:off x="2644779" y="1621241"/>
                  <a:ext cx="398058"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1500" i="1">
                                <a:latin typeface="Cambria Math"/>
                              </a:rPr>
                            </m:ctrlPr>
                          </m:sSubPr>
                          <m:e>
                            <m:r>
                              <a:rPr lang="en-US" sz="1500" i="1">
                                <a:latin typeface="Cambria Math" panose="02040503050406030204" pitchFamily="18" charset="0"/>
                              </a:rPr>
                              <m:t>𝑃</m:t>
                            </m:r>
                          </m:e>
                          <m:sub>
                            <m:r>
                              <a:rPr lang="en-US" sz="1500" i="1">
                                <a:latin typeface="Cambria Math" panose="02040503050406030204" pitchFamily="18" charset="0"/>
                              </a:rPr>
                              <m:t>𝑖</m:t>
                            </m:r>
                          </m:sub>
                        </m:sSub>
                      </m:oMath>
                    </m:oMathPara>
                  </a14:m>
                  <a:endParaRPr dirty="0"/>
                </a:p>
              </p:txBody>
            </p:sp>
          </mc:Choice>
          <mc:Fallback xmlns="">
            <p:sp>
              <p:nvSpPr>
                <p:cNvPr id="68" name="Ορθογώνιο 67"/>
                <p:cNvSpPr>
                  <a:spLocks noRot="1" noChangeAspect="1" noMove="1" noResize="1" noEditPoints="1" noAdjustHandles="1" noChangeArrowheads="1" noChangeShapeType="1" noTextEdit="1"/>
                </p:cNvSpPr>
                <p:nvPr/>
              </p:nvSpPr>
              <p:spPr>
                <a:xfrm>
                  <a:off x="2644779" y="1621241"/>
                  <a:ext cx="398058" cy="323165"/>
                </a:xfrm>
                <a:prstGeom prst="rect">
                  <a:avLst/>
                </a:prstGeom>
                <a:blipFill rotWithShape="0">
                  <a:blip r:embed="rId5" cstate="print"/>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9" name="Ορθογώνιο 68"/>
                <p:cNvSpPr/>
                <p:nvPr/>
              </p:nvSpPr>
              <p:spPr>
                <a:xfrm>
                  <a:off x="2199692" y="3479416"/>
                  <a:ext cx="398058"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1500" i="1">
                                <a:latin typeface="Cambria Math"/>
                              </a:rPr>
                            </m:ctrlPr>
                          </m:sSubPr>
                          <m:e>
                            <m:r>
                              <a:rPr lang="en-US" sz="1500" i="1">
                                <a:latin typeface="Cambria Math" panose="02040503050406030204" pitchFamily="18" charset="0"/>
                              </a:rPr>
                              <m:t>𝑃</m:t>
                            </m:r>
                          </m:e>
                          <m:sub>
                            <m:r>
                              <a:rPr lang="en-US" sz="1500" i="1">
                                <a:latin typeface="Cambria Math" panose="02040503050406030204" pitchFamily="18" charset="0"/>
                              </a:rPr>
                              <m:t>𝑖</m:t>
                            </m:r>
                          </m:sub>
                        </m:sSub>
                      </m:oMath>
                    </m:oMathPara>
                  </a14:m>
                  <a:endParaRPr dirty="0"/>
                </a:p>
              </p:txBody>
            </p:sp>
          </mc:Choice>
          <mc:Fallback xmlns="">
            <p:sp>
              <p:nvSpPr>
                <p:cNvPr id="69" name="Ορθογώνιο 68"/>
                <p:cNvSpPr>
                  <a:spLocks noRot="1" noChangeAspect="1" noMove="1" noResize="1" noEditPoints="1" noAdjustHandles="1" noChangeArrowheads="1" noChangeShapeType="1" noTextEdit="1"/>
                </p:cNvSpPr>
                <p:nvPr/>
              </p:nvSpPr>
              <p:spPr>
                <a:xfrm>
                  <a:off x="2199692" y="3479416"/>
                  <a:ext cx="398058" cy="323165"/>
                </a:xfrm>
                <a:prstGeom prst="rect">
                  <a:avLst/>
                </a:prstGeom>
                <a:blipFill rotWithShape="0">
                  <a:blip r:embed="rId6" cstate="print"/>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0" name="Ορθογώνιο 69"/>
                <p:cNvSpPr/>
                <p:nvPr/>
              </p:nvSpPr>
              <p:spPr>
                <a:xfrm>
                  <a:off x="1046535" y="4032560"/>
                  <a:ext cx="360868"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𝑃</m:t>
                        </m:r>
                      </m:oMath>
                    </m:oMathPara>
                  </a14:m>
                  <a:endParaRPr lang="el-GR" sz="1500" dirty="0"/>
                </a:p>
              </p:txBody>
            </p:sp>
          </mc:Choice>
          <mc:Fallback xmlns="">
            <p:sp>
              <p:nvSpPr>
                <p:cNvPr id="70" name="Ορθογώνιο 69"/>
                <p:cNvSpPr>
                  <a:spLocks noRot="1" noChangeAspect="1" noMove="1" noResize="1" noEditPoints="1" noAdjustHandles="1" noChangeArrowheads="1" noChangeShapeType="1" noTextEdit="1"/>
                </p:cNvSpPr>
                <p:nvPr/>
              </p:nvSpPr>
              <p:spPr>
                <a:xfrm>
                  <a:off x="1046535" y="4032560"/>
                  <a:ext cx="360868" cy="323165"/>
                </a:xfrm>
                <a:prstGeom prst="rect">
                  <a:avLst/>
                </a:prstGeom>
                <a:blipFill rotWithShape="0">
                  <a:blip r:embed="rId7" cstate="print"/>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1" name="Ορθογώνιο 70"/>
                <p:cNvSpPr/>
                <p:nvPr/>
              </p:nvSpPr>
              <p:spPr>
                <a:xfrm>
                  <a:off x="1520148" y="4421759"/>
                  <a:ext cx="859915"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1500" i="1" smtClean="0">
                                <a:latin typeface="Cambria Math"/>
                              </a:rPr>
                            </m:ctrlPr>
                          </m:sSubPr>
                          <m:e>
                            <m:r>
                              <a:rPr lang="en-US" sz="1500" b="0" i="1" smtClean="0">
                                <a:latin typeface="Cambria Math" panose="02040503050406030204" pitchFamily="18" charset="0"/>
                              </a:rPr>
                              <m:t>𝑃</m:t>
                            </m:r>
                            <m:r>
                              <a:rPr lang="en-US" sz="1500" i="1">
                                <a:latin typeface="Cambria Math" panose="02040503050406030204" pitchFamily="18" charset="0"/>
                              </a:rPr>
                              <m:t>𝑃</m:t>
                            </m:r>
                          </m:e>
                          <m:sub>
                            <m:r>
                              <a:rPr lang="en-US" sz="1500" i="1">
                                <a:latin typeface="Cambria Math" panose="02040503050406030204" pitchFamily="18" charset="0"/>
                              </a:rPr>
                              <m:t>𝑖</m:t>
                            </m:r>
                          </m:sub>
                        </m:sSub>
                        <m:r>
                          <a:rPr lang="en-US" sz="1500" b="0" i="1" smtClean="0">
                            <a:latin typeface="Cambria Math" panose="02040503050406030204" pitchFamily="18" charset="0"/>
                          </a:rPr>
                          <m:t>=</m:t>
                        </m:r>
                        <m:r>
                          <a:rPr lang="en-US" sz="1500" b="0" i="1" smtClean="0">
                            <a:latin typeface="Cambria Math" panose="02040503050406030204" pitchFamily="18" charset="0"/>
                          </a:rPr>
                          <m:t>𝑠</m:t>
                        </m:r>
                      </m:oMath>
                    </m:oMathPara>
                  </a14:m>
                  <a:endParaRPr dirty="0"/>
                </a:p>
              </p:txBody>
            </p:sp>
          </mc:Choice>
          <mc:Fallback xmlns="">
            <p:sp>
              <p:nvSpPr>
                <p:cNvPr id="71" name="Ορθογώνιο 70"/>
                <p:cNvSpPr>
                  <a:spLocks noRot="1" noChangeAspect="1" noMove="1" noResize="1" noEditPoints="1" noAdjustHandles="1" noChangeArrowheads="1" noChangeShapeType="1" noTextEdit="1"/>
                </p:cNvSpPr>
                <p:nvPr/>
              </p:nvSpPr>
              <p:spPr>
                <a:xfrm>
                  <a:off x="1520148" y="4421759"/>
                  <a:ext cx="859915" cy="323165"/>
                </a:xfrm>
                <a:prstGeom prst="rect">
                  <a:avLst/>
                </a:prstGeom>
                <a:blipFill rotWithShape="0">
                  <a:blip r:embed="rId8" cstate="print"/>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2" name="Ορθογώνιο 71"/>
                <p:cNvSpPr/>
                <p:nvPr/>
              </p:nvSpPr>
              <p:spPr>
                <a:xfrm>
                  <a:off x="1871286" y="2390576"/>
                  <a:ext cx="360868"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𝑎</m:t>
                        </m:r>
                      </m:oMath>
                    </m:oMathPara>
                  </a14:m>
                  <a:endParaRPr lang="el-GR" sz="1500" dirty="0"/>
                </a:p>
              </p:txBody>
            </p:sp>
          </mc:Choice>
          <mc:Fallback xmlns="">
            <p:sp>
              <p:nvSpPr>
                <p:cNvPr id="72" name="Ορθογώνιο 71"/>
                <p:cNvSpPr>
                  <a:spLocks noRot="1" noChangeAspect="1" noMove="1" noResize="1" noEditPoints="1" noAdjustHandles="1" noChangeArrowheads="1" noChangeShapeType="1" noTextEdit="1"/>
                </p:cNvSpPr>
                <p:nvPr/>
              </p:nvSpPr>
              <p:spPr>
                <a:xfrm>
                  <a:off x="1871286" y="2390576"/>
                  <a:ext cx="360868" cy="323165"/>
                </a:xfrm>
                <a:prstGeom prst="rect">
                  <a:avLst/>
                </a:prstGeom>
                <a:blipFill rotWithShape="0">
                  <a:blip r:embed="rId9" cstate="print"/>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3" name="Ορθογώνιο 72"/>
                <p:cNvSpPr/>
                <p:nvPr/>
              </p:nvSpPr>
              <p:spPr>
                <a:xfrm>
                  <a:off x="2440534" y="3148738"/>
                  <a:ext cx="360868"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𝑎</m:t>
                        </m:r>
                      </m:oMath>
                    </m:oMathPara>
                  </a14:m>
                  <a:endParaRPr lang="el-GR" sz="1500" dirty="0"/>
                </a:p>
              </p:txBody>
            </p:sp>
          </mc:Choice>
          <mc:Fallback xmlns="">
            <p:sp>
              <p:nvSpPr>
                <p:cNvPr id="73" name="Ορθογώνιο 72"/>
                <p:cNvSpPr>
                  <a:spLocks noRot="1" noChangeAspect="1" noMove="1" noResize="1" noEditPoints="1" noAdjustHandles="1" noChangeArrowheads="1" noChangeShapeType="1" noTextEdit="1"/>
                </p:cNvSpPr>
                <p:nvPr/>
              </p:nvSpPr>
              <p:spPr>
                <a:xfrm>
                  <a:off x="2440534" y="3148738"/>
                  <a:ext cx="360868" cy="323165"/>
                </a:xfrm>
                <a:prstGeom prst="rect">
                  <a:avLst/>
                </a:prstGeom>
                <a:blipFill rotWithShape="0">
                  <a:blip r:embed="rId10" cstate="print"/>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4" name="Ορθογώνιο 73"/>
                <p:cNvSpPr/>
                <p:nvPr/>
              </p:nvSpPr>
              <p:spPr>
                <a:xfrm>
                  <a:off x="2157779" y="4230877"/>
                  <a:ext cx="441916"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𝑑𝑠</m:t>
                        </m:r>
                      </m:oMath>
                    </m:oMathPara>
                  </a14:m>
                  <a:endParaRPr lang="el-GR" sz="1500" dirty="0"/>
                </a:p>
              </p:txBody>
            </p:sp>
          </mc:Choice>
          <mc:Fallback xmlns="">
            <p:sp>
              <p:nvSpPr>
                <p:cNvPr id="74" name="Ορθογώνιο 73"/>
                <p:cNvSpPr>
                  <a:spLocks noRot="1" noChangeAspect="1" noMove="1" noResize="1" noEditPoints="1" noAdjustHandles="1" noChangeArrowheads="1" noChangeShapeType="1" noTextEdit="1"/>
                </p:cNvSpPr>
                <p:nvPr/>
              </p:nvSpPr>
              <p:spPr>
                <a:xfrm>
                  <a:off x="2157779" y="4230877"/>
                  <a:ext cx="441916" cy="323165"/>
                </a:xfrm>
                <a:prstGeom prst="rect">
                  <a:avLst/>
                </a:prstGeom>
                <a:blipFill rotWithShape="0">
                  <a:blip r:embed="rId11" cstate="print"/>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5" name="Ορθογώνιο 74"/>
                <p:cNvSpPr/>
                <p:nvPr/>
              </p:nvSpPr>
              <p:spPr>
                <a:xfrm>
                  <a:off x="2483768" y="3775841"/>
                  <a:ext cx="382669"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𝐻</m:t>
                        </m:r>
                      </m:oMath>
                    </m:oMathPara>
                  </a14:m>
                  <a:endParaRPr lang="el-GR" sz="1500" dirty="0"/>
                </a:p>
              </p:txBody>
            </p:sp>
          </mc:Choice>
          <mc:Fallback xmlns="">
            <p:sp>
              <p:nvSpPr>
                <p:cNvPr id="75" name="Ορθογώνιο 74"/>
                <p:cNvSpPr>
                  <a:spLocks noRot="1" noChangeAspect="1" noMove="1" noResize="1" noEditPoints="1" noAdjustHandles="1" noChangeArrowheads="1" noChangeShapeType="1" noTextEdit="1"/>
                </p:cNvSpPr>
                <p:nvPr/>
              </p:nvSpPr>
              <p:spPr>
                <a:xfrm>
                  <a:off x="2483768" y="3775841"/>
                  <a:ext cx="382669" cy="323165"/>
                </a:xfrm>
                <a:prstGeom prst="rect">
                  <a:avLst/>
                </a:prstGeom>
                <a:blipFill rotWithShape="0">
                  <a:blip r:embed="rId12" cstate="print"/>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6" name="Ορθογώνιο 75"/>
                <p:cNvSpPr/>
                <p:nvPr/>
              </p:nvSpPr>
              <p:spPr>
                <a:xfrm>
                  <a:off x="2527725" y="1936231"/>
                  <a:ext cx="360868"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𝑑</m:t>
                        </m:r>
                      </m:oMath>
                    </m:oMathPara>
                  </a14:m>
                  <a:endParaRPr lang="el-GR" sz="1500" dirty="0"/>
                </a:p>
              </p:txBody>
            </p:sp>
          </mc:Choice>
          <mc:Fallback xmlns="">
            <p:sp>
              <p:nvSpPr>
                <p:cNvPr id="76" name="Ορθογώνιο 75"/>
                <p:cNvSpPr>
                  <a:spLocks noRot="1" noChangeAspect="1" noMove="1" noResize="1" noEditPoints="1" noAdjustHandles="1" noChangeArrowheads="1" noChangeShapeType="1" noTextEdit="1"/>
                </p:cNvSpPr>
                <p:nvPr/>
              </p:nvSpPr>
              <p:spPr>
                <a:xfrm>
                  <a:off x="2527725" y="1936231"/>
                  <a:ext cx="360868" cy="323165"/>
                </a:xfrm>
                <a:prstGeom prst="rect">
                  <a:avLst/>
                </a:prstGeom>
                <a:blipFill rotWithShape="0">
                  <a:blip r:embed="rId13" cstate="print"/>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4094007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6"/>
            <a:ext cx="8229600" cy="908720"/>
          </a:xfrm>
        </p:spPr>
        <p:txBody>
          <a:bodyPr>
            <a:normAutofit fontScale="90000"/>
          </a:bodyPr>
          <a:lstStyle/>
          <a:p>
            <a:r>
              <a:rPr lang="el-GR" sz="2700" dirty="0" smtClean="0"/>
              <a:t>Τιμές των γωνιών α μεταξύ των κατακορύφων στο </a:t>
            </a:r>
            <a:r>
              <a:rPr lang="en-US" sz="2700" dirty="0" smtClean="0"/>
              <a:t>P </a:t>
            </a:r>
            <a:r>
              <a:rPr lang="el-GR" sz="2700" dirty="0" smtClean="0"/>
              <a:t>και στα </a:t>
            </a:r>
            <a:r>
              <a:rPr lang="en-US" sz="2700" dirty="0" smtClean="0"/>
              <a:t>Pi</a:t>
            </a:r>
            <a:r>
              <a:rPr lang="el-GR" sz="2700" dirty="0" smtClean="0"/>
              <a:t> ανάλογα με τις υψομετρικές διαφορές</a:t>
            </a:r>
            <a:r>
              <a:rPr lang="en-US" sz="2700" dirty="0" smtClean="0"/>
              <a:t> </a:t>
            </a:r>
            <a:r>
              <a:rPr lang="el-GR" sz="3200" b="0" dirty="0" smtClean="0"/>
              <a:t>2</a:t>
            </a:r>
            <a:r>
              <a:rPr lang="en-US" sz="3200" b="0" dirty="0" smtClean="0"/>
              <a:t>/</a:t>
            </a:r>
            <a:r>
              <a:rPr lang="el-GR" sz="3200" b="0" dirty="0" smtClean="0"/>
              <a:t>2</a:t>
            </a:r>
            <a:endParaRPr lang="el-GR" sz="3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graphicFrame>
        <p:nvGraphicFramePr>
          <p:cNvPr id="103" name="Πίνακας 102"/>
          <p:cNvGraphicFramePr>
            <a:graphicFrameLocks noGrp="1"/>
          </p:cNvGraphicFramePr>
          <p:nvPr>
            <p:extLst>
              <p:ext uri="{D42A27DB-BD31-4B8C-83A1-F6EECF244321}">
                <p14:modId xmlns:p14="http://schemas.microsoft.com/office/powerpoint/2010/main" val="3826485238"/>
              </p:ext>
            </p:extLst>
          </p:nvPr>
        </p:nvGraphicFramePr>
        <p:xfrm>
          <a:off x="1547664" y="1700808"/>
          <a:ext cx="6192688" cy="3474720"/>
        </p:xfrm>
        <a:graphic>
          <a:graphicData uri="http://schemas.openxmlformats.org/drawingml/2006/table">
            <a:tbl>
              <a:tblPr firstRow="1" bandRow="1">
                <a:tableStyleId>{5940675A-B579-460E-94D1-54222C63F5DA}</a:tableStyleId>
              </a:tblPr>
              <a:tblGrid>
                <a:gridCol w="1944216"/>
                <a:gridCol w="1008112"/>
                <a:gridCol w="936104"/>
                <a:gridCol w="988368"/>
                <a:gridCol w="1315888"/>
              </a:tblGrid>
              <a:tr h="701040">
                <a:tc>
                  <a:txBody>
                    <a:bodyPr/>
                    <a:lstStyle/>
                    <a:p>
                      <a:pPr algn="ctr"/>
                      <a:endParaRPr lang="el-GR" dirty="0"/>
                    </a:p>
                  </a:txBody>
                  <a:tcPr>
                    <a:blipFill rotWithShape="0">
                      <a:blip r:embed="rId2"/>
                      <a:stretch>
                        <a:fillRect l="-313" t="-4348" r="-219436" b="-411304"/>
                      </a:stretch>
                    </a:blipFill>
                  </a:tcPr>
                </a:tc>
                <a:tc>
                  <a:txBody>
                    <a:bodyPr/>
                    <a:lstStyle/>
                    <a:p>
                      <a:pPr algn="ctr"/>
                      <a:r>
                        <a:rPr lang="el-GR" b="1" dirty="0" smtClean="0"/>
                        <a:t>Γωνία α</a:t>
                      </a:r>
                      <a:endParaRPr lang="el-GR" b="1" dirty="0"/>
                    </a:p>
                  </a:txBody>
                  <a:tcPr/>
                </a:tc>
                <a:tc gridSpan="3">
                  <a:txBody>
                    <a:bodyPr/>
                    <a:lstStyle/>
                    <a:p>
                      <a:pPr algn="ctr"/>
                      <a:r>
                        <a:rPr lang="el-GR" sz="2000" b="1" dirty="0" smtClean="0"/>
                        <a:t>Υψομετρική διαφορά σε </a:t>
                      </a:r>
                      <a:r>
                        <a:rPr lang="en-US" sz="2000" b="1" dirty="0" smtClean="0"/>
                        <a:t>(arc)</a:t>
                      </a:r>
                      <a:endParaRPr lang="el-GR" sz="2000" b="1" dirty="0"/>
                    </a:p>
                  </a:txBody>
                  <a:tcPr/>
                </a:tc>
                <a:tc hMerge="1">
                  <a:txBody>
                    <a:bodyPr/>
                    <a:lstStyle/>
                    <a:p>
                      <a:endParaRPr lang="el-GR" dirty="0"/>
                    </a:p>
                  </a:txBody>
                  <a:tcPr/>
                </a:tc>
                <a:tc hMerge="1">
                  <a:txBody>
                    <a:bodyPr/>
                    <a:lstStyle/>
                    <a:p>
                      <a:endParaRPr lang="el-GR" dirty="0"/>
                    </a:p>
                  </a:txBody>
                  <a:tcPr/>
                </a:tc>
              </a:tr>
              <a:tr h="396240">
                <a:tc gridSpan="2">
                  <a:txBody>
                    <a:bodyPr/>
                    <a:lstStyle/>
                    <a:p>
                      <a:endParaRPr lang="el-GR" sz="2000" dirty="0"/>
                    </a:p>
                  </a:txBody>
                  <a:tcPr/>
                </a:tc>
                <a:tc hMerge="1">
                  <a:txBody>
                    <a:bodyPr/>
                    <a:lstStyle/>
                    <a:p>
                      <a:endParaRPr lang="el-GR"/>
                    </a:p>
                  </a:txBody>
                  <a:tcPr/>
                </a:tc>
                <a:tc>
                  <a:txBody>
                    <a:bodyPr/>
                    <a:lstStyle/>
                    <a:p>
                      <a:r>
                        <a:rPr lang="en-US" sz="2000" b="1" dirty="0" smtClean="0"/>
                        <a:t>1 m</a:t>
                      </a:r>
                      <a:endParaRPr lang="el-GR" sz="2000" b="1" dirty="0"/>
                    </a:p>
                  </a:txBody>
                  <a:tcPr/>
                </a:tc>
                <a:tc>
                  <a:txBody>
                    <a:bodyPr/>
                    <a:lstStyle/>
                    <a:p>
                      <a:r>
                        <a:rPr lang="en-US" sz="2000" b="1" dirty="0" smtClean="0"/>
                        <a:t>10 m</a:t>
                      </a:r>
                      <a:endParaRPr lang="el-GR" sz="2000" b="1" dirty="0"/>
                    </a:p>
                  </a:txBody>
                  <a:tcPr/>
                </a:tc>
                <a:tc>
                  <a:txBody>
                    <a:bodyPr/>
                    <a:lstStyle/>
                    <a:p>
                      <a:r>
                        <a:rPr lang="en-US" sz="2000" b="1" dirty="0" smtClean="0"/>
                        <a:t>100m</a:t>
                      </a:r>
                      <a:endParaRPr lang="el-GR" sz="2000" b="1" dirty="0"/>
                    </a:p>
                  </a:txBody>
                  <a:tcPr/>
                </a:tc>
              </a:tr>
              <a:tr h="396240">
                <a:tc>
                  <a:txBody>
                    <a:bodyPr/>
                    <a:lstStyle/>
                    <a:p>
                      <a:r>
                        <a:rPr lang="en-US" sz="2000" dirty="0" smtClean="0"/>
                        <a:t>500 m</a:t>
                      </a:r>
                      <a:endParaRPr lang="el-GR" sz="2000" dirty="0"/>
                    </a:p>
                  </a:txBody>
                  <a:tcPr/>
                </a:tc>
                <a:tc>
                  <a:txBody>
                    <a:bodyPr/>
                    <a:lstStyle/>
                    <a:p>
                      <a:r>
                        <a:rPr lang="en-US" dirty="0" smtClean="0"/>
                        <a:t>1.6’’</a:t>
                      </a:r>
                      <a:endParaRPr lang="el-GR" dirty="0"/>
                    </a:p>
                  </a:txBody>
                  <a:tcPr/>
                </a:tc>
                <a:tc>
                  <a:txBody>
                    <a:bodyPr/>
                    <a:lstStyle/>
                    <a:p>
                      <a:r>
                        <a:rPr lang="en-US" sz="2000" dirty="0" smtClean="0"/>
                        <a:t>8 </a:t>
                      </a:r>
                      <a:r>
                        <a:rPr lang="el-GR" sz="2000" dirty="0" smtClean="0"/>
                        <a:t>μ</a:t>
                      </a:r>
                      <a:r>
                        <a:rPr lang="en-US" sz="2000" dirty="0" smtClean="0"/>
                        <a:t>m</a:t>
                      </a:r>
                      <a:endParaRPr lang="el-GR" sz="2000" dirty="0"/>
                    </a:p>
                  </a:txBody>
                  <a:tcPr/>
                </a:tc>
                <a:tc>
                  <a:txBody>
                    <a:bodyPr/>
                    <a:lstStyle/>
                    <a:p>
                      <a:r>
                        <a:rPr lang="en-US" sz="2000" dirty="0" smtClean="0"/>
                        <a:t>0.1</a:t>
                      </a:r>
                      <a:r>
                        <a:rPr lang="en-US" sz="2000" baseline="0" dirty="0" smtClean="0"/>
                        <a:t> mm</a:t>
                      </a:r>
                      <a:endParaRPr lang="el-GR" sz="2000" dirty="0"/>
                    </a:p>
                  </a:txBody>
                  <a:tcPr/>
                </a:tc>
                <a:tc>
                  <a:txBody>
                    <a:bodyPr/>
                    <a:lstStyle/>
                    <a:p>
                      <a:r>
                        <a:rPr lang="en-US" sz="2000" dirty="0" smtClean="0"/>
                        <a:t>1 mm</a:t>
                      </a:r>
                      <a:endParaRPr lang="el-GR" sz="2000" dirty="0"/>
                    </a:p>
                  </a:txBody>
                  <a:tcPr/>
                </a:tc>
              </a:tr>
              <a:tr h="396240">
                <a:tc>
                  <a:txBody>
                    <a:bodyPr/>
                    <a:lstStyle/>
                    <a:p>
                      <a:r>
                        <a:rPr lang="en-US" sz="2000" dirty="0" smtClean="0"/>
                        <a:t>100 m</a:t>
                      </a:r>
                      <a:endParaRPr lang="el-GR" sz="2000" dirty="0"/>
                    </a:p>
                  </a:txBody>
                  <a:tcPr/>
                </a:tc>
                <a:tc>
                  <a:txBody>
                    <a:bodyPr/>
                    <a:lstStyle/>
                    <a:p>
                      <a:r>
                        <a:rPr lang="en-US" dirty="0" smtClean="0"/>
                        <a:t>3.2’’</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16 </a:t>
                      </a:r>
                      <a:r>
                        <a:rPr lang="el-GR" sz="2000" dirty="0" smtClean="0"/>
                        <a:t>μ</a:t>
                      </a:r>
                      <a:r>
                        <a:rPr lang="en-US" sz="2000" dirty="0" smtClean="0"/>
                        <a:t>m</a:t>
                      </a:r>
                      <a:endParaRPr lang="el-GR" sz="2000" dirty="0" smtClean="0"/>
                    </a:p>
                  </a:txBody>
                  <a:tcPr/>
                </a:tc>
                <a:tc>
                  <a:txBody>
                    <a:bodyPr/>
                    <a:lstStyle/>
                    <a:p>
                      <a:r>
                        <a:rPr lang="en-US" sz="2000" dirty="0" smtClean="0"/>
                        <a:t>0.2 mm</a:t>
                      </a:r>
                      <a:endParaRPr lang="el-GR" sz="2000" dirty="0"/>
                    </a:p>
                  </a:txBody>
                  <a:tcPr/>
                </a:tc>
                <a:tc>
                  <a:txBody>
                    <a:bodyPr/>
                    <a:lstStyle/>
                    <a:p>
                      <a:r>
                        <a:rPr lang="en-US" sz="2000" dirty="0" smtClean="0"/>
                        <a:t>2 mm</a:t>
                      </a:r>
                      <a:endParaRPr lang="el-GR" sz="2000" dirty="0"/>
                    </a:p>
                  </a:txBody>
                  <a:tcPr/>
                </a:tc>
              </a:tr>
              <a:tr h="396240">
                <a:tc>
                  <a:txBody>
                    <a:bodyPr/>
                    <a:lstStyle/>
                    <a:p>
                      <a:r>
                        <a:rPr lang="en-US" sz="2000" dirty="0" smtClean="0"/>
                        <a:t>500 m</a:t>
                      </a:r>
                      <a:endParaRPr lang="el-GR" sz="2000" dirty="0"/>
                    </a:p>
                  </a:txBody>
                  <a:tcPr/>
                </a:tc>
                <a:tc>
                  <a:txBody>
                    <a:bodyPr/>
                    <a:lstStyle/>
                    <a:p>
                      <a:r>
                        <a:rPr lang="en-US" dirty="0" smtClean="0"/>
                        <a:t>16.2’’</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0.1 </a:t>
                      </a:r>
                      <a:r>
                        <a:rPr lang="el-GR" sz="2000" dirty="0" smtClean="0"/>
                        <a:t>μ</a:t>
                      </a:r>
                      <a:r>
                        <a:rPr lang="en-US" sz="2000" dirty="0" smtClean="0"/>
                        <a:t>m</a:t>
                      </a:r>
                      <a:endParaRPr lang="el-GR" sz="2000" dirty="0" smtClean="0"/>
                    </a:p>
                  </a:txBody>
                  <a:tcPr/>
                </a:tc>
                <a:tc>
                  <a:txBody>
                    <a:bodyPr/>
                    <a:lstStyle/>
                    <a:p>
                      <a:r>
                        <a:rPr lang="en-US" sz="2000" dirty="0" smtClean="0"/>
                        <a:t>1 mm</a:t>
                      </a:r>
                      <a:endParaRPr lang="el-GR" sz="2000" dirty="0"/>
                    </a:p>
                  </a:txBody>
                  <a:tcPr/>
                </a:tc>
                <a:tc>
                  <a:txBody>
                    <a:bodyPr/>
                    <a:lstStyle/>
                    <a:p>
                      <a:r>
                        <a:rPr lang="en-US" sz="2000" dirty="0" smtClean="0"/>
                        <a:t>1 cm</a:t>
                      </a:r>
                      <a:endParaRPr lang="el-GR" sz="2000" dirty="0"/>
                    </a:p>
                  </a:txBody>
                  <a:tcPr/>
                </a:tc>
              </a:tr>
              <a:tr h="396240">
                <a:tc>
                  <a:txBody>
                    <a:bodyPr/>
                    <a:lstStyle/>
                    <a:p>
                      <a:r>
                        <a:rPr lang="en-US" sz="2000" dirty="0" smtClean="0"/>
                        <a:t>1000 m</a:t>
                      </a:r>
                      <a:endParaRPr lang="el-GR" sz="2000" dirty="0"/>
                    </a:p>
                  </a:txBody>
                  <a:tcPr/>
                </a:tc>
                <a:tc>
                  <a:txBody>
                    <a:bodyPr/>
                    <a:lstStyle/>
                    <a:p>
                      <a:r>
                        <a:rPr lang="en-US" dirty="0" smtClean="0"/>
                        <a:t>32.4’’</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0.2 </a:t>
                      </a:r>
                      <a:r>
                        <a:rPr lang="el-GR" sz="2000" dirty="0" smtClean="0"/>
                        <a:t>μ</a:t>
                      </a:r>
                      <a:r>
                        <a:rPr lang="en-US" sz="2000" dirty="0" smtClean="0"/>
                        <a:t>m</a:t>
                      </a:r>
                      <a:endParaRPr lang="el-GR" sz="2000" dirty="0" smtClean="0"/>
                    </a:p>
                  </a:txBody>
                  <a:tcPr/>
                </a:tc>
                <a:tc>
                  <a:txBody>
                    <a:bodyPr/>
                    <a:lstStyle/>
                    <a:p>
                      <a:r>
                        <a:rPr lang="en-US" sz="2000" dirty="0" smtClean="0"/>
                        <a:t>2 mm</a:t>
                      </a:r>
                      <a:endParaRPr lang="el-GR" sz="2000" dirty="0"/>
                    </a:p>
                  </a:txBody>
                  <a:tcPr/>
                </a:tc>
                <a:tc>
                  <a:txBody>
                    <a:bodyPr/>
                    <a:lstStyle/>
                    <a:p>
                      <a:r>
                        <a:rPr lang="en-US" sz="2000" dirty="0" smtClean="0"/>
                        <a:t>2 cm</a:t>
                      </a:r>
                      <a:endParaRPr lang="el-GR" sz="2000" dirty="0"/>
                    </a:p>
                  </a:txBody>
                  <a:tcPr/>
                </a:tc>
              </a:tr>
              <a:tr h="396240">
                <a:tc>
                  <a:txBody>
                    <a:bodyPr/>
                    <a:lstStyle/>
                    <a:p>
                      <a:r>
                        <a:rPr lang="en-US" sz="2000" dirty="0" smtClean="0"/>
                        <a:t>2000 m</a:t>
                      </a:r>
                      <a:endParaRPr lang="el-GR" sz="2000" dirty="0"/>
                    </a:p>
                  </a:txBody>
                  <a:tcPr/>
                </a:tc>
                <a:tc>
                  <a:txBody>
                    <a:bodyPr/>
                    <a:lstStyle/>
                    <a:p>
                      <a:r>
                        <a:rPr lang="en-US" dirty="0" smtClean="0"/>
                        <a:t>1’4.7’’</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0.3 </a:t>
                      </a:r>
                      <a:r>
                        <a:rPr lang="el-GR" sz="2000" dirty="0" smtClean="0"/>
                        <a:t>μ</a:t>
                      </a:r>
                      <a:r>
                        <a:rPr lang="en-US" sz="2000" dirty="0" smtClean="0"/>
                        <a:t>m</a:t>
                      </a:r>
                      <a:endParaRPr lang="el-GR" sz="2000" dirty="0" smtClean="0"/>
                    </a:p>
                  </a:txBody>
                  <a:tcPr/>
                </a:tc>
                <a:tc>
                  <a:txBody>
                    <a:bodyPr/>
                    <a:lstStyle/>
                    <a:p>
                      <a:r>
                        <a:rPr lang="en-US" sz="2000" dirty="0" smtClean="0"/>
                        <a:t>3 mm</a:t>
                      </a:r>
                      <a:endParaRPr lang="el-GR" sz="2000" dirty="0"/>
                    </a:p>
                  </a:txBody>
                  <a:tcPr/>
                </a:tc>
                <a:tc>
                  <a:txBody>
                    <a:bodyPr/>
                    <a:lstStyle/>
                    <a:p>
                      <a:r>
                        <a:rPr lang="en-US" sz="2000" dirty="0" smtClean="0"/>
                        <a:t>3 cm</a:t>
                      </a:r>
                      <a:endParaRPr lang="el-GR" sz="2000" dirty="0"/>
                    </a:p>
                  </a:txBody>
                  <a:tcPr/>
                </a:tc>
              </a:tr>
              <a:tr h="396240">
                <a:tc>
                  <a:txBody>
                    <a:bodyPr/>
                    <a:lstStyle/>
                    <a:p>
                      <a:r>
                        <a:rPr lang="en-US" sz="2000" dirty="0" smtClean="0"/>
                        <a:t>5000 m</a:t>
                      </a:r>
                      <a:endParaRPr lang="el-GR" sz="2000" dirty="0"/>
                    </a:p>
                  </a:txBody>
                  <a:tcPr/>
                </a:tc>
                <a:tc>
                  <a:txBody>
                    <a:bodyPr/>
                    <a:lstStyle/>
                    <a:p>
                      <a:r>
                        <a:rPr lang="en-US" dirty="0" smtClean="0"/>
                        <a:t>2’42’’</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0.8 </a:t>
                      </a:r>
                      <a:r>
                        <a:rPr lang="el-GR" sz="2000" dirty="0" smtClean="0"/>
                        <a:t>μ</a:t>
                      </a:r>
                      <a:r>
                        <a:rPr lang="en-US" sz="2000" dirty="0" smtClean="0"/>
                        <a:t>m</a:t>
                      </a:r>
                      <a:endParaRPr lang="el-GR" sz="2000" dirty="0" smtClean="0"/>
                    </a:p>
                  </a:txBody>
                  <a:tcPr/>
                </a:tc>
                <a:tc>
                  <a:txBody>
                    <a:bodyPr/>
                    <a:lstStyle/>
                    <a:p>
                      <a:r>
                        <a:rPr lang="en-US" sz="2000" dirty="0" smtClean="0"/>
                        <a:t>8 mm</a:t>
                      </a:r>
                      <a:endParaRPr lang="el-GR" sz="2000" dirty="0"/>
                    </a:p>
                  </a:txBody>
                  <a:tcPr/>
                </a:tc>
                <a:tc>
                  <a:txBody>
                    <a:bodyPr/>
                    <a:lstStyle/>
                    <a:p>
                      <a:r>
                        <a:rPr lang="en-US" sz="2000" dirty="0" smtClean="0"/>
                        <a:t>8 cm</a:t>
                      </a:r>
                      <a:endParaRPr lang="el-GR" sz="2000" dirty="0"/>
                    </a:p>
                  </a:txBody>
                  <a:tcPr/>
                </a:tc>
              </a:tr>
            </a:tbl>
          </a:graphicData>
        </a:graphic>
      </p:graphicFrame>
    </p:spTree>
    <p:extLst>
      <p:ext uri="{BB962C8B-B14F-4D97-AF65-F5344CB8AC3E}">
        <p14:creationId xmlns:p14="http://schemas.microsoft.com/office/powerpoint/2010/main" val="1638456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Υπολογισμός περιφέρειας γης από Ερατοσθένη</a:t>
            </a:r>
            <a:endParaRPr lang="el-GR" dirty="0"/>
          </a:p>
        </p:txBody>
      </p:sp>
      <p:pic>
        <p:nvPicPr>
          <p:cNvPr id="5" name="Θέση περιεχομένου 4"/>
          <p:cNvPicPr>
            <a:picLocks noGrp="1" noChangeAspect="1"/>
          </p:cNvPicPr>
          <p:nvPr>
            <p:ph idx="1"/>
          </p:nvPr>
        </p:nvPicPr>
        <p:blipFill>
          <a:blip r:embed="rId3" cstate="print"/>
          <a:stretch>
            <a:fillRect/>
          </a:stretch>
        </p:blipFill>
        <p:spPr>
          <a:xfrm>
            <a:off x="2843808" y="1303461"/>
            <a:ext cx="3893361" cy="504031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3" name="Ορθογώνιο 2"/>
          <p:cNvSpPr/>
          <p:nvPr/>
        </p:nvSpPr>
        <p:spPr>
          <a:xfrm>
            <a:off x="2987824" y="6486882"/>
            <a:ext cx="2087366" cy="276999"/>
          </a:xfrm>
          <a:prstGeom prst="rect">
            <a:avLst/>
          </a:prstGeom>
        </p:spPr>
        <p:txBody>
          <a:bodyPr wrap="none">
            <a:spAutoFit/>
          </a:bodyPr>
          <a:lstStyle/>
          <a:p>
            <a:r>
              <a:rPr lang="en-US" sz="1200" dirty="0">
                <a:latin typeface="+mn-lt"/>
                <a:hlinkClick r:id="rId4"/>
              </a:rPr>
              <a:t>http://oceanservice.noaa.gov/</a:t>
            </a:r>
            <a:endParaRPr lang="el-GR" sz="1200" dirty="0">
              <a:latin typeface="+mn-lt"/>
            </a:endParaRPr>
          </a:p>
        </p:txBody>
      </p:sp>
    </p:spTree>
    <p:extLst>
      <p:ext uri="{BB962C8B-B14F-4D97-AF65-F5344CB8AC3E}">
        <p14:creationId xmlns:p14="http://schemas.microsoft.com/office/powerpoint/2010/main" val="2798038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Βασίλης Παγούνης</a:t>
            </a:r>
            <a:br>
              <a:rPr lang="el-GR" sz="4400" dirty="0"/>
            </a:br>
            <a:r>
              <a:rPr lang="el-GR" sz="3600" b="0" dirty="0"/>
              <a:t>Αναπληρωτής Καθηγητής</a:t>
            </a:r>
          </a:p>
        </p:txBody>
      </p:sp>
      <p:sp>
        <p:nvSpPr>
          <p:cNvPr id="3" name="Θέση περιεχομένου 2"/>
          <p:cNvSpPr>
            <a:spLocks noGrp="1"/>
          </p:cNvSpPr>
          <p:nvPr>
            <p:ph idx="1"/>
          </p:nvPr>
        </p:nvSpPr>
        <p:spPr/>
        <p:txBody>
          <a:bodyPr>
            <a:normAutofit lnSpcReduction="10000"/>
          </a:bodyPr>
          <a:lstStyle/>
          <a:p>
            <a:pPr>
              <a:spcBef>
                <a:spcPts val="2400"/>
              </a:spcBef>
            </a:pPr>
            <a:r>
              <a:rPr lang="el-GR" sz="2400" dirty="0"/>
              <a:t>Αγρονόμος &amp; Τοπογράφος Μηχανικός Τ.Α.Τ.Μ. – Α.Π.Θ.</a:t>
            </a:r>
          </a:p>
          <a:p>
            <a:pPr>
              <a:spcBef>
                <a:spcPts val="2400"/>
              </a:spcBef>
            </a:pPr>
            <a:r>
              <a:rPr lang="el-GR" sz="2400" dirty="0"/>
              <a:t>Δρ. Μηχανικός Ε.Μ.Π. </a:t>
            </a:r>
          </a:p>
          <a:p>
            <a:pPr lvl="1" indent="-20638">
              <a:spcBef>
                <a:spcPts val="1200"/>
              </a:spcBef>
              <a:buFontTx/>
              <a:buChar char="-"/>
            </a:pPr>
            <a:r>
              <a:rPr lang="el-GR" sz="2200" dirty="0" smtClean="0"/>
              <a:t>Γεωδαιτικός </a:t>
            </a:r>
            <a:r>
              <a:rPr lang="el-GR" sz="2200" dirty="0"/>
              <a:t>δορυφορικός </a:t>
            </a:r>
            <a:r>
              <a:rPr lang="el-GR" sz="2200" dirty="0" smtClean="0"/>
              <a:t>εντοπισμός</a:t>
            </a:r>
            <a:r>
              <a:rPr lang="en-US" sz="2200" dirty="0" smtClean="0"/>
              <a:t>,</a:t>
            </a:r>
            <a:r>
              <a:rPr lang="el-GR" sz="2200" dirty="0"/>
              <a:t/>
            </a:r>
            <a:br>
              <a:rPr lang="el-GR" sz="2200" dirty="0"/>
            </a:br>
            <a:r>
              <a:rPr lang="el-GR" sz="2200" dirty="0"/>
              <a:t>- Φυσική </a:t>
            </a:r>
            <a:r>
              <a:rPr lang="el-GR" sz="2200" dirty="0" smtClean="0"/>
              <a:t>Γεωδαισία</a:t>
            </a:r>
            <a:r>
              <a:rPr lang="en-US" sz="2200" dirty="0" smtClean="0"/>
              <a:t>,</a:t>
            </a:r>
            <a:r>
              <a:rPr lang="el-GR" sz="2200" dirty="0"/>
              <a:t/>
            </a:r>
            <a:br>
              <a:rPr lang="el-GR" sz="2200" dirty="0"/>
            </a:br>
            <a:r>
              <a:rPr lang="el-GR" sz="2200" dirty="0"/>
              <a:t>- Γεωδαιτικά συστήματα </a:t>
            </a:r>
            <a:r>
              <a:rPr lang="el-GR" sz="2200" dirty="0" smtClean="0"/>
              <a:t>αναφοράς</a:t>
            </a:r>
            <a:r>
              <a:rPr lang="en-US" sz="2200" dirty="0" smtClean="0"/>
              <a:t>,</a:t>
            </a:r>
            <a:r>
              <a:rPr lang="el-GR" sz="2200" dirty="0"/>
              <a:t/>
            </a:r>
            <a:br>
              <a:rPr lang="el-GR" sz="2200" dirty="0"/>
            </a:br>
            <a:r>
              <a:rPr lang="el-GR" sz="2200" dirty="0"/>
              <a:t>- Συλλογή και επεξεργασία 3D δεδομένων με laser scanner </a:t>
            </a:r>
            <a:r>
              <a:rPr lang="el-GR" sz="2200" dirty="0" smtClean="0"/>
              <a:t>και 3D </a:t>
            </a:r>
            <a:r>
              <a:rPr lang="el-GR" sz="2200" dirty="0"/>
              <a:t>αναπαράσταση και μοντελοποίηση τους. </a:t>
            </a:r>
            <a:endParaRPr lang="el-GR" sz="2200" dirty="0" smtClean="0"/>
          </a:p>
          <a:p>
            <a:pPr marL="381000" indent="-381000">
              <a:lnSpc>
                <a:spcPct val="90000"/>
              </a:lnSpc>
              <a:spcBef>
                <a:spcPts val="2400"/>
              </a:spcBef>
            </a:pPr>
            <a:r>
              <a:rPr lang="en-US" sz="2400" dirty="0" smtClean="0"/>
              <a:t>e</a:t>
            </a:r>
            <a:r>
              <a:rPr lang="el-GR" sz="2400" dirty="0" smtClean="0"/>
              <a:t>-</a:t>
            </a:r>
            <a:r>
              <a:rPr lang="en-US" sz="2400" dirty="0" smtClean="0"/>
              <a:t>mail:</a:t>
            </a:r>
            <a:r>
              <a:rPr lang="en-US" sz="2400" dirty="0" smtClean="0">
                <a:hlinkClick r:id="rId2"/>
              </a:rPr>
              <a:t>pagounis@teiath.gr</a:t>
            </a:r>
            <a:r>
              <a:rPr lang="en-US" sz="2400" dirty="0" smtClean="0"/>
              <a:t> </a:t>
            </a:r>
            <a:endParaRPr lang="el-GR" sz="2400" dirty="0"/>
          </a:p>
          <a:p>
            <a:pPr marL="381000" indent="-381000">
              <a:lnSpc>
                <a:spcPct val="90000"/>
              </a:lnSpc>
              <a:spcBef>
                <a:spcPts val="2400"/>
              </a:spcBef>
            </a:pPr>
            <a:r>
              <a:rPr lang="el-GR" sz="2400" dirty="0"/>
              <a:t>Γραφείο</a:t>
            </a:r>
            <a:r>
              <a:rPr lang="el-GR" sz="2400" dirty="0" smtClean="0"/>
              <a:t>:</a:t>
            </a:r>
            <a:r>
              <a:rPr lang="en-US" sz="2400" dirty="0" smtClean="0"/>
              <a:t> </a:t>
            </a:r>
            <a:r>
              <a:rPr lang="el-GR" sz="2400" dirty="0" smtClean="0"/>
              <a:t>Εργαστήριο </a:t>
            </a:r>
            <a:r>
              <a:rPr lang="el-GR" sz="2400" dirty="0"/>
              <a:t>Γεωδαισίας-Τοπογραφίας</a:t>
            </a:r>
          </a:p>
          <a:p>
            <a:pPr marL="0" indent="0">
              <a:buNone/>
            </a:pPr>
            <a:r>
              <a:rPr lang="el-GR" sz="2600" dirty="0"/>
              <a:t/>
            </a:r>
            <a:br>
              <a:rPr lang="el-GR" sz="2600" dirty="0"/>
            </a:br>
            <a:endParaRPr lang="el-GR" sz="26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593075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Υποθέσεις Ερατοσθένη για υπολογισμό</a:t>
            </a:r>
            <a:endParaRPr lang="el-GR" dirty="0"/>
          </a:p>
        </p:txBody>
      </p:sp>
      <p:pic>
        <p:nvPicPr>
          <p:cNvPr id="5" name="Θέση περιεχομένου 4"/>
          <p:cNvPicPr>
            <a:picLocks noGrp="1" noChangeAspect="1"/>
          </p:cNvPicPr>
          <p:nvPr>
            <p:ph idx="1"/>
          </p:nvPr>
        </p:nvPicPr>
        <p:blipFill>
          <a:blip r:embed="rId3" cstate="print"/>
          <a:stretch>
            <a:fillRect/>
          </a:stretch>
        </p:blipFill>
        <p:spPr>
          <a:xfrm>
            <a:off x="1429163" y="1196975"/>
            <a:ext cx="6285673" cy="504031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3" name="Ορθογώνιο 2"/>
          <p:cNvSpPr/>
          <p:nvPr/>
        </p:nvSpPr>
        <p:spPr>
          <a:xfrm>
            <a:off x="3131840" y="6237312"/>
            <a:ext cx="2087366" cy="276999"/>
          </a:xfrm>
          <a:prstGeom prst="rect">
            <a:avLst/>
          </a:prstGeom>
        </p:spPr>
        <p:txBody>
          <a:bodyPr wrap="none">
            <a:spAutoFit/>
          </a:bodyPr>
          <a:lstStyle/>
          <a:p>
            <a:r>
              <a:rPr lang="en-US" sz="1200" dirty="0">
                <a:latin typeface="+mn-lt"/>
                <a:hlinkClick r:id="rId4"/>
              </a:rPr>
              <a:t>http://oceanservice.noaa.gov/</a:t>
            </a:r>
            <a:endParaRPr lang="el-GR" sz="1200" dirty="0">
              <a:latin typeface="+mn-lt"/>
            </a:endParaRPr>
          </a:p>
        </p:txBody>
      </p:sp>
    </p:spTree>
    <p:extLst>
      <p:ext uri="{BB962C8B-B14F-4D97-AF65-F5344CB8AC3E}">
        <p14:creationId xmlns:p14="http://schemas.microsoft.com/office/powerpoint/2010/main" val="1251834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Εξέλιξη της αντίληψης για το σχήμα της γης</a:t>
            </a:r>
            <a:endParaRPr lang="el-GR" dirty="0"/>
          </a:p>
        </p:txBody>
      </p:sp>
      <p:pic>
        <p:nvPicPr>
          <p:cNvPr id="5" name="Θέση περιεχομένου 4"/>
          <p:cNvPicPr>
            <a:picLocks noGrp="1" noChangeAspect="1"/>
          </p:cNvPicPr>
          <p:nvPr>
            <p:ph idx="1"/>
          </p:nvPr>
        </p:nvPicPr>
        <p:blipFill>
          <a:blip r:embed="rId3" cstate="print"/>
          <a:stretch>
            <a:fillRect/>
          </a:stretch>
        </p:blipFill>
        <p:spPr>
          <a:xfrm>
            <a:off x="611560" y="1556792"/>
            <a:ext cx="8229600" cy="3626509"/>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6" name="Ορθογώνιο 5"/>
          <p:cNvSpPr/>
          <p:nvPr/>
        </p:nvSpPr>
        <p:spPr>
          <a:xfrm>
            <a:off x="3419872" y="6093296"/>
            <a:ext cx="2087366" cy="276999"/>
          </a:xfrm>
          <a:prstGeom prst="rect">
            <a:avLst/>
          </a:prstGeom>
        </p:spPr>
        <p:txBody>
          <a:bodyPr wrap="none">
            <a:spAutoFit/>
          </a:bodyPr>
          <a:lstStyle/>
          <a:p>
            <a:r>
              <a:rPr lang="en-US" sz="1200" dirty="0">
                <a:latin typeface="+mn-lt"/>
                <a:hlinkClick r:id="rId4"/>
              </a:rPr>
              <a:t>http://oceanservice.noaa.gov/</a:t>
            </a:r>
            <a:endParaRPr lang="el-GR" sz="1200" dirty="0">
              <a:latin typeface="+mn-lt"/>
            </a:endParaRPr>
          </a:p>
        </p:txBody>
      </p:sp>
    </p:spTree>
    <p:extLst>
      <p:ext uri="{BB962C8B-B14F-4D97-AF65-F5344CB8AC3E}">
        <p14:creationId xmlns:p14="http://schemas.microsoft.com/office/powerpoint/2010/main" val="2343902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Μαθηματικά μοντέλα βάσει σχήματος γης</a:t>
            </a:r>
            <a:endParaRPr lang="el-GR" dirty="0"/>
          </a:p>
        </p:txBody>
      </p:sp>
      <p:pic>
        <p:nvPicPr>
          <p:cNvPr id="5" name="Θέση περιεχομένου 4"/>
          <p:cNvPicPr>
            <a:picLocks noGrp="1" noChangeAspect="1"/>
          </p:cNvPicPr>
          <p:nvPr>
            <p:ph idx="1"/>
          </p:nvPr>
        </p:nvPicPr>
        <p:blipFill>
          <a:blip r:embed="rId3" cstate="print"/>
          <a:stretch>
            <a:fillRect/>
          </a:stretch>
        </p:blipFill>
        <p:spPr>
          <a:xfrm>
            <a:off x="2411760" y="1268760"/>
            <a:ext cx="4115868" cy="5328369"/>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
        <p:nvSpPr>
          <p:cNvPr id="6" name="Ορθογώνιο 5"/>
          <p:cNvSpPr/>
          <p:nvPr/>
        </p:nvSpPr>
        <p:spPr>
          <a:xfrm>
            <a:off x="3347864" y="6453336"/>
            <a:ext cx="2087366" cy="276999"/>
          </a:xfrm>
          <a:prstGeom prst="rect">
            <a:avLst/>
          </a:prstGeom>
        </p:spPr>
        <p:txBody>
          <a:bodyPr wrap="none">
            <a:spAutoFit/>
          </a:bodyPr>
          <a:lstStyle/>
          <a:p>
            <a:r>
              <a:rPr lang="en-US" sz="1200" dirty="0">
                <a:latin typeface="+mn-lt"/>
                <a:hlinkClick r:id="rId4"/>
              </a:rPr>
              <a:t>http://oceanservice.noaa.gov/</a:t>
            </a:r>
            <a:endParaRPr lang="el-GR" sz="1200" dirty="0">
              <a:latin typeface="+mn-lt"/>
            </a:endParaRPr>
          </a:p>
        </p:txBody>
      </p:sp>
    </p:spTree>
    <p:extLst>
      <p:ext uri="{BB962C8B-B14F-4D97-AF65-F5344CB8AC3E}">
        <p14:creationId xmlns:p14="http://schemas.microsoft.com/office/powerpoint/2010/main" val="3965937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010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4231959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Ανθούλη 2014. Βασίλειος Παγούνης. «Βασικές Αρχές Γεωδαισίας –Τοπογραφίας (Θ). Ενότητα 1</a:t>
            </a:r>
            <a:r>
              <a:rPr lang="el-GR" sz="2000" dirty="0"/>
              <a:t>: </a:t>
            </a:r>
            <a:r>
              <a:rPr lang="el-GR" sz="2000" smtClean="0"/>
              <a:t>Εισαγωγή στην Τοπογραφία </a:t>
            </a:r>
            <a:r>
              <a:rPr lang="el-GR" sz="2000" dirty="0"/>
              <a:t>(</a:t>
            </a:r>
            <a:r>
              <a:rPr lang="en-US" sz="2000" dirty="0" smtClean="0"/>
              <a:t>GEOMATICS)</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4247798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269492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010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1536730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803041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Τοπογραφία (</a:t>
            </a:r>
            <a:r>
              <a:rPr lang="en-US" dirty="0"/>
              <a:t>GEOMATICS)</a:t>
            </a:r>
            <a:endParaRPr lang="el-GR" dirty="0"/>
          </a:p>
        </p:txBody>
      </p:sp>
      <p:sp>
        <p:nvSpPr>
          <p:cNvPr id="3" name="Θέση περιεχομένου 2"/>
          <p:cNvSpPr>
            <a:spLocks noGrp="1"/>
          </p:cNvSpPr>
          <p:nvPr>
            <p:ph idx="1"/>
          </p:nvPr>
        </p:nvSpPr>
        <p:spPr/>
        <p:txBody>
          <a:bodyPr>
            <a:normAutofit/>
          </a:bodyPr>
          <a:lstStyle/>
          <a:p>
            <a:pPr algn="just">
              <a:spcBef>
                <a:spcPts val="3600"/>
              </a:spcBef>
            </a:pPr>
            <a:r>
              <a:rPr lang="el-GR" sz="2400" dirty="0" smtClean="0"/>
              <a:t>Καθορισμός </a:t>
            </a:r>
            <a:r>
              <a:rPr lang="el-GR" sz="2400" dirty="0"/>
              <a:t>της σχετικής θέσης σημείων, επάνω ή κάτω από την επιφάνεια της Γης, ή την υλοποίηση των σημείων αυτών</a:t>
            </a:r>
            <a:r>
              <a:rPr lang="el-GR" sz="2400" dirty="0" smtClean="0"/>
              <a:t>.</a:t>
            </a:r>
            <a:endParaRPr lang="el-GR" sz="2400" dirty="0"/>
          </a:p>
          <a:p>
            <a:pPr algn="just">
              <a:spcBef>
                <a:spcPts val="3600"/>
              </a:spcBef>
            </a:pPr>
            <a:r>
              <a:rPr lang="el-GR" sz="2400" dirty="0"/>
              <a:t>Π</a:t>
            </a:r>
            <a:r>
              <a:rPr lang="el-GR" sz="2400" dirty="0" smtClean="0"/>
              <a:t>εριλαμβάνει </a:t>
            </a:r>
            <a:r>
              <a:rPr lang="el-GR" sz="2400" dirty="0"/>
              <a:t>όλες τις μεθόδους για τη μέτρηση και τη συλλογή πληροφοριών σχετικά με τη φυσική γη και το περιβάλλον μας, την επεξεργασία των πληροφοριών αυτών και την παραγωγή «προϊόντων» για ένα ευρύ φάσμα των γεωεπιστημών.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550070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Ιστορικά</a:t>
            </a:r>
          </a:p>
        </p:txBody>
      </p:sp>
      <p:sp>
        <p:nvSpPr>
          <p:cNvPr id="3" name="Θέση περιεχομένου 2"/>
          <p:cNvSpPr>
            <a:spLocks noGrp="1"/>
          </p:cNvSpPr>
          <p:nvPr>
            <p:ph idx="1"/>
          </p:nvPr>
        </p:nvSpPr>
        <p:spPr/>
        <p:txBody>
          <a:bodyPr/>
          <a:lstStyle/>
          <a:p>
            <a:pPr>
              <a:spcBef>
                <a:spcPts val="3600"/>
              </a:spcBef>
            </a:pPr>
            <a:r>
              <a:rPr lang="el-GR" sz="2400" dirty="0"/>
              <a:t>Εμφάνιση από την ύπαρξη του «πολιτισμού</a:t>
            </a:r>
            <a:r>
              <a:rPr lang="el-GR" sz="2400" dirty="0" smtClean="0"/>
              <a:t>»</a:t>
            </a:r>
            <a:r>
              <a:rPr lang="en-US" sz="2400" dirty="0" smtClean="0"/>
              <a:t> </a:t>
            </a:r>
            <a:r>
              <a:rPr lang="el-GR" sz="2400" dirty="0" smtClean="0"/>
              <a:t>(</a:t>
            </a:r>
            <a:r>
              <a:rPr lang="el-GR" sz="2400" dirty="0"/>
              <a:t>μέτρηση και οριοθέτηση ιδιοκτησιών</a:t>
            </a:r>
            <a:r>
              <a:rPr lang="el-GR" sz="2400" dirty="0" smtClean="0"/>
              <a:t>)</a:t>
            </a:r>
            <a:r>
              <a:rPr lang="en-US" sz="2400" dirty="0" smtClean="0"/>
              <a:t>,</a:t>
            </a:r>
            <a:endParaRPr lang="el-GR" sz="2400" dirty="0"/>
          </a:p>
          <a:p>
            <a:pPr>
              <a:spcBef>
                <a:spcPts val="3600"/>
              </a:spcBef>
            </a:pPr>
            <a:r>
              <a:rPr lang="el-GR" sz="2400" dirty="0"/>
              <a:t>Παραγωγή </a:t>
            </a:r>
            <a:r>
              <a:rPr lang="el-GR" sz="2400" dirty="0" smtClean="0"/>
              <a:t>χαρτών</a:t>
            </a:r>
            <a:r>
              <a:rPr lang="en-US" sz="2400" dirty="0" smtClean="0"/>
              <a:t>,</a:t>
            </a:r>
            <a:endParaRPr lang="el-GR" sz="2400" dirty="0"/>
          </a:p>
          <a:p>
            <a:pPr>
              <a:spcBef>
                <a:spcPts val="3600"/>
              </a:spcBef>
            </a:pPr>
            <a:r>
              <a:rPr lang="el-GR" sz="2400" dirty="0" smtClean="0"/>
              <a:t>Κατασκευή</a:t>
            </a:r>
            <a:r>
              <a:rPr lang="en-US" sz="2400" dirty="0" smtClean="0"/>
              <a:t> </a:t>
            </a:r>
            <a:r>
              <a:rPr lang="el-GR" sz="2400" dirty="0" smtClean="0"/>
              <a:t>(έργα </a:t>
            </a:r>
            <a:r>
              <a:rPr lang="el-GR" sz="2400" dirty="0"/>
              <a:t>υποδομής, δομοστατικά έργα</a:t>
            </a:r>
            <a:r>
              <a:rPr lang="el-GR" sz="2400" dirty="0" smtClean="0"/>
              <a:t>)</a:t>
            </a:r>
            <a:r>
              <a:rPr lang="en-US" sz="2400" dirty="0" smtClean="0"/>
              <a:t>.</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571978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«Σύγχρονη» τ</a:t>
            </a:r>
            <a:r>
              <a:rPr lang="el-GR" dirty="0" smtClean="0"/>
              <a:t>οπογραφία</a:t>
            </a:r>
            <a:endParaRPr lang="el-GR" dirty="0"/>
          </a:p>
        </p:txBody>
      </p:sp>
      <p:sp>
        <p:nvSpPr>
          <p:cNvPr id="3" name="Θέση περιεχομένου 2"/>
          <p:cNvSpPr>
            <a:spLocks noGrp="1"/>
          </p:cNvSpPr>
          <p:nvPr>
            <p:ph idx="1"/>
          </p:nvPr>
        </p:nvSpPr>
        <p:spPr/>
        <p:txBody>
          <a:bodyPr>
            <a:noAutofit/>
          </a:bodyPr>
          <a:lstStyle/>
          <a:p>
            <a:r>
              <a:rPr lang="el-GR" sz="2400" dirty="0"/>
              <a:t>Σήμερα η σημασία της μέτρησης και παρακολούθησης του περιβάλλοντος μας είναι κρίσιμη</a:t>
            </a:r>
            <a:r>
              <a:rPr lang="el-GR" sz="2400" dirty="0" smtClean="0"/>
              <a:t>:</a:t>
            </a:r>
            <a:endParaRPr lang="el-GR" sz="2400" dirty="0"/>
          </a:p>
          <a:p>
            <a:pPr lvl="1">
              <a:spcBef>
                <a:spcPts val="1800"/>
              </a:spcBef>
            </a:pPr>
            <a:r>
              <a:rPr lang="el-GR" sz="2200" dirty="0"/>
              <a:t>Αύξηση του </a:t>
            </a:r>
            <a:r>
              <a:rPr lang="el-GR" sz="2200" dirty="0" smtClean="0"/>
              <a:t>πληθυσμού,</a:t>
            </a:r>
            <a:endParaRPr lang="el-GR" sz="2200" dirty="0"/>
          </a:p>
          <a:p>
            <a:pPr lvl="1">
              <a:spcBef>
                <a:spcPts val="1800"/>
              </a:spcBef>
            </a:pPr>
            <a:r>
              <a:rPr lang="el-GR" sz="2200" dirty="0"/>
              <a:t>Αξία της γης, </a:t>
            </a:r>
          </a:p>
          <a:p>
            <a:pPr lvl="1">
              <a:spcBef>
                <a:spcPts val="1800"/>
              </a:spcBef>
            </a:pPr>
            <a:r>
              <a:rPr lang="el-GR" sz="2200" dirty="0"/>
              <a:t>Φυσικοί πόροι (λιγοστεύουν), </a:t>
            </a:r>
          </a:p>
          <a:p>
            <a:pPr lvl="1" algn="just">
              <a:spcBef>
                <a:spcPts val="2400"/>
              </a:spcBef>
              <a:buFont typeface="Arial" panose="020B0604020202020204" pitchFamily="34" charset="0"/>
              <a:buChar char="•"/>
            </a:pPr>
            <a:r>
              <a:rPr lang="el-GR" sz="2200" dirty="0"/>
              <a:t>Η χρήση σύγχρονων μεθόδων εδάφους, αέρος, δορυφορικά και η ανάπτυξη των υπολογιστικών συστημάτων για την επεξεργασία των δεδομένων, οι ΤΟΠΟΓΡΑΦΟΙ ΜΗΧΑΝΙΚΟΙ είναι πλέον σε θέση να μετρήσουν και να παρακολουθήσουν τη Γη και τους φυσικούς πόρους της σε παγκόσμια βάση.</a:t>
            </a:r>
            <a:br>
              <a:rPr lang="el-GR" sz="2200" dirty="0"/>
            </a:br>
            <a:endParaRPr lang="el-GR" sz="2200" dirty="0"/>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072072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4400" dirty="0"/>
              <a:t>Τοπογράφος Μηχανικός </a:t>
            </a:r>
            <a:r>
              <a:rPr lang="el-GR" sz="4400" dirty="0" smtClean="0"/>
              <a:t/>
            </a:r>
            <a:br>
              <a:rPr lang="el-GR" sz="4400" dirty="0" smtClean="0"/>
            </a:br>
            <a:r>
              <a:rPr lang="en-US" sz="3600" b="0" dirty="0" smtClean="0"/>
              <a:t>(</a:t>
            </a:r>
            <a:r>
              <a:rPr lang="en-US" sz="3600" b="0" dirty="0"/>
              <a:t>International Federation of Surveyors)</a:t>
            </a:r>
            <a:endParaRPr lang="el-GR" sz="3600" b="0" dirty="0"/>
          </a:p>
        </p:txBody>
      </p:sp>
      <p:sp>
        <p:nvSpPr>
          <p:cNvPr id="3" name="Θέση περιεχομένου 2"/>
          <p:cNvSpPr>
            <a:spLocks noGrp="1"/>
          </p:cNvSpPr>
          <p:nvPr>
            <p:ph idx="1"/>
          </p:nvPr>
        </p:nvSpPr>
        <p:spPr/>
        <p:txBody>
          <a:bodyPr>
            <a:normAutofit/>
          </a:bodyPr>
          <a:lstStyle/>
          <a:p>
            <a:pPr marL="0" indent="0" algn="just">
              <a:buNone/>
            </a:pPr>
            <a:r>
              <a:rPr lang="el-GR" sz="2400" dirty="0"/>
              <a:t>Πρόκειται για επαγγελματία με ακαδημαϊκά προσόντα που διεξάγει μία ή περισσότερες από τις παρακάτω εργασίες</a:t>
            </a:r>
            <a:r>
              <a:rPr lang="el-GR" sz="2400" dirty="0" smtClean="0"/>
              <a:t>:</a:t>
            </a:r>
            <a:endParaRPr lang="el-GR" sz="2400" dirty="0"/>
          </a:p>
          <a:p>
            <a:pPr algn="just">
              <a:spcBef>
                <a:spcPts val="1800"/>
              </a:spcBef>
            </a:pPr>
            <a:r>
              <a:rPr lang="el-GR" sz="2400" dirty="0"/>
              <a:t>Προσδιορίζει, μετρά και αναπαριστά τη «γη» και τρισδιάστατα αντικείμενα,</a:t>
            </a:r>
          </a:p>
          <a:p>
            <a:pPr algn="just">
              <a:spcBef>
                <a:spcPts val="1800"/>
              </a:spcBef>
            </a:pPr>
            <a:r>
              <a:rPr lang="el-GR" sz="2400" dirty="0"/>
              <a:t>Συλλέγει και ερμηνεύει χωρική και γεωγραφική πληροφορία,</a:t>
            </a:r>
          </a:p>
          <a:p>
            <a:pPr algn="just">
              <a:spcBef>
                <a:spcPts val="1800"/>
              </a:spcBef>
            </a:pPr>
            <a:r>
              <a:rPr lang="el-GR" sz="2400" dirty="0"/>
              <a:t>Χρησιμοποιεί την πληροφορία αυτή για το σχεδιασμό και τη διαχείριση της γης, της θάλασσας και οποιασδήποτε κατασκευής</a:t>
            </a:r>
          </a:p>
          <a:p>
            <a:pPr algn="just">
              <a:spcBef>
                <a:spcPts val="1800"/>
              </a:spcBef>
            </a:pPr>
            <a:r>
              <a:rPr lang="el-GR" sz="2400" dirty="0"/>
              <a:t>Διεξάγει έρευνα για την ανάπτυξη των παραπάνω πρακτικών </a:t>
            </a:r>
          </a:p>
          <a:p>
            <a:pPr algn="just"/>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607492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Αναλυτικά </a:t>
            </a:r>
            <a:r>
              <a:rPr lang="el-GR" sz="3200" b="0" dirty="0" smtClean="0"/>
              <a:t>1</a:t>
            </a:r>
            <a:r>
              <a:rPr lang="en-US" sz="3200" b="0" dirty="0" smtClean="0"/>
              <a:t>/</a:t>
            </a:r>
            <a:r>
              <a:rPr lang="el-GR" sz="3200" b="0" dirty="0" smtClean="0"/>
              <a:t>2</a:t>
            </a:r>
            <a:endParaRPr lang="el-GR" sz="3200" b="0" dirty="0"/>
          </a:p>
        </p:txBody>
      </p:sp>
      <p:sp>
        <p:nvSpPr>
          <p:cNvPr id="3" name="Θέση περιεχομένου 2"/>
          <p:cNvSpPr>
            <a:spLocks noGrp="1"/>
          </p:cNvSpPr>
          <p:nvPr>
            <p:ph idx="1"/>
          </p:nvPr>
        </p:nvSpPr>
        <p:spPr>
          <a:xfrm>
            <a:off x="457200" y="1196752"/>
            <a:ext cx="8229600" cy="5472608"/>
          </a:xfrm>
        </p:spPr>
        <p:txBody>
          <a:bodyPr>
            <a:normAutofit fontScale="25000" lnSpcReduction="20000"/>
          </a:bodyPr>
          <a:lstStyle/>
          <a:p>
            <a:pPr marL="514350" indent="-514350" algn="just">
              <a:spcBef>
                <a:spcPts val="1800"/>
              </a:spcBef>
              <a:buFont typeface="+mj-lt"/>
              <a:buAutoNum type="arabicPeriod"/>
            </a:pPr>
            <a:r>
              <a:rPr lang="en-US" sz="8800" dirty="0" smtClean="0"/>
              <a:t>The </a:t>
            </a:r>
            <a:r>
              <a:rPr lang="en-US" sz="8800" dirty="0"/>
              <a:t>determination of the size and shape of the earth and the </a:t>
            </a:r>
            <a:r>
              <a:rPr lang="en-US" sz="8800" dirty="0" smtClean="0"/>
              <a:t>measurements</a:t>
            </a:r>
            <a:r>
              <a:rPr lang="el-GR" sz="8800" dirty="0" smtClean="0"/>
              <a:t> </a:t>
            </a:r>
            <a:r>
              <a:rPr lang="en-US" sz="8800" dirty="0" smtClean="0"/>
              <a:t>of </a:t>
            </a:r>
            <a:r>
              <a:rPr lang="en-US" sz="8800" dirty="0"/>
              <a:t>all data needed to define the size, position, shape and contour of any </a:t>
            </a:r>
            <a:r>
              <a:rPr lang="en-US" sz="8800" dirty="0" smtClean="0"/>
              <a:t>part</a:t>
            </a:r>
            <a:r>
              <a:rPr lang="el-GR" sz="8800" dirty="0" smtClean="0"/>
              <a:t> </a:t>
            </a:r>
            <a:r>
              <a:rPr lang="en-US" sz="8800" dirty="0" smtClean="0"/>
              <a:t>of </a:t>
            </a:r>
            <a:r>
              <a:rPr lang="en-US" sz="8800" dirty="0"/>
              <a:t>the earth and monitoring any change therein.</a:t>
            </a:r>
          </a:p>
          <a:p>
            <a:pPr marL="514350" indent="-514350" algn="just">
              <a:spcBef>
                <a:spcPts val="1800"/>
              </a:spcBef>
              <a:buFont typeface="+mj-lt"/>
              <a:buAutoNum type="arabicPeriod"/>
            </a:pPr>
            <a:r>
              <a:rPr lang="en-US" sz="8800" dirty="0" smtClean="0"/>
              <a:t>The </a:t>
            </a:r>
            <a:r>
              <a:rPr lang="en-US" sz="8800" dirty="0"/>
              <a:t>positioning of objects in space and time as well as the positioning </a:t>
            </a:r>
            <a:r>
              <a:rPr lang="en-US" sz="8800" dirty="0" smtClean="0"/>
              <a:t>and</a:t>
            </a:r>
            <a:r>
              <a:rPr lang="el-GR" sz="8800" dirty="0" smtClean="0"/>
              <a:t> </a:t>
            </a:r>
            <a:r>
              <a:rPr lang="en-US" sz="8800" dirty="0" smtClean="0"/>
              <a:t>monitoring </a:t>
            </a:r>
            <a:r>
              <a:rPr lang="en-US" sz="8800" dirty="0"/>
              <a:t>of physical features, structures and engineering works on, </a:t>
            </a:r>
            <a:r>
              <a:rPr lang="en-US" sz="8800" dirty="0" smtClean="0"/>
              <a:t>above</a:t>
            </a:r>
            <a:r>
              <a:rPr lang="el-GR" sz="8800" dirty="0" smtClean="0"/>
              <a:t> </a:t>
            </a:r>
            <a:r>
              <a:rPr lang="en-US" sz="8800" dirty="0" smtClean="0"/>
              <a:t>or </a:t>
            </a:r>
            <a:r>
              <a:rPr lang="en-US" sz="8800" dirty="0"/>
              <a:t>below the surface of the earth.</a:t>
            </a:r>
          </a:p>
          <a:p>
            <a:pPr marL="514350" indent="-514350" algn="just">
              <a:spcBef>
                <a:spcPts val="1800"/>
              </a:spcBef>
              <a:buFont typeface="+mj-lt"/>
              <a:buAutoNum type="arabicPeriod"/>
            </a:pPr>
            <a:r>
              <a:rPr lang="en-US" sz="8800" dirty="0" smtClean="0"/>
              <a:t>The </a:t>
            </a:r>
            <a:r>
              <a:rPr lang="en-US" sz="8800" dirty="0"/>
              <a:t>development, testing and calibration of sensors, instruments </a:t>
            </a:r>
            <a:r>
              <a:rPr lang="en-US" sz="8800" dirty="0" smtClean="0"/>
              <a:t>and</a:t>
            </a:r>
            <a:r>
              <a:rPr lang="el-GR" sz="8800" dirty="0" smtClean="0"/>
              <a:t> </a:t>
            </a:r>
            <a:r>
              <a:rPr lang="en-US" sz="8800" dirty="0" smtClean="0"/>
              <a:t>systems </a:t>
            </a:r>
            <a:r>
              <a:rPr lang="en-US" sz="8800" dirty="0"/>
              <a:t>for the above-mentioned purposes and for other </a:t>
            </a:r>
            <a:r>
              <a:rPr lang="en-US" sz="8800" dirty="0" smtClean="0"/>
              <a:t>surveying</a:t>
            </a:r>
            <a:r>
              <a:rPr lang="el-GR" sz="8800" dirty="0" smtClean="0"/>
              <a:t> </a:t>
            </a:r>
            <a:r>
              <a:rPr lang="en-US" sz="8800" dirty="0" smtClean="0"/>
              <a:t>purposes</a:t>
            </a:r>
            <a:r>
              <a:rPr lang="en-US" sz="8800" dirty="0"/>
              <a:t>.</a:t>
            </a:r>
          </a:p>
          <a:p>
            <a:pPr marL="514350" indent="-514350" algn="just">
              <a:spcBef>
                <a:spcPts val="1800"/>
              </a:spcBef>
              <a:buFont typeface="+mj-lt"/>
              <a:buAutoNum type="arabicPeriod"/>
            </a:pPr>
            <a:r>
              <a:rPr lang="en-US" sz="8800" dirty="0" smtClean="0"/>
              <a:t>The </a:t>
            </a:r>
            <a:r>
              <a:rPr lang="en-US" sz="8800" dirty="0"/>
              <a:t>acquisition and use of spatial information from close range, aerial </a:t>
            </a:r>
            <a:r>
              <a:rPr lang="en-US" sz="8800" dirty="0" smtClean="0"/>
              <a:t>and</a:t>
            </a:r>
            <a:r>
              <a:rPr lang="el-GR" sz="8800" dirty="0" smtClean="0"/>
              <a:t> </a:t>
            </a:r>
            <a:r>
              <a:rPr lang="en-US" sz="8800" dirty="0" smtClean="0"/>
              <a:t>satellite </a:t>
            </a:r>
            <a:r>
              <a:rPr lang="en-US" sz="8800" dirty="0"/>
              <a:t>imagery and the automation of these processes.</a:t>
            </a:r>
          </a:p>
          <a:p>
            <a:pPr marL="514350" indent="-514350" algn="just">
              <a:spcBef>
                <a:spcPts val="1800"/>
              </a:spcBef>
              <a:buFont typeface="+mj-lt"/>
              <a:buAutoNum type="arabicPeriod"/>
            </a:pPr>
            <a:r>
              <a:rPr lang="en-US" sz="8800" dirty="0" smtClean="0"/>
              <a:t>The </a:t>
            </a:r>
            <a:r>
              <a:rPr lang="en-US" sz="8800" dirty="0"/>
              <a:t>determination of the position of the boundaries of public or </a:t>
            </a:r>
            <a:r>
              <a:rPr lang="en-US" sz="8800" dirty="0" smtClean="0"/>
              <a:t>private</a:t>
            </a:r>
            <a:r>
              <a:rPr lang="el-GR" sz="8800" dirty="0" smtClean="0"/>
              <a:t> </a:t>
            </a:r>
            <a:r>
              <a:rPr lang="en-US" sz="8800" dirty="0" smtClean="0"/>
              <a:t>land</a:t>
            </a:r>
            <a:r>
              <a:rPr lang="en-US" sz="8800" dirty="0"/>
              <a:t>, including national and international boundaries, and the </a:t>
            </a:r>
            <a:r>
              <a:rPr lang="en-US" sz="8800" dirty="0" smtClean="0"/>
              <a:t>registration</a:t>
            </a:r>
            <a:r>
              <a:rPr lang="el-GR" sz="8800" dirty="0" smtClean="0"/>
              <a:t> </a:t>
            </a:r>
            <a:r>
              <a:rPr lang="en-US" sz="8800" dirty="0" smtClean="0"/>
              <a:t>of </a:t>
            </a:r>
            <a:r>
              <a:rPr lang="en-US" sz="8800" dirty="0"/>
              <a:t>those lands with the appropriate authorities.</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974382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Αναλυτικά </a:t>
            </a:r>
            <a:r>
              <a:rPr lang="el-GR" sz="3200" b="0" dirty="0" smtClean="0"/>
              <a:t>2</a:t>
            </a:r>
            <a:r>
              <a:rPr lang="en-US" sz="3200" b="0" dirty="0" smtClean="0"/>
              <a:t>/</a:t>
            </a:r>
            <a:r>
              <a:rPr lang="el-GR" sz="3200" b="0" dirty="0" smtClean="0"/>
              <a:t>2</a:t>
            </a:r>
            <a:endParaRPr lang="el-GR" dirty="0"/>
          </a:p>
        </p:txBody>
      </p:sp>
      <p:sp>
        <p:nvSpPr>
          <p:cNvPr id="3" name="Θέση περιεχομένου 2"/>
          <p:cNvSpPr>
            <a:spLocks noGrp="1"/>
          </p:cNvSpPr>
          <p:nvPr>
            <p:ph idx="1"/>
          </p:nvPr>
        </p:nvSpPr>
        <p:spPr>
          <a:xfrm>
            <a:off x="457200" y="955749"/>
            <a:ext cx="8229600" cy="5569595"/>
          </a:xfrm>
        </p:spPr>
        <p:txBody>
          <a:bodyPr>
            <a:normAutofit fontScale="25000" lnSpcReduction="20000"/>
          </a:bodyPr>
          <a:lstStyle/>
          <a:p>
            <a:pPr marL="514350" indent="-514350" algn="just">
              <a:spcBef>
                <a:spcPts val="1800"/>
              </a:spcBef>
              <a:buFont typeface="+mj-lt"/>
              <a:buAutoNum type="arabicPeriod" startAt="6"/>
            </a:pPr>
            <a:r>
              <a:rPr lang="en-US" sz="8800" dirty="0" smtClean="0"/>
              <a:t>The </a:t>
            </a:r>
            <a:r>
              <a:rPr lang="en-US" sz="8800" dirty="0"/>
              <a:t>design, establishment and administration of geographic </a:t>
            </a:r>
            <a:r>
              <a:rPr lang="en-US" sz="8800" dirty="0" smtClean="0"/>
              <a:t>information</a:t>
            </a:r>
            <a:r>
              <a:rPr lang="el-GR" sz="8800" dirty="0" smtClean="0"/>
              <a:t> </a:t>
            </a:r>
            <a:r>
              <a:rPr lang="en-US" sz="8800" dirty="0" smtClean="0"/>
              <a:t>systems </a:t>
            </a:r>
            <a:r>
              <a:rPr lang="en-US" sz="8800" dirty="0"/>
              <a:t>(GIS) and the collection, storage, analysis, management, </a:t>
            </a:r>
            <a:r>
              <a:rPr lang="en-US" sz="8800" dirty="0" smtClean="0"/>
              <a:t>display</a:t>
            </a:r>
            <a:r>
              <a:rPr lang="el-GR" sz="8800" dirty="0" smtClean="0"/>
              <a:t> </a:t>
            </a:r>
            <a:r>
              <a:rPr lang="en-US" sz="8800" dirty="0" smtClean="0"/>
              <a:t>and </a:t>
            </a:r>
            <a:r>
              <a:rPr lang="en-US" sz="8800" dirty="0"/>
              <a:t>dissemination of data.</a:t>
            </a:r>
          </a:p>
          <a:p>
            <a:pPr marL="514350" indent="-514350" algn="just">
              <a:spcBef>
                <a:spcPts val="1800"/>
              </a:spcBef>
              <a:buFont typeface="+mj-lt"/>
              <a:buAutoNum type="arabicPeriod" startAt="6"/>
            </a:pPr>
            <a:r>
              <a:rPr lang="en-US" sz="8800" dirty="0" smtClean="0"/>
              <a:t>The </a:t>
            </a:r>
            <a:r>
              <a:rPr lang="en-US" sz="8800" dirty="0"/>
              <a:t>analysis, interpretation and integration of spatial objects and </a:t>
            </a:r>
            <a:r>
              <a:rPr lang="en-US" sz="8800" dirty="0" smtClean="0"/>
              <a:t>phenomena</a:t>
            </a:r>
            <a:r>
              <a:rPr lang="el-GR" sz="8800" dirty="0" smtClean="0"/>
              <a:t> </a:t>
            </a:r>
            <a:r>
              <a:rPr lang="en-US" sz="8800" dirty="0" smtClean="0"/>
              <a:t>in </a:t>
            </a:r>
            <a:r>
              <a:rPr lang="en-US" sz="8800" dirty="0"/>
              <a:t>GIS, including the visualization and communication of such data </a:t>
            </a:r>
            <a:r>
              <a:rPr lang="en-US" sz="8800" dirty="0" smtClean="0"/>
              <a:t>in</a:t>
            </a:r>
            <a:r>
              <a:rPr lang="el-GR" sz="8800" dirty="0" smtClean="0"/>
              <a:t> </a:t>
            </a:r>
            <a:r>
              <a:rPr lang="en-US" sz="8800" dirty="0" smtClean="0"/>
              <a:t>maps</a:t>
            </a:r>
            <a:r>
              <a:rPr lang="en-US" sz="8800" dirty="0"/>
              <a:t>, </a:t>
            </a:r>
            <a:r>
              <a:rPr lang="en-US" sz="8800" dirty="0" smtClean="0"/>
              <a:t>models</a:t>
            </a:r>
            <a:r>
              <a:rPr lang="el-GR" sz="8800" dirty="0" smtClean="0"/>
              <a:t> </a:t>
            </a:r>
            <a:r>
              <a:rPr lang="en-US" sz="8800" dirty="0" smtClean="0"/>
              <a:t>and </a:t>
            </a:r>
            <a:r>
              <a:rPr lang="en-US" sz="8800" dirty="0"/>
              <a:t>mobile digital devices.</a:t>
            </a:r>
          </a:p>
          <a:p>
            <a:pPr marL="514350" indent="-514350" algn="just">
              <a:spcBef>
                <a:spcPts val="1800"/>
              </a:spcBef>
              <a:buFont typeface="+mj-lt"/>
              <a:buAutoNum type="arabicPeriod" startAt="6"/>
            </a:pPr>
            <a:r>
              <a:rPr lang="en-US" sz="8800" dirty="0" smtClean="0"/>
              <a:t>The </a:t>
            </a:r>
            <a:r>
              <a:rPr lang="en-US" sz="8800" dirty="0"/>
              <a:t>study of the natural and social environment, the measurement of </a:t>
            </a:r>
            <a:r>
              <a:rPr lang="en-US" sz="8800" dirty="0" smtClean="0"/>
              <a:t>land</a:t>
            </a:r>
            <a:r>
              <a:rPr lang="el-GR" sz="8800" dirty="0" smtClean="0"/>
              <a:t> </a:t>
            </a:r>
            <a:r>
              <a:rPr lang="en-US" sz="8800" dirty="0" smtClean="0"/>
              <a:t>and </a:t>
            </a:r>
            <a:r>
              <a:rPr lang="en-US" sz="8800" dirty="0"/>
              <a:t>marine resources and the use of such data in the planning of </a:t>
            </a:r>
            <a:r>
              <a:rPr lang="en-US" sz="8800" dirty="0" smtClean="0"/>
              <a:t>development</a:t>
            </a:r>
            <a:r>
              <a:rPr lang="el-GR" sz="8800" dirty="0" smtClean="0"/>
              <a:t> </a:t>
            </a:r>
            <a:r>
              <a:rPr lang="en-US" sz="8800" dirty="0" smtClean="0"/>
              <a:t>in </a:t>
            </a:r>
            <a:r>
              <a:rPr lang="en-US" sz="8800" dirty="0"/>
              <a:t>urban, rural and regional areas.</a:t>
            </a:r>
          </a:p>
          <a:p>
            <a:pPr marL="514350" indent="-514350" algn="just">
              <a:spcBef>
                <a:spcPts val="1800"/>
              </a:spcBef>
              <a:buFont typeface="+mj-lt"/>
              <a:buAutoNum type="arabicPeriod" startAt="6"/>
            </a:pPr>
            <a:r>
              <a:rPr lang="en-US" sz="8800" dirty="0" smtClean="0"/>
              <a:t>The </a:t>
            </a:r>
            <a:r>
              <a:rPr lang="en-US" sz="8800" dirty="0"/>
              <a:t>planning, development and redevelopment of property, whether </a:t>
            </a:r>
            <a:r>
              <a:rPr lang="en-US" sz="8800" dirty="0" smtClean="0"/>
              <a:t>urban</a:t>
            </a:r>
            <a:r>
              <a:rPr lang="el-GR" sz="8800" dirty="0" smtClean="0"/>
              <a:t> </a:t>
            </a:r>
            <a:r>
              <a:rPr lang="en-US" sz="8800" dirty="0" smtClean="0"/>
              <a:t>or </a:t>
            </a:r>
            <a:r>
              <a:rPr lang="en-US" sz="8800" dirty="0"/>
              <a:t>rural and whether land or buildings.</a:t>
            </a:r>
          </a:p>
          <a:p>
            <a:pPr marL="514350" indent="-514350" algn="just">
              <a:spcBef>
                <a:spcPts val="1800"/>
              </a:spcBef>
              <a:buFont typeface="+mj-lt"/>
              <a:buAutoNum type="arabicPeriod" startAt="6"/>
            </a:pPr>
            <a:r>
              <a:rPr lang="en-US" sz="8800" dirty="0" smtClean="0"/>
              <a:t>The </a:t>
            </a:r>
            <a:r>
              <a:rPr lang="en-US" sz="8800" dirty="0"/>
              <a:t>assessment of value and the management of property, whether </a:t>
            </a:r>
            <a:r>
              <a:rPr lang="en-US" sz="8800" dirty="0" smtClean="0"/>
              <a:t>urban</a:t>
            </a:r>
            <a:r>
              <a:rPr lang="el-GR" sz="8800" dirty="0" smtClean="0"/>
              <a:t> </a:t>
            </a:r>
            <a:r>
              <a:rPr lang="en-US" sz="8800" dirty="0" smtClean="0"/>
              <a:t>or </a:t>
            </a:r>
            <a:r>
              <a:rPr lang="en-US" sz="8800" dirty="0"/>
              <a:t>rural and whether land or buildings.</a:t>
            </a:r>
          </a:p>
          <a:p>
            <a:pPr marL="514350" indent="-514350" algn="just">
              <a:spcBef>
                <a:spcPts val="1800"/>
              </a:spcBef>
              <a:buFont typeface="+mj-lt"/>
              <a:buAutoNum type="arabicPeriod" startAt="6"/>
            </a:pPr>
            <a:r>
              <a:rPr lang="en-US" sz="8800" dirty="0" smtClean="0"/>
              <a:t>The </a:t>
            </a:r>
            <a:r>
              <a:rPr lang="en-US" sz="8800" dirty="0"/>
              <a:t>planning, measurement and management of construction works, including the estimation of costs.</a:t>
            </a:r>
          </a:p>
          <a:p>
            <a:pPr algn="just"/>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996578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Προσδιορισμός </a:t>
            </a:r>
            <a:endParaRPr lang="el-GR" dirty="0"/>
          </a:p>
        </p:txBody>
      </p:sp>
      <p:sp>
        <p:nvSpPr>
          <p:cNvPr id="3" name="Θέση περιεχομένου 2"/>
          <p:cNvSpPr>
            <a:spLocks noGrp="1"/>
          </p:cNvSpPr>
          <p:nvPr>
            <p:ph idx="1"/>
          </p:nvPr>
        </p:nvSpPr>
        <p:spPr>
          <a:xfrm>
            <a:off x="457200" y="1196752"/>
            <a:ext cx="8229600" cy="1584176"/>
          </a:xfrm>
        </p:spPr>
        <p:txBody>
          <a:bodyPr/>
          <a:lstStyle/>
          <a:p>
            <a:r>
              <a:rPr lang="el-GR" sz="2400" dirty="0" smtClean="0"/>
              <a:t>Της μορφής της γης,</a:t>
            </a:r>
          </a:p>
          <a:p>
            <a:r>
              <a:rPr lang="el-GR" sz="2400" dirty="0" smtClean="0"/>
              <a:t>Των διαστάσεων της γης,</a:t>
            </a:r>
          </a:p>
          <a:p>
            <a:r>
              <a:rPr lang="el-GR" sz="2400" dirty="0" smtClean="0"/>
              <a:t> Μελέτη του γήινου βαρυτικού πεδίου της γης.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grpSp>
        <p:nvGrpSpPr>
          <p:cNvPr id="25" name="Ομάδα 24"/>
          <p:cNvGrpSpPr/>
          <p:nvPr/>
        </p:nvGrpSpPr>
        <p:grpSpPr>
          <a:xfrm>
            <a:off x="827584" y="2996952"/>
            <a:ext cx="7214735" cy="2750856"/>
            <a:chOff x="827584" y="2996952"/>
            <a:chExt cx="7214735" cy="2750856"/>
          </a:xfrm>
        </p:grpSpPr>
        <p:sp>
          <p:nvSpPr>
            <p:cNvPr id="6" name="Έλλειψη 5"/>
            <p:cNvSpPr/>
            <p:nvPr/>
          </p:nvSpPr>
          <p:spPr>
            <a:xfrm>
              <a:off x="827584" y="2996952"/>
              <a:ext cx="2232248" cy="2232248"/>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Έλλειψη 6"/>
            <p:cNvSpPr/>
            <p:nvPr/>
          </p:nvSpPr>
          <p:spPr>
            <a:xfrm>
              <a:off x="3275856" y="2996952"/>
              <a:ext cx="2273267" cy="2232248"/>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9" name="Ευθύγραμμο βέλος σύνδεσης 8"/>
            <p:cNvCxnSpPr/>
            <p:nvPr/>
          </p:nvCxnSpPr>
          <p:spPr>
            <a:xfrm>
              <a:off x="3419872" y="3789040"/>
              <a:ext cx="2016224" cy="648072"/>
            </a:xfrm>
            <a:prstGeom prst="straightConnector1">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H="1">
              <a:off x="4052451" y="3157086"/>
              <a:ext cx="702429" cy="2000106"/>
            </a:xfrm>
            <a:prstGeom prst="straightConnector1">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5" name="Έλλειψη 14"/>
            <p:cNvSpPr/>
            <p:nvPr/>
          </p:nvSpPr>
          <p:spPr>
            <a:xfrm>
              <a:off x="5769052" y="3041015"/>
              <a:ext cx="2273267" cy="2232248"/>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Έλλειψη 15"/>
            <p:cNvSpPr/>
            <p:nvPr/>
          </p:nvSpPr>
          <p:spPr>
            <a:xfrm>
              <a:off x="6212691" y="3272860"/>
              <a:ext cx="879589" cy="10323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Έλλειψη 16"/>
            <p:cNvSpPr/>
            <p:nvPr/>
          </p:nvSpPr>
          <p:spPr>
            <a:xfrm>
              <a:off x="7273046" y="3401070"/>
              <a:ext cx="467306" cy="38796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Έλλειψη 17"/>
            <p:cNvSpPr/>
            <p:nvPr/>
          </p:nvSpPr>
          <p:spPr>
            <a:xfrm>
              <a:off x="6325718" y="4565306"/>
              <a:ext cx="766562" cy="5481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Έλλειψη 18"/>
            <p:cNvSpPr/>
            <p:nvPr/>
          </p:nvSpPr>
          <p:spPr>
            <a:xfrm>
              <a:off x="7110655" y="3958589"/>
              <a:ext cx="792088" cy="813030"/>
            </a:xfrm>
            <a:prstGeom prst="ellipse">
              <a:avLst/>
            </a:prstGeom>
            <a:pattFill prst="dkDnDiag">
              <a:fgClr>
                <a:schemeClr val="tx1"/>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1" name="Έλλειψη 20"/>
            <p:cNvSpPr/>
            <p:nvPr/>
          </p:nvSpPr>
          <p:spPr>
            <a:xfrm>
              <a:off x="5909008" y="4149080"/>
              <a:ext cx="319334" cy="296125"/>
            </a:xfrm>
            <a:prstGeom prst="ellipse">
              <a:avLst/>
            </a:prstGeom>
            <a:pattFill prst="wd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2" name="TextBox 21"/>
            <p:cNvSpPr txBox="1"/>
            <p:nvPr/>
          </p:nvSpPr>
          <p:spPr>
            <a:xfrm>
              <a:off x="1475656" y="5304688"/>
              <a:ext cx="1008112" cy="430887"/>
            </a:xfrm>
            <a:prstGeom prst="rect">
              <a:avLst/>
            </a:prstGeom>
            <a:noFill/>
          </p:spPr>
          <p:txBody>
            <a:bodyPr wrap="square" rtlCol="0">
              <a:spAutoFit/>
            </a:bodyPr>
            <a:lstStyle/>
            <a:p>
              <a:r>
                <a:rPr lang="el-GR" sz="2200" dirty="0" smtClean="0">
                  <a:latin typeface="+mn-lt"/>
                </a:rPr>
                <a:t>Σχήμα </a:t>
              </a:r>
              <a:endParaRPr lang="el-GR" sz="2200" dirty="0">
                <a:latin typeface="+mn-lt"/>
              </a:endParaRPr>
            </a:p>
          </p:txBody>
        </p:sp>
        <p:sp>
          <p:nvSpPr>
            <p:cNvPr id="23" name="TextBox 22"/>
            <p:cNvSpPr txBox="1"/>
            <p:nvPr/>
          </p:nvSpPr>
          <p:spPr>
            <a:xfrm>
              <a:off x="3746415" y="5301788"/>
              <a:ext cx="1363137" cy="430887"/>
            </a:xfrm>
            <a:prstGeom prst="rect">
              <a:avLst/>
            </a:prstGeom>
            <a:noFill/>
          </p:spPr>
          <p:txBody>
            <a:bodyPr wrap="square" rtlCol="0">
              <a:spAutoFit/>
            </a:bodyPr>
            <a:lstStyle/>
            <a:p>
              <a:r>
                <a:rPr lang="el-GR" sz="2200" dirty="0" smtClean="0">
                  <a:latin typeface="+mn-lt"/>
                </a:rPr>
                <a:t>Μέγεθος </a:t>
              </a:r>
              <a:endParaRPr lang="el-GR" sz="2200" dirty="0">
                <a:latin typeface="+mn-lt"/>
              </a:endParaRPr>
            </a:p>
          </p:txBody>
        </p:sp>
        <p:sp>
          <p:nvSpPr>
            <p:cNvPr id="24" name="TextBox 23"/>
            <p:cNvSpPr txBox="1"/>
            <p:nvPr/>
          </p:nvSpPr>
          <p:spPr>
            <a:xfrm>
              <a:off x="6207634" y="5316921"/>
              <a:ext cx="1695109" cy="430887"/>
            </a:xfrm>
            <a:prstGeom prst="rect">
              <a:avLst/>
            </a:prstGeom>
            <a:noFill/>
          </p:spPr>
          <p:txBody>
            <a:bodyPr wrap="square" rtlCol="0">
              <a:spAutoFit/>
            </a:bodyPr>
            <a:lstStyle/>
            <a:p>
              <a:r>
                <a:rPr lang="el-GR" sz="2200" dirty="0">
                  <a:latin typeface="+mn-lt"/>
                </a:rPr>
                <a:t>Π</a:t>
              </a:r>
              <a:r>
                <a:rPr lang="el-GR" sz="2200" dirty="0" smtClean="0">
                  <a:latin typeface="+mn-lt"/>
                </a:rPr>
                <a:t>υκνότητες </a:t>
              </a:r>
              <a:endParaRPr lang="el-GR" sz="2200" dirty="0">
                <a:latin typeface="+mn-lt"/>
              </a:endParaRPr>
            </a:p>
          </p:txBody>
        </p:sp>
      </p:grpSp>
    </p:spTree>
    <p:extLst>
      <p:ext uri="{BB962C8B-B14F-4D97-AF65-F5344CB8AC3E}">
        <p14:creationId xmlns:p14="http://schemas.microsoft.com/office/powerpoint/2010/main" val="31604334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Προσαρμοσμένο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415</TotalTime>
  <Words>1564</Words>
  <Application>Microsoft Office PowerPoint</Application>
  <PresentationFormat>Προβολή στην οθόνη (4:3)</PresentationFormat>
  <Paragraphs>255</Paragraphs>
  <Slides>29</Slides>
  <Notes>16</Notes>
  <HiddenSlides>0</HiddenSlides>
  <MMClips>0</MMClips>
  <ScaleCrop>false</ScaleCrop>
  <HeadingPairs>
    <vt:vector size="4" baseType="variant">
      <vt:variant>
        <vt:lpstr>Θέμα</vt:lpstr>
      </vt:variant>
      <vt:variant>
        <vt:i4>2</vt:i4>
      </vt:variant>
      <vt:variant>
        <vt:lpstr>Τίτλοι διαφανειών</vt:lpstr>
      </vt:variant>
      <vt:variant>
        <vt:i4>29</vt:i4>
      </vt:variant>
    </vt:vector>
  </HeadingPairs>
  <TitlesOfParts>
    <vt:vector size="31" baseType="lpstr">
      <vt:lpstr>OC_template_updated</vt:lpstr>
      <vt:lpstr>1_OC_template_updated</vt:lpstr>
      <vt:lpstr>Βασικές Αρχές Γεωδαισίας –Τοπογραφίας (Θ)</vt:lpstr>
      <vt:lpstr>Βασίλης Παγούνης Αναπληρωτής Καθηγητής</vt:lpstr>
      <vt:lpstr>Τοπογραφία (GEOMATICS)</vt:lpstr>
      <vt:lpstr>Ιστορικά</vt:lpstr>
      <vt:lpstr>«Σύγχρονη» τοπογραφία</vt:lpstr>
      <vt:lpstr>Τοπογράφος Μηχανικός  (International Federation of Surveyors)</vt:lpstr>
      <vt:lpstr>Αναλυτικά 1/2</vt:lpstr>
      <vt:lpstr>Αναλυτικά 2/2</vt:lpstr>
      <vt:lpstr>Προσδιορισμός </vt:lpstr>
      <vt:lpstr>Εντοπισμός τοποθεσίας 1/2</vt:lpstr>
      <vt:lpstr>Εντοπισμός τοποθεσίας 2/2</vt:lpstr>
      <vt:lpstr>Τοπογράφοι του 1922</vt:lpstr>
      <vt:lpstr>Φλοιός γης και πλάκες</vt:lpstr>
      <vt:lpstr>Κατακόρυφος δείκτης μέτρησης</vt:lpstr>
      <vt:lpstr>Γήινη Σφαίρα</vt:lpstr>
      <vt:lpstr>Προσδιορισμός θέσης σημείου Αποχές του επιπέδου από τη σφαιρική επιφάνεια  </vt:lpstr>
      <vt:lpstr> Παραδοχή της Παραλληλίας των κατακορύφων στις τοπογραφικές εργασίες  (μη  παραλληλία των κατακορύφων) 1/2 </vt:lpstr>
      <vt:lpstr>Τιμές των γωνιών α μεταξύ των κατακορύφων στο P και στα Pi ανάλογα με τις υψομετρικές διαφορές 2/2</vt:lpstr>
      <vt:lpstr>Υπολογισμός περιφέρειας γης από Ερατοσθένη</vt:lpstr>
      <vt:lpstr>Υποθέσεις Ερατοσθένη για υπολογισμό</vt:lpstr>
      <vt:lpstr>Εξέλιξη της αντίληψης για το σχήμα της γης</vt:lpstr>
      <vt:lpstr>Μαθηματικά μοντέλα βάσει σχήματος γης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Elenh Xoumh</dc:creator>
  <cp:lastModifiedBy>natasakar new</cp:lastModifiedBy>
  <cp:revision>49</cp:revision>
  <dcterms:created xsi:type="dcterms:W3CDTF">2013-12-23T12:38:40Z</dcterms:created>
  <dcterms:modified xsi:type="dcterms:W3CDTF">2015-11-05T11:10:26Z</dcterms:modified>
</cp:coreProperties>
</file>