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6" r:id="rId19"/>
    <p:sldId id="273" r:id="rId20"/>
  </p:sldIdLst>
  <p:sldSz cx="9144000" cy="6858000" type="screen4x3"/>
  <p:notesSz cx="7104063" cy="10234613"/>
  <p:custDataLst>
    <p:tags r:id="rId2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3" autoAdjust="0"/>
    <p:restoredTop sz="86443" autoAdjust="0"/>
  </p:normalViewPr>
  <p:slideViewPr>
    <p:cSldViewPr>
      <p:cViewPr varScale="1">
        <p:scale>
          <a:sx n="97" d="100"/>
          <a:sy n="97" d="100"/>
        </p:scale>
        <p:origin x="-19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20/3/2015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20/3/2015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54456-433F-438A-B44F-8951BFEDE7E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48B1B5-1367-456B-90BC-CCB844B0D5D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46F8CB-FCDC-41A8-96F3-7231F5DF15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10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78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62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0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78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32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362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000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05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4F8E7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4F8E7"/>
              </a:gs>
              <a:gs pos="91000">
                <a:srgbClr val="F4F8E7"/>
              </a:gs>
              <a:gs pos="100000">
                <a:srgbClr val="F4F8E7">
                  <a:alpha val="14000"/>
                </a:srgbClr>
              </a:gs>
            </a:gsLst>
            <a:lin ang="5400000" scaled="1"/>
          </a:gra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203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34A91-F0AD-49F2-9EB5-AF10614CBCC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5443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7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28524" y="1340768"/>
            <a:ext cx="8286953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Συστήματα Θεματικής Πρόσβασης (Θ)</a:t>
            </a:r>
            <a:endParaRPr lang="el-GR" sz="1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11561" y="3096543"/>
            <a:ext cx="8004954" cy="1752600"/>
          </a:xfrm>
        </p:spPr>
        <p:txBody>
          <a:bodyPr>
            <a:normAutofit/>
          </a:bodyPr>
          <a:lstStyle/>
          <a:p>
            <a:r>
              <a:rPr lang="el-GR" sz="2700" b="1" dirty="0" smtClean="0"/>
              <a:t>Ενότητα 8</a:t>
            </a:r>
            <a:r>
              <a:rPr lang="el-GR" sz="2700" dirty="0" smtClean="0"/>
              <a:t>:</a:t>
            </a:r>
            <a:r>
              <a:rPr lang="en-US" sz="2700" dirty="0" smtClean="0"/>
              <a:t> </a:t>
            </a:r>
            <a:r>
              <a:rPr lang="el-GR" sz="2700" dirty="0" smtClean="0"/>
              <a:t>Θεματικές επικεφαλίδες</a:t>
            </a:r>
            <a:endParaRPr lang="en-US" sz="2700" dirty="0" smtClean="0"/>
          </a:p>
          <a:p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l-GR" sz="2400" dirty="0"/>
              <a:t>Δάφνη Κυριάκη-Μάνεση</a:t>
            </a:r>
          </a:p>
          <a:p>
            <a:pPr>
              <a:spcBef>
                <a:spcPts val="0"/>
              </a:spcBef>
            </a:pPr>
            <a:r>
              <a:rPr lang="el-GR" sz="2400" dirty="0"/>
              <a:t>Τμήμα Βιβλιοθηκονομίας</a:t>
            </a:r>
            <a:r>
              <a:rPr lang="en-US" sz="2400" dirty="0"/>
              <a:t> </a:t>
            </a:r>
            <a:r>
              <a:rPr lang="el-GR" sz="2400" dirty="0"/>
              <a:t>και Συστημάτων Πληροφόρησης</a:t>
            </a:r>
          </a:p>
        </p:txBody>
      </p:sp>
      <p:pic>
        <p:nvPicPr>
          <p:cNvPr id="11" name="Picture 10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2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61767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4" name="Picture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5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Επέκταση θεματικών επικεφαλίδων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Σημειώνουμε την έννοια </a:t>
            </a:r>
          </a:p>
          <a:p>
            <a:r>
              <a:rPr lang="el-GR" sz="2800" dirty="0" smtClean="0"/>
              <a:t>Προσδιορίζουμε τη μορφή της επικεφαλίδας ακολουθώντας τους κανόνες δόμησης</a:t>
            </a:r>
          </a:p>
          <a:p>
            <a:r>
              <a:rPr lang="el-GR" sz="2800" dirty="0" smtClean="0"/>
              <a:t>Κρατάμε την επικεφαλίδα «υπό αίρεση» για να δούμε αν μέσα σε εύλογο χρονικό διάστημα θα προκύψουν άλλα τεκμήρια που να δικαιολογούν την προσθήκη της επικεφαλίδας</a:t>
            </a:r>
          </a:p>
          <a:p>
            <a:r>
              <a:rPr lang="el-GR" sz="2800" dirty="0" smtClean="0"/>
              <a:t>Ενημερώνουμε το φορέα που παράγει τον κατάλογο των καθιερωμένων επικεφαλίδων και</a:t>
            </a:r>
          </a:p>
          <a:p>
            <a:r>
              <a:rPr lang="el-GR" sz="2800" dirty="0" smtClean="0"/>
              <a:t>Περιμένουμε την έγκριση του υπεύθυνου φορέα</a:t>
            </a:r>
          </a:p>
          <a:p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2095-FC09-48ED-8635-29232688293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2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Κυριότερες «θεματικές επικεφαλίδες»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LCSH</a:t>
            </a:r>
          </a:p>
          <a:p>
            <a:r>
              <a:rPr lang="en-US" dirty="0" smtClean="0"/>
              <a:t>Sears List of Subject Headings</a:t>
            </a:r>
          </a:p>
          <a:p>
            <a:r>
              <a:rPr lang="el-GR" dirty="0" smtClean="0"/>
              <a:t>ΕΒΕ</a:t>
            </a:r>
          </a:p>
          <a:p>
            <a:r>
              <a:rPr lang="en-US" dirty="0" smtClean="0"/>
              <a:t>NLM MESH</a:t>
            </a:r>
          </a:p>
          <a:p>
            <a:r>
              <a:rPr lang="en-US" dirty="0" smtClean="0"/>
              <a:t>MESH Hellas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2095-FC09-48ED-8635-29232688293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9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/>
              <a:t>Δημιουργώ θεματικές επικεφαλίδες</a:t>
            </a:r>
            <a:endParaRPr lang="en-US" sz="4000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400" b="1" dirty="0"/>
              <a:t>$a </a:t>
            </a:r>
            <a:r>
              <a:rPr lang="el-GR" sz="2400" dirty="0"/>
              <a:t>Καταλογογράφηση, Περιγραφική </a:t>
            </a:r>
          </a:p>
          <a:p>
            <a:r>
              <a:rPr lang="el-GR" sz="2400" b="1" dirty="0"/>
              <a:t>$a </a:t>
            </a:r>
            <a:r>
              <a:rPr lang="el-GR" sz="2400" dirty="0"/>
              <a:t>Descriptive cataloging </a:t>
            </a:r>
          </a:p>
          <a:p>
            <a:r>
              <a:rPr lang="el-GR" sz="2400" b="1" dirty="0"/>
              <a:t>$a </a:t>
            </a:r>
            <a:r>
              <a:rPr lang="el-GR" sz="2400" dirty="0"/>
              <a:t>Βιβλιοθήκες</a:t>
            </a:r>
            <a:r>
              <a:rPr lang="el-GR" sz="2400" b="1" dirty="0"/>
              <a:t> $x </a:t>
            </a:r>
            <a:r>
              <a:rPr lang="el-GR" sz="2400" dirty="0"/>
              <a:t>Διοίκηση και οργάνωση </a:t>
            </a:r>
          </a:p>
          <a:p>
            <a:r>
              <a:rPr lang="el-GR" sz="2400" b="1" dirty="0"/>
              <a:t>$a </a:t>
            </a:r>
            <a:r>
              <a:rPr lang="el-GR" sz="2400" dirty="0"/>
              <a:t>Library administration </a:t>
            </a:r>
          </a:p>
          <a:p>
            <a:r>
              <a:rPr lang="el-GR" sz="2400" b="1" dirty="0"/>
              <a:t>$a </a:t>
            </a:r>
            <a:r>
              <a:rPr lang="el-GR" sz="2400" dirty="0"/>
              <a:t>Ταξινομικό δεκαδικό σύστημα Dewey </a:t>
            </a:r>
          </a:p>
          <a:p>
            <a:endParaRPr lang="el-GR" sz="2400" dirty="0"/>
          </a:p>
          <a:p>
            <a:r>
              <a:rPr lang="en-US" sz="2400" b="1" dirty="0"/>
              <a:t>$a</a:t>
            </a:r>
            <a:r>
              <a:rPr lang="el-GR" sz="2400" dirty="0"/>
              <a:t>  Βιβλιοθήκες, Ιδιωτικές </a:t>
            </a:r>
            <a:r>
              <a:rPr lang="en-US" sz="2400" dirty="0"/>
              <a:t>$x</a:t>
            </a:r>
            <a:r>
              <a:rPr lang="el-GR" sz="2400" dirty="0"/>
              <a:t> Διοίκηση και Οργάνωση</a:t>
            </a:r>
            <a:endParaRPr lang="en-US" sz="24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EA88-9FD8-4B4C-9BAB-E1A24FB202C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571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472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Δάφνη </a:t>
            </a:r>
            <a:r>
              <a:rPr lang="el-GR" sz="2000" dirty="0" err="1" smtClean="0"/>
              <a:t>Κυριάκη</a:t>
            </a:r>
            <a:r>
              <a:rPr lang="el-GR" sz="2000" dirty="0" smtClean="0"/>
              <a:t>-</a:t>
            </a:r>
            <a:r>
              <a:rPr lang="el-GR" sz="2000" dirty="0" err="1" smtClean="0"/>
              <a:t>Μάνεση</a:t>
            </a:r>
            <a:r>
              <a:rPr lang="el-GR" sz="2000" dirty="0" smtClean="0"/>
              <a:t> </a:t>
            </a:r>
            <a:r>
              <a:rPr lang="el-GR" sz="2000" dirty="0" smtClean="0"/>
              <a:t>2014. Δάφνη </a:t>
            </a:r>
            <a:r>
              <a:rPr lang="el-GR" sz="2000" dirty="0" err="1" smtClean="0"/>
              <a:t>Κυριάκη</a:t>
            </a:r>
            <a:r>
              <a:rPr lang="el-GR" sz="2000" dirty="0" smtClean="0"/>
              <a:t>-</a:t>
            </a:r>
            <a:r>
              <a:rPr lang="el-GR" sz="2000" dirty="0" err="1" smtClean="0"/>
              <a:t>Μάνεση</a:t>
            </a:r>
            <a:r>
              <a:rPr lang="el-GR" sz="2000" dirty="0" smtClean="0"/>
              <a:t> </a:t>
            </a:r>
            <a:r>
              <a:rPr lang="el-GR" sz="2000" dirty="0" smtClean="0"/>
              <a:t>2014. </a:t>
            </a:r>
            <a:r>
              <a:rPr lang="el-GR" sz="2000" dirty="0"/>
              <a:t>«Συστήματα Θεματικής </a:t>
            </a:r>
            <a:r>
              <a:rPr lang="el-GR" sz="2000" dirty="0" smtClean="0"/>
              <a:t>Πρόσβασης (Θ). </a:t>
            </a:r>
            <a:r>
              <a:rPr lang="el-GR" sz="2000" dirty="0"/>
              <a:t>Ενότητα 8:</a:t>
            </a:r>
            <a:r>
              <a:rPr lang="en-US" sz="2000" dirty="0"/>
              <a:t> </a:t>
            </a:r>
            <a:r>
              <a:rPr lang="el-GR" sz="2000" dirty="0"/>
              <a:t>Θεματικές </a:t>
            </a:r>
            <a:r>
              <a:rPr lang="el-GR" sz="2000" dirty="0" smtClean="0"/>
              <a:t>επικεφαλίδες».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19684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62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παρά μόνο εάν ζητηθεί εκ νέου άδεια από το δημιουργό.</a:t>
            </a:r>
            <a:endParaRPr lang="el-GR" sz="32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δημιουργού. 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</a:t>
            </a: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δημιουργία παραγώγων του έργου.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η δημιουργία παραγώγων του.</a:t>
            </a:r>
            <a:endParaRPr lang="el-GR" sz="32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 </a:t>
            </a: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CC0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 Domain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ως κοινό κτήμα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χωρίς σήμανση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5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7578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Θεματικές επικεφαλίδες</a:t>
            </a: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Ελεγχόμενο λεξιλόγιο που αποδίδει έναν μόνο όρο</a:t>
            </a:r>
            <a:r>
              <a:rPr lang="el-GR" dirty="0" smtClean="0"/>
              <a:t> </a:t>
            </a:r>
            <a:r>
              <a:rPr lang="el-GR" b="1" dirty="0" smtClean="0"/>
              <a:t>για να περιγράψει ένα θέμα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Παράδειγμα</a:t>
            </a:r>
          </a:p>
          <a:p>
            <a:pPr lvl="1"/>
            <a:r>
              <a:rPr lang="el-GR" dirty="0" smtClean="0"/>
              <a:t>Ελληνική Επανάσταση</a:t>
            </a:r>
          </a:p>
          <a:p>
            <a:pPr lvl="1"/>
            <a:r>
              <a:rPr lang="el-GR" dirty="0" smtClean="0"/>
              <a:t>Επανάσταση του 1821</a:t>
            </a:r>
          </a:p>
          <a:p>
            <a:pPr lvl="1"/>
            <a:r>
              <a:rPr lang="el-GR" dirty="0" smtClean="0"/>
              <a:t>Εθνικός Ξεσηκωμός</a:t>
            </a:r>
          </a:p>
          <a:p>
            <a:pPr lvl="1"/>
            <a:r>
              <a:rPr lang="el-GR" dirty="0" smtClean="0"/>
              <a:t>Επανάσταση, Ελληνική</a:t>
            </a:r>
          </a:p>
          <a:p>
            <a:pPr lvl="1"/>
            <a:r>
              <a:rPr lang="el-GR" dirty="0" smtClean="0"/>
              <a:t>Εθνική Παλιγγενεσία</a:t>
            </a:r>
          </a:p>
          <a:p>
            <a:pPr lvl="1"/>
            <a:endParaRPr lang="en-US" b="1" dirty="0" smtClean="0"/>
          </a:p>
          <a:p>
            <a:r>
              <a:rPr lang="el-GR" dirty="0" smtClean="0"/>
              <a:t>&lt;</a:t>
            </a:r>
            <a:r>
              <a:rPr lang="el-GR" b="1" dirty="0" smtClean="0">
                <a:solidFill>
                  <a:srgbClr val="820000"/>
                </a:solidFill>
              </a:rPr>
              <a:t>Ελλάδα—Ιστορία— Επανάσταση του 1821</a:t>
            </a:r>
            <a:r>
              <a:rPr lang="el-GR" dirty="0" smtClean="0"/>
              <a:t>&gt;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175-674C-4786-9551-782415E31B5C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6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Υποδιαιρέσεις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&lt;Ελλάδα- Ιστορία – Επανάσταση του 1821 – </a:t>
            </a:r>
            <a:r>
              <a:rPr lang="el-GR" b="1" dirty="0" smtClean="0">
                <a:solidFill>
                  <a:srgbClr val="820000"/>
                </a:solidFill>
              </a:rPr>
              <a:t>Μάχες</a:t>
            </a:r>
            <a:r>
              <a:rPr lang="el-GR" dirty="0" smtClean="0"/>
              <a:t>&gt;</a:t>
            </a:r>
          </a:p>
          <a:p>
            <a:r>
              <a:rPr lang="el-GR" dirty="0" smtClean="0"/>
              <a:t>&lt;Μεσολόγγι (Αιτωλοακαρνανία) – Ιστορία – Επανάσταση του 1821- </a:t>
            </a:r>
            <a:r>
              <a:rPr lang="el-GR" b="1" dirty="0" smtClean="0">
                <a:solidFill>
                  <a:srgbClr val="820000"/>
                </a:solidFill>
              </a:rPr>
              <a:t>Πρώτη Πολιορκία, 1822</a:t>
            </a:r>
            <a:r>
              <a:rPr lang="el-GR" dirty="0" smtClean="0"/>
              <a:t>&gt;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2095-FC09-48ED-8635-2923268829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7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επικεφαλίδων</a:t>
            </a:r>
            <a:endParaRPr lang="el-GR" dirty="0"/>
          </a:p>
        </p:txBody>
      </p:sp>
      <p:graphicFrame>
        <p:nvGraphicFramePr>
          <p:cNvPr id="6" name="Content Placeholder 5" descr="πίνακας τύπων επικεφαλίδων και παραδείγματα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876873"/>
              </p:ext>
            </p:extLst>
          </p:nvPr>
        </p:nvGraphicFramePr>
        <p:xfrm>
          <a:off x="354360" y="1196752"/>
          <a:ext cx="8435280" cy="48235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217640"/>
                <a:gridCol w="4217640"/>
              </a:tblGrid>
              <a:tr h="5658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Τύποι επικεφαλίδων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Παράδειγμα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5658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Μονολεκτικές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&lt;Ζώα&gt;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58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Δύο λέξεις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&lt;Κατοικίδια ζώα&gt;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58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Δύο λέξεις με αναστροφή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&lt;Ζώα, Μυθικά&gt;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2783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Τρεις λέξεις +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&lt;Ζώα στη Βίβλο&gt; (φυσική σειρά των λέξεων)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&lt;Άνθρωπος και ζώα&gt; (εκφράζει σχέση)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&lt;Ζώα, Μυθικά&gt; (αναστροφή)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/>
                        <a:t>&lt;Ζώα, μύθοι και Ιστορίες των&gt; (αντιστροφή και συσχετισμός)</a:t>
                      </a:r>
                      <a:endParaRPr lang="el-GR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2095-FC09-48ED-8635-2923268829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14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Υποδιαιρέσεις επικεφαλίδων</a:t>
            </a:r>
            <a:endParaRPr lang="el-GR" dirty="0"/>
          </a:p>
        </p:txBody>
      </p:sp>
      <p:graphicFrame>
        <p:nvGraphicFramePr>
          <p:cNvPr id="5" name="Table 4" descr="πίνακας υποδιαιρέσεων κεφαλίδων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31774"/>
              </p:ext>
            </p:extLst>
          </p:nvPr>
        </p:nvGraphicFramePr>
        <p:xfrm>
          <a:off x="467544" y="1412776"/>
          <a:ext cx="8208912" cy="3657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07439"/>
                <a:gridCol w="6001473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b="0" dirty="0" smtClean="0"/>
                        <a:t>Θεματικές:</a:t>
                      </a:r>
                      <a:endParaRPr lang="el-GR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dirty="0" smtClean="0"/>
                        <a:t>&lt;Αρχαιολογία – Χρονολόγηση&gt;</a:t>
                      </a:r>
                    </a:p>
                    <a:p>
                      <a:endParaRPr lang="el-GR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Μορφής: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&lt;Αρχαιολογία – Εγκυκλοπαίδειες και  Λεξικά&gt;</a:t>
                      </a:r>
                    </a:p>
                    <a:p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Χρονολογικές: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230563" marR="0" indent="-3230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&lt;Αρχαιολογία – Ιστορία – Πρώιμες εργασίες μέχρι το 1800&gt;</a:t>
                      </a:r>
                    </a:p>
                    <a:p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Γεωγραφικές: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&lt;Αρχαιολογία – Αίγυπτος&gt;</a:t>
                      </a:r>
                    </a:p>
                    <a:p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2095-FC09-48ED-8635-2923268829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1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Πρότυπα υποδιαιρέσεων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l-GR" sz="2800" b="1" dirty="0" smtClean="0">
                <a:solidFill>
                  <a:srgbClr val="820000"/>
                </a:solidFill>
              </a:rPr>
              <a:t>Ονόματα που αποτελούν μέρη ενός συνόλου</a:t>
            </a:r>
          </a:p>
          <a:p>
            <a:r>
              <a:rPr lang="el-GR" sz="2800" dirty="0" smtClean="0"/>
              <a:t>&lt;Τεχνολογικά Ιδρύματα – </a:t>
            </a:r>
            <a:r>
              <a:rPr lang="el-GR" sz="2800" b="1" dirty="0" smtClean="0">
                <a:solidFill>
                  <a:srgbClr val="820000"/>
                </a:solidFill>
              </a:rPr>
              <a:t>Τεχνολογικό Εκπαιδευτικό Ίδρυμα Αθήνας (ΤΕΙ Αθήνας)</a:t>
            </a:r>
            <a:r>
              <a:rPr lang="el-GR" sz="2800" dirty="0" smtClean="0"/>
              <a:t>&gt;</a:t>
            </a:r>
          </a:p>
          <a:p>
            <a:r>
              <a:rPr lang="el-GR" sz="2800" dirty="0" smtClean="0"/>
              <a:t>&lt;Τεχνολογικά Ιδρύματα- Τεχνολογικό Εκπαιδευτικό Ίδρυμα Αθήνας (ΤΕΙ Αθήνας) – </a:t>
            </a:r>
            <a:r>
              <a:rPr lang="el-GR" sz="2800" b="1" dirty="0" smtClean="0">
                <a:solidFill>
                  <a:srgbClr val="820000"/>
                </a:solidFill>
              </a:rPr>
              <a:t>Σχολή Διοίκησης και Οικονομίας</a:t>
            </a:r>
            <a:r>
              <a:rPr lang="el-GR" sz="2800" dirty="0" smtClean="0"/>
              <a:t>&gt;</a:t>
            </a:r>
          </a:p>
          <a:p>
            <a:r>
              <a:rPr lang="el-GR" sz="2800" dirty="0" smtClean="0"/>
              <a:t>Αλλά και απευθείας στο ειδικότερο</a:t>
            </a:r>
          </a:p>
          <a:p>
            <a:r>
              <a:rPr lang="el-GR" sz="2800" dirty="0" smtClean="0"/>
              <a:t>&lt;</a:t>
            </a:r>
            <a:r>
              <a:rPr lang="el-GR" sz="2800" b="1" dirty="0" smtClean="0">
                <a:solidFill>
                  <a:srgbClr val="820000"/>
                </a:solidFill>
              </a:rPr>
              <a:t>Τεχνολογικό Εκπαιδευτικό Ίδρυμα Αθήνας (ΤΕΙ Αθήνας) – Περιοδικά</a:t>
            </a:r>
            <a:r>
              <a:rPr lang="el-GR" sz="2800" dirty="0" smtClean="0"/>
              <a:t>&gt;</a:t>
            </a:r>
          </a:p>
          <a:p>
            <a:endParaRPr lang="el-GR" sz="2800" dirty="0" smtClean="0"/>
          </a:p>
          <a:p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2095-FC09-48ED-8635-2923268829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5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Χαρακτηριστικά επικεφαλίδων</a:t>
            </a:r>
            <a:endParaRPr lang="en-US" sz="3600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l-GR" sz="2800" dirty="0" smtClean="0"/>
              <a:t>Τυποποίηση των χρησιμοποιούμενων όρων για ενιαία χρήση από τις βιβλιοθήκες μιας γλωσσικής ομάδας. </a:t>
            </a:r>
          </a:p>
          <a:p>
            <a:pPr lvl="0"/>
            <a:r>
              <a:rPr lang="el-GR" sz="2800" dirty="0" smtClean="0"/>
              <a:t>Παραπομπές, δηλαδή παραπέμπουν από ένα μη χρησιμοποιούμενο όρο προς ένα χρησιμοποιούμενο.</a:t>
            </a:r>
          </a:p>
          <a:p>
            <a:pPr lvl="0"/>
            <a:r>
              <a:rPr lang="el-GR" sz="2800" dirty="0" smtClean="0"/>
              <a:t>Σχηματισμός από αλυσίδες όρων </a:t>
            </a:r>
          </a:p>
          <a:p>
            <a:pPr lvl="1"/>
            <a:r>
              <a:rPr lang="el-GR" sz="2200" dirty="0" smtClean="0"/>
              <a:t>Έννοιες και υποδιαιρέσεις εννοιών</a:t>
            </a:r>
          </a:p>
          <a:p>
            <a:pPr lvl="1"/>
            <a:r>
              <a:rPr lang="el-GR" sz="2200" dirty="0" smtClean="0"/>
              <a:t>Μορφές, </a:t>
            </a:r>
          </a:p>
          <a:p>
            <a:pPr lvl="1"/>
            <a:r>
              <a:rPr lang="el-GR" sz="2200" dirty="0" smtClean="0"/>
              <a:t>Ιστορικές περιόδους </a:t>
            </a:r>
          </a:p>
          <a:p>
            <a:pPr lvl="1"/>
            <a:r>
              <a:rPr lang="el-GR" sz="2200" dirty="0" smtClean="0"/>
              <a:t>Γεωγραφικούς προσδιορισμούς</a:t>
            </a:r>
          </a:p>
          <a:p>
            <a:pPr lvl="0"/>
            <a:r>
              <a:rPr lang="el-GR" sz="2800" dirty="0" smtClean="0"/>
              <a:t>Έχουν ιεραρχικούς συσχετισμούς όπου παρουσιάζεται πρώτα ο γενικότερος όρος και ακολουθούν οι υποδιαιρέσεις του πχ. </a:t>
            </a:r>
          </a:p>
          <a:p>
            <a:pPr lvl="1"/>
            <a:r>
              <a:rPr lang="el-GR" sz="2200" dirty="0" smtClean="0"/>
              <a:t>&lt;Λογοτεχνία &gt;</a:t>
            </a:r>
          </a:p>
          <a:p>
            <a:pPr lvl="2"/>
            <a:r>
              <a:rPr lang="el-GR" sz="1900" dirty="0" smtClean="0"/>
              <a:t>&lt;Νεοελληνική λογοτεχνία&gt;</a:t>
            </a:r>
            <a:endParaRPr lang="el-GR" sz="19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B14D2-693D-4C23-BDAE-DC0FA134F5E1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98144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Επιπλέον χαρακτηριστικά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2800" dirty="0" smtClean="0"/>
              <a:t>Οι θεματικές επικεφαλίδες δεν έχουν επιστημονική εξειδίκευση αλλά είναι συνήθως λεξιλόγια που καλύπτουν κάθε επιστημονικό κλάδο.</a:t>
            </a:r>
          </a:p>
          <a:p>
            <a:r>
              <a:rPr lang="el-GR" sz="2800" dirty="0" smtClean="0"/>
              <a:t>Οι θεματικές επικεφαλίδες είναι στη γλώσσα της βιβλιοθήκης που τις παράγει και δεν έχουν την αντίστοιχη αγγλική ή σε άλλη γλώσσα επικεφαλίδα </a:t>
            </a:r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2095-FC09-48ED-8635-2923268829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0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Θεματικές </a:t>
            </a:r>
            <a:r>
              <a:rPr lang="el-GR" dirty="0" smtClean="0"/>
              <a:t>επικεφαλίδες: διάταξη στο σύνολο του λεξιλογίου</a:t>
            </a:r>
            <a:endParaRPr lang="en-US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Ε</a:t>
            </a:r>
            <a:r>
              <a:rPr lang="el-GR" dirty="0"/>
              <a:t>κπαίδευση, δευτεροβάθμια</a:t>
            </a:r>
            <a:endParaRPr lang="el-GR" b="1" dirty="0"/>
          </a:p>
          <a:p>
            <a:r>
              <a:rPr lang="el-GR" b="1" dirty="0"/>
              <a:t>Ε</a:t>
            </a:r>
            <a:r>
              <a:rPr lang="el-GR" dirty="0"/>
              <a:t>κπαίδευση, επαγγελματική</a:t>
            </a:r>
            <a:endParaRPr lang="el-GR" b="1" dirty="0"/>
          </a:p>
          <a:p>
            <a:r>
              <a:rPr lang="el-GR" b="1" dirty="0"/>
              <a:t>Ε</a:t>
            </a:r>
            <a:r>
              <a:rPr lang="el-GR" dirty="0"/>
              <a:t>κπαίδευση, πρωτοβάθμια</a:t>
            </a:r>
            <a:endParaRPr lang="el-GR" b="1" dirty="0"/>
          </a:p>
          <a:p>
            <a:r>
              <a:rPr lang="el-GR" b="1" dirty="0"/>
              <a:t>Ε</a:t>
            </a:r>
            <a:r>
              <a:rPr lang="el-GR" dirty="0"/>
              <a:t>κπαίδευση, τριτοβάθμια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0D8E-E65F-4687-97C4-5EB17E8193CD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5789ede65bf3f3bb1147e7294b20b1b66a9db2"/>
  <p:tag name="ARTICULATE_PROJECT_OPEN" val="0"/>
  <p:tag name="ISPRING_RESOURCE_PATHS_HASH_PRESENTER" val="942d673c265cff1316bbf3b48161766bc9d6e7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1004</Words>
  <Application>Microsoft Office PowerPoint</Application>
  <PresentationFormat>On-screen Show (4:3)</PresentationFormat>
  <Paragraphs>157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OC_template_updated</vt:lpstr>
      <vt:lpstr>1_OC_template_updated</vt:lpstr>
      <vt:lpstr>Συστήματα Θεματικής Πρόσβασης (Θ)</vt:lpstr>
      <vt:lpstr>Θεματικές επικεφαλίδες</vt:lpstr>
      <vt:lpstr>Υποδιαιρέσεις</vt:lpstr>
      <vt:lpstr>Τύποι επικεφαλίδων</vt:lpstr>
      <vt:lpstr>Υποδιαιρέσεις επικεφαλίδων</vt:lpstr>
      <vt:lpstr>Πρότυπα υποδιαιρέσεων</vt:lpstr>
      <vt:lpstr>Χαρακτηριστικά επικεφαλίδων</vt:lpstr>
      <vt:lpstr>Επιπλέον χαρακτηριστικά</vt:lpstr>
      <vt:lpstr>Θεματικές επικεφαλίδες: διάταξη στο σύνολο του λεξιλογίου</vt:lpstr>
      <vt:lpstr>Επέκταση θεματικών επικεφαλίδων</vt:lpstr>
      <vt:lpstr>Κυριότερες «θεματικές επικεφαλίδες»</vt:lpstr>
      <vt:lpstr>Δημιουργώ θεματικές επικεφαλίδες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alex</cp:lastModifiedBy>
  <cp:revision>23</cp:revision>
  <dcterms:created xsi:type="dcterms:W3CDTF">2013-03-04T13:35:19Z</dcterms:created>
  <dcterms:modified xsi:type="dcterms:W3CDTF">2015-03-20T09:35:26Z</dcterms:modified>
</cp:coreProperties>
</file>