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1" r:id="rId3"/>
    <p:sldId id="268" r:id="rId4"/>
    <p:sldId id="269" r:id="rId5"/>
    <p:sldId id="270" r:id="rId6"/>
    <p:sldId id="271" r:id="rId7"/>
    <p:sldId id="272" r:id="rId8"/>
    <p:sldId id="282" r:id="rId9"/>
    <p:sldId id="273" r:id="rId10"/>
    <p:sldId id="274" r:id="rId11"/>
    <p:sldId id="275" r:id="rId12"/>
    <p:sldId id="283" r:id="rId13"/>
    <p:sldId id="284" r:id="rId14"/>
    <p:sldId id="285" r:id="rId15"/>
    <p:sldId id="286" r:id="rId16"/>
    <p:sldId id="287" r:id="rId17"/>
    <p:sldId id="294" r:id="rId18"/>
    <p:sldId id="288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299" r:id="rId29"/>
    <p:sldId id="257" r:id="rId30"/>
    <p:sldId id="262" r:id="rId31"/>
    <p:sldId id="264" r:id="rId32"/>
    <p:sldId id="300" r:id="rId33"/>
    <p:sldId id="301" r:id="rId34"/>
    <p:sldId id="266" r:id="rId35"/>
    <p:sldId id="267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Ιστοπαθολογία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Παθήσεις Γεννητικού Συστήματος Ανδρός</a:t>
            </a:r>
            <a:endParaRPr lang="en-US" sz="2800" dirty="0" smtClean="0"/>
          </a:p>
          <a:p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Αδενοκαρκίνωμα </a:t>
            </a:r>
            <a:r>
              <a:rPr lang="el-GR" dirty="0"/>
              <a:t>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Iστολογική εικόνα αδενοκαρκινώματος προστάτη στο αριστερό τμήμα της εικόνας και φυσιολογικού προστατικού ιστού στο δεξί τμήμα της εικόνας.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88840"/>
            <a:ext cx="688174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5931734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537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Αδενοκαρκίνωμα </a:t>
            </a:r>
            <a:r>
              <a:rPr lang="el-GR" dirty="0" smtClean="0"/>
              <a:t>προστάτη </a:t>
            </a:r>
            <a:r>
              <a:rPr lang="el-GR" dirty="0"/>
              <a:t>(Grade II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Ιστολογική </a:t>
            </a:r>
            <a:r>
              <a:rPr lang="el-GR" sz="2000" dirty="0"/>
              <a:t>εικόνα αδενοκαρκινώματος προστάτη μέσης κακοήθειας (Grade II), σε μεγάλη μεγέθυνση (χ200). Τα νεοπλασματικά κύτταρα σχηματίζουν σωληνώδεις σχηματισμούς, αναγνωριζόμενους ως αδένια, ενώ απουσιάζει ο ενδιάμεσος ινομυώδης ιστός (back to back orientation), και παρατηρούνται υπερχρωματικοί πυρήνες (έντονα μπλέ).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578665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3731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77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Αδενοκαρκίνωμα </a:t>
            </a:r>
            <a:r>
              <a:rPr lang="el-GR" dirty="0" smtClean="0"/>
              <a:t>προστάτη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Παρουσία ευδιακρίτων πυρηνίων στους πυρήνες προστατικού αδενοκαρκινώματος, χαρακτηριστική του αδενοκαρκινώματος.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6265441" cy="370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5762355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1434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Αδενοκαρκίνωμα </a:t>
            </a:r>
            <a:r>
              <a:rPr lang="el-GR" dirty="0" smtClean="0"/>
              <a:t>προστάτη </a:t>
            </a:r>
            <a:r>
              <a:rPr lang="el-GR" sz="3600" b="0" dirty="0" smtClean="0">
                <a:solidFill>
                  <a:prstClr val="black"/>
                </a:solidFill>
              </a:rPr>
              <a:t>2</a:t>
            </a:r>
            <a:r>
              <a:rPr lang="el-GR" sz="3600" b="0" dirty="0" smtClean="0">
                <a:solidFill>
                  <a:prstClr val="black"/>
                </a:solidFill>
              </a:rPr>
              <a:t>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Παρουσία πυρηνίων και μιτωτικών μορφών στα κύτταρα αδενοκαρκινώματος προστάτη χαμηλής κυτταρικής διαφοροποίησης (Grade III), σε μεγάλη μεγέθυνση (χ200).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6552728" cy="382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6170301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3648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Αδενοκαρκίνωμα προστάτη (Grade </a:t>
            </a:r>
            <a:r>
              <a:rPr lang="el-GR" dirty="0" smtClean="0"/>
              <a:t>IΙI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Χαμηλής κυτταρικής διαφοροποίησης αδενοκαρκίνωμα προστάτη (αδιαφοροποίητο, ή Grade III). Δεν παρατηρούνται σωληνώδεις αδενικοί σχηματισμοί, αλλά κύτταρα διατασσόμενα σε σειρές και διηθούντα το ινομυώδες προστατικό στρώμα.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64904"/>
            <a:ext cx="5760641" cy="361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6179155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2029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Αντίδραση </a:t>
            </a:r>
            <a:r>
              <a:rPr lang="el-GR" dirty="0"/>
              <a:t>της χρώσης </a:t>
            </a:r>
            <a:r>
              <a:rPr lang="el-GR" dirty="0" smtClean="0"/>
              <a:t>ανοσοϋπεροξυδάση για </a:t>
            </a:r>
            <a:r>
              <a:rPr lang="en-US" dirty="0" smtClean="0"/>
              <a:t>PSA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43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Θετική αντίδραση της χρώσης ανοσοϋπεροξυδάσης  (καφεοειδείς περιοχές</a:t>
            </a:r>
            <a:r>
              <a:rPr lang="el-GR" sz="2000" dirty="0" smtClean="0"/>
              <a:t>),</a:t>
            </a:r>
            <a:r>
              <a:rPr lang="en-US" sz="2000" dirty="0" smtClean="0"/>
              <a:t> </a:t>
            </a:r>
            <a:r>
              <a:rPr lang="el-GR" sz="2000" dirty="0" smtClean="0"/>
              <a:t>με </a:t>
            </a:r>
            <a:r>
              <a:rPr lang="el-GR" sz="2000" dirty="0"/>
              <a:t>το αντίσωμα για το ειδικό προστατικό αντιγόνο (prostate specific antigen, PSA).  Το PSA είναι το καλύτερο test του ορρού, για την ανίχνευση καρκίνου του προστάτη στους άνδρες.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" y="1268760"/>
            <a:ext cx="5908483" cy="34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4708070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9496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Φυσιολογικός όρχις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60120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φυσιολογικού όρχεος. Τα σπερματικά σωληνάρια έχουν πολυάριθμα σπερματοκύτταρα. Τα κύτταρα Sertoli δεν διακρίνονται. Μικρά βαθυχρωματικά μακρόστενα σπερματοζωάρια παρατηρούνται στο κέντρο των σπερματικών σωληναρίων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6" y="1244379"/>
            <a:ext cx="6175923" cy="348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0036" y="4729233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020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Leyding κύτταρα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Leyding κύτταρα με ροδίζον κυτταρόπλασμα παρατηρούνται στο διάμεσο ιστό του όρχεος (βέλος). Παρατηρείται ενεργός σπερματογένεση στο κέντρο των σπερματικών σωληναρίων.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5759996" cy="343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5783441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252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Φυσιολογικός και ατροφικός όρχις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4647" y="1124744"/>
            <a:ext cx="3339353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000" dirty="0"/>
              <a:t>Μακροσκοπική εικόνα φυσιολογικού (αριστερά) και ατροφικού (δεξιά) όρχεος. Αμφοτερόπλευρη ατροφία όρχεος μπορεί να προκληθεί σε διάφορες καταστάσεις, όπως σε χρόνιο αλκοολισμό, υπολειτουργία της υπόφυσης, αρτηριοσκλήρυνση, χημοθεραπεία, ή ακτινοβόληση, και σε σοβαρή μεγάλης διάρκειας ασθένεια. 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6" y="1246074"/>
            <a:ext cx="5374233" cy="34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528" y="522678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Ο κρυφός όρχις στην κρυψορχία, θα είναι επίσης ατροφικός. Η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φλεγμονή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δύναται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να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οδηγήσει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σε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ατροφία</a:t>
            </a:r>
            <a:r>
              <a:rPr lang="en-GB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όρχεος</a:t>
            </a:r>
            <a:r>
              <a:rPr lang="en-GB" altLang="el-GR" sz="2000" dirty="0">
                <a:latin typeface="+mn-lt"/>
              </a:rPr>
              <a:t>. </a:t>
            </a:r>
            <a:r>
              <a:rPr lang="el-GR" altLang="el-GR" sz="2000" dirty="0">
                <a:latin typeface="+mn-lt"/>
              </a:rPr>
              <a:t>Η παρωτίτιδα (μαγουλάδες), η συχνότερη αιτία της ορχίτιδας, συνήθως προσβάλλει ανομοιόμορφα τον όρχι και δεν οδηγεί σε στειρότητα.</a:t>
            </a:r>
          </a:p>
          <a:p>
            <a:pPr marL="0" indent="0">
              <a:buNone/>
            </a:pPr>
            <a:endParaRPr lang="el-GR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469" y="4653136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7701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Εστιακή ατροφία </a:t>
            </a:r>
            <a:r>
              <a:rPr lang="el-GR" dirty="0"/>
              <a:t>των σπερματικών σωληναρίων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0346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εστιακής ατροφίας των σπερματικών σωληναρίων (βέλος). </a:t>
            </a:r>
            <a:endParaRPr lang="en-US" sz="20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l-GR" sz="2000" dirty="0" smtClean="0"/>
              <a:t>Η </a:t>
            </a:r>
            <a:r>
              <a:rPr lang="el-GR" sz="2000" dirty="0"/>
              <a:t>συχνότερη αιτία αυτής είναι η μόλυνση από τον ιό της παρωτίτιδας κατά την παιδική ηλικία, ο οποίος προκαλεί διάστικτη ορχίτιδα (μικρές εστίες ατροφίας).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4067944" y="1325710"/>
            <a:ext cx="4838576" cy="3255418"/>
            <a:chOff x="1538113" y="-1297564"/>
            <a:chExt cx="7632700" cy="4105275"/>
          </a:xfrm>
        </p:grpSpPr>
        <p:pic>
          <p:nvPicPr>
            <p:cNvPr id="5" name="Picture 5" descr="MALE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113" y="-1297564"/>
              <a:ext cx="7632700" cy="41052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rot="5912097">
              <a:off x="3105150" y="2305050"/>
              <a:ext cx="457200" cy="1143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0000"/>
            </a:solidFill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67544" y="5306665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Εν τούτοις, είναι ασύνηθες η παρωτίτιδα να προκαλέσει αρκετή ατροφία του όρχεος ώστε να επηρεάσει σημαντικά την ποσότητα του σπέρματος.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5936" y="4581128"/>
            <a:ext cx="50387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7765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Προστατικός αδενικός ιστός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818656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000" dirty="0"/>
              <a:t>Ιστολογική εικόνα φυσιολογικού προστατικού αδενικού ιστού σε μεγάλη μεγέθυνση (χ200). </a:t>
            </a:r>
            <a:endParaRPr lang="en-US" sz="20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 smtClean="0"/>
              <a:t>Παρατηρούνται </a:t>
            </a:r>
            <a:r>
              <a:rPr lang="el-GR" sz="2000" dirty="0"/>
              <a:t>αδενικοί σχηματισμοί περιβαλλόμενοι από ινομυώδες υπόστρωμα.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5408487" cy="279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99" y="4725144"/>
            <a:ext cx="8648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Στο αριστερό της εικόνας παρατηρούνται μικρές ροδόχροες </a:t>
            </a:r>
            <a:r>
              <a:rPr lang="el-GR" sz="2000" dirty="0" smtClean="0">
                <a:latin typeface="+mn-lt"/>
              </a:rPr>
              <a:t>αθροίσεις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=</a:t>
            </a:r>
            <a:r>
              <a:rPr lang="en-US" sz="2000" dirty="0" smtClean="0">
                <a:latin typeface="+mn-lt"/>
              </a:rPr>
              <a:t>  </a:t>
            </a:r>
            <a:r>
              <a:rPr lang="el-GR" sz="2000" dirty="0" smtClean="0">
                <a:latin typeface="+mn-lt"/>
              </a:rPr>
              <a:t>προστατικά </a:t>
            </a:r>
            <a:r>
              <a:rPr lang="el-GR" sz="2000" dirty="0">
                <a:latin typeface="+mn-lt"/>
              </a:rPr>
              <a:t>συγκρίμματα, (αμυλοειδή </a:t>
            </a:r>
            <a:r>
              <a:rPr lang="el-GR" sz="2000" dirty="0" smtClean="0">
                <a:latin typeface="+mn-lt"/>
              </a:rPr>
              <a:t>σωμάτια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=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corpora </a:t>
            </a:r>
            <a:r>
              <a:rPr lang="el-GR" sz="2000" dirty="0">
                <a:latin typeface="+mn-lt"/>
              </a:rPr>
              <a:t>amylacea), μέσα στον αδενικό αυλό. Τα αδένια είναι καλά διαφοροποιημένα και καλύπτονται από υψηλό κυλινδρικό επιθήλιο. Τα κύτταρα αυτά δεν έχουν εμφανή πυρήνια.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2748" y="4038223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0935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Ατροφικός όρχις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ατροφικού όρχεος. Παρατηρείται ικανή απώλεια σπερματοζωαρίων από τα υψηλά κυλινδρικά Sertoli κύτταρα με το ροδόχρουν κυτταρόπλασμα (βέλος), περισωληνώδης ίνωση, και διάμεση ίνωση.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534450" y="2310442"/>
            <a:ext cx="4969049" cy="2735436"/>
            <a:chOff x="900113" y="908050"/>
            <a:chExt cx="7416800" cy="4032250"/>
          </a:xfrm>
        </p:grpSpPr>
        <p:pic>
          <p:nvPicPr>
            <p:cNvPr id="6" name="Picture 5" descr="MALE1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908050"/>
              <a:ext cx="7416800" cy="40322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 rot="1194648" flipV="1">
              <a:off x="3670300" y="2773363"/>
              <a:ext cx="484188" cy="296862"/>
            </a:xfrm>
            <a:prstGeom prst="notchedRightArrow">
              <a:avLst>
                <a:gd name="adj1" fmla="val 50000"/>
                <a:gd name="adj2" fmla="val 40776"/>
              </a:avLst>
            </a:prstGeom>
            <a:solidFill>
              <a:srgbClr val="FF0000"/>
            </a:solidFill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652120" y="2204864"/>
            <a:ext cx="2952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Εφόσον η ατροφία του όρχεος γενικευθεί, τότε αποτελεί αιτία αδυναμίας γονιμοποίησης. </a:t>
            </a: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l-GR" sz="2000" dirty="0" smtClean="0">
                <a:latin typeface="+mn-lt"/>
              </a:rPr>
              <a:t>Το </a:t>
            </a:r>
            <a:r>
              <a:rPr lang="el-GR" sz="2000" dirty="0">
                <a:latin typeface="+mn-lt"/>
              </a:rPr>
              <a:t>50% της αδυναμίας γονιμοποίησης σε ζευγάρια, οφείλεται σε πρόβλημα στο ανδρικό γεννητικό σύστημα.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5047431"/>
            <a:ext cx="51286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463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Ευμεγέθης υδροκήλη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752"/>
            <a:ext cx="8219257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ευμεγέθους υδροκήλης όρχεος. Τέτοιες υδροκήλες είναι αρκετά συνήθεις. Ορώδες υγρό αθροίζεται σε κυστικό χώρο του ίδιου ελυτροειδή χιτώνα του όρχεος, επικαλυπτόμενου από ορρογόνο υμένα περιέχοντος ποικιλία φλεγμονωδών ή και νεοπλασματικών στοιχείων.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25" y="2708920"/>
            <a:ext cx="4920955" cy="29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2551837"/>
            <a:ext cx="31116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Η υδροκήλη πρέπει να διαχωρίζεται από όγκο του όρχεος, η δε κλινική εξέταση με φωτισμό βοηθά στη διαφορική διάγνωση, γιατί η υδροκήλη είναι διαπερατή στο φώς (διαφανής), ενώ ο όγκος του όρχεος είναι αδιαπέρατος στο φως (αδιαφανής).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9698" y="5660727"/>
            <a:ext cx="49900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2101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Σεμίνωμα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σεμινώματος όρχεος. Τα νεοπλάσματα τα προερχόμενα από τα σπερμογόνια κύτταρα των σπερματικών σωληναρίων του όρχεος, αποτελούν τους συχνότερους τύπους νεοπλασίας του όρχεος.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3"/>
            <a:ext cx="4896544" cy="27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141" y="2534626"/>
            <a:ext cx="254740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Είναι περισσότερο συχνά σε ηλικίες μεταξύ 15-34 ετών. </a:t>
            </a:r>
            <a:endParaRPr lang="en-US" sz="2000" dirty="0" smtClean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000" dirty="0" smtClean="0">
                <a:latin typeface="+mn-lt"/>
              </a:rPr>
              <a:t>Συχνά </a:t>
            </a:r>
            <a:r>
              <a:rPr lang="el-GR" sz="2000" dirty="0">
                <a:latin typeface="+mn-lt"/>
              </a:rPr>
              <a:t>έχουν διάφορα ιστολογικά στοιχεία: σεμίνωμα, εμβρυϊκό καρκίνωμα, τεράτωμα, χοριοκαρκίνωμα.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141" y="5730524"/>
            <a:ext cx="8092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Το σεμίνωμα είναι κακοήθης νεοπλασία του όρχεος η οποία αποτελείται συνήθως από ένα ιστολογικό τύπο.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6144" y="5015503"/>
            <a:ext cx="4910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6601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Ευμεγέθης καρκίνος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ευμεγέθους καρκίνου όρχεος (σεμίνωμα). Ο φυσιολογικός όρχις φαίνεται αριστερά του όγκου και πίσω ο σπερματικός πόρος.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4536033" cy="367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2263305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Το μέγεθος του όγκου υποδηλώνει την καθυστέρηση της έγκαιρης διάγνωσης, εξαιτίας του φόβου και της άρνησης για κλινική εξέταση αρκετών ασθενών.</a:t>
            </a:r>
          </a:p>
          <a:p>
            <a:pPr marL="0" indent="0">
              <a:buNone/>
            </a:pPr>
            <a:endParaRPr lang="el-GR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7928" y="5664001"/>
            <a:ext cx="4559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612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Διαφορά φυσιολογικού όρχεος και σεμινώματος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/>
              <a:t>Ιστολογική εικόνα φυσιολογικού όρχεος αριστερά, και σεμινώματος δεξιά. Αξιοσημείωτη είναι η διαφορά στο μέγεθος και στη χρώση των νεοπλασματικών κυτταρικών νησίδων σε σχέση με τα φυσιολογικά σπερματικά κύτταρα. </a:t>
            </a:r>
            <a:endParaRPr lang="en-US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Παρουσία</a:t>
            </a:r>
            <a:r>
              <a:rPr lang="en-GB" altLang="el-GR" sz="2000" dirty="0" smtClean="0"/>
              <a:t> </a:t>
            </a:r>
            <a:r>
              <a:rPr lang="el-GR" altLang="el-GR" sz="2000" dirty="0"/>
              <a:t>άφθονου</a:t>
            </a:r>
            <a:r>
              <a:rPr lang="en-GB" altLang="el-GR" sz="2000" dirty="0"/>
              <a:t> </a:t>
            </a:r>
            <a:r>
              <a:rPr lang="el-GR" altLang="el-GR" sz="2000" dirty="0"/>
              <a:t>λεμφοειδούς</a:t>
            </a:r>
            <a:r>
              <a:rPr lang="en-GB" altLang="el-GR" sz="2000" dirty="0"/>
              <a:t> </a:t>
            </a:r>
            <a:r>
              <a:rPr lang="el-GR" altLang="el-GR" sz="2000" dirty="0"/>
              <a:t>στρώματος</a:t>
            </a:r>
            <a:r>
              <a:rPr lang="en-GB" altLang="el-GR" sz="2000" dirty="0"/>
              <a:t> </a:t>
            </a:r>
            <a:r>
              <a:rPr lang="el-GR" altLang="el-GR" sz="2000" dirty="0"/>
              <a:t>μεταξύ</a:t>
            </a:r>
            <a:r>
              <a:rPr lang="en-GB" altLang="el-GR" sz="2000" dirty="0"/>
              <a:t> </a:t>
            </a:r>
            <a:r>
              <a:rPr lang="el-GR" altLang="el-GR" sz="2000" dirty="0"/>
              <a:t>των</a:t>
            </a:r>
            <a:r>
              <a:rPr lang="en-GB" altLang="el-GR" sz="2000" dirty="0"/>
              <a:t> </a:t>
            </a:r>
            <a:r>
              <a:rPr lang="el-GR" altLang="el-GR" sz="2000" dirty="0"/>
              <a:t>νησίδων</a:t>
            </a:r>
            <a:r>
              <a:rPr lang="en-GB" altLang="el-GR" sz="2000" dirty="0"/>
              <a:t> </a:t>
            </a:r>
            <a:r>
              <a:rPr lang="el-GR" altLang="el-GR" sz="2000" dirty="0"/>
              <a:t>του</a:t>
            </a:r>
            <a:r>
              <a:rPr lang="en-GB" altLang="el-GR" sz="2000" dirty="0"/>
              <a:t> </a:t>
            </a:r>
            <a:r>
              <a:rPr lang="el-GR" altLang="el-GR" sz="2000" dirty="0"/>
              <a:t>σεμινώματος</a:t>
            </a:r>
            <a:r>
              <a:rPr lang="en-GB" altLang="el-GR" sz="2000" dirty="0"/>
              <a:t>. </a:t>
            </a:r>
            <a:endParaRPr lang="el-GR" alt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5"/>
            <a:ext cx="5328592" cy="305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8465" y="627235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919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Τυπικό σεμίνωμα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τυπικού σεμινώματος όρχεος. Λόβια νεοπλασματικών κυττάρων διαχωρίζονται από στρώμα με χαρακτηριστική λεμφοειδή διήθηση. Τα κύτταρα του σεμινώματος είναι μεγάλα με κυστικούς πυρήνες, και ωχρό υδαρές κυτταρόπλασμα.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9537"/>
            <a:ext cx="6191920" cy="33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3136" y="6006938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4305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Μικρός καρκίνος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μικρού καρκίνου όρχεος. Παρατηρείται μείγμα γαλαζωπού χόνδρου με ερυθρό και λευκό νεοπλασματικό ιστό. Μικροσκοπικά, το νεόπλασμα αυτό είναι κυρίως τεράτωμα, αλλά περιοχές εμβρυϊκού καρκινώματος παρατηρούνται, επίσης.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6121301" cy="376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290727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1677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Εμβρυϊκό καρκίνωμα </a:t>
            </a:r>
            <a:r>
              <a:rPr lang="el-GR" dirty="0"/>
              <a:t>όρχεος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92" y="5791807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εμβρυϊκού καρκινώματος όρχεος. Λωρίδες μπλέ κυττάρων σχηματίζουν αρχέγονα σπερματικά σωληνάρια.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8" y="1343337"/>
            <a:ext cx="5965817" cy="40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5360920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0183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517632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Εμβρυϊκό καρκίνωμα </a:t>
            </a:r>
            <a:r>
              <a:rPr lang="el-GR" dirty="0" smtClean="0"/>
              <a:t>όρχεος με τεράτωμα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Ιστολογική </a:t>
            </a:r>
            <a:r>
              <a:rPr lang="el-GR" sz="2000" dirty="0"/>
              <a:t>εικόνα εμβρυϊκού καρκινώματος με παρουσία τερατώματος. Στο κάτω άκρο της εικόνας υ</a:t>
            </a:r>
            <a:r>
              <a:rPr lang="el-GR" sz="2000" dirty="0" smtClean="0"/>
              <a:t>πάρχει </a:t>
            </a:r>
            <a:r>
              <a:rPr lang="el-GR" sz="2000" dirty="0"/>
              <a:t>εστία χονδρικού ιστού. Πάνω από τον χόνδρο υπάρχει αρχέγονο μεσεγχυματικό στρώμα και αριστερά, αρχέγονα κύτταρα, χαρακτηριστικά κυρίως του εμβρυϊκού καρκινώματος (βέλος).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6158618" cy="34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4753090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744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Χρόνια </a:t>
            </a:r>
            <a:r>
              <a:rPr lang="el-GR" dirty="0"/>
              <a:t>προστατίτιδα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1196752"/>
            <a:ext cx="316835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Ιστολογική εικόνα χρόνιας προστατίτιδας. Παρουσία μικρών βαθυχρωματικών λεμφοκυττάρων στο ενδιάμεσο υπόστρωμα του αδένα. Η χρόνια προστατίτις δύναται να οφείλεται σε βακτήρια, και συνήθως υπάρχει και κυστίτις ή ουρηθρίτις.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76211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0873" y="458490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Συνήθως όμως, η χρόνια προστατίτις είναι άσηπτος φλεγμονή και δεν εμφανίζει ιστορικό φλεγμονής του ουροποιητικού συστήματoς. Το προστατικό αντιγόνο (PSA) του ορού, δύναται να είναι ελαφρά </a:t>
            </a:r>
            <a:r>
              <a:rPr lang="el-GR" sz="2000" dirty="0" smtClean="0">
                <a:latin typeface="+mn-lt"/>
              </a:rPr>
              <a:t>αυξημένο.</a:t>
            </a:r>
            <a:endParaRPr lang="el-GR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593" y="3933056"/>
            <a:ext cx="4885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2449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Ανθούλη. </a:t>
            </a:r>
            <a:r>
              <a:rPr lang="el-GR" sz="2000" dirty="0"/>
              <a:t>«</a:t>
            </a:r>
            <a:r>
              <a:rPr lang="el-GR" sz="2000" dirty="0" smtClean="0"/>
              <a:t>Ιστοπαθολογία (Θ). </a:t>
            </a:r>
            <a:r>
              <a:rPr lang="el-GR" sz="2000" dirty="0"/>
              <a:t>Ενότητα 8: Παθήσεις Γεννητικού Συστήματος </a:t>
            </a:r>
            <a:r>
              <a:rPr lang="el-GR" sz="2000" dirty="0" smtClean="0"/>
              <a:t>Ανδρός».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6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Klatt MD, Savannah, Georgia, USA. 1994-2015. 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rights reserved worldwide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Υπερπλασία </a:t>
            </a:r>
            <a:r>
              <a:rPr lang="el-GR" dirty="0"/>
              <a:t>του 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φυσιολογικός προστάτης έχει περίπου διάμετρο 3 μέχρι 4 εκ. Στην εικόνα αυτή παρατηρείται υπερπλασία του προστάτη. Ο προστάτης είναι διογκωμένος και οζώδης (οζώδης υπερπλασία προστάτη ή καλοήθης υπερπλασία προστάτη, BPH (benign prostate hyperplasia).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5401965" cy="335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151" y="5990893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6250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Καλοήθης υπερπλασία </a:t>
            </a:r>
            <a:r>
              <a:rPr lang="el-GR" dirty="0"/>
              <a:t>του 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καλοήθους υπερπλασίας του προστάτη. Παρουσία πολλαπλών οζιδίων στους πλάγιους λοβούς. Ο διογκωμένος προστάτης δύναται να εμποδίζει τη δίοδο των ούρων και να προκαλέσει μεταγενέστερα αποφρακτική ουροπάθεια.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542906" cy="3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1692" y="5949305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03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Αδενωματώδης υπερπλασία </a:t>
            </a:r>
            <a:r>
              <a:rPr lang="el-GR" dirty="0"/>
              <a:t>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/>
              <a:t>Iστολογική εικόνα αδενωματώδους υπερπλασίας προστάτη. Tα αδένια είναι καλά διαφοροποιημένα (Grade I) και παρουσιάζουν ακόμη ενδιάμεσο ινομυώδες στρώμα. Οι μικροί ροδόχροοι πεταλιώδεις σχηματισμοί είναι γνωστοί ως αμυλοειδή σωμάτια (corpora amylacea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3" y="1268760"/>
            <a:ext cx="6527651" cy="356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4835112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938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Καλοήθης υπερπλασία του 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Mικροσκοπική εικόνα καλοήθους υπερπλασίας του προστάτη επηρεάζουσα τους προστατικούς αδένες και το στρώμα, αν και είναι περισσότερο εμφανής στους </a:t>
            </a:r>
            <a:r>
              <a:rPr lang="el-GR" sz="2000" dirty="0" smtClean="0"/>
              <a:t>αδένες. Παρουσία </a:t>
            </a:r>
            <a:r>
              <a:rPr lang="el-GR" sz="2000" dirty="0"/>
              <a:t>ευμεγέθους υπερπλαστικού  αδενικού οζιδίου.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2" y="1252570"/>
            <a:ext cx="6793420" cy="38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5082208"/>
            <a:ext cx="5610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74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Ενδοεπιθηλιακής προστατική νεοπλασία </a:t>
            </a:r>
            <a:r>
              <a:rPr lang="el-GR" altLang="el-GR" dirty="0"/>
              <a:t>(</a:t>
            </a:r>
            <a:r>
              <a:rPr lang="el-GR" altLang="el-GR" dirty="0" smtClean="0"/>
              <a:t>PIN)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106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/>
              <a:t>Ιστολογική εικόνα ενδοεπιθηλιακής προστατικής νεοπλασίας (PIN=prostatic intraepithelial neoplasia). </a:t>
            </a:r>
            <a:endParaRPr lang="en-US" altLang="el-GR" sz="20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l-GR" altLang="el-GR" sz="2000" dirty="0" smtClean="0"/>
              <a:t>Παρουσία  </a:t>
            </a:r>
            <a:r>
              <a:rPr lang="el-GR" altLang="el-GR" sz="2000" dirty="0"/>
              <a:t>προκαρκινωματώδους κυτταρικής ανάπτυξης σε ένα αδένιο ή μικρή ομάδα αδενίων. 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76" y="1293167"/>
            <a:ext cx="5112742" cy="292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4725144"/>
            <a:ext cx="84714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Η PIN δύναται να είναι χαμηλού ή υψηλού βαθμού κυτταρικής διαφοροποίησης. Η παρουσία PIN υποδηλώνει την πιθανή ύπαρξη και αδενοκαρκινώματος του προστάτη (50% συνυπάρχει με υψηλού βαθμού, δηλαδή, Grade III PIN).</a:t>
            </a:r>
          </a:p>
          <a:p>
            <a:pPr marL="0" indent="0">
              <a:buNone/>
            </a:pPr>
            <a:endParaRPr lang="el-GR" sz="2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3914" y="4222280"/>
            <a:ext cx="5184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1445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Καρκίνος </a:t>
            </a:r>
            <a:r>
              <a:rPr lang="el-GR" dirty="0"/>
              <a:t>προστάτη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196752"/>
            <a:ext cx="447484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Mακροσκοπική εικόνα καρκίνου προστάτη.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Παρουσία </a:t>
            </a:r>
            <a:r>
              <a:rPr lang="el-GR" sz="2000" dirty="0"/>
              <a:t>κιτρινωπών οζιδίων στον πίσω λοβό (πάνω τμήμα εικόνας). Ο προστάτης αδένας δεν είναι αναγκαίο να είναι διογκωμένος.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αδενοκαρκίνωμα του προστάτη δύναται να συνυπάρχει με υπερπλασία αυτού, αν και αυτή δεν αποτελεί προκαρκινωματώδη αλλοίωση.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σταδιοποίηση του καρκίνου βασίζεται στην έκταση της διήθησης του στρώματος και των υποκειμένων ιστών.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3" y="1315609"/>
            <a:ext cx="3455987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5373684"/>
            <a:ext cx="35901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497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8d21f1c98072f3198a1795549b5038ff0f241"/>
</p:tagLst>
</file>

<file path=ppt/theme/theme1.xml><?xml version="1.0" encoding="utf-8"?>
<a:theme xmlns:a="http://schemas.openxmlformats.org/drawingml/2006/main" name="OC_template_updated">
  <a:themeElements>
    <a:clrScheme name="Custom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2514</Words>
  <Application>Microsoft Office PowerPoint</Application>
  <PresentationFormat>Προβολή στην οθόνη (4:3)</PresentationFormat>
  <Paragraphs>198</Paragraphs>
  <Slides>36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OC_template_updated</vt:lpstr>
      <vt:lpstr>Ιστοπαθολογία (Θ)</vt:lpstr>
      <vt:lpstr>Προστατικός αδενικός ιστός</vt:lpstr>
      <vt:lpstr>Χρόνια προστατίτιδα</vt:lpstr>
      <vt:lpstr>Υπερπλασία του προστάτη</vt:lpstr>
      <vt:lpstr>Καλοήθης υπερπλασία του προστάτη</vt:lpstr>
      <vt:lpstr>Αδενωματώδης υπερπλασία προστάτη</vt:lpstr>
      <vt:lpstr>Καλοήθης υπερπλασία του προστάτη</vt:lpstr>
      <vt:lpstr>Ενδοεπιθηλιακής προστατική νεοπλασία (PIN)</vt:lpstr>
      <vt:lpstr>Καρκίνος προστάτη</vt:lpstr>
      <vt:lpstr>Αδενοκαρκίνωμα προστάτη</vt:lpstr>
      <vt:lpstr>Αδενοκαρκίνωμα προστάτη (Grade II)</vt:lpstr>
      <vt:lpstr>Αδενοκαρκίνωμα προστάτη 1/2</vt:lpstr>
      <vt:lpstr>Αδενοκαρκίνωμα προστάτη 2/2</vt:lpstr>
      <vt:lpstr>Αδενοκαρκίνωμα προστάτη (Grade IΙI)</vt:lpstr>
      <vt:lpstr>Αντίδραση της χρώσης ανοσοϋπεροξυδάση για PSA</vt:lpstr>
      <vt:lpstr>Φυσιολογικός όρχις</vt:lpstr>
      <vt:lpstr>Leyding κύτταρα</vt:lpstr>
      <vt:lpstr>Φυσιολογικός και ατροφικός όρχις</vt:lpstr>
      <vt:lpstr>Εστιακή ατροφία των σπερματικών σωληναρίων</vt:lpstr>
      <vt:lpstr>Ατροφικός όρχις</vt:lpstr>
      <vt:lpstr>Ευμεγέθης υδροκήλη όρχεος</vt:lpstr>
      <vt:lpstr>Σεμίνωμα όρχεος</vt:lpstr>
      <vt:lpstr>Ευμεγέθης καρκίνος όρχεος</vt:lpstr>
      <vt:lpstr>Διαφορά φυσιολογικού όρχεος και σεμινώματος </vt:lpstr>
      <vt:lpstr>Τυπικό σεμίνωμα όρχεος</vt:lpstr>
      <vt:lpstr>Μικρός καρκίνος όρχεος</vt:lpstr>
      <vt:lpstr>Εμβρυϊκό καρκίνωμα όρχεος</vt:lpstr>
      <vt:lpstr>Εμβρυϊκό καρκίνωμα όρχεος με τεράτωμα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75</cp:revision>
  <dcterms:created xsi:type="dcterms:W3CDTF">2013-03-04T13:35:19Z</dcterms:created>
  <dcterms:modified xsi:type="dcterms:W3CDTF">2015-05-13T13:02:09Z</dcterms:modified>
</cp:coreProperties>
</file>