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29"/>
  </p:notesMasterIdLst>
  <p:handoutMasterIdLst>
    <p:handoutMasterId r:id="rId30"/>
  </p:handoutMasterIdLst>
  <p:sldIdLst>
    <p:sldId id="25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291" r:id="rId22"/>
    <p:sldId id="292" r:id="rId23"/>
    <p:sldId id="293" r:id="rId24"/>
    <p:sldId id="318" r:id="rId25"/>
    <p:sldId id="319" r:id="rId26"/>
    <p:sldId id="295" r:id="rId27"/>
    <p:sldId id="297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2C7"/>
    <a:srgbClr val="D4CCB0"/>
    <a:srgbClr val="304E52"/>
    <a:srgbClr val="2D484C"/>
    <a:srgbClr val="263B3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94" autoAdjust="0"/>
    <p:restoredTop sz="86400" autoAdjust="0"/>
  </p:normalViewPr>
  <p:slideViewPr>
    <p:cSldViewPr>
      <p:cViewPr>
        <p:scale>
          <a:sx n="70" d="100"/>
          <a:sy n="70" d="100"/>
        </p:scale>
        <p:origin x="-281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5A1B07-C192-448F-8125-275AFE248BE1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460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60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1E4032-2F91-427B-93A9-1DE5360E8979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481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7698F7-FBF9-4AE9-936D-73B5F82BEBAB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501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01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ACBFD5-07D9-42D5-BB0A-F783526461F7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22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E6FB1D-B56A-4FFE-9D58-D5E8A613D9F9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542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42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F6573C-66D4-4D0A-AE89-E51254B7E0A3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563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63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CBEBDD-15AF-4144-B502-E69F614B7797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583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83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D21C3A-41B3-46DA-8EDD-E7F4C6A307BA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7C4EDF-C911-4329-A697-19B2E3418309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624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24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EAB51F-B46E-4A48-A0B7-0BDA9A4566C4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6451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81587" cy="38131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59978" cy="4581641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428926-53D9-4187-B42B-76469D6316E9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296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1750" cy="38338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97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79372" cy="4601397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BAAA33-DE0D-4644-BC71-7DF5371A874C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317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2AC917-757C-44BE-8D7D-A804CDBB3AE1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337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72D3C0-5A17-4E4A-A6AB-74E621FC40C5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358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58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4BA4FE-9A48-46BC-82F8-3C78BFBE8E4C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378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5154FD-130C-4231-93D5-E81D9B526BA8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3993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EDACC2-E001-47D8-B4A6-46988D78C6E2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419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DA2CE3-1AAE-49AC-A008-FCFAE5A789F3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440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77875"/>
            <a:ext cx="5076825" cy="3808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1"/>
            <a:ext cx="5655503" cy="4577083"/>
          </a:xfrm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5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4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6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5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3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3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defRPr sz="2400">
                <a:latin typeface="+mn-lt"/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latin typeface="+mn-lt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9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4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4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le.ac.uk/library/help/citing/vancouver-numbered-syste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Βιβλιογραφία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803032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1</a:t>
            </a:r>
            <a:r>
              <a:rPr lang="en-US" sz="2400" b="1" dirty="0" smtClean="0"/>
              <a:t>2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/>
              <a:t>Συστήματα σύνταξης </a:t>
            </a:r>
            <a:r>
              <a:rPr lang="el-GR" sz="2400" dirty="0" smtClean="0"/>
              <a:t>βιβλιογραφίας ε’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Δρ. Ευγενία Βασιλακάκη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Τμήμα</a:t>
            </a:r>
            <a:r>
              <a:rPr lang="el-GR" sz="2200" dirty="0"/>
              <a:t> Βιβλιοθηκονομίας και Συστημάτων Πληροφόρησης</a:t>
            </a:r>
            <a:endParaRPr lang="el-GR" sz="22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8/16</a:t>
            </a:r>
            <a:endParaRPr lang="el-GR" sz="3600" dirty="0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>
                <a:cs typeface="Times New Roman" pitchFamily="18" charset="0"/>
              </a:rPr>
              <a:t>[1] P. Andersson. </a:t>
            </a:r>
            <a:r>
              <a:rPr lang="el-GR" sz="2300" i="1" dirty="0" smtClean="0">
                <a:cs typeface="Times New Roman" pitchFamily="18" charset="0"/>
              </a:rPr>
              <a:t>The new era</a:t>
            </a:r>
            <a:r>
              <a:rPr lang="el-GR" sz="2300" dirty="0" smtClean="0">
                <a:cs typeface="Times New Roman" pitchFamily="18" charset="0"/>
              </a:rPr>
              <a:t>. Msc, City London University, 2010. 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253E6E5A-83F2-4D58-A7FA-5B2C2297B8FF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9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9/16</a:t>
            </a:r>
            <a:endParaRPr lang="el-GR" sz="3600" dirty="0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3" indent="0"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altLang="en-US" sz="2300" b="1" dirty="0" smtClean="0"/>
              <a:t>“</a:t>
            </a:r>
            <a:r>
              <a:rPr lang="el-GR" sz="2300" b="1" dirty="0" smtClean="0"/>
              <a:t>Ιστοσελίδες</a:t>
            </a:r>
            <a:r>
              <a:rPr lang="el-GR" altLang="en-US" sz="2300" b="1" dirty="0" smtClean="0"/>
              <a:t>”</a:t>
            </a:r>
            <a:endParaRPr lang="el-GR" sz="2300" b="1" dirty="0" smtClean="0"/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sz="2300" dirty="0" smtClean="0"/>
              <a:t>Η βιβλιογραφική παραπομπή σε Ιστοσελίδες έχει την εξής μορφή:</a:t>
            </a:r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endParaRPr lang="el-GR" sz="2300" dirty="0" smtClean="0"/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sz="2300" dirty="0" smtClean="0"/>
              <a:t>Όνομα (Αρχικά) Επίθετο. </a:t>
            </a:r>
            <a:r>
              <a:rPr lang="el-GR" sz="2300" i="1" dirty="0" smtClean="0"/>
              <a:t>Τίτλος Ιστοσελίδας,</a:t>
            </a:r>
            <a:r>
              <a:rPr lang="el-GR" sz="2300" dirty="0" smtClean="0"/>
              <a:t> έτος. [Online] Διαθέσιμο: URL [Ημ. Πρόσβασης ΗΗ/ΜΜ/ΕΕΕΕ].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B02289F7-3487-49F5-9E96-14E6424BD86E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10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10/16</a:t>
            </a:r>
            <a:endParaRPr lang="el-GR" sz="3600" dirty="0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i="1" u="sng" dirty="0" smtClean="0"/>
              <a:t>Παραδείγματα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Παπαδοπούλου. </a:t>
            </a:r>
            <a:r>
              <a:rPr lang="el-GR" sz="2100" i="1" dirty="0" smtClean="0"/>
              <a:t>Το φαινόμενο του θερμοκηπίου στην Ελλάδα</a:t>
            </a:r>
            <a:r>
              <a:rPr lang="el-GR" sz="2100" dirty="0" smtClean="0"/>
              <a:t>, 2011.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 και Β. Αποστόλου. </a:t>
            </a:r>
            <a:r>
              <a:rPr lang="el-GR" sz="2100" i="1" dirty="0" smtClean="0"/>
              <a:t>Το φαινόμενο του θερμοκηπίου στην Ελλάδα</a:t>
            </a:r>
            <a:r>
              <a:rPr lang="el-GR" sz="2100" dirty="0" smtClean="0"/>
              <a:t>, 2011.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Παπαδοπούλου, Α. Χρήστου και Β. Αποστόλου. </a:t>
            </a:r>
            <a:r>
              <a:rPr lang="el-GR" sz="2100" i="1" dirty="0" smtClean="0"/>
              <a:t>Το φαινόμενο του θερμοκηπίου στην Ελλάδα</a:t>
            </a:r>
            <a:r>
              <a:rPr lang="el-GR" sz="2100" dirty="0" smtClean="0"/>
              <a:t>, 2011.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100" dirty="0" smtClean="0"/>
              <a:t>[1] Π. Παπαδοπούλου, Β. Βασιλείου, Α. Χρήστου και Β. Αποστόλου. </a:t>
            </a:r>
            <a:r>
              <a:rPr lang="el-GR" sz="2100" i="1" dirty="0" smtClean="0"/>
              <a:t>Το φαινόμενο του θερμοκηπίου στην Ελλάδα</a:t>
            </a:r>
            <a:r>
              <a:rPr lang="el-GR" sz="2100" dirty="0" smtClean="0"/>
              <a:t>, 2011. [online] Διαθέσιμο: http://ww.example.gr/ [Ημ. Πρόσβασης 10/12/2011].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CBB81C07-C3EE-4C66-9B1E-19F4B7BAF123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11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11/16</a:t>
            </a:r>
            <a:endParaRPr lang="el-GR" sz="3600" dirty="0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>
                <a:cs typeface="Times New Roman" pitchFamily="18" charset="0"/>
              </a:rPr>
              <a:t>[1] A. Andersson. </a:t>
            </a:r>
            <a:r>
              <a:rPr lang="el-GR" sz="2300" i="1" dirty="0" smtClean="0">
                <a:cs typeface="Times New Roman" pitchFamily="18" charset="0"/>
              </a:rPr>
              <a:t>The new era,</a:t>
            </a:r>
            <a:r>
              <a:rPr lang="el-GR" sz="2300" dirty="0" smtClean="0">
                <a:cs typeface="Times New Roman" pitchFamily="18" charset="0"/>
              </a:rPr>
              <a:t> 2011.  [online] Available at: http://ww.example.gr/ [Accessed Date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>
                <a:cs typeface="Times New Roman" pitchFamily="18" charset="0"/>
              </a:rPr>
              <a:t>[1] A. Andersson and P. Wilson. </a:t>
            </a:r>
            <a:r>
              <a:rPr lang="el-GR" sz="2300" i="1" dirty="0" smtClean="0">
                <a:cs typeface="Times New Roman" pitchFamily="18" charset="0"/>
              </a:rPr>
              <a:t>The new era,</a:t>
            </a:r>
            <a:r>
              <a:rPr lang="el-GR" sz="2300" dirty="0" smtClean="0">
                <a:cs typeface="Times New Roman" pitchFamily="18" charset="0"/>
              </a:rPr>
              <a:t> 2011. [online] Available at: http://ww.example.gr/ [Accessed Date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>
                <a:cs typeface="Times New Roman" pitchFamily="18" charset="0"/>
              </a:rPr>
              <a:t>[1] A. Andersson, P. Wilson and L. McArthur. </a:t>
            </a:r>
            <a:r>
              <a:rPr lang="el-GR" sz="2300" i="1" dirty="0" smtClean="0">
                <a:cs typeface="Times New Roman" pitchFamily="18" charset="0"/>
              </a:rPr>
              <a:t>The new era,</a:t>
            </a:r>
            <a:r>
              <a:rPr lang="el-GR" sz="2300" dirty="0" smtClean="0">
                <a:cs typeface="Times New Roman" pitchFamily="18" charset="0"/>
              </a:rPr>
              <a:t> 2011. [online] Available at: http://ww.example.gr/ [Accessed Date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>
                <a:cs typeface="Times New Roman" pitchFamily="18" charset="0"/>
              </a:rPr>
              <a:t>[1] A. Andersson, P. Wilson, P. Olson and L. McArthur. </a:t>
            </a:r>
            <a:r>
              <a:rPr lang="el-GR" sz="2300" i="1" dirty="0" smtClean="0">
                <a:cs typeface="Times New Roman" pitchFamily="18" charset="0"/>
              </a:rPr>
              <a:t>The new era,</a:t>
            </a:r>
            <a:r>
              <a:rPr lang="el-GR" sz="2300" dirty="0" smtClean="0">
                <a:cs typeface="Times New Roman" pitchFamily="18" charset="0"/>
              </a:rPr>
              <a:t> 2011. [online] Available at: http://ww.example.gr/ [Accessed Date 10/12/2011]. 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C05ACC14-6CDF-491A-A9A4-913D84FD519D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12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12/16</a:t>
            </a:r>
            <a:endParaRPr lang="el-GR" sz="3600" dirty="0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3" indent="0"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altLang="en-US" sz="2300" b="1" dirty="0" smtClean="0"/>
              <a:t>“</a:t>
            </a:r>
            <a:r>
              <a:rPr lang="el-GR" sz="2300" b="1" dirty="0" smtClean="0"/>
              <a:t>Πατέντες</a:t>
            </a:r>
            <a:r>
              <a:rPr lang="el-GR" altLang="en-US" sz="2300" b="1" dirty="0" smtClean="0"/>
              <a:t>”</a:t>
            </a:r>
            <a:endParaRPr lang="el-GR" sz="2300" b="1" dirty="0" smtClean="0"/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endParaRPr lang="el-GR" sz="2300" dirty="0" smtClean="0"/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sz="2300" dirty="0" smtClean="0"/>
              <a:t>Η βιβλιογραφική παραπομπή σε Πατέντες έχει την εξής μορφή:</a:t>
            </a:r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endParaRPr lang="el-GR" sz="2300" dirty="0" smtClean="0"/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sz="2300" dirty="0" smtClean="0"/>
              <a:t>Όνομα (Αρχικά) Επίθετο. </a:t>
            </a:r>
            <a:r>
              <a:rPr lang="el-GR" sz="2300" i="1" dirty="0" smtClean="0"/>
              <a:t>Τίτλος Πατέντας</a:t>
            </a:r>
            <a:r>
              <a:rPr lang="el-GR" sz="2300" dirty="0" smtClean="0"/>
              <a:t>. Κωδικός πατέντας. Αριθμός Πατέντας και Ημερομηνία.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400B7243-C3BF-448B-9ACD-493FF656D364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13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13/16</a:t>
            </a:r>
            <a:endParaRPr lang="el-GR" sz="3600" dirty="0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/>
              <a:t>Παραδείγματα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/>
              <a:t>[1] Π. Παπαδοπούλου.</a:t>
            </a:r>
            <a:r>
              <a:rPr lang="el-GR" sz="2300" i="1" dirty="0" smtClean="0"/>
              <a:t> Συσκευασία Tetrapack</a:t>
            </a:r>
            <a:r>
              <a:rPr lang="el-GR" sz="2300" dirty="0" smtClean="0"/>
              <a:t>. Ελλάδα. 9087568 12 Οκτωβρίου 2010.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CD52CE94-3A07-497F-A2B6-28642F8172D6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14/16</a:t>
            </a:r>
            <a:endParaRPr lang="el-GR" sz="3600" dirty="0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>
                <a:cs typeface="Times New Roman" pitchFamily="18" charset="0"/>
              </a:rPr>
              <a:t>[1] A. Andersson. </a:t>
            </a:r>
            <a:r>
              <a:rPr lang="el-GR" sz="2300" i="1" dirty="0" smtClean="0">
                <a:cs typeface="Times New Roman" pitchFamily="18" charset="0"/>
              </a:rPr>
              <a:t>The new era.</a:t>
            </a:r>
            <a:r>
              <a:rPr lang="el-GR" sz="2300" dirty="0" smtClean="0">
                <a:cs typeface="Times New Roman" pitchFamily="18" charset="0"/>
              </a:rPr>
              <a:t> UK. 5674809 October 23 2010. 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l-GR" sz="2300" dirty="0" smtClean="0">
              <a:cs typeface="Times New Roman" pitchFamily="18" charset="0"/>
            </a:endParaRPr>
          </a:p>
        </p:txBody>
      </p:sp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7CB4203D-6A9D-4991-B00B-EE307401A9E6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15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15/16</a:t>
            </a:r>
            <a:endParaRPr lang="el-GR" sz="3600" dirty="0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3" indent="0"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altLang="en-US" sz="2300" b="1" dirty="0" smtClean="0"/>
              <a:t>“</a:t>
            </a:r>
            <a:r>
              <a:rPr lang="el-GR" sz="2300" b="1" dirty="0" smtClean="0"/>
              <a:t>Blogs</a:t>
            </a:r>
            <a:r>
              <a:rPr lang="el-GR" altLang="en-US" sz="2300" b="1" dirty="0" smtClean="0"/>
              <a:t>”</a:t>
            </a:r>
            <a:endParaRPr lang="el-GR" sz="2300" b="1" dirty="0" smtClean="0"/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sz="2300" dirty="0" smtClean="0"/>
              <a:t>Η βιβλιογραφική παραπομπή σε Blogs έχει την εξής μορφή:</a:t>
            </a:r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endParaRPr lang="el-GR" sz="2300" dirty="0" smtClean="0"/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sz="2300" dirty="0" smtClean="0"/>
              <a:t>Όνομα (Αρχικά) Επίθετο. Τίτλος της ανακοίνωσης στο Blog. </a:t>
            </a:r>
            <a:r>
              <a:rPr lang="el-GR" sz="2300" i="1" dirty="0" smtClean="0"/>
              <a:t>Τίτλος του Blog.</a:t>
            </a:r>
            <a:r>
              <a:rPr lang="el-GR" sz="2300" dirty="0" smtClean="0"/>
              <a:t> Έτος δημοσίευσης της ανακοίνωσης. [Blog entry] Διαθέσιμο: URL [Ημ. Πρόσβασης: ΗΗ/ΜΜ/ΕΕΕΕ].</a:t>
            </a:r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9613D86D-C75D-407D-8D8E-3C5952A98D87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16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sz="3600" b="0" dirty="0" smtClean="0"/>
              <a:t>16/16</a:t>
            </a:r>
            <a:endParaRPr lang="el-GR" sz="3600" b="0" dirty="0" smtClean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i="1" u="sng" dirty="0" smtClean="0"/>
              <a:t>Παραδείγματα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Παπαδοπούλου. Το φαινόμενο του θερμοκηπίου στην Ελλάδα. </a:t>
            </a:r>
            <a:r>
              <a:rPr lang="el-GR" sz="2000" i="1" dirty="0" smtClean="0"/>
              <a:t>Περιβάλλον</a:t>
            </a:r>
            <a:r>
              <a:rPr lang="el-GR" sz="2000" dirty="0" smtClean="0"/>
              <a:t>. 22 Οκτωβρίου 2011. [Blog entry]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 και Β. Αποστόλου. Το φαινόμενο του θερμοκηπίου στην Ελλάδα. </a:t>
            </a:r>
            <a:r>
              <a:rPr lang="el-GR" sz="2000" i="1" dirty="0" smtClean="0"/>
              <a:t>Περιβάλλον</a:t>
            </a:r>
            <a:r>
              <a:rPr lang="el-GR" sz="2000" dirty="0" smtClean="0"/>
              <a:t>. 22 Οκτωβρίου 2011. [Blog entry]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Παπαδοπούλου, Α. Χρήστου και Β. Αποστόλου. Το φαινόμενο του θερμοκηπίου στην Ελλάδα. </a:t>
            </a:r>
            <a:r>
              <a:rPr lang="el-GR" sz="2000" i="1" dirty="0" smtClean="0"/>
              <a:t>Περιβάλλον</a:t>
            </a:r>
            <a:r>
              <a:rPr lang="el-GR" sz="2000" dirty="0" smtClean="0"/>
              <a:t>. 22 Οκτωβρίου 2011. [Blog entry]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Παπαδοπούλου, Β. Βασιλείου, Α. Χρήστου και Β. Αποστόλου. Το φαινόμενο του θερμοκηπίου στην Ελλάδα. </a:t>
            </a:r>
            <a:r>
              <a:rPr lang="el-GR" sz="2000" i="1" dirty="0" smtClean="0"/>
              <a:t>Περιβάλλον</a:t>
            </a:r>
            <a:r>
              <a:rPr lang="el-GR" sz="2000" dirty="0" smtClean="0"/>
              <a:t>. 22 Οκτωβρίου 2011. [Blog entry] Διαθέσιμο: http://ww.example.gr/ [Ημ. Πρόσβασης 10/12/2011].</a:t>
            </a: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84452A09-89D3-4CE4-8B04-C9617E3C8EF7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17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900" dirty="0" smtClean="0">
                <a:cs typeface="Times New Roman" pitchFamily="18" charset="0"/>
              </a:rPr>
              <a:t>Βιβλιογραφία</a:t>
            </a:r>
          </a:p>
        </p:txBody>
      </p:sp>
      <p:sp>
        <p:nvSpPr>
          <p:cNvPr id="7168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800" dirty="0" smtClean="0"/>
              <a:t>Χαρούλη, Μ. και Βασιλακάκη, Ε. (2012). </a:t>
            </a:r>
            <a:r>
              <a:rPr lang="el-GR" altLang="en-US" sz="1800" dirty="0" smtClean="0"/>
              <a:t>“</a:t>
            </a:r>
            <a:r>
              <a:rPr lang="el-GR" sz="1800" dirty="0" smtClean="0"/>
              <a:t>ΑμεΑ &amp; Εκπαίδευση Βιβλιοθηκονόμων στην Ελλάδα</a:t>
            </a:r>
            <a:r>
              <a:rPr lang="el-GR" altLang="en-US" sz="1800" dirty="0" smtClean="0"/>
              <a:t>”</a:t>
            </a:r>
            <a:r>
              <a:rPr lang="el-GR" sz="1800" dirty="0" smtClean="0"/>
              <a:t>. Σε: </a:t>
            </a:r>
            <a:r>
              <a:rPr lang="el-GR" sz="1800" i="1" dirty="0" smtClean="0"/>
              <a:t>21ο Πανελλήνιο Συνέδριο Ακαδημαϊκών Βιβλιοθηκών, 18-19 Οκτωβρίου 2012, Πανεπιστήμιο Πειραιώς.</a:t>
            </a:r>
            <a:endParaRPr lang="en-GB" sz="1800" i="1" dirty="0" smtClean="0"/>
          </a:p>
          <a:p>
            <a:pPr marL="0" indent="0">
              <a:buNone/>
            </a:pPr>
            <a:r>
              <a:rPr lang="en-GB" sz="1800" dirty="0" smtClean="0"/>
              <a:t>University of Leicester (2014). </a:t>
            </a:r>
            <a:r>
              <a:rPr lang="en-GB" sz="1800" i="1" dirty="0" smtClean="0"/>
              <a:t>Vancouver (Numbered) System</a:t>
            </a:r>
            <a:r>
              <a:rPr lang="en-GB" sz="1800" dirty="0" smtClean="0"/>
              <a:t>. Available at: </a:t>
            </a:r>
            <a:r>
              <a:rPr lang="en-US" sz="1800" dirty="0" smtClean="0">
                <a:hlinkClick r:id="rId3"/>
              </a:rPr>
              <a:t>http://www2.le.ac.uk/library/help/citing/vancouver-numbered-system</a:t>
            </a:r>
            <a:r>
              <a:rPr lang="en-US" sz="1800" dirty="0" smtClean="0"/>
              <a:t> [Last accessed: 09/07/2014]</a:t>
            </a:r>
            <a:endParaRPr lang="el-GR" sz="1800" dirty="0" smtClean="0"/>
          </a:p>
          <a:p>
            <a:pPr marL="0" indent="0">
              <a:buNone/>
            </a:pPr>
            <a:r>
              <a:rPr lang="en-US" sz="1800" dirty="0" smtClean="0"/>
              <a:t>Vassilakaki, E. and Garoufallou, E. (2013). </a:t>
            </a:r>
            <a:r>
              <a:rPr lang="en-US" altLang="en-US" sz="1800" dirty="0" smtClean="0"/>
              <a:t>“</a:t>
            </a:r>
            <a:r>
              <a:rPr lang="en-US" sz="1800" dirty="0" smtClean="0"/>
              <a:t>The impact of Facebook on Libraries and Librarians: a review of the literature</a:t>
            </a:r>
            <a:r>
              <a:rPr lang="en-US" altLang="en-US" sz="1800" dirty="0" smtClean="0"/>
              <a:t>”</a:t>
            </a:r>
            <a:r>
              <a:rPr lang="en-US" sz="1800" dirty="0" smtClean="0"/>
              <a:t>. </a:t>
            </a:r>
            <a:r>
              <a:rPr lang="en-US" sz="1800" i="1" dirty="0" smtClean="0"/>
              <a:t>Program: electronic library and information systems</a:t>
            </a:r>
            <a:r>
              <a:rPr lang="en-US" sz="1800" dirty="0" smtClean="0"/>
              <a:t>, Vol. 48 No 3 [Impact Factor 0.377], [5-year Impact Factor: 0.409]</a:t>
            </a:r>
            <a:endParaRPr lang="el-GR" sz="1800" dirty="0" smtClean="0"/>
          </a:p>
          <a:p>
            <a:pPr marL="0" indent="0" algn="just">
              <a:buNone/>
            </a:pPr>
            <a:endParaRPr lang="el-GR" sz="2300" dirty="0" smtClean="0"/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47F6B29A-5770-4020-902E-797B686BED40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18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 smtClean="0"/>
              <a:t>Περιεχόμενα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282244">
              <a:lnSpc>
                <a:spcPct val="100000"/>
              </a:lnSpc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300" dirty="0" smtClean="0"/>
              <a:t>- ΣΥΣΤΗΜΑΤΑ ΣΥΝΤΑΞΗΣ ΒΙΒΛΙΟΓΡΑΦΙΑΣ</a:t>
            </a:r>
          </a:p>
          <a:p>
            <a:pPr indent="-282244">
              <a:lnSpc>
                <a:spcPct val="100000"/>
              </a:lnSpc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300" dirty="0" smtClean="0"/>
              <a:t>– Numeric/ Vancouver Citation Style</a:t>
            </a:r>
          </a:p>
          <a:p>
            <a:pPr indent="-282244">
              <a:lnSpc>
                <a:spcPct val="100000"/>
              </a:lnSpc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2300" dirty="0" smtClean="0"/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EB3445E6-3392-4C86-94EC-15B02A1BA95B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1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Βασιλακάκη 2014. Ευγενία Βασιλακάκη. «</a:t>
            </a:r>
            <a:r>
              <a:rPr lang="el-GR" sz="2000" dirty="0" smtClean="0"/>
              <a:t>Βιβλιογραφία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</a:t>
            </a:r>
            <a:r>
              <a:rPr lang="el-GR" sz="2000" dirty="0" smtClean="0"/>
              <a:t>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Συστήματα σύνταξης </a:t>
            </a:r>
            <a:r>
              <a:rPr lang="el-GR" sz="2000" dirty="0" smtClean="0"/>
              <a:t>βιβλιογραφίας ε’».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5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/>
              <a:t>Αριθμητικό σύστημα</a:t>
            </a:r>
            <a:br>
              <a:rPr lang="el-GR" dirty="0" smtClean="0"/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1/16</a:t>
            </a:r>
            <a:endParaRPr lang="el-GR" sz="3600" dirty="0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3" indent="0"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altLang="en-US" sz="2300" b="1" dirty="0" smtClean="0"/>
              <a:t>“</a:t>
            </a:r>
            <a:r>
              <a:rPr lang="el-GR" sz="2300" b="1" dirty="0" smtClean="0"/>
              <a:t>Πρακτικά Συνεδρίου</a:t>
            </a:r>
            <a:r>
              <a:rPr lang="el-GR" altLang="en-US" sz="2300" b="1" dirty="0" smtClean="0"/>
              <a:t>”</a:t>
            </a:r>
            <a:endParaRPr lang="el-GR" sz="2300" b="1" dirty="0" smtClean="0"/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sz="2300" dirty="0" smtClean="0"/>
              <a:t>Η βιβλιογραφική παραπομπή σε Πρακτικά Συνεδρίου έχει την εξής μορφή:</a:t>
            </a:r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endParaRPr lang="el-GR" sz="2300" dirty="0" smtClean="0"/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sz="2300" dirty="0" smtClean="0"/>
              <a:t>Όνομα (Αρχικά) Επίθετο. Τίτλος ανακοίνωσης. Σε </a:t>
            </a:r>
            <a:r>
              <a:rPr lang="el-GR" sz="2300" i="1" dirty="0" smtClean="0"/>
              <a:t>Τίτλος Συνεδρίου,</a:t>
            </a:r>
            <a:r>
              <a:rPr lang="el-GR" sz="2300" dirty="0" smtClean="0"/>
              <a:t> τόπος διεξαγωγής συνεδρίου, ημερομηνία συνεδρίου. Τόπος Έκδοσης: Εκδότης, έτος, σελίδες. Σε περίπτωση ηλεκτρονικής διεύθυνσης προστίθεται το [online] Διαθέσιμο: URL [Ημ. Πρόσβασης ΗΗ/ΜΜ/ΕΕΕΕ].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39D815EB-F4A8-4567-AD66-4FF8D280A4E4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2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2/16</a:t>
            </a:r>
            <a:endParaRPr lang="el-GR" sz="3600" dirty="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i="1" u="sng" dirty="0" smtClean="0"/>
              <a:t>Παραδείγματα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Παπαδοπούλου. Το φαινόμενο του θερμοκηπίου στην Ελλάδα</a:t>
            </a:r>
            <a:r>
              <a:rPr lang="el-GR" sz="2000" i="1" dirty="0" smtClean="0"/>
              <a:t>.</a:t>
            </a:r>
            <a:r>
              <a:rPr lang="el-GR" sz="2000" dirty="0" smtClean="0"/>
              <a:t> Σε </a:t>
            </a:r>
            <a:r>
              <a:rPr lang="el-GR" sz="2000" i="1" dirty="0" smtClean="0"/>
              <a:t>Πανελλήνιο Συνέδριο Περιβάλλοντος</a:t>
            </a:r>
            <a:r>
              <a:rPr lang="el-GR" sz="2000" dirty="0" smtClean="0"/>
              <a:t>, Αθήνα, 23-25 Σεπτεμβρίου 2011. Αθήνα: Παπασωτηρίου, 2011, σσ. 23-50.  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 και Β. Αποστόλου. Το φαινόμενο του θερμοκηπίου στην Ελλάδα</a:t>
            </a:r>
            <a:r>
              <a:rPr lang="el-GR" sz="2000" i="1" dirty="0" smtClean="0"/>
              <a:t>.</a:t>
            </a:r>
            <a:r>
              <a:rPr lang="el-GR" sz="2000" dirty="0" smtClean="0"/>
              <a:t> Σε </a:t>
            </a:r>
            <a:r>
              <a:rPr lang="el-GR" sz="2000" i="1" dirty="0" smtClean="0"/>
              <a:t>Πανελλήνιο Συνέδριο Περιβάλλοντος</a:t>
            </a:r>
            <a:r>
              <a:rPr lang="el-GR" sz="2000" dirty="0" smtClean="0"/>
              <a:t>, Αθήνα, 23-25 Σεπτεμβρίου 2011. Αθήνα: Παπασωτηρίου, 2011, σσ. 23-50.  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Παπαδοπούλου, Α. Χρήστου και Β. Αποστόλου. Το φαινόμενο του θερμοκηπίου στην Ελλάδα</a:t>
            </a:r>
            <a:r>
              <a:rPr lang="el-GR" sz="2000" i="1" dirty="0" smtClean="0"/>
              <a:t>.</a:t>
            </a:r>
            <a:r>
              <a:rPr lang="el-GR" sz="2000" dirty="0" smtClean="0"/>
              <a:t> Σε </a:t>
            </a:r>
            <a:r>
              <a:rPr lang="el-GR" sz="2000" i="1" dirty="0" smtClean="0"/>
              <a:t>Πανελλήνιο Συνέδριο Περιβάλλοντος</a:t>
            </a:r>
            <a:r>
              <a:rPr lang="el-GR" sz="2000" dirty="0" smtClean="0"/>
              <a:t>, Αθήνα, 23-25 Σεπτεμβρίου 2011. Αθήνα: Παπασωτηρίου, 2011, σσ. 23-50.  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/>
              <a:t>[1] Π. Παπαδοπούλου, Β. Βασιλείου, Α. Χρήστου και Β. Αποστόλου. Το φαινόμενο του θερμοκηπίου στην Ελλάδα</a:t>
            </a:r>
            <a:r>
              <a:rPr lang="el-GR" sz="2000" i="1" dirty="0" smtClean="0"/>
              <a:t>.</a:t>
            </a:r>
            <a:r>
              <a:rPr lang="el-GR" sz="2000" dirty="0" smtClean="0"/>
              <a:t> Σε </a:t>
            </a:r>
            <a:r>
              <a:rPr lang="el-GR" sz="2000" i="1" dirty="0" smtClean="0"/>
              <a:t>Πανελλήνιο Συνέδριο Περιβάλλοντος</a:t>
            </a:r>
            <a:r>
              <a:rPr lang="el-GR" sz="2000" dirty="0" smtClean="0"/>
              <a:t>, Αθήνα, 23-25 Σεπτεμβρίου 2011. Αθήνα: Παπασωτηρίου, 2011, σσ. 23-50.  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C143CC80-49B1-41BE-9C28-A999A6EAFFEA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3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3/16</a:t>
            </a:r>
            <a:endParaRPr lang="el-GR" sz="3600" dirty="0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>
                <a:cs typeface="Times New Roman" pitchFamily="18" charset="0"/>
              </a:rPr>
              <a:t>[1] A. Andersson. The new era. In</a:t>
            </a:r>
            <a:r>
              <a:rPr lang="el-GR" sz="2000" i="1" dirty="0" smtClean="0">
                <a:cs typeface="Times New Roman" pitchFamily="18" charset="0"/>
              </a:rPr>
              <a:t> International Conference of Language</a:t>
            </a:r>
            <a:r>
              <a:rPr lang="el-GR" sz="2000" dirty="0" smtClean="0">
                <a:cs typeface="Times New Roman" pitchFamily="18" charset="0"/>
              </a:rPr>
              <a:t>s, London, 23-25 September 2011. London: Springer, 2011, pp. 23-50.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>
                <a:cs typeface="Times New Roman" pitchFamily="18" charset="0"/>
              </a:rPr>
              <a:t>[1] A. Andersson and P. Wilson. The new era. In</a:t>
            </a:r>
            <a:r>
              <a:rPr lang="el-GR" sz="2000" i="1" dirty="0" smtClean="0">
                <a:cs typeface="Times New Roman" pitchFamily="18" charset="0"/>
              </a:rPr>
              <a:t> International Conference of Languages</a:t>
            </a:r>
            <a:r>
              <a:rPr lang="el-GR" sz="2000" dirty="0" smtClean="0">
                <a:cs typeface="Times New Roman" pitchFamily="18" charset="0"/>
              </a:rPr>
              <a:t>, London, 23-25 September 2011. London: Springer, 2011, pp. 23-50.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>
                <a:cs typeface="Times New Roman" pitchFamily="18" charset="0"/>
              </a:rPr>
              <a:t>[1] A. Andersson, P. Wilson and L. McArthur. The new era. In</a:t>
            </a:r>
            <a:r>
              <a:rPr lang="el-GR" sz="2000" i="1" dirty="0" smtClean="0">
                <a:cs typeface="Times New Roman" pitchFamily="18" charset="0"/>
              </a:rPr>
              <a:t> International Conference of Languages,</a:t>
            </a:r>
            <a:r>
              <a:rPr lang="el-GR" sz="2000" dirty="0" smtClean="0">
                <a:cs typeface="Times New Roman" pitchFamily="18" charset="0"/>
              </a:rPr>
              <a:t> London, 23-25 September 2011. London: Springer, 2011, pp. 23-50.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>
                <a:cs typeface="Times New Roman" pitchFamily="18" charset="0"/>
              </a:rPr>
              <a:t>[1] A. Andersson, P. Wilson, P. Olson and L. McArthur. The new era. In</a:t>
            </a:r>
            <a:r>
              <a:rPr lang="el-GR" sz="2000" i="1" dirty="0" smtClean="0">
                <a:cs typeface="Times New Roman" pitchFamily="18" charset="0"/>
              </a:rPr>
              <a:t> International Conference of Languages,</a:t>
            </a:r>
            <a:r>
              <a:rPr lang="el-GR" sz="2000" dirty="0" smtClean="0">
                <a:cs typeface="Times New Roman" pitchFamily="18" charset="0"/>
              </a:rPr>
              <a:t> London, 23-25 September 2011. London: Springer, 2011, pp. 23-50.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1DB2E548-DF23-4957-B4FE-4B1591F99826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4/16</a:t>
            </a:r>
            <a:endParaRPr lang="el-GR" sz="3600" dirty="0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800" dirty="0" smtClean="0"/>
              <a:t>[1] Π. Παπαδοπούλου. Το φαινόμενο του θερμοκηπίου στην Ελλάδα</a:t>
            </a:r>
            <a:r>
              <a:rPr lang="el-GR" sz="1800" i="1" dirty="0" smtClean="0"/>
              <a:t>.</a:t>
            </a:r>
            <a:r>
              <a:rPr lang="el-GR" sz="1800" dirty="0" smtClean="0"/>
              <a:t> Σε </a:t>
            </a:r>
            <a:r>
              <a:rPr lang="el-GR" sz="1800" i="1" dirty="0" smtClean="0"/>
              <a:t>Πανελλήνιο Συνέδριο Περιβάλλοντος</a:t>
            </a:r>
            <a:r>
              <a:rPr lang="el-GR" sz="1800" dirty="0" smtClean="0"/>
              <a:t>, Αθήνα, 23-25 Σεπτεμβρίου 2011. Αθήνα: Παπασωτηρίου, 2011, σσ. 23-50.  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800" dirty="0" smtClean="0"/>
              <a:t>[1] Π. Παπαδοπούλου και Β. Αποστόλου. Το φαινόμενο του θερμοκηπίου στην Ελλάδα</a:t>
            </a:r>
            <a:r>
              <a:rPr lang="el-GR" sz="1800" i="1" dirty="0" smtClean="0"/>
              <a:t>.</a:t>
            </a:r>
            <a:r>
              <a:rPr lang="el-GR" sz="1800" dirty="0" smtClean="0"/>
              <a:t> Σε </a:t>
            </a:r>
            <a:r>
              <a:rPr lang="el-GR" sz="1800" i="1" dirty="0" smtClean="0"/>
              <a:t>Πανελλήνιο Συνέδριο Περιβάλλοντος</a:t>
            </a:r>
            <a:r>
              <a:rPr lang="el-GR" sz="1800" dirty="0" smtClean="0"/>
              <a:t>, Αθήνα, 23-25 Σεπτεμβρίου 2011. Αθήνα: Παπασωτηρίου, 2011, σσ. 23-50.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800" dirty="0" smtClean="0"/>
              <a:t>[1] Π. Παπαδοπούλου, Α. Χρήστου και Β. Αποστόλου. Το φαινόμενο του θερμοκηπίου στην Ελλάδα</a:t>
            </a:r>
            <a:r>
              <a:rPr lang="el-GR" sz="1800" i="1" dirty="0" smtClean="0"/>
              <a:t>.</a:t>
            </a:r>
            <a:r>
              <a:rPr lang="el-GR" sz="1800" dirty="0" smtClean="0"/>
              <a:t> Σε </a:t>
            </a:r>
            <a:r>
              <a:rPr lang="el-GR" sz="1800" i="1" dirty="0" smtClean="0"/>
              <a:t>Πανελλήνιο Συνέδριο Περιβάλλοντος</a:t>
            </a:r>
            <a:r>
              <a:rPr lang="el-GR" sz="1800" dirty="0" smtClean="0"/>
              <a:t>, Αθήνα, 23-25 Σεπτεμβρίου 2011. Αθήνα: Παπασωτηρίου, 2011, σσ. 23-50. [online] Διαθέσιμο: http://ww.example.gr/ [Ημ. Πρόσβασης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1800" dirty="0" smtClean="0"/>
              <a:t>[1] Π. Παπαδοπούλου, Β. Βασιλείου, Α. Χρήστου και Β. Αποστόλου. Το φαινόμενο του θερμοκηπίου στην Ελλάδα</a:t>
            </a:r>
            <a:r>
              <a:rPr lang="el-GR" sz="1800" i="1" dirty="0" smtClean="0"/>
              <a:t>.</a:t>
            </a:r>
            <a:r>
              <a:rPr lang="el-GR" sz="1800" dirty="0" smtClean="0"/>
              <a:t> Σε </a:t>
            </a:r>
            <a:r>
              <a:rPr lang="el-GR" sz="1800" i="1" dirty="0" smtClean="0"/>
              <a:t>Πανελλήνιο Συνέδριο Περιβάλλοντος</a:t>
            </a:r>
            <a:r>
              <a:rPr lang="el-GR" sz="1800" dirty="0" smtClean="0"/>
              <a:t>, Αθήνα, 23-25 Σεπτεμβρίου 2011. Αθήνα: Παπασωτηρίου, 2011, σσ. 23-50. [online] Διαθέσιμο: http://ww.example.gr/ [Ημ. Πρόσβασης 10/12/2011].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8EAF7E83-A0D1-4265-BE39-F0688206647A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5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5/16</a:t>
            </a:r>
            <a:endParaRPr lang="el-GR" sz="3600" dirty="0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>
                <a:cs typeface="Times New Roman" pitchFamily="18" charset="0"/>
              </a:rPr>
              <a:t>[1] A. Andersson. The new era. In</a:t>
            </a:r>
            <a:r>
              <a:rPr lang="el-GR" sz="2000" i="1" dirty="0" smtClean="0">
                <a:cs typeface="Times New Roman" pitchFamily="18" charset="0"/>
              </a:rPr>
              <a:t> International Conference of Language</a:t>
            </a:r>
            <a:r>
              <a:rPr lang="el-GR" sz="2000" dirty="0" smtClean="0">
                <a:cs typeface="Times New Roman" pitchFamily="18" charset="0"/>
              </a:rPr>
              <a:t>s, London, 23-25 September 2011. London: Springer, 2011, pp. 23-50. </a:t>
            </a:r>
            <a:r>
              <a:rPr lang="el-GR" sz="1800" dirty="0" smtClean="0">
                <a:cs typeface="Times New Roman" pitchFamily="18" charset="0"/>
              </a:rPr>
              <a:t> [online] Available at: http://ww.example.gr/ [Accessed Date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>
                <a:cs typeface="Times New Roman" pitchFamily="18" charset="0"/>
              </a:rPr>
              <a:t>[1] A. Andersson and P. Wilson. The new era. In</a:t>
            </a:r>
            <a:r>
              <a:rPr lang="el-GR" sz="2000" i="1" dirty="0" smtClean="0">
                <a:cs typeface="Times New Roman" pitchFamily="18" charset="0"/>
              </a:rPr>
              <a:t> International Conference of Languages</a:t>
            </a:r>
            <a:r>
              <a:rPr lang="el-GR" sz="2000" dirty="0" smtClean="0">
                <a:cs typeface="Times New Roman" pitchFamily="18" charset="0"/>
              </a:rPr>
              <a:t>, London, 23-25 September 2011. London: Springer, 2011, pp. 23-50. </a:t>
            </a:r>
            <a:r>
              <a:rPr lang="el-GR" sz="1800" dirty="0" smtClean="0">
                <a:cs typeface="Times New Roman" pitchFamily="18" charset="0"/>
              </a:rPr>
              <a:t>[online] Available at: http://ww.example.gr/ [Accessed Date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>
                <a:cs typeface="Times New Roman" pitchFamily="18" charset="0"/>
              </a:rPr>
              <a:t>[1] A. Andersson, P. Wilson and L. McArthur. The new era. In</a:t>
            </a:r>
            <a:r>
              <a:rPr lang="el-GR" sz="2000" i="1" dirty="0" smtClean="0">
                <a:cs typeface="Times New Roman" pitchFamily="18" charset="0"/>
              </a:rPr>
              <a:t> International Conference of Languages,</a:t>
            </a:r>
            <a:r>
              <a:rPr lang="el-GR" sz="2000" dirty="0" smtClean="0">
                <a:cs typeface="Times New Roman" pitchFamily="18" charset="0"/>
              </a:rPr>
              <a:t> London, 23-25 September 2011. London: Springer, 2011, pp. 23-50. </a:t>
            </a:r>
            <a:r>
              <a:rPr lang="el-GR" sz="1800" dirty="0" smtClean="0">
                <a:cs typeface="Times New Roman" pitchFamily="18" charset="0"/>
              </a:rPr>
              <a:t>[online] Available at: http://ww.example.gr/ [Accessed Date 10/12/2011].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000" dirty="0" smtClean="0">
                <a:cs typeface="Times New Roman" pitchFamily="18" charset="0"/>
              </a:rPr>
              <a:t>[1] A. Andersson, P. Wilson, P. Olson and L. McArthur. The new era. In</a:t>
            </a:r>
            <a:r>
              <a:rPr lang="el-GR" sz="2000" i="1" dirty="0" smtClean="0">
                <a:cs typeface="Times New Roman" pitchFamily="18" charset="0"/>
              </a:rPr>
              <a:t> International Conference of Languages,</a:t>
            </a:r>
            <a:r>
              <a:rPr lang="el-GR" sz="2000" dirty="0" smtClean="0">
                <a:cs typeface="Times New Roman" pitchFamily="18" charset="0"/>
              </a:rPr>
              <a:t> London, 23-25 September 2011. London: Springer, 2011, pp. 23-50. </a:t>
            </a:r>
            <a:r>
              <a:rPr lang="el-GR" sz="1800" dirty="0" smtClean="0">
                <a:cs typeface="Times New Roman" pitchFamily="18" charset="0"/>
              </a:rPr>
              <a:t>[online] Available at: http://ww.example.gr/ [Accessed Date 10/12/2011].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F9A15498-4976-4657-8DDF-1BF74D313812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6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6/16</a:t>
            </a:r>
            <a:endParaRPr lang="el-GR" sz="3600" dirty="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3" indent="0"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altLang="en-US" sz="2300" b="1" dirty="0" smtClean="0"/>
              <a:t>“</a:t>
            </a:r>
            <a:r>
              <a:rPr lang="el-GR" sz="2300" b="1" dirty="0" smtClean="0"/>
              <a:t>Πτυχιακή Εργασία</a:t>
            </a:r>
            <a:r>
              <a:rPr lang="el-GR" altLang="en-US" sz="2300" b="1" dirty="0" smtClean="0"/>
              <a:t>”</a:t>
            </a:r>
            <a:endParaRPr lang="el-GR" sz="2300" b="1" dirty="0" smtClean="0"/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sz="2300" dirty="0" smtClean="0"/>
              <a:t>Η βιβλιογραφική παραπομπή σε Πτυχιακή Εργασία έχει την εξής μορφή:</a:t>
            </a:r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endParaRPr lang="el-GR" sz="2300" dirty="0" smtClean="0"/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r>
              <a:rPr lang="el-GR" sz="2300" dirty="0" smtClean="0"/>
              <a:t>Όνομα (Αρχικά) Επίθετο. </a:t>
            </a:r>
            <a:r>
              <a:rPr lang="el-GR" sz="2300" i="1" dirty="0" smtClean="0"/>
              <a:t>Τίτλος Πτυχιακής Εργασίας</a:t>
            </a:r>
            <a:r>
              <a:rPr lang="el-GR" sz="2300" dirty="0" smtClean="0"/>
              <a:t>. Πτυχίο, Ακαδημαϊκό Ίδρυμα, έτος.</a:t>
            </a:r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endParaRPr lang="el-GR" sz="2300" i="1" u="sng" dirty="0" smtClean="0"/>
          </a:p>
          <a:p>
            <a:pPr>
              <a:buNone/>
              <a:tabLst>
                <a:tab pos="2903083" algn="l"/>
                <a:tab pos="3080206" algn="l"/>
                <a:tab pos="3487731" algn="l"/>
                <a:tab pos="3895258" algn="l"/>
                <a:tab pos="4302783" algn="l"/>
                <a:tab pos="4710310" algn="l"/>
                <a:tab pos="5117836" algn="l"/>
                <a:tab pos="5525362" algn="l"/>
                <a:tab pos="5932888" algn="l"/>
                <a:tab pos="6340414" algn="l"/>
                <a:tab pos="6747940" algn="l"/>
                <a:tab pos="7155466" algn="l"/>
                <a:tab pos="7562992" algn="l"/>
                <a:tab pos="7970518" algn="l"/>
                <a:tab pos="8378044" algn="l"/>
                <a:tab pos="8785570" algn="l"/>
                <a:tab pos="9193096" algn="l"/>
                <a:tab pos="9600622" algn="l"/>
                <a:tab pos="10008148" algn="l"/>
                <a:tab pos="10415674" algn="l"/>
                <a:tab pos="10823200" algn="l"/>
              </a:tabLst>
            </a:pPr>
            <a:endParaRPr lang="el-GR" sz="2300" i="1" u="sng" dirty="0" smtClean="0"/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6C198F4C-04E1-4A67-B4E6-48C01B77F190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7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 smtClean="0">
                <a:cs typeface="Times New Roman" pitchFamily="18" charset="0"/>
              </a:rPr>
              <a:t>Αριθμητικό σύστημα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/>
              <a:t>Λίστα βιβλιογραφίας</a:t>
            </a:r>
            <a:r>
              <a:rPr lang="en-US" dirty="0" smtClean="0"/>
              <a:t> </a:t>
            </a:r>
            <a:r>
              <a:rPr lang="en-US" sz="3600" b="0" dirty="0" smtClean="0"/>
              <a:t>7/16</a:t>
            </a:r>
            <a:endParaRPr lang="el-GR" sz="3600" dirty="0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i="1" u="sng" dirty="0" smtClean="0">
                <a:cs typeface="Times New Roman" pitchFamily="18" charset="0"/>
              </a:rPr>
              <a:t>Παραδείγματα</a:t>
            </a:r>
          </a:p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300" dirty="0" smtClean="0">
                <a:cs typeface="Times New Roman" pitchFamily="18" charset="0"/>
              </a:rPr>
              <a:t>[1] Π. Παπαδοπούλου. </a:t>
            </a:r>
            <a:r>
              <a:rPr lang="el-GR" sz="2300" i="1" dirty="0" smtClean="0">
                <a:cs typeface="Times New Roman" pitchFamily="18" charset="0"/>
              </a:rPr>
              <a:t>Το φαινόμενο του θερμοκηπίου στην Ελλάδα. </a:t>
            </a:r>
            <a:r>
              <a:rPr lang="el-GR" sz="2300" dirty="0" smtClean="0">
                <a:cs typeface="Times New Roman" pitchFamily="18" charset="0"/>
              </a:rPr>
              <a:t>Μεταπτυχιακό, ΤΕΙ Αθήνας, 2011.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E397D956-9FF1-4749-AFE6-9CD17838E65A}" type="slidenum">
              <a:rPr lang="en-GB"/>
              <a:pPr>
                <a:tabLst>
                  <a:tab pos="656650" algn="l"/>
                  <a:tab pos="1313299" algn="l"/>
                  <a:tab pos="1969949" algn="l"/>
                </a:tabLst>
              </a:pPr>
              <a:t>8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2278</Words>
  <Application>Microsoft Office PowerPoint</Application>
  <PresentationFormat>Προβολή στην οθόνη (4:3)</PresentationFormat>
  <Paragraphs>183</Paragraphs>
  <Slides>26</Slides>
  <Notes>25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OC_template_updated</vt:lpstr>
      <vt:lpstr>1_OC_template_updated</vt:lpstr>
      <vt:lpstr>Βιβλιογραφία (Θ)</vt:lpstr>
      <vt:lpstr>Περιεχόμενα</vt:lpstr>
      <vt:lpstr>Αριθμητικό σύστημα Λίστα βιβλιογραφίας 1/16</vt:lpstr>
      <vt:lpstr>Αριθμητικό σύστημα Λίστα βιβλιογραφίας 2/16</vt:lpstr>
      <vt:lpstr>Αριθμητικό σύστημα Λίστα βιβλιογραφίας 3/16</vt:lpstr>
      <vt:lpstr>Αριθμητικό σύστημα Λίστα βιβλιογραφίας 4/16</vt:lpstr>
      <vt:lpstr>Αριθμητικό σύστημα Λίστα βιβλιογραφίας 5/16</vt:lpstr>
      <vt:lpstr>Αριθμητικό σύστημα Λίστα βιβλιογραφίας 6/16</vt:lpstr>
      <vt:lpstr>Αριθμητικό σύστημα Λίστα βιβλιογραφίας 7/16</vt:lpstr>
      <vt:lpstr>Αριθμητικό σύστημα Λίστα βιβλιογραφίας 8/16</vt:lpstr>
      <vt:lpstr>Αριθμητικό σύστημα Λίστα βιβλιογραφίας 9/16</vt:lpstr>
      <vt:lpstr>Αριθμητικό σύστημα Λίστα βιβλιογραφίας 10/16</vt:lpstr>
      <vt:lpstr>Αριθμητικό σύστημα Λίστα βιβλιογραφίας 11/16</vt:lpstr>
      <vt:lpstr>Αριθμητικό σύστημα Λίστα βιβλιογραφίας 12/16</vt:lpstr>
      <vt:lpstr>Αριθμητικό σύστημα Λίστα βιβλιογραφίας 13/16</vt:lpstr>
      <vt:lpstr>Αριθμητικό σύστημα Λίστα βιβλιογραφίας 14/16</vt:lpstr>
      <vt:lpstr>Αριθμητικό σύστημα Λίστα βιβλιογραφίας 15/16</vt:lpstr>
      <vt:lpstr>Αριθμητικό σύστημα Λίστα βιβλιογραφίας16/16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αρχειακών εγγράφων</dc:title>
  <dc:creator>opencourses@teiath.gr</dc:creator>
  <cp:lastModifiedBy>natasakar new</cp:lastModifiedBy>
  <cp:revision>106</cp:revision>
  <dcterms:created xsi:type="dcterms:W3CDTF">2014-04-25T12:34:35Z</dcterms:created>
  <dcterms:modified xsi:type="dcterms:W3CDTF">2015-03-13T14:55:58Z</dcterms:modified>
</cp:coreProperties>
</file>