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83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7" r:id="rId19"/>
    <p:sldId id="262" r:id="rId20"/>
    <p:sldId id="264" r:id="rId21"/>
    <p:sldId id="285" r:id="rId22"/>
    <p:sldId id="286" r:id="rId23"/>
    <p:sldId id="266" r:id="rId24"/>
    <p:sldId id="284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2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2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5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6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7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DN_animation.gi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/index.php?title=User:Elecbullet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11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Πυρηνικά Οξέα και Σύνθεση Πρωτεϊνών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6338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Πρωτοταγής</a:t>
            </a:r>
            <a:r>
              <a:rPr lang="el-GR" dirty="0"/>
              <a:t> Δομή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984776" cy="457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75656" y="551723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4A82"/>
                </a:solidFill>
                <a:latin typeface="Calibri"/>
              </a:rPr>
              <a:t>Οι Φωσφορικοί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Δεσμοί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συνδέουν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Νουκλεοτίδια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σε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γραμμική ακολουθία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Δευτεροταγής και Τριτοταγής Δομή του DNA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Δευτεροταγής Δομή: </a:t>
            </a:r>
            <a:r>
              <a:rPr lang="el-GR" dirty="0"/>
              <a:t>Ο σκελετός </a:t>
            </a:r>
            <a:r>
              <a:rPr lang="el-GR" b="1" dirty="0">
                <a:solidFill>
                  <a:srgbClr val="004A82"/>
                </a:solidFill>
              </a:rPr>
              <a:t>σακχάρων </a:t>
            </a:r>
            <a:r>
              <a:rPr lang="el-GR" b="1" dirty="0" smtClean="0">
                <a:solidFill>
                  <a:srgbClr val="004A82"/>
                </a:solidFill>
              </a:rPr>
              <a:t>– φωσφορικών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dirty="0" smtClean="0"/>
              <a:t>ομάδων </a:t>
            </a:r>
            <a:r>
              <a:rPr lang="el-GR" dirty="0"/>
              <a:t>αναγκάζει κάθε </a:t>
            </a:r>
            <a:r>
              <a:rPr lang="el-GR" dirty="0" err="1"/>
              <a:t>αλυσσίδα</a:t>
            </a:r>
            <a:r>
              <a:rPr lang="el-GR" dirty="0"/>
              <a:t> DNA να τυλίγεται γύρω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εξωτερικό μέρος των συνδεδεμένων Βάσεων, όπως </a:t>
            </a:r>
            <a:r>
              <a:rPr lang="el-GR" dirty="0" smtClean="0"/>
              <a:t>μια</a:t>
            </a:r>
            <a:r>
              <a:rPr lang="en-US" dirty="0" smtClean="0"/>
              <a:t> </a:t>
            </a:r>
            <a:r>
              <a:rPr lang="el-GR" dirty="0" smtClean="0"/>
              <a:t>σπειροειδής </a:t>
            </a:r>
            <a:r>
              <a:rPr lang="el-GR" dirty="0"/>
              <a:t>σκάλα.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Τριτοταγής </a:t>
            </a:r>
            <a:r>
              <a:rPr lang="el-GR" b="1" dirty="0">
                <a:solidFill>
                  <a:srgbClr val="004A82"/>
                </a:solidFill>
              </a:rPr>
              <a:t>Δομή: </a:t>
            </a:r>
            <a:r>
              <a:rPr lang="el-GR" dirty="0"/>
              <a:t>Σχηματίζονται </a:t>
            </a:r>
            <a:r>
              <a:rPr lang="el-GR" b="1" dirty="0">
                <a:solidFill>
                  <a:srgbClr val="004A82"/>
                </a:solidFill>
              </a:rPr>
              <a:t>δεσμοί Υδρογόνου </a:t>
            </a:r>
            <a:r>
              <a:rPr lang="el-GR" dirty="0" smtClean="0"/>
              <a:t>ανάμεσα</a:t>
            </a:r>
            <a:r>
              <a:rPr lang="en-US" dirty="0" smtClean="0"/>
              <a:t> </a:t>
            </a:r>
            <a:r>
              <a:rPr lang="el-GR" dirty="0" smtClean="0"/>
              <a:t>στις </a:t>
            </a:r>
            <a:r>
              <a:rPr lang="el-GR" dirty="0" err="1"/>
              <a:t>Πουρίνες</a:t>
            </a:r>
            <a:r>
              <a:rPr lang="el-GR" dirty="0"/>
              <a:t> και τις </a:t>
            </a:r>
            <a:r>
              <a:rPr lang="el-GR" dirty="0" err="1"/>
              <a:t>Πυριμιδίνες</a:t>
            </a:r>
            <a:r>
              <a:rPr lang="el-GR" dirty="0"/>
              <a:t>. Αυτό αναγκάζει </a:t>
            </a:r>
            <a:r>
              <a:rPr lang="el-GR" dirty="0" smtClean="0"/>
              <a:t>δύο</a:t>
            </a:r>
            <a:r>
              <a:rPr lang="en-US" dirty="0" smtClean="0"/>
              <a:t> </a:t>
            </a:r>
            <a:r>
              <a:rPr lang="el-GR" dirty="0" smtClean="0"/>
              <a:t>«νήματα</a:t>
            </a:r>
            <a:r>
              <a:rPr lang="el-GR" dirty="0"/>
              <a:t>» DNA να συνδέονται μεταξύ τους και να </a:t>
            </a:r>
            <a:r>
              <a:rPr lang="el-GR" dirty="0" smtClean="0"/>
              <a:t>αποτελούν</a:t>
            </a:r>
            <a:r>
              <a:rPr lang="en-US" dirty="0" smtClean="0"/>
              <a:t> </a:t>
            </a:r>
            <a:r>
              <a:rPr lang="el-GR" dirty="0" smtClean="0"/>
              <a:t>μια </a:t>
            </a:r>
            <a:r>
              <a:rPr lang="el-GR" dirty="0"/>
              <a:t>διπλή </a:t>
            </a:r>
            <a:r>
              <a:rPr lang="el-GR" dirty="0" err="1"/>
              <a:t>έλικα.Η</a:t>
            </a:r>
            <a:r>
              <a:rPr lang="el-GR" dirty="0"/>
              <a:t> σύνδεση γίνεται πάντα ως ακολούθως: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Αδενίνη </a:t>
            </a:r>
            <a:r>
              <a:rPr lang="el-GR" b="1" dirty="0">
                <a:solidFill>
                  <a:srgbClr val="004A82"/>
                </a:solidFill>
              </a:rPr>
              <a:t>- Θυμίνη.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Γουανίνη – Κυτοσίνη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Σύζευξη των Βάσεων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2" y="1716881"/>
            <a:ext cx="614377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043608" y="2905619"/>
            <a:ext cx="136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Γουανίνη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843827" y="5174213"/>
            <a:ext cx="112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Θυμίνη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300192" y="3292952"/>
            <a:ext cx="136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Κυτοσίνη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6465423" y="5301208"/>
            <a:ext cx="1214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Αδενίνη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Δεσμοί Υδρογόνου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060848"/>
            <a:ext cx="4474840" cy="2736304"/>
          </a:xfrm>
        </p:spPr>
        <p:txBody>
          <a:bodyPr/>
          <a:lstStyle/>
          <a:p>
            <a:r>
              <a:rPr lang="el-GR" dirty="0"/>
              <a:t>Κάθε Βάση επιδιώκει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σχηματίσει </a:t>
            </a:r>
            <a:r>
              <a:rPr lang="el-GR" dirty="0"/>
              <a:t>δύο ή </a:t>
            </a:r>
            <a:r>
              <a:rPr lang="el-GR" dirty="0" smtClean="0"/>
              <a:t>τρείς</a:t>
            </a:r>
            <a:r>
              <a:rPr lang="en-US" dirty="0" smtClean="0"/>
              <a:t> </a:t>
            </a:r>
            <a:r>
              <a:rPr lang="el-GR" dirty="0" smtClean="0"/>
              <a:t>Δεσμούς </a:t>
            </a:r>
            <a:r>
              <a:rPr lang="el-GR" dirty="0"/>
              <a:t>Υδρογόνου.</a:t>
            </a:r>
          </a:p>
          <a:p>
            <a:r>
              <a:rPr lang="el-GR" dirty="0" smtClean="0"/>
              <a:t>Αυτός </a:t>
            </a:r>
            <a:r>
              <a:rPr lang="el-GR" dirty="0"/>
              <a:t>είναι ο λόγος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οποίο </a:t>
            </a:r>
            <a:r>
              <a:rPr lang="el-GR" dirty="0" smtClean="0"/>
              <a:t>μόνον</a:t>
            </a:r>
            <a:r>
              <a:rPr lang="en-US" dirty="0" smtClean="0"/>
              <a:t> </a:t>
            </a:r>
            <a:r>
              <a:rPr lang="el-GR" dirty="0" smtClean="0"/>
              <a:t>συγκεκριμένες Βάσεις</a:t>
            </a:r>
            <a:r>
              <a:rPr lang="en-US" dirty="0" smtClean="0"/>
              <a:t> </a:t>
            </a:r>
            <a:r>
              <a:rPr lang="el-GR" dirty="0" smtClean="0"/>
              <a:t>σχηματίζουν </a:t>
            </a:r>
            <a:r>
              <a:rPr lang="el-GR" dirty="0"/>
              <a:t>Δεσμούς.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024336" cy="411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Διπλή </a:t>
            </a:r>
            <a:r>
              <a:rPr lang="el-GR" dirty="0" err="1"/>
              <a:t>Ελιξ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</p:spPr>
        <p:txBody>
          <a:bodyPr>
            <a:normAutofit/>
          </a:bodyPr>
          <a:lstStyle/>
          <a:p>
            <a:r>
              <a:rPr lang="el-GR" dirty="0"/>
              <a:t>Ο συνδυασμός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βαθμίδων </a:t>
            </a:r>
            <a:r>
              <a:rPr lang="el-GR" dirty="0"/>
              <a:t>της «σκάλας»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σάκχαρα </a:t>
            </a:r>
            <a:r>
              <a:rPr lang="el-GR" dirty="0"/>
              <a:t>- φωσφορικά και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σύνδεση </a:t>
            </a:r>
            <a:r>
              <a:rPr lang="el-GR" dirty="0"/>
              <a:t>μεταξύ των </a:t>
            </a:r>
            <a:r>
              <a:rPr lang="el-GR" dirty="0" smtClean="0"/>
              <a:t>ζευγών</a:t>
            </a:r>
            <a:r>
              <a:rPr lang="en-US" dirty="0" smtClean="0"/>
              <a:t> </a:t>
            </a:r>
            <a:r>
              <a:rPr lang="el-GR" dirty="0" smtClean="0"/>
              <a:t>προκαλεί </a:t>
            </a:r>
            <a:r>
              <a:rPr lang="el-GR" dirty="0"/>
              <a:t>την </a:t>
            </a:r>
            <a:r>
              <a:rPr lang="el-GR" dirty="0" smtClean="0"/>
              <a:t>δημιουργία</a:t>
            </a:r>
            <a:r>
              <a:rPr lang="en-US" dirty="0" smtClean="0"/>
              <a:t> </a:t>
            </a:r>
            <a:r>
              <a:rPr lang="el-GR" dirty="0" smtClean="0"/>
              <a:t>μιας </a:t>
            </a:r>
            <a:r>
              <a:rPr lang="el-GR" dirty="0"/>
              <a:t>διπλής έλικας.</a:t>
            </a:r>
          </a:p>
          <a:p>
            <a:r>
              <a:rPr lang="el-GR" dirty="0" smtClean="0"/>
              <a:t>Η </a:t>
            </a:r>
            <a:r>
              <a:rPr lang="el-GR" dirty="0"/>
              <a:t>απόσταση ανάμεσα </a:t>
            </a:r>
            <a:r>
              <a:rPr lang="el-GR" dirty="0" smtClean="0"/>
              <a:t>στις</a:t>
            </a:r>
            <a:r>
              <a:rPr lang="en-US" dirty="0" smtClean="0"/>
              <a:t> </a:t>
            </a:r>
            <a:r>
              <a:rPr lang="el-GR" dirty="0" smtClean="0"/>
              <a:t>Βάσεις </a:t>
            </a:r>
            <a:r>
              <a:rPr lang="el-GR" dirty="0"/>
              <a:t>είναι 0.34 </a:t>
            </a:r>
            <a:r>
              <a:rPr lang="el-GR" dirty="0" err="1" smtClean="0"/>
              <a:t>nm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Μια </a:t>
            </a:r>
            <a:r>
              <a:rPr lang="el-GR" dirty="0"/>
              <a:t>πλήρης Στροφή </a:t>
            </a:r>
            <a:r>
              <a:rPr lang="el-GR" dirty="0" smtClean="0"/>
              <a:t>έχει</a:t>
            </a:r>
            <a:r>
              <a:rPr lang="en-US" dirty="0" smtClean="0"/>
              <a:t> </a:t>
            </a:r>
            <a:r>
              <a:rPr lang="el-GR" dirty="0" smtClean="0"/>
              <a:t>μήκος </a:t>
            </a:r>
            <a:r>
              <a:rPr lang="el-GR" dirty="0"/>
              <a:t>3.40 </a:t>
            </a:r>
            <a:r>
              <a:rPr lang="el-GR" dirty="0" err="1"/>
              <a:t>nm</a:t>
            </a:r>
            <a:r>
              <a:rPr lang="el-GR" dirty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απόσταση μεταξύ των </a:t>
            </a:r>
            <a:r>
              <a:rPr lang="el-GR" dirty="0" smtClean="0"/>
              <a:t>δύο</a:t>
            </a:r>
            <a:r>
              <a:rPr lang="en-US" dirty="0" smtClean="0"/>
              <a:t> </a:t>
            </a:r>
            <a:r>
              <a:rPr lang="el-GR" dirty="0" smtClean="0"/>
              <a:t>Ελίκων </a:t>
            </a:r>
            <a:r>
              <a:rPr lang="el-GR" dirty="0"/>
              <a:t>είναι 2.00 </a:t>
            </a:r>
            <a:r>
              <a:rPr lang="el-GR" dirty="0" err="1"/>
              <a:t>nm</a:t>
            </a:r>
            <a:r>
              <a:rPr lang="el-GR" dirty="0"/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740352" y="1932858"/>
            <a:ext cx="1416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1 Στροφή</a:t>
            </a:r>
          </a:p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3.4 </a:t>
            </a:r>
            <a:r>
              <a:rPr lang="en-US" sz="2200" b="1" dirty="0">
                <a:solidFill>
                  <a:srgbClr val="004A82"/>
                </a:solidFill>
                <a:latin typeface="Calibri"/>
              </a:rPr>
              <a:t>nm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740510" y="3684729"/>
            <a:ext cx="14164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Απόσταση</a:t>
            </a:r>
          </a:p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Ελίκων</a:t>
            </a:r>
          </a:p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2.0 </a:t>
            </a:r>
            <a:r>
              <a:rPr lang="en-US" sz="2200" b="1" dirty="0">
                <a:solidFill>
                  <a:srgbClr val="004A82"/>
                </a:solidFill>
                <a:latin typeface="Calibri"/>
              </a:rPr>
              <a:t>nm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ADN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088232" cy="36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292080" y="5424369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ADN </a:t>
            </a:r>
            <a:r>
              <a:rPr lang="en-US" sz="1200" dirty="0" smtClean="0">
                <a:latin typeface="+mn-lt"/>
                <a:hlinkClick r:id="rId3"/>
              </a:rPr>
              <a:t>animation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Elecbullet (page does not exist)"/>
              </a:rPr>
              <a:t>Elecbullet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23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Χρωμοσώματα: </a:t>
            </a:r>
            <a:r>
              <a:rPr lang="el-GR" dirty="0" smtClean="0"/>
              <a:t>Άλυσοι </a:t>
            </a:r>
            <a:r>
              <a:rPr lang="el-GR" dirty="0"/>
              <a:t>DNA τυλιγμένοι</a:t>
            </a:r>
            <a:br>
              <a:rPr lang="el-GR" dirty="0"/>
            </a:br>
            <a:r>
              <a:rPr lang="el-GR" dirty="0"/>
              <a:t>γύρω από </a:t>
            </a:r>
            <a:r>
              <a:rPr lang="el-GR" dirty="0" smtClean="0"/>
              <a:t>πρωτεΐνες </a:t>
            </a:r>
            <a:r>
              <a:rPr lang="el-GR" dirty="0"/>
              <a:t>(</a:t>
            </a:r>
            <a:r>
              <a:rPr lang="el-GR" dirty="0" err="1"/>
              <a:t>Ιστόνες</a:t>
            </a:r>
            <a:r>
              <a:rPr lang="el-GR" dirty="0"/>
              <a:t>)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5291"/>
            <a:ext cx="7396406" cy="40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περιέλιξη του </a:t>
            </a:r>
            <a:r>
              <a:rPr lang="en-US" dirty="0"/>
              <a:t>DNA</a:t>
            </a:r>
            <a:endParaRPr lang="el-G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2197894"/>
            <a:ext cx="47339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796136" y="2132856"/>
            <a:ext cx="2069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Μια περιέλιξη</a:t>
            </a:r>
          </a:p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30 Ροζέτες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796136" y="2852936"/>
            <a:ext cx="2069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Μια σπείρα</a:t>
            </a:r>
          </a:p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5</a:t>
            </a:r>
            <a:r>
              <a:rPr lang="en-US" sz="2200" b="1" dirty="0" smtClean="0">
                <a:solidFill>
                  <a:srgbClr val="004A82"/>
                </a:solidFill>
                <a:latin typeface="Calibri"/>
              </a:rPr>
              <a:t>x10⁷ 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Βάσεις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5784305" y="3616144"/>
            <a:ext cx="2069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Ίνα 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30 </a:t>
            </a:r>
            <a:r>
              <a:rPr lang="en-US" sz="2200" b="1" dirty="0" smtClean="0">
                <a:solidFill>
                  <a:srgbClr val="004A82"/>
                </a:solidFill>
                <a:latin typeface="Calibri"/>
              </a:rPr>
              <a:t>nm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771482" y="4047031"/>
            <a:ext cx="3265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«</a:t>
            </a:r>
            <a:r>
              <a:rPr lang="el-GR" sz="2200" b="1" dirty="0" err="1" smtClean="0">
                <a:solidFill>
                  <a:srgbClr val="004A82"/>
                </a:solidFill>
                <a:latin typeface="Calibri"/>
              </a:rPr>
              <a:t>Κομπολόϊ</a:t>
            </a:r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»</a:t>
            </a:r>
            <a:r>
              <a:rPr lang="en-US" sz="22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Χρωματίνης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771482" y="4653136"/>
            <a:ext cx="81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4A82"/>
                </a:solidFill>
                <a:latin typeface="Calibri"/>
              </a:rPr>
              <a:t>DNA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76033"/>
            <a:ext cx="792088" cy="15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043608" y="4268414"/>
            <a:ext cx="3444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Δύο </a:t>
            </a:r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Χρωματίδες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αποτελούνται από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2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x 10 περιελίξεις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1:</a:t>
            </a:r>
            <a:r>
              <a:rPr lang="el-GR" sz="2000" dirty="0"/>
              <a:t> Πυρηνικά Οξέα και Σύνθεση Πρωτεϊνών».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908720"/>
          </a:xfrm>
        </p:spPr>
        <p:txBody>
          <a:bodyPr>
            <a:normAutofit/>
          </a:bodyPr>
          <a:lstStyle/>
          <a:p>
            <a:r>
              <a:rPr lang="el-GR" dirty="0"/>
              <a:t>Πυρηνικά Οξέα και Σύνθεση Πρωτεϊνών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Συνιστώσες των Πυρηνικών Οξέων.</a:t>
            </a:r>
          </a:p>
          <a:p>
            <a:r>
              <a:rPr lang="el-GR" dirty="0" smtClean="0"/>
              <a:t>Δομή </a:t>
            </a:r>
            <a:r>
              <a:rPr lang="el-GR" dirty="0"/>
              <a:t>του DNA.</a:t>
            </a:r>
          </a:p>
          <a:p>
            <a:r>
              <a:rPr lang="el-GR" dirty="0" smtClean="0"/>
              <a:t>Αντιγραφή </a:t>
            </a:r>
            <a:r>
              <a:rPr lang="el-GR" dirty="0"/>
              <a:t>του DNA.</a:t>
            </a:r>
          </a:p>
          <a:p>
            <a:r>
              <a:rPr lang="el-GR" dirty="0" smtClean="0"/>
              <a:t>Χρωμοσώματα</a:t>
            </a:r>
            <a:r>
              <a:rPr lang="el-GR" dirty="0"/>
              <a:t>, Γενετική και Μεταλλάξεις.</a:t>
            </a:r>
          </a:p>
          <a:p>
            <a:r>
              <a:rPr lang="el-GR" dirty="0" smtClean="0"/>
              <a:t>Τα </a:t>
            </a:r>
            <a:r>
              <a:rPr lang="el-GR" dirty="0"/>
              <a:t>μόρια του RNA.</a:t>
            </a:r>
          </a:p>
          <a:p>
            <a:r>
              <a:rPr lang="el-GR" dirty="0" err="1" smtClean="0"/>
              <a:t>Ευκαρυωτικά</a:t>
            </a:r>
            <a:r>
              <a:rPr lang="el-GR" dirty="0" smtClean="0"/>
              <a:t> </a:t>
            </a:r>
            <a:r>
              <a:rPr lang="el-GR" dirty="0"/>
              <a:t>Γονίδια.</a:t>
            </a:r>
          </a:p>
          <a:p>
            <a:r>
              <a:rPr lang="el-GR" dirty="0" smtClean="0"/>
              <a:t>Σύνθεση </a:t>
            </a:r>
            <a:r>
              <a:rPr lang="el-GR" dirty="0"/>
              <a:t>Πρωτεϊνών.</a:t>
            </a:r>
          </a:p>
          <a:p>
            <a:r>
              <a:rPr lang="el-GR" dirty="0" err="1" smtClean="0"/>
              <a:t>Ανασυνδυασμένο</a:t>
            </a:r>
            <a:r>
              <a:rPr lang="el-GR" dirty="0" smtClean="0"/>
              <a:t> </a:t>
            </a:r>
            <a:r>
              <a:rPr lang="el-GR" dirty="0"/>
              <a:t>DNA.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Πυρηνικά Οξέα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b="1" dirty="0">
                <a:solidFill>
                  <a:srgbClr val="004A82"/>
                </a:solidFill>
              </a:rPr>
              <a:t>Πυρηνικά Οξέα </a:t>
            </a:r>
            <a:r>
              <a:rPr lang="el-GR" dirty="0"/>
              <a:t>είναι περίπλοκα μορφώματα, τα </a:t>
            </a:r>
            <a:r>
              <a:rPr lang="el-GR" dirty="0" smtClean="0"/>
              <a:t>οποία</a:t>
            </a:r>
            <a:r>
              <a:rPr lang="en-US" dirty="0" smtClean="0"/>
              <a:t> </a:t>
            </a:r>
            <a:r>
              <a:rPr lang="el-GR" dirty="0" smtClean="0"/>
              <a:t>χρησιμοποιούνται </a:t>
            </a:r>
            <a:r>
              <a:rPr lang="el-GR" dirty="0"/>
              <a:t>για την διατήρηση </a:t>
            </a:r>
            <a:r>
              <a:rPr lang="el-GR" dirty="0" smtClean="0"/>
              <a:t>γενετικών</a:t>
            </a:r>
            <a:r>
              <a:rPr lang="en-US" dirty="0" smtClean="0"/>
              <a:t> </a:t>
            </a:r>
            <a:r>
              <a:rPr lang="el-GR" dirty="0" smtClean="0"/>
              <a:t>πληροφοριών</a:t>
            </a:r>
            <a:r>
              <a:rPr lang="el-GR" dirty="0"/>
              <a:t>.</a:t>
            </a:r>
          </a:p>
          <a:p>
            <a:r>
              <a:rPr lang="el-GR" dirty="0" smtClean="0"/>
              <a:t>Το </a:t>
            </a:r>
            <a:r>
              <a:rPr lang="el-GR" b="1" dirty="0" err="1">
                <a:solidFill>
                  <a:srgbClr val="004A82"/>
                </a:solidFill>
              </a:rPr>
              <a:t>Δεσοξυριβοζονουκλεϊνικό</a:t>
            </a:r>
            <a:r>
              <a:rPr lang="el-GR" b="1" dirty="0">
                <a:solidFill>
                  <a:srgbClr val="004A82"/>
                </a:solidFill>
              </a:rPr>
              <a:t> Οξύ (DNA) </a:t>
            </a:r>
            <a:r>
              <a:rPr lang="el-GR" dirty="0"/>
              <a:t>παίζει </a:t>
            </a:r>
            <a:r>
              <a:rPr lang="el-GR" dirty="0" smtClean="0"/>
              <a:t>τον</a:t>
            </a:r>
            <a:r>
              <a:rPr lang="en-US" dirty="0" smtClean="0"/>
              <a:t> </a:t>
            </a:r>
            <a:r>
              <a:rPr lang="el-GR" dirty="0" smtClean="0"/>
              <a:t>ρόλο </a:t>
            </a:r>
            <a:r>
              <a:rPr lang="el-GR" dirty="0"/>
              <a:t>του «πρωτοτύπου εκμαγείου» για τις </a:t>
            </a:r>
            <a:r>
              <a:rPr lang="el-GR" dirty="0" smtClean="0"/>
              <a:t>περισσότερες</a:t>
            </a:r>
            <a:r>
              <a:rPr lang="en-US" dirty="0" smtClean="0"/>
              <a:t> </a:t>
            </a:r>
            <a:r>
              <a:rPr lang="el-GR" dirty="0" smtClean="0"/>
              <a:t>πληροφορίες </a:t>
            </a:r>
            <a:r>
              <a:rPr lang="el-GR" dirty="0"/>
              <a:t>στο κύτταρο.</a:t>
            </a:r>
          </a:p>
          <a:p>
            <a:r>
              <a:rPr lang="el-GR" dirty="0" smtClean="0"/>
              <a:t>Το </a:t>
            </a:r>
            <a:r>
              <a:rPr lang="el-GR" b="1" dirty="0" err="1">
                <a:solidFill>
                  <a:srgbClr val="004A82"/>
                </a:solidFill>
              </a:rPr>
              <a:t>Ριβοζονουκλεϊνικό</a:t>
            </a:r>
            <a:r>
              <a:rPr lang="el-GR" b="1" dirty="0">
                <a:solidFill>
                  <a:srgbClr val="004A82"/>
                </a:solidFill>
              </a:rPr>
              <a:t> Οξύ (RNA) </a:t>
            </a:r>
            <a:r>
              <a:rPr lang="el-GR" dirty="0"/>
              <a:t>εμφανίζεται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διάφορες </a:t>
            </a:r>
            <a:r>
              <a:rPr lang="el-GR" dirty="0"/>
              <a:t>μορφές και γενικά η αποστολή του είναι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μεταφέρει </a:t>
            </a:r>
            <a:r>
              <a:rPr lang="el-GR" dirty="0"/>
              <a:t>πληροφορίες από το (DNA) στο υπόλοιπο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κυττάρου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δομή του DNA και του RNA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88232"/>
          </a:xfrm>
        </p:spPr>
        <p:txBody>
          <a:bodyPr/>
          <a:lstStyle/>
          <a:p>
            <a:r>
              <a:rPr lang="el-GR" dirty="0"/>
              <a:t>Η δομή και των δύο υλικών είναι πολύ παρόμοια.</a:t>
            </a:r>
          </a:p>
          <a:p>
            <a:r>
              <a:rPr lang="el-GR" dirty="0" smtClean="0"/>
              <a:t>Αποτελούνται </a:t>
            </a:r>
            <a:r>
              <a:rPr lang="el-GR" dirty="0"/>
              <a:t>από έναν σκελετό </a:t>
            </a:r>
            <a:r>
              <a:rPr lang="el-GR" dirty="0" smtClean="0"/>
              <a:t>σακχάρων/φωσφορικών</a:t>
            </a:r>
            <a:r>
              <a:rPr lang="en-US" dirty="0" smtClean="0"/>
              <a:t> </a:t>
            </a:r>
            <a:r>
              <a:rPr lang="el-GR" dirty="0" smtClean="0"/>
              <a:t>ομάδων</a:t>
            </a:r>
            <a:r>
              <a:rPr lang="el-GR" dirty="0"/>
              <a:t>, πάνω στις οποίες είναι συνδεδεμένες </a:t>
            </a:r>
            <a:r>
              <a:rPr lang="el-GR" dirty="0" smtClean="0"/>
              <a:t>Αζωτούχες</a:t>
            </a:r>
            <a:r>
              <a:rPr lang="en-US" dirty="0" smtClean="0"/>
              <a:t> </a:t>
            </a:r>
            <a:r>
              <a:rPr lang="el-GR" dirty="0" smtClean="0"/>
              <a:t>Βάσεις</a:t>
            </a:r>
            <a:r>
              <a:rPr lang="el-GR" dirty="0"/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" y="3717032"/>
            <a:ext cx="7695383" cy="23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76056" y="3878065"/>
            <a:ext cx="273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Φωσφορική Ομάδα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483768" y="3663497"/>
            <a:ext cx="1300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Σάκχαρο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851920" y="5600284"/>
            <a:ext cx="1059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Βάσεις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χρησιμοποιούμενα Σάκχαρα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241693" cy="1872208"/>
          </a:xfrm>
        </p:spPr>
      </p:pic>
      <p:sp>
        <p:nvSpPr>
          <p:cNvPr id="6" name="Ορθογώνιο 5"/>
          <p:cNvSpPr/>
          <p:nvPr/>
        </p:nvSpPr>
        <p:spPr>
          <a:xfrm>
            <a:off x="1547664" y="4221088"/>
            <a:ext cx="1871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Ριβόζη (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RNA)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024336" cy="1804847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580112" y="4192445"/>
            <a:ext cx="2822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Δεσοξυριβόζη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(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DNA)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Νουκλεοσίδια</a:t>
            </a:r>
            <a:r>
              <a:rPr lang="el-GR" dirty="0"/>
              <a:t>: </a:t>
            </a:r>
            <a:r>
              <a:rPr lang="el-GR" dirty="0" err="1"/>
              <a:t>Ενας</a:t>
            </a:r>
            <a:r>
              <a:rPr lang="el-GR" dirty="0"/>
              <a:t> συνδυασμός Βάσης - Σακχάρου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8" y="1700808"/>
            <a:ext cx="7606663" cy="37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94473" y="2132856"/>
            <a:ext cx="871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Βάση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364088" y="3861048"/>
            <a:ext cx="337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β-Ν-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Γλυκοζιδικός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Δεσμός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67544" y="3676381"/>
            <a:ext cx="223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Σάκχαρο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(</a:t>
            </a:r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Δεσοξυριβόζη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Αζωτούχες Βάσεις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Χρησιμοποιούνται </a:t>
            </a:r>
            <a:r>
              <a:rPr lang="el-GR" b="1" dirty="0">
                <a:solidFill>
                  <a:srgbClr val="004A82"/>
                </a:solidFill>
              </a:rPr>
              <a:t>πέντε</a:t>
            </a:r>
            <a:r>
              <a:rPr lang="el-GR" dirty="0"/>
              <a:t> Βάσεις, οι οποίες ανήκουν σε </a:t>
            </a:r>
            <a:r>
              <a:rPr lang="el-GR" b="1" dirty="0" smtClean="0">
                <a:solidFill>
                  <a:srgbClr val="004A82"/>
                </a:solidFill>
              </a:rPr>
              <a:t>δύο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dirty="0" smtClean="0"/>
              <a:t>κατηγορίες</a:t>
            </a:r>
            <a:r>
              <a:rPr lang="el-GR" dirty="0"/>
              <a:t>:</a:t>
            </a:r>
          </a:p>
          <a:p>
            <a:r>
              <a:rPr lang="el-GR" b="1" dirty="0" err="1" smtClean="0">
                <a:solidFill>
                  <a:srgbClr val="004A82"/>
                </a:solidFill>
              </a:rPr>
              <a:t>Πουρίνες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Περιλαμβάνουν στη δομή τους έναν </a:t>
            </a:r>
            <a:r>
              <a:rPr lang="el-GR" dirty="0" smtClean="0"/>
              <a:t>διπλό</a:t>
            </a:r>
            <a:r>
              <a:rPr lang="en-US" dirty="0" smtClean="0"/>
              <a:t> </a:t>
            </a:r>
            <a:r>
              <a:rPr lang="el-GR" dirty="0" smtClean="0"/>
              <a:t>δακτύλιο </a:t>
            </a:r>
            <a:r>
              <a:rPr lang="el-GR" dirty="0"/>
              <a:t>με 5 (Γουανίνη) ή 6 (Αδενίνη) μέλη.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Χρησιμοποιούνται </a:t>
            </a:r>
            <a:r>
              <a:rPr lang="el-GR" b="1" dirty="0">
                <a:solidFill>
                  <a:srgbClr val="004A82"/>
                </a:solidFill>
              </a:rPr>
              <a:t>και στο DNA και στο RNA.</a:t>
            </a:r>
          </a:p>
          <a:p>
            <a:r>
              <a:rPr lang="el-GR" b="1" dirty="0" err="1" smtClean="0">
                <a:solidFill>
                  <a:srgbClr val="004A82"/>
                </a:solidFill>
              </a:rPr>
              <a:t>Πυριμιδίνες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Αποτελούνται από έναν απλό δακτύλιο με </a:t>
            </a:r>
            <a:r>
              <a:rPr lang="el-GR" dirty="0" smtClean="0"/>
              <a:t>6</a:t>
            </a:r>
            <a:r>
              <a:rPr lang="en-US" dirty="0" smtClean="0"/>
              <a:t> </a:t>
            </a:r>
            <a:r>
              <a:rPr lang="el-GR" dirty="0" smtClean="0"/>
              <a:t>μέλη</a:t>
            </a:r>
            <a:r>
              <a:rPr lang="el-GR" dirty="0"/>
              <a:t>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Η </a:t>
            </a:r>
            <a:r>
              <a:rPr lang="el-GR" b="1" dirty="0">
                <a:solidFill>
                  <a:srgbClr val="004A82"/>
                </a:solidFill>
              </a:rPr>
              <a:t>Κυτοσίνη χρησιμοποιείται και στο DNA και στο RNA.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Η </a:t>
            </a:r>
            <a:r>
              <a:rPr lang="el-GR" b="1" dirty="0">
                <a:solidFill>
                  <a:srgbClr val="004A82"/>
                </a:solidFill>
              </a:rPr>
              <a:t>Θυμίνη χρησιμοποιείται μόνον στο DNA.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Η </a:t>
            </a:r>
            <a:r>
              <a:rPr lang="el-GR" b="1" dirty="0" err="1">
                <a:solidFill>
                  <a:srgbClr val="004A82"/>
                </a:solidFill>
              </a:rPr>
              <a:t>Ουρακίλη</a:t>
            </a:r>
            <a:r>
              <a:rPr lang="el-GR" b="1" dirty="0">
                <a:solidFill>
                  <a:srgbClr val="004A82"/>
                </a:solidFill>
              </a:rPr>
              <a:t> χρησιμοποιείται μόνον στο RNA.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δομή των Αζωτούχων Βάσεων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41955"/>
            <a:ext cx="2016224" cy="3451503"/>
          </a:xfrm>
        </p:spPr>
      </p:pic>
      <p:sp>
        <p:nvSpPr>
          <p:cNvPr id="6" name="Ορθογώνιο 5"/>
          <p:cNvSpPr/>
          <p:nvPr/>
        </p:nvSpPr>
        <p:spPr>
          <a:xfrm>
            <a:off x="1718307" y="1716795"/>
            <a:ext cx="1214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Αδενίνη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59632" y="5834881"/>
            <a:ext cx="1367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Κυτοσίνη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372197" y="1723957"/>
            <a:ext cx="136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Γουανίνη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52075"/>
            <a:ext cx="3554892" cy="3724795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4716016" y="5756448"/>
            <a:ext cx="112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Θυμίνη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7236296" y="5834880"/>
            <a:ext cx="145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Ουρακίλη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Νουκλεοτίδια</a:t>
            </a:r>
            <a:r>
              <a:rPr lang="el-GR" dirty="0"/>
              <a:t>: Φωσφορικοί Εστέρες</a:t>
            </a:r>
            <a:br>
              <a:rPr lang="el-GR" dirty="0"/>
            </a:br>
            <a:r>
              <a:rPr lang="el-GR" dirty="0"/>
              <a:t>των </a:t>
            </a:r>
            <a:r>
              <a:rPr lang="el-GR" dirty="0" err="1"/>
              <a:t>Νουκλεοσιδίων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4834880" cy="4176464"/>
          </a:xfrm>
        </p:spPr>
        <p:txBody>
          <a:bodyPr/>
          <a:lstStyle/>
          <a:p>
            <a:r>
              <a:rPr lang="el-GR" b="1" dirty="0">
                <a:solidFill>
                  <a:srgbClr val="195C10"/>
                </a:solidFill>
              </a:rPr>
              <a:t>Παράγονται όταν το ΟΗ </a:t>
            </a:r>
            <a:r>
              <a:rPr lang="el-GR" b="1" dirty="0" smtClean="0">
                <a:solidFill>
                  <a:srgbClr val="195C10"/>
                </a:solidFill>
              </a:rPr>
              <a:t>ενός</a:t>
            </a:r>
            <a:r>
              <a:rPr lang="en-US" b="1" dirty="0" smtClean="0">
                <a:solidFill>
                  <a:srgbClr val="195C10"/>
                </a:solidFill>
              </a:rPr>
              <a:t> </a:t>
            </a:r>
            <a:r>
              <a:rPr lang="el-GR" b="1" dirty="0" err="1" smtClean="0">
                <a:solidFill>
                  <a:srgbClr val="195C10"/>
                </a:solidFill>
              </a:rPr>
              <a:t>Νουκλεοσιδίου</a:t>
            </a:r>
            <a:r>
              <a:rPr lang="el-GR" b="1" dirty="0" smtClean="0">
                <a:solidFill>
                  <a:srgbClr val="195C10"/>
                </a:solidFill>
              </a:rPr>
              <a:t> μετατρέπεται</a:t>
            </a:r>
            <a:r>
              <a:rPr lang="en-US" b="1" dirty="0" smtClean="0">
                <a:solidFill>
                  <a:srgbClr val="195C10"/>
                </a:solidFill>
              </a:rPr>
              <a:t> </a:t>
            </a:r>
            <a:r>
              <a:rPr lang="el-GR" b="1" dirty="0" smtClean="0">
                <a:solidFill>
                  <a:srgbClr val="195C10"/>
                </a:solidFill>
              </a:rPr>
              <a:t>σε </a:t>
            </a:r>
            <a:r>
              <a:rPr lang="el-GR" b="1" dirty="0">
                <a:solidFill>
                  <a:srgbClr val="195C10"/>
                </a:solidFill>
              </a:rPr>
              <a:t>Φωσφορικό Εστέρα</a:t>
            </a:r>
            <a:r>
              <a:rPr lang="el-GR" b="1" dirty="0" smtClean="0">
                <a:solidFill>
                  <a:srgbClr val="195C10"/>
                </a:solidFill>
              </a:rPr>
              <a:t>.</a:t>
            </a:r>
            <a:endParaRPr lang="en-US" b="1" dirty="0" smtClean="0">
              <a:solidFill>
                <a:srgbClr val="195C10"/>
              </a:solidFill>
            </a:endParaRPr>
          </a:p>
          <a:p>
            <a:r>
              <a:rPr lang="el-GR" b="1" dirty="0" err="1" smtClean="0">
                <a:solidFill>
                  <a:srgbClr val="820000"/>
                </a:solidFill>
              </a:rPr>
              <a:t>Μονοφωσφορική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b="1" dirty="0" err="1" smtClean="0">
                <a:solidFill>
                  <a:srgbClr val="820000"/>
                </a:solidFill>
              </a:rPr>
              <a:t>Δεσοξυαδενοσίνη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(</a:t>
            </a:r>
            <a:r>
              <a:rPr lang="en-US" b="1" dirty="0" err="1">
                <a:solidFill>
                  <a:srgbClr val="820000"/>
                </a:solidFill>
              </a:rPr>
              <a:t>dAMP</a:t>
            </a:r>
            <a:r>
              <a:rPr lang="en-US" b="1" dirty="0" smtClean="0">
                <a:solidFill>
                  <a:srgbClr val="820000"/>
                </a:solidFill>
              </a:rPr>
              <a:t>)</a:t>
            </a:r>
          </a:p>
          <a:p>
            <a:r>
              <a:rPr lang="el-GR" b="1" dirty="0">
                <a:solidFill>
                  <a:srgbClr val="004A82"/>
                </a:solidFill>
              </a:rPr>
              <a:t>Ονομάζονται με βάση τα </a:t>
            </a:r>
            <a:r>
              <a:rPr lang="el-GR" b="1" dirty="0" smtClean="0">
                <a:solidFill>
                  <a:srgbClr val="004A82"/>
                </a:solidFill>
              </a:rPr>
              <a:t>ονόματα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των </a:t>
            </a:r>
            <a:r>
              <a:rPr lang="el-GR" b="1" dirty="0">
                <a:solidFill>
                  <a:srgbClr val="004A82"/>
                </a:solidFill>
              </a:rPr>
              <a:t>Σακχάρων και των Βάσεων </a:t>
            </a:r>
            <a:r>
              <a:rPr lang="el-GR" b="1" dirty="0" smtClean="0">
                <a:solidFill>
                  <a:srgbClr val="004A82"/>
                </a:solidFill>
              </a:rPr>
              <a:t>και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τον </a:t>
            </a:r>
            <a:r>
              <a:rPr lang="el-GR" b="1" dirty="0">
                <a:solidFill>
                  <a:srgbClr val="004A82"/>
                </a:solidFill>
              </a:rPr>
              <a:t>αριθμό των Φωσφορικών Ριζών.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700808"/>
            <a:ext cx="3450998" cy="338437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c1eb732c14396978bd3388cb744e57aa4c9b2d6"/>
  <p:tag name="ISPRING_RESOURCE_PATHS_HASH_PRESENTER" val="df1ee6e194b45b768297b77a1a88b90d6441bd"/>
</p:tagLst>
</file>

<file path=ppt/theme/theme1.xml><?xml version="1.0" encoding="utf-8"?>
<a:theme xmlns:a="http://schemas.openxmlformats.org/drawingml/2006/main" name="OC_template_updated">
  <a:themeElements>
    <a:clrScheme name="Προσαρμοσμένο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1132</Words>
  <Application>Microsoft Office PowerPoint</Application>
  <PresentationFormat>On-screen Show (4:3)</PresentationFormat>
  <Paragraphs>161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OC_template_updated</vt:lpstr>
      <vt:lpstr>1_OC_template_updated</vt:lpstr>
      <vt:lpstr>Βιοχημεία</vt:lpstr>
      <vt:lpstr>Πυρηνικά Οξέα και Σύνθεση Πρωτεϊνών</vt:lpstr>
      <vt:lpstr>Τα Πυρηνικά Οξέα</vt:lpstr>
      <vt:lpstr>Η δομή του DNA και του RNA</vt:lpstr>
      <vt:lpstr>Τα χρησιμοποιούμενα Σάκχαρα</vt:lpstr>
      <vt:lpstr>Νουκλεοσίδια: Ενας συνδυασμός Βάσης - Σακχάρου</vt:lpstr>
      <vt:lpstr>Οι Αζωτούχες Βάσεις</vt:lpstr>
      <vt:lpstr>Η δομή των Αζωτούχων Βάσεων</vt:lpstr>
      <vt:lpstr>Νουκλεοτίδια: Φωσφορικοί Εστέρες των Νουκλεοσιδίων</vt:lpstr>
      <vt:lpstr>Πρωτοταγής Δομή</vt:lpstr>
      <vt:lpstr>Δευτεροταγής και Τριτοταγής Δομή του DNA</vt:lpstr>
      <vt:lpstr>Σύζευξη των Βάσεων</vt:lpstr>
      <vt:lpstr>Δεσμοί Υδρογόνου</vt:lpstr>
      <vt:lpstr>Η Διπλή Ελιξ</vt:lpstr>
      <vt:lpstr>Χρωμοσώματα: Άλυσοι DNA τυλιγμένοι γύρω από πρωτεΐνες (Ιστόνες)</vt:lpstr>
      <vt:lpstr>Η περιέλιξη του DNA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44</cp:revision>
  <dcterms:created xsi:type="dcterms:W3CDTF">2013-03-04T13:35:19Z</dcterms:created>
  <dcterms:modified xsi:type="dcterms:W3CDTF">2015-04-30T13:24:50Z</dcterms:modified>
</cp:coreProperties>
</file>