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257" r:id="rId28"/>
    <p:sldId id="262" r:id="rId29"/>
    <p:sldId id="264" r:id="rId30"/>
    <p:sldId id="265" r:id="rId31"/>
    <p:sldId id="313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80" d="100"/>
          <a:sy n="80" d="100"/>
        </p:scale>
        <p:origin x="-1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10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e/ef/DehydrationOfAlcoholWithH-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lcohol_general.jpg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ommons.wikimedia.org/wiki/User:SubDural12" TargetMode="External"/><Relationship Id="rId2" Type="http://schemas.openxmlformats.org/officeDocument/2006/relationships/hyperlink" Target="http://upload.wikimedia.org/wikipedia/commons/d/d4/Alcohol_general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lcohol.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0/02/Alcohol.png" TargetMode="External"/><Relationship Id="rId9" Type="http://schemas.openxmlformats.org/officeDocument/2006/relationships/hyperlink" Target="http://commons.wikimedia.org/wiki/User:Maksi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ood_alcohol_content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reathalyz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1/19/Alcohol_examples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upload.wikimedia.org/wikipedia/commons/8/87/Phenol_chemical_structure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e/e2/Methanol_acid_base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Maksim" TargetMode="External"/><Relationship Id="rId5" Type="http://schemas.openxmlformats.org/officeDocument/2006/relationships/hyperlink" Target="http://commons.wikimedia.org/wiki/File:Methanol_acid_base.gif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7</a:t>
            </a:r>
            <a:r>
              <a:rPr lang="el-GR" sz="2800" dirty="0" smtClean="0"/>
              <a:t>: </a:t>
            </a:r>
            <a:r>
              <a:rPr lang="el-GR" sz="2800" dirty="0" smtClean="0"/>
              <a:t>Αλκοόλες</a:t>
            </a:r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229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276475"/>
            <a:ext cx="5232400" cy="207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243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Μέθοδοι σύνθεσης αλκοολών </a:t>
            </a:r>
            <a:r>
              <a:rPr lang="el-GR" altLang="el-GR" sz="3000" b="0" dirty="0" smtClean="0"/>
              <a:t>2/3</a:t>
            </a:r>
            <a:endParaRPr lang="el-GR" altLang="el-GR" dirty="0" smtClean="0"/>
          </a:p>
        </p:txBody>
      </p:sp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539750" y="1236019"/>
            <a:ext cx="6800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Β. Αναγωγή (υδρογόνωση) </a:t>
            </a:r>
            <a:r>
              <a:rPr lang="el-GR" altLang="el-GR" sz="2400" b="1" dirty="0" err="1">
                <a:latin typeface="+mn-lt"/>
              </a:rPr>
              <a:t>καρβονυλικών</a:t>
            </a:r>
            <a:r>
              <a:rPr lang="el-GR" altLang="el-GR" sz="2400" b="1" dirty="0">
                <a:latin typeface="+mn-lt"/>
              </a:rPr>
              <a:t> ενώσεων</a:t>
            </a:r>
          </a:p>
        </p:txBody>
      </p:sp>
      <p:sp>
        <p:nvSpPr>
          <p:cNvPr id="11269" name="Line 19"/>
          <p:cNvSpPr>
            <a:spLocks noChangeShapeType="1"/>
          </p:cNvSpPr>
          <p:nvPr/>
        </p:nvSpPr>
        <p:spPr bwMode="auto">
          <a:xfrm flipV="1">
            <a:off x="755650" y="2997200"/>
            <a:ext cx="12239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395287" y="3284538"/>
            <a:ext cx="972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>
                <a:latin typeface="+mn-lt"/>
              </a:rPr>
              <a:t>butanal</a:t>
            </a:r>
            <a:endParaRPr lang="el-GR" altLang="el-GR" sz="1800">
              <a:latin typeface="+mn-lt"/>
            </a:endParaRPr>
          </a:p>
        </p:txBody>
      </p:sp>
      <p:pic>
        <p:nvPicPr>
          <p:cNvPr id="11271" name="Picture 23" descr="229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013325"/>
            <a:ext cx="4321175" cy="903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7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229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44675"/>
            <a:ext cx="6210300" cy="1489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1267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Μέθοδοι σύνθεσης αλκοολών </a:t>
            </a:r>
            <a:r>
              <a:rPr lang="el-GR" altLang="el-GR" sz="3000" b="0" dirty="0" smtClean="0"/>
              <a:t>3/3</a:t>
            </a:r>
            <a:endParaRPr lang="el-GR" altLang="el-GR" dirty="0" smtClean="0"/>
          </a:p>
        </p:txBody>
      </p:sp>
      <p:sp>
        <p:nvSpPr>
          <p:cNvPr id="11268" name="Rectangle 18"/>
          <p:cNvSpPr>
            <a:spLocks noChangeArrowheads="1"/>
          </p:cNvSpPr>
          <p:nvPr/>
        </p:nvSpPr>
        <p:spPr bwMode="auto">
          <a:xfrm>
            <a:off x="539750" y="1236019"/>
            <a:ext cx="7458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Γ. Επίδραση ενώσεων </a:t>
            </a:r>
            <a:r>
              <a:rPr lang="en-US" altLang="el-GR" sz="2400" b="1" dirty="0">
                <a:latin typeface="+mn-lt"/>
              </a:rPr>
              <a:t>Grignard</a:t>
            </a:r>
            <a:r>
              <a:rPr lang="el-GR" altLang="el-GR" sz="2400" b="1" dirty="0">
                <a:latin typeface="+mn-lt"/>
              </a:rPr>
              <a:t> σε </a:t>
            </a:r>
            <a:r>
              <a:rPr lang="el-GR" altLang="el-GR" sz="2400" b="1" dirty="0" err="1">
                <a:latin typeface="+mn-lt"/>
              </a:rPr>
              <a:t>καρβονυλικές</a:t>
            </a:r>
            <a:r>
              <a:rPr lang="el-GR" altLang="el-GR" sz="2400" b="1" dirty="0">
                <a:latin typeface="+mn-lt"/>
              </a:rPr>
              <a:t> ενώσεις</a:t>
            </a:r>
          </a:p>
        </p:txBody>
      </p:sp>
      <p:pic>
        <p:nvPicPr>
          <p:cNvPr id="11269" name="Picture 21" descr="229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482975"/>
            <a:ext cx="58404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4" descr="229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68863"/>
            <a:ext cx="6048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80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Χημικές ιδιότητες αλκοολών </a:t>
            </a:r>
            <a:r>
              <a:rPr lang="el-GR" altLang="el-GR" sz="3000" b="0" dirty="0" smtClean="0"/>
              <a:t>1/6</a:t>
            </a:r>
          </a:p>
        </p:txBody>
      </p:sp>
      <p:pic>
        <p:nvPicPr>
          <p:cNvPr id="13315" name="Picture 5" descr="File:DehydrationOfAlcoholWithH-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712018"/>
            <a:ext cx="7620000" cy="1143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39750" y="1164358"/>
            <a:ext cx="3488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Α. Αφυδάτωση αλκοολών</a:t>
            </a:r>
          </a:p>
        </p:txBody>
      </p:sp>
      <p:pic>
        <p:nvPicPr>
          <p:cNvPr id="13317" name="Picture 8" descr="al2o3eqt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64" y="1700808"/>
            <a:ext cx="3959225" cy="43656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611188" y="2263130"/>
            <a:ext cx="30258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Μηχανισμός αντίδρασης</a:t>
            </a:r>
          </a:p>
        </p:txBody>
      </p:sp>
      <p:pic>
        <p:nvPicPr>
          <p:cNvPr id="12295" name="Picture 11" descr="ethenepr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6" y="5041156"/>
            <a:ext cx="4171408" cy="170021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539750" y="4655473"/>
            <a:ext cx="29869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Πειραματική διάταξη</a:t>
            </a:r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4859338" y="4576267"/>
            <a:ext cx="40671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200" dirty="0" smtClean="0">
                <a:latin typeface="+mn-lt"/>
              </a:rPr>
              <a:t>Χρήση </a:t>
            </a:r>
            <a:r>
              <a:rPr lang="el-GR" altLang="el-GR" sz="2200" dirty="0" err="1">
                <a:latin typeface="+mn-lt"/>
              </a:rPr>
              <a:t>θειϊκού</a:t>
            </a:r>
            <a:r>
              <a:rPr lang="el-GR" altLang="el-GR" sz="2200" dirty="0">
                <a:latin typeface="+mn-lt"/>
              </a:rPr>
              <a:t> ή φωσφορικού </a:t>
            </a:r>
            <a:r>
              <a:rPr lang="el-GR" altLang="el-GR" sz="2200" dirty="0" smtClean="0">
                <a:latin typeface="+mn-lt"/>
              </a:rPr>
              <a:t>οξέος.</a:t>
            </a:r>
            <a:endParaRPr lang="el-GR" altLang="el-GR" sz="2200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l-GR" altLang="el-GR" sz="2200" dirty="0" smtClean="0">
                <a:latin typeface="+mn-lt"/>
              </a:rPr>
              <a:t>Παραγωγή </a:t>
            </a:r>
            <a:r>
              <a:rPr lang="en-US" altLang="el-GR" sz="2200" dirty="0">
                <a:latin typeface="+mn-lt"/>
              </a:rPr>
              <a:t>CO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και</a:t>
            </a:r>
            <a:r>
              <a:rPr lang="en-US" altLang="el-GR" sz="2200" dirty="0">
                <a:latin typeface="+mn-lt"/>
              </a:rPr>
              <a:t> </a:t>
            </a:r>
            <a:r>
              <a:rPr lang="en-US" altLang="el-GR" sz="2200" dirty="0" smtClean="0">
                <a:latin typeface="+mn-lt"/>
              </a:rPr>
              <a:t>SO</a:t>
            </a:r>
            <a:r>
              <a:rPr lang="en-US" altLang="el-GR" sz="2200" baseline="-25000" dirty="0" smtClean="0">
                <a:latin typeface="+mn-lt"/>
              </a:rPr>
              <a:t>2</a:t>
            </a:r>
            <a:r>
              <a:rPr lang="el-GR" altLang="el-GR" sz="2200" baseline="-25000" dirty="0" smtClean="0">
                <a:latin typeface="+mn-lt"/>
              </a:rPr>
              <a:t>.</a:t>
            </a:r>
            <a:endParaRPr lang="el-GR" altLang="el-GR" sz="2200" baseline="-25000" dirty="0">
              <a:latin typeface="+mn-lt"/>
            </a:endParaRP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>
            <a:off x="6712744" y="5610622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 flipH="1">
            <a:off x="7235825" y="5610622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6587331" y="6042422"/>
            <a:ext cx="12969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>
                <a:latin typeface="+mn-lt"/>
              </a:rPr>
              <a:t>Δ-</a:t>
            </a:r>
            <a:r>
              <a:rPr lang="en-US" altLang="el-GR" sz="2200">
                <a:latin typeface="+mn-lt"/>
              </a:rPr>
              <a:t>NaOH</a:t>
            </a:r>
            <a:endParaRPr lang="el-GR" altLang="el-GR" sz="2200">
              <a:latin typeface="+mn-lt"/>
            </a:endParaRP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4758998" y="1721075"/>
            <a:ext cx="38757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σύμφωνα με τον κανόνα </a:t>
            </a:r>
            <a:r>
              <a:rPr lang="en-US" altLang="el-GR" sz="2200" dirty="0" err="1">
                <a:latin typeface="+mn-lt"/>
              </a:rPr>
              <a:t>Zaitsev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539750" y="3855923"/>
            <a:ext cx="79930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Η θερμοκρασία αντίδρασης αυξάνεται από τις τριτοταγείς στις </a:t>
            </a:r>
            <a:r>
              <a:rPr lang="el-GR" altLang="el-GR" sz="2200" dirty="0" err="1">
                <a:latin typeface="+mn-lt"/>
              </a:rPr>
              <a:t>πρωτοταγείς</a:t>
            </a:r>
            <a:r>
              <a:rPr lang="el-GR" altLang="el-GR" sz="2200" dirty="0">
                <a:latin typeface="+mn-lt"/>
              </a:rPr>
              <a:t> αλκοόλες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468313" y="1164581"/>
            <a:ext cx="7928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Β. Αντίδραση με </a:t>
            </a:r>
            <a:r>
              <a:rPr lang="el-GR" altLang="el-GR" sz="2400" b="1" dirty="0" err="1">
                <a:latin typeface="+mn-lt"/>
              </a:rPr>
              <a:t>υδραλογόνα</a:t>
            </a:r>
            <a:r>
              <a:rPr lang="el-GR" altLang="el-GR" sz="2400" b="1" dirty="0">
                <a:latin typeface="+mn-lt"/>
              </a:rPr>
              <a:t> (</a:t>
            </a:r>
            <a:r>
              <a:rPr lang="el-GR" altLang="el-GR" sz="2400" b="1" dirty="0" err="1">
                <a:latin typeface="+mn-lt"/>
              </a:rPr>
              <a:t>νουκλεόφιλη</a:t>
            </a:r>
            <a:r>
              <a:rPr lang="el-GR" altLang="el-GR" sz="2400" b="1" dirty="0">
                <a:latin typeface="+mn-lt"/>
              </a:rPr>
              <a:t> υποκατάσταση)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αλκοολών </a:t>
            </a:r>
            <a:r>
              <a:rPr lang="el-GR" altLang="el-GR" sz="3000" b="0" dirty="0" smtClean="0"/>
              <a:t>2/6</a:t>
            </a:r>
            <a:endParaRPr lang="el-GR" altLang="el-GR" dirty="0" smtClean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6774448" y="4509120"/>
            <a:ext cx="193954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Χρήση </a:t>
            </a:r>
            <a:r>
              <a:rPr lang="el-GR" altLang="el-GR" sz="2200" dirty="0" err="1">
                <a:latin typeface="+mn-lt"/>
              </a:rPr>
              <a:t>ενεργοποιητή</a:t>
            </a:r>
            <a:r>
              <a:rPr lang="el-GR" altLang="el-GR" sz="2200" dirty="0">
                <a:latin typeface="+mn-lt"/>
              </a:rPr>
              <a:t> (</a:t>
            </a:r>
            <a:r>
              <a:rPr lang="en-US" altLang="el-GR" sz="2200" dirty="0">
                <a:latin typeface="+mn-lt"/>
              </a:rPr>
              <a:t>ZnCl</a:t>
            </a:r>
            <a:r>
              <a:rPr lang="en-US" altLang="el-GR" sz="2200" baseline="-25000" dirty="0">
                <a:latin typeface="+mn-lt"/>
              </a:rPr>
              <a:t>2</a:t>
            </a:r>
            <a:r>
              <a:rPr lang="en-US" altLang="el-GR" sz="2200" dirty="0">
                <a:latin typeface="+mn-lt"/>
              </a:rPr>
              <a:t>)</a:t>
            </a:r>
            <a:r>
              <a:rPr lang="el-GR" altLang="el-GR" sz="2200" dirty="0">
                <a:latin typeface="+mn-lt"/>
              </a:rPr>
              <a:t> και θέρμανση</a:t>
            </a:r>
          </a:p>
        </p:txBody>
      </p:sp>
      <p:pic>
        <p:nvPicPr>
          <p:cNvPr id="13316" name="Picture 9" descr="rohhxeq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5041900" cy="30956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1" name="Picture 11" descr="rohhcleq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212976"/>
            <a:ext cx="5184775" cy="101282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2" name="Picture 13" descr="rohhbreq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664568"/>
            <a:ext cx="5761038" cy="28892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3" name="Picture 15" descr="rohhieq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475288"/>
            <a:ext cx="5903913" cy="25717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2916238" y="2349500"/>
            <a:ext cx="3317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>
                <a:latin typeface="+mn-lt"/>
              </a:rPr>
              <a:t>μέσω σχηματισμού </a:t>
            </a:r>
            <a:r>
              <a:rPr lang="en-US" altLang="el-GR" sz="2200">
                <a:latin typeface="+mn-lt"/>
              </a:rPr>
              <a:t>R−OH</a:t>
            </a:r>
            <a:r>
              <a:rPr lang="en-US" altLang="el-GR" sz="2200" baseline="-25000">
                <a:latin typeface="+mn-lt"/>
              </a:rPr>
              <a:t>2</a:t>
            </a:r>
            <a:r>
              <a:rPr lang="en-US" altLang="el-GR" sz="2200" baseline="30000">
                <a:latin typeface="+mn-lt"/>
              </a:rPr>
              <a:t>+</a:t>
            </a:r>
            <a:endParaRPr lang="el-GR" altLang="el-GR" sz="2200">
              <a:latin typeface="+mn-lt"/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6332153" y="3334667"/>
            <a:ext cx="2374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σε θερμοκρασία δωματίου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5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αλκοολών </a:t>
            </a:r>
            <a:r>
              <a:rPr lang="el-GR" altLang="el-GR" sz="3000" b="0" dirty="0" smtClean="0"/>
              <a:t>3/6</a:t>
            </a:r>
            <a:endParaRPr lang="el-GR" altLang="el-GR" dirty="0" smtClean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289175" y="3108325"/>
            <a:ext cx="456565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800"/>
              <a:t>  </a:t>
            </a:r>
            <a:r>
              <a:rPr lang="el-GR" altLang="el-GR" sz="900"/>
              <a:t> </a:t>
            </a:r>
            <a:r>
              <a:rPr lang="el-GR" altLang="el-GR" sz="1800"/>
              <a:t>       </a:t>
            </a:r>
            <a:r>
              <a:rPr lang="el-GR" altLang="el-GR" sz="900"/>
              <a:t> </a:t>
            </a:r>
            <a:r>
              <a:rPr lang="el-GR" altLang="el-GR" sz="1800"/>
              <a:t>                                                           </a:t>
            </a:r>
          </a:p>
        </p:txBody>
      </p:sp>
      <p:pic>
        <p:nvPicPr>
          <p:cNvPr id="15365" name="Picture 8" descr="rohpcl3e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08138"/>
            <a:ext cx="734377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2225675" y="3108325"/>
            <a:ext cx="469265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800"/>
              <a:t>  </a:t>
            </a:r>
            <a:r>
              <a:rPr lang="el-GR" altLang="el-GR" sz="900"/>
              <a:t> </a:t>
            </a:r>
            <a:r>
              <a:rPr lang="el-GR" altLang="el-GR" sz="1800"/>
              <a:t>     </a:t>
            </a:r>
            <a:r>
              <a:rPr lang="el-GR" altLang="el-GR" sz="900"/>
              <a:t> </a:t>
            </a:r>
            <a:r>
              <a:rPr lang="el-GR" altLang="el-GR" sz="1800"/>
              <a:t>                                                               </a:t>
            </a:r>
          </a:p>
        </p:txBody>
      </p:sp>
      <p:pic>
        <p:nvPicPr>
          <p:cNvPr id="15368" name="Picture 11" descr="rohpcl5eq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2349500"/>
            <a:ext cx="7697787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69" name="Picture 14" descr="rohpbr3eq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068638"/>
            <a:ext cx="684212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71" name="Picture 16" descr="rohpi3eq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644900"/>
            <a:ext cx="67691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373" name="Picture 18" descr="rohsocl2eq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625" y="4437063"/>
            <a:ext cx="7345363" cy="252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3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468313" y="1268760"/>
            <a:ext cx="3111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Γ. Οξείδωση αλκοολών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αλκοολών </a:t>
            </a:r>
            <a:r>
              <a:rPr lang="el-GR" altLang="el-GR" sz="3000" b="0" dirty="0" smtClean="0"/>
              <a:t>4/6</a:t>
            </a:r>
            <a:endParaRPr lang="el-GR" altLang="el-GR" dirty="0" smtClean="0"/>
          </a:p>
        </p:txBody>
      </p:sp>
      <p:pic>
        <p:nvPicPr>
          <p:cNvPr id="15364" name="Picture 11" descr="makealddi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4" y="4439775"/>
            <a:ext cx="4254282" cy="10520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5365" name="Picture 13" descr="aldto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82" y="4558410"/>
            <a:ext cx="4274514" cy="81480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5366" name="Picture 15" descr="makeacidsimp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99821"/>
            <a:ext cx="5257800" cy="98583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5367" name="Text Box 16"/>
          <p:cNvSpPr txBox="1">
            <a:spLocks noChangeArrowheads="1"/>
          </p:cNvSpPr>
          <p:nvPr/>
        </p:nvSpPr>
        <p:spPr bwMode="auto">
          <a:xfrm>
            <a:off x="492969" y="1988840"/>
            <a:ext cx="3779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 err="1">
                <a:latin typeface="+mn-lt"/>
              </a:rPr>
              <a:t>Πρωτοταγείς</a:t>
            </a:r>
            <a:r>
              <a:rPr lang="el-GR" altLang="el-GR" sz="2400" dirty="0">
                <a:latin typeface="+mn-lt"/>
              </a:rPr>
              <a:t> αλκοόλες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76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makeketdi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3" y="2349500"/>
            <a:ext cx="3600450" cy="1366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55650" y="1773238"/>
            <a:ext cx="4392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Δευτεροταγείς αλκοόλες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αλκοολών </a:t>
            </a:r>
            <a:r>
              <a:rPr lang="el-GR" altLang="el-GR" sz="3000" b="0" dirty="0" smtClean="0"/>
              <a:t>5/6</a:t>
            </a:r>
            <a:endParaRPr lang="el-GR" altLang="el-GR" dirty="0" smtClean="0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468312" y="1236019"/>
            <a:ext cx="4745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Γ. Οξείδωση αλκοολών</a:t>
            </a:r>
          </a:p>
        </p:txBody>
      </p:sp>
      <p:pic>
        <p:nvPicPr>
          <p:cNvPr id="16390" name="Picture 10" descr="compare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3" y="4659730"/>
            <a:ext cx="3887788" cy="1822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755650" y="4005263"/>
            <a:ext cx="4392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Τριτοταγείς αλκοόλες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9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αλκοολών </a:t>
            </a:r>
            <a:r>
              <a:rPr lang="el-GR" altLang="el-GR" sz="3000" b="0" dirty="0" smtClean="0"/>
              <a:t>6/6</a:t>
            </a:r>
            <a:endParaRPr lang="el-GR" altLang="el-GR" dirty="0" smtClean="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539552" y="1340768"/>
            <a:ext cx="2360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Δ. </a:t>
            </a:r>
            <a:r>
              <a:rPr lang="el-GR" altLang="el-GR" sz="2400" b="1" dirty="0" err="1">
                <a:latin typeface="+mn-lt"/>
              </a:rPr>
              <a:t>Εστεροποίηση</a:t>
            </a:r>
            <a:endParaRPr lang="el-GR" altLang="el-GR" sz="2400" b="1" dirty="0">
              <a:latin typeface="+mn-lt"/>
            </a:endParaRPr>
          </a:p>
        </p:txBody>
      </p:sp>
      <p:pic>
        <p:nvPicPr>
          <p:cNvPr id="18436" name="Picture 8" descr="estergen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907" y="2113550"/>
            <a:ext cx="7720205" cy="110027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7" name="Picture 11" descr="ethetheq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747" y="3576979"/>
            <a:ext cx="5812526" cy="71995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10" descr="pad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227388"/>
            <a:ext cx="95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956842" y="1355533"/>
            <a:ext cx="27254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(</a:t>
            </a:r>
            <a:r>
              <a:rPr lang="en-US" altLang="el-GR" sz="2200" dirty="0">
                <a:latin typeface="+mn-lt"/>
              </a:rPr>
              <a:t>Fischer esterification</a:t>
            </a:r>
            <a:r>
              <a:rPr lang="el-GR" altLang="el-GR" sz="2200" dirty="0">
                <a:latin typeface="+mn-lt"/>
              </a:rPr>
              <a:t>)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364711" y="4794827"/>
            <a:ext cx="8383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400" dirty="0" smtClean="0">
                <a:latin typeface="+mn-lt"/>
              </a:rPr>
              <a:t>Συνεχής </a:t>
            </a:r>
            <a:r>
              <a:rPr lang="el-GR" altLang="el-GR" sz="2400" dirty="0">
                <a:latin typeface="+mn-lt"/>
              </a:rPr>
              <a:t>απομάκρυνση του παραγόμενου νερού για αύξηση της </a:t>
            </a:r>
            <a:r>
              <a:rPr lang="el-GR" altLang="el-GR" sz="2400" dirty="0" smtClean="0">
                <a:latin typeface="+mn-lt"/>
              </a:rPr>
              <a:t>απόδοσης.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87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Παρασκευή φαινολών </a:t>
            </a:r>
            <a:r>
              <a:rPr lang="el-GR" altLang="el-GR" sz="3000" b="0" dirty="0" smtClean="0"/>
              <a:t>1/2</a:t>
            </a:r>
          </a:p>
        </p:txBody>
      </p:sp>
      <p:pic>
        <p:nvPicPr>
          <p:cNvPr id="18435" name="Picture 5" descr="conversion of aryl diazonium salts to phen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85" y="4077072"/>
            <a:ext cx="55022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primary amines form unstable N-nitrosoamines that lose H2O and form diazonium 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789" y="2084512"/>
            <a:ext cx="7266422" cy="170452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468313" y="1236019"/>
            <a:ext cx="4581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Α. Υδρόλυση </a:t>
            </a:r>
            <a:r>
              <a:rPr lang="el-GR" altLang="el-GR" sz="2400" b="1" dirty="0" err="1">
                <a:latin typeface="+mn-lt"/>
              </a:rPr>
              <a:t>διαζονιακών</a:t>
            </a:r>
            <a:r>
              <a:rPr lang="el-GR" altLang="el-GR" sz="2400" b="1" dirty="0">
                <a:latin typeface="+mn-lt"/>
              </a:rPr>
              <a:t> αλάτων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6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preparation of phenol from chlorobenz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16113"/>
            <a:ext cx="6480175" cy="80803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468313" y="1415406"/>
            <a:ext cx="6170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Β. Αλκαλική υδρόλυση </a:t>
            </a:r>
            <a:r>
              <a:rPr lang="el-GR" altLang="el-GR" sz="2400" b="1" dirty="0" err="1">
                <a:latin typeface="+mn-lt"/>
              </a:rPr>
              <a:t>χλωροβενζολίου</a:t>
            </a:r>
            <a:endParaRPr lang="el-GR" altLang="el-GR" sz="2400" b="1" dirty="0">
              <a:latin typeface="+mn-lt"/>
            </a:endParaRP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Παρασκευή φαινολών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pic>
        <p:nvPicPr>
          <p:cNvPr id="20485" name="Picture 9" descr="industrial sysnthesis of phenol by oxidation of cume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941888"/>
            <a:ext cx="5184775" cy="112871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468313" y="2820344"/>
            <a:ext cx="7272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Γ. Αντίδραση </a:t>
            </a:r>
            <a:r>
              <a:rPr lang="el-GR" altLang="el-GR" sz="2400" b="1" dirty="0" err="1">
                <a:latin typeface="+mn-lt"/>
              </a:rPr>
              <a:t>βενζοσουλφονικού</a:t>
            </a:r>
            <a:r>
              <a:rPr lang="el-GR" altLang="el-GR" sz="2400" b="1" dirty="0">
                <a:latin typeface="+mn-lt"/>
              </a:rPr>
              <a:t> οξέος με </a:t>
            </a:r>
            <a:r>
              <a:rPr lang="en-US" altLang="el-GR" sz="2400" b="1" dirty="0" err="1">
                <a:latin typeface="+mn-lt"/>
              </a:rPr>
              <a:t>NaOH</a:t>
            </a:r>
            <a:endParaRPr lang="el-GR" altLang="el-GR" sz="2400" b="1" dirty="0">
              <a:latin typeface="+mn-lt"/>
            </a:endParaRPr>
          </a:p>
        </p:txBody>
      </p:sp>
      <p:pic>
        <p:nvPicPr>
          <p:cNvPr id="20487" name="Picture 12" descr="preparation of phenols via sulfonic aci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357563"/>
            <a:ext cx="4608512" cy="74295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468313" y="4333231"/>
            <a:ext cx="4594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Δ. Όξινη οξείδωση </a:t>
            </a:r>
            <a:r>
              <a:rPr lang="el-GR" altLang="el-GR" sz="2400" b="1" dirty="0" err="1">
                <a:latin typeface="+mn-lt"/>
              </a:rPr>
              <a:t>κουμενίου</a:t>
            </a:r>
            <a:endParaRPr lang="el-GR" altLang="el-GR" sz="2400" b="1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Αλκοόλες </a:t>
            </a:r>
            <a:r>
              <a:rPr lang="el-GR" altLang="el-GR" sz="3000" b="0" dirty="0" smtClean="0"/>
              <a:t>1/4</a:t>
            </a:r>
          </a:p>
        </p:txBody>
      </p:sp>
      <p:pic>
        <p:nvPicPr>
          <p:cNvPr id="3075" name="Picture 5" descr="File:Alcohol general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61523"/>
            <a:ext cx="2520487" cy="185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683568" y="1554447"/>
            <a:ext cx="64087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600" b="1" dirty="0">
                <a:latin typeface="+mn-lt"/>
              </a:rPr>
              <a:t>C</a:t>
            </a:r>
            <a:r>
              <a:rPr lang="el-GR" altLang="el-GR" sz="2600" b="1" baseline="-25000" dirty="0">
                <a:latin typeface="+mn-lt"/>
              </a:rPr>
              <a:t>n</a:t>
            </a:r>
            <a:r>
              <a:rPr lang="el-GR" altLang="el-GR" sz="2600" b="1" dirty="0">
                <a:latin typeface="+mn-lt"/>
              </a:rPr>
              <a:t>H</a:t>
            </a:r>
            <a:r>
              <a:rPr lang="el-GR" altLang="el-GR" sz="2600" b="1" baseline="-25000" dirty="0">
                <a:latin typeface="+mn-lt"/>
              </a:rPr>
              <a:t>2n+1</a:t>
            </a:r>
            <a:r>
              <a:rPr lang="el-GR" altLang="el-GR" sz="2600" b="1" dirty="0">
                <a:latin typeface="+mn-lt"/>
              </a:rPr>
              <a:t>OH</a:t>
            </a:r>
            <a:r>
              <a:rPr lang="el-GR" altLang="el-GR" sz="2600" dirty="0">
                <a:latin typeface="+mn-lt"/>
              </a:rPr>
              <a:t> για γραμμικές αλκοόλες </a:t>
            </a:r>
          </a:p>
        </p:txBody>
      </p:sp>
      <p:pic>
        <p:nvPicPr>
          <p:cNvPr id="3080" name="Picture 11" descr="File:Alcohol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97427"/>
            <a:ext cx="2986128" cy="19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4906" y="5028250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Alcohol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7" tooltip="User:SubDural12"/>
              </a:rPr>
              <a:t>SubDural12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83568" y="5028250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Alcohol </a:t>
            </a:r>
            <a:r>
              <a:rPr lang="en-US" sz="1200" dirty="0" smtClean="0">
                <a:latin typeface="+mn-lt"/>
                <a:hlinkClick r:id="rId8"/>
              </a:rPr>
              <a:t>general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9" tooltip="User:Maksim"/>
              </a:rPr>
              <a:t>Maksim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89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 dirty="0" smtClean="0"/>
              <a:t>Χημικές ιδιότητες φαινολών </a:t>
            </a:r>
            <a:r>
              <a:rPr lang="el-GR" altLang="el-GR" sz="3000" b="0" dirty="0" smtClean="0"/>
              <a:t>1/3</a:t>
            </a:r>
          </a:p>
        </p:txBody>
      </p:sp>
      <p:pic>
        <p:nvPicPr>
          <p:cNvPr id="21507" name="Picture 8" descr="phenetheq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5545138" cy="118586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468312" y="1268760"/>
            <a:ext cx="4370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Α. </a:t>
            </a:r>
            <a:r>
              <a:rPr lang="el-GR" altLang="el-GR" sz="2400" b="1" dirty="0" err="1">
                <a:latin typeface="+mn-lt"/>
              </a:rPr>
              <a:t>Εστεροποίηση</a:t>
            </a:r>
            <a:endParaRPr lang="el-GR" altLang="el-GR" sz="2400" b="1" dirty="0">
              <a:latin typeface="+mn-lt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684212" y="3213100"/>
            <a:ext cx="561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Χλωρίδιο </a:t>
            </a:r>
            <a:r>
              <a:rPr lang="el-GR" altLang="el-GR" sz="2000" dirty="0" err="1">
                <a:latin typeface="+mn-lt"/>
              </a:rPr>
              <a:t>καρβοξυλικού</a:t>
            </a:r>
            <a:r>
              <a:rPr lang="el-GR" altLang="el-GR" sz="2000" dirty="0">
                <a:latin typeface="+mn-lt"/>
              </a:rPr>
              <a:t> οξέος</a:t>
            </a:r>
          </a:p>
        </p:txBody>
      </p:sp>
      <p:pic>
        <p:nvPicPr>
          <p:cNvPr id="21510" name="Picture 12" descr="phenetheq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2" y="4077072"/>
            <a:ext cx="5256212" cy="10414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684212" y="5237163"/>
            <a:ext cx="561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 err="1">
                <a:latin typeface="+mn-lt"/>
              </a:rPr>
              <a:t>Ανυδρίτης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καρβοξυλικού</a:t>
            </a:r>
            <a:r>
              <a:rPr lang="el-GR" altLang="el-GR" sz="2000" dirty="0">
                <a:latin typeface="+mn-lt"/>
              </a:rPr>
              <a:t> οξέος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5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electrophilic aromatic substitution of phen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44823"/>
            <a:ext cx="575945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φαινολών </a:t>
            </a:r>
            <a:r>
              <a:rPr lang="el-GR" altLang="el-GR" sz="3000" b="0" dirty="0" smtClean="0"/>
              <a:t>2/3</a:t>
            </a:r>
            <a:endParaRPr lang="el-GR" altLang="el-GR" dirty="0" smtClean="0"/>
          </a:p>
        </p:txBody>
      </p:sp>
      <p:graphicFrame>
        <p:nvGraphicFramePr>
          <p:cNvPr id="17468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892837"/>
              </p:ext>
            </p:extLst>
          </p:nvPr>
        </p:nvGraphicFramePr>
        <p:xfrm>
          <a:off x="755576" y="3933056"/>
          <a:ext cx="7776864" cy="1511300"/>
        </p:xfrm>
        <a:graphic>
          <a:graphicData uri="http://schemas.openxmlformats.org/drawingml/2006/table">
            <a:tbl>
              <a:tblPr/>
              <a:tblGrid>
                <a:gridCol w="1631197"/>
                <a:gridCol w="6145667"/>
              </a:tblGrid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Αντίδραση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Φαινόλη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Νίτρωση</a:t>
                      </a: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dil. HNO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H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or CH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Σουλφονίωση</a:t>
                      </a: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conc. H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</a:t>
                      </a:r>
                      <a:r>
                        <a:rPr kumimoji="0" lang="el-G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Αλογόνωση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68572" marR="168572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kumimoji="0" lang="el-GR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68572" marR="168572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468313" y="1236019"/>
            <a:ext cx="6115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Β. </a:t>
            </a:r>
            <a:r>
              <a:rPr lang="el-GR" altLang="el-GR" sz="2400" b="1" dirty="0" err="1">
                <a:latin typeface="+mn-lt"/>
              </a:rPr>
              <a:t>Ηλεκτρονιόφιλη</a:t>
            </a:r>
            <a:r>
              <a:rPr lang="el-GR" altLang="el-GR" sz="2400" b="1" dirty="0">
                <a:latin typeface="+mn-lt"/>
              </a:rPr>
              <a:t> αρωματική υποκατάσταση</a:t>
            </a:r>
          </a:p>
        </p:txBody>
      </p:sp>
      <p:sp>
        <p:nvSpPr>
          <p:cNvPr id="21518" name="Rectangle 7"/>
          <p:cNvSpPr>
            <a:spLocks noChangeArrowheads="1"/>
          </p:cNvSpPr>
          <p:nvPr/>
        </p:nvSpPr>
        <p:spPr bwMode="auto">
          <a:xfrm>
            <a:off x="467328" y="5762873"/>
            <a:ext cx="8207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 err="1">
                <a:latin typeface="+mn-lt"/>
              </a:rPr>
              <a:t>Αλκυλίωση</a:t>
            </a:r>
            <a:r>
              <a:rPr lang="el-GR" altLang="el-GR" sz="2200" dirty="0">
                <a:latin typeface="+mn-lt"/>
              </a:rPr>
              <a:t> και </a:t>
            </a:r>
            <a:r>
              <a:rPr lang="el-GR" altLang="el-GR" sz="2200" dirty="0" err="1">
                <a:latin typeface="+mn-lt"/>
              </a:rPr>
              <a:t>ακυλίωση</a:t>
            </a:r>
            <a:r>
              <a:rPr lang="el-GR" altLang="el-GR" sz="2200" dirty="0">
                <a:latin typeface="+mn-lt"/>
              </a:rPr>
              <a:t> (αντιδράσεις </a:t>
            </a:r>
            <a:r>
              <a:rPr lang="en-US" altLang="el-GR" sz="2200" dirty="0" err="1">
                <a:latin typeface="+mn-lt"/>
              </a:rPr>
              <a:t>Friedel</a:t>
            </a:r>
            <a:r>
              <a:rPr lang="en-US" altLang="el-GR" sz="2200" dirty="0">
                <a:latin typeface="+mn-lt"/>
              </a:rPr>
              <a:t>-Crafts) </a:t>
            </a:r>
            <a:r>
              <a:rPr lang="el-GR" altLang="el-GR" sz="2200" dirty="0">
                <a:latin typeface="+mn-lt"/>
              </a:rPr>
              <a:t>δεν εφαρμόζονται σε φαινόλες εξαιτίας μικρής απόδοσης.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oxidation of a 1,4-dihydroxybenz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494" y="4083919"/>
            <a:ext cx="2928938" cy="17145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5" name="Picture 7" descr="phenolo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7" y="3507952"/>
            <a:ext cx="3198769" cy="131231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6" name="Picture 10" descr="phenolo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325" y="4941169"/>
            <a:ext cx="3203532" cy="144058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3" name="Rectangle 2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Χημικές ιδιότητες φαινολών </a:t>
            </a:r>
            <a:r>
              <a:rPr lang="el-GR" altLang="el-GR" sz="3000" b="0" dirty="0" smtClean="0"/>
              <a:t>3/3</a:t>
            </a:r>
            <a:endParaRPr lang="el-GR" altLang="el-GR" dirty="0" smtClean="0"/>
          </a:p>
        </p:txBody>
      </p:sp>
      <p:sp>
        <p:nvSpPr>
          <p:cNvPr id="22534" name="Rectangle 24"/>
          <p:cNvSpPr>
            <a:spLocks noChangeArrowheads="1"/>
          </p:cNvSpPr>
          <p:nvPr/>
        </p:nvSpPr>
        <p:spPr bwMode="auto">
          <a:xfrm>
            <a:off x="468313" y="1236019"/>
            <a:ext cx="3098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Γ. Οξείδωση φαινολών</a:t>
            </a:r>
          </a:p>
        </p:txBody>
      </p:sp>
      <p:pic>
        <p:nvPicPr>
          <p:cNvPr id="22535" name="Picture 28" descr="Phenol_Oxid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7"/>
          <a:stretch/>
        </p:blipFill>
        <p:spPr bwMode="auto">
          <a:xfrm>
            <a:off x="2814986" y="1772816"/>
            <a:ext cx="3829977" cy="14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24"/>
          <p:cNvSpPr>
            <a:spLocks noChangeArrowheads="1"/>
          </p:cNvSpPr>
          <p:nvPr/>
        </p:nvSpPr>
        <p:spPr bwMode="auto">
          <a:xfrm>
            <a:off x="5067952" y="5949920"/>
            <a:ext cx="1408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+mn-lt"/>
              </a:rPr>
              <a:t>υδροκινόνη</a:t>
            </a:r>
          </a:p>
        </p:txBody>
      </p:sp>
      <p:sp>
        <p:nvSpPr>
          <p:cNvPr id="22537" name="Rectangle 24"/>
          <p:cNvSpPr>
            <a:spLocks noChangeArrowheads="1"/>
          </p:cNvSpPr>
          <p:nvPr/>
        </p:nvSpPr>
        <p:spPr bwMode="auto">
          <a:xfrm>
            <a:off x="7277294" y="5949920"/>
            <a:ext cx="869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+mn-lt"/>
              </a:rPr>
              <a:t>κινόνη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7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dirty="0" err="1" smtClean="0"/>
              <a:t>Testing</a:t>
            </a:r>
            <a:r>
              <a:rPr lang="el-GR" altLang="el-GR" sz="3600" b="1" dirty="0" smtClean="0"/>
              <a:t> </a:t>
            </a:r>
            <a:r>
              <a:rPr lang="el-GR" altLang="el-GR" sz="3600" b="1" dirty="0" err="1" smtClean="0"/>
              <a:t>Blood</a:t>
            </a:r>
            <a:r>
              <a:rPr lang="el-GR" altLang="el-GR" sz="3600" b="1" dirty="0" smtClean="0"/>
              <a:t> </a:t>
            </a:r>
            <a:r>
              <a:rPr lang="el-GR" altLang="el-GR" sz="3600" b="1" dirty="0" err="1" smtClean="0"/>
              <a:t>Alcohol</a:t>
            </a:r>
            <a:r>
              <a:rPr lang="el-GR" altLang="el-GR" sz="3600" b="1" dirty="0" smtClean="0"/>
              <a:t> </a:t>
            </a:r>
            <a:r>
              <a:rPr lang="el-GR" altLang="el-GR" sz="3600" b="1" dirty="0" err="1" smtClean="0"/>
              <a:t>Levels</a:t>
            </a:r>
            <a:endParaRPr lang="el-GR" altLang="el-GR" sz="3600" b="1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1644" y="1317624"/>
            <a:ext cx="8512844" cy="496277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l-GR" altLang="el-GR" sz="2000" dirty="0" err="1" smtClean="0"/>
              <a:t>The</a:t>
            </a:r>
            <a:r>
              <a:rPr lang="el-GR" altLang="el-GR" sz="2000" dirty="0" smtClean="0"/>
              <a:t> </a:t>
            </a:r>
            <a:r>
              <a:rPr lang="el-GR" altLang="el-GR" sz="2000" dirty="0" err="1"/>
              <a:t>instrument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contains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two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ampules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that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hold</a:t>
            </a:r>
            <a:r>
              <a:rPr lang="el-GR" altLang="el-GR" sz="2000" dirty="0"/>
              <a:t> </a:t>
            </a:r>
            <a:r>
              <a:rPr lang="el-GR" altLang="el-GR" sz="2000" dirty="0" err="1"/>
              <a:t>small</a:t>
            </a:r>
            <a:r>
              <a:rPr lang="el-GR" altLang="el-GR" sz="2000" dirty="0"/>
              <a:t> </a:t>
            </a:r>
            <a:r>
              <a:rPr lang="el-GR" altLang="el-GR" sz="2000" dirty="0" err="1"/>
              <a:t>samples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of</a:t>
            </a:r>
            <a:r>
              <a:rPr lang="el-GR" altLang="el-GR" sz="2000" dirty="0"/>
              <a:t> </a:t>
            </a:r>
            <a:r>
              <a:rPr lang="el-GR" altLang="el-GR" sz="2000" dirty="0" err="1"/>
              <a:t>potassium</a:t>
            </a:r>
            <a:r>
              <a:rPr lang="el-GR" altLang="el-GR" sz="2000" dirty="0"/>
              <a:t> </a:t>
            </a:r>
            <a:r>
              <a:rPr lang="el-GR" altLang="el-GR" sz="2000" dirty="0" err="1"/>
              <a:t>dichromate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dissolved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in</a:t>
            </a:r>
            <a:r>
              <a:rPr lang="el-GR" altLang="el-GR" sz="2000" dirty="0"/>
              <a:t> </a:t>
            </a:r>
            <a:r>
              <a:rPr lang="el-GR" altLang="el-GR" sz="2000" dirty="0" err="1"/>
              <a:t>sulfuric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acid</a:t>
            </a:r>
            <a:r>
              <a:rPr lang="el-GR" altLang="el-GR" sz="2000" dirty="0"/>
              <a:t>.</a:t>
            </a:r>
            <a:endParaRPr lang="en-US" altLang="el-GR" sz="2000" dirty="0"/>
          </a:p>
          <a:p>
            <a:pPr>
              <a:spcBef>
                <a:spcPct val="0"/>
              </a:spcBef>
            </a:pPr>
            <a:r>
              <a:rPr lang="el-GR" altLang="el-GR" sz="2000" dirty="0" err="1" smtClean="0"/>
              <a:t>One</a:t>
            </a:r>
            <a:r>
              <a:rPr lang="el-GR" altLang="el-GR" sz="2000" dirty="0" smtClean="0"/>
              <a:t> </a:t>
            </a:r>
            <a:r>
              <a:rPr lang="el-GR" altLang="el-GR" sz="2000" dirty="0" err="1"/>
              <a:t>of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these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ampules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used</a:t>
            </a:r>
            <a:r>
              <a:rPr lang="el-GR" altLang="el-GR" sz="2000" dirty="0"/>
              <a:t> a </a:t>
            </a:r>
            <a:r>
              <a:rPr lang="el-GR" altLang="el-GR" sz="2000" dirty="0" err="1"/>
              <a:t>reference</a:t>
            </a:r>
            <a:r>
              <a:rPr lang="el-GR" altLang="el-GR" sz="2000" dirty="0"/>
              <a:t>. </a:t>
            </a:r>
            <a:r>
              <a:rPr lang="el-GR" altLang="el-GR" sz="2000" dirty="0" err="1"/>
              <a:t>The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other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opened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and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breath</a:t>
            </a:r>
            <a:r>
              <a:rPr lang="el-GR" altLang="el-GR" sz="2000" dirty="0"/>
              <a:t> </a:t>
            </a:r>
            <a:r>
              <a:rPr lang="el-GR" altLang="el-GR" sz="2000" dirty="0" err="1"/>
              <a:t>sample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to</a:t>
            </a:r>
            <a:r>
              <a:rPr lang="el-GR" altLang="el-GR" sz="2000" dirty="0"/>
              <a:t> </a:t>
            </a:r>
            <a:r>
              <a:rPr lang="el-GR" altLang="el-GR" sz="2000" dirty="0" err="1"/>
              <a:t>be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analyzed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added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to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this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ampule</a:t>
            </a:r>
            <a:r>
              <a:rPr lang="el-GR" altLang="el-GR" sz="2000" dirty="0"/>
              <a:t>.</a:t>
            </a:r>
            <a:endParaRPr lang="en-US" altLang="el-GR" sz="2000" dirty="0"/>
          </a:p>
          <a:p>
            <a:pPr>
              <a:spcBef>
                <a:spcPct val="0"/>
              </a:spcBef>
            </a:pPr>
            <a:r>
              <a:rPr lang="el-GR" altLang="el-GR" sz="2000" dirty="0" err="1" smtClean="0"/>
              <a:t>If</a:t>
            </a:r>
            <a:r>
              <a:rPr lang="el-GR" altLang="el-GR" sz="2000" dirty="0" smtClean="0"/>
              <a:t> </a:t>
            </a:r>
            <a:r>
              <a:rPr lang="el-GR" altLang="el-GR" sz="2000" dirty="0" err="1"/>
              <a:t>alcohol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present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in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breath</a:t>
            </a:r>
            <a:r>
              <a:rPr lang="el-GR" altLang="el-GR" sz="2000" dirty="0"/>
              <a:t>, </a:t>
            </a:r>
            <a:r>
              <a:rPr lang="el-GR" altLang="el-GR" sz="2000" dirty="0" err="1"/>
              <a:t>it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reduces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yellow</a:t>
            </a:r>
            <a:r>
              <a:rPr lang="el-GR" altLang="el-GR" sz="2000" dirty="0"/>
              <a:t>-</a:t>
            </a:r>
            <a:r>
              <a:rPr lang="el-GR" altLang="el-GR" sz="2000" dirty="0" err="1"/>
              <a:t>orange</a:t>
            </a:r>
            <a:r>
              <a:rPr lang="el-GR" altLang="el-GR" sz="2000" dirty="0"/>
              <a:t> Cr</a:t>
            </a:r>
            <a:r>
              <a:rPr lang="el-GR" altLang="el-GR" sz="2000" baseline="-25000" dirty="0"/>
              <a:t>2</a:t>
            </a:r>
            <a:r>
              <a:rPr lang="el-GR" altLang="el-GR" sz="2000" dirty="0"/>
              <a:t>O</a:t>
            </a:r>
            <a:r>
              <a:rPr lang="el-GR" altLang="el-GR" sz="2000" baseline="-25000" dirty="0"/>
              <a:t>7</a:t>
            </a:r>
            <a:r>
              <a:rPr lang="el-GR" altLang="el-GR" sz="2000" baseline="30000" dirty="0"/>
              <a:t>2-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ion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to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green</a:t>
            </a:r>
            <a:r>
              <a:rPr lang="el-GR" altLang="el-GR" sz="2000" dirty="0"/>
              <a:t> Cr</a:t>
            </a:r>
            <a:r>
              <a:rPr lang="el-GR" altLang="el-GR" sz="2000" baseline="30000" dirty="0"/>
              <a:t>3+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ion</a:t>
            </a:r>
            <a:r>
              <a:rPr lang="el-GR" altLang="el-GR" sz="2000" dirty="0"/>
              <a:t>.</a:t>
            </a:r>
            <a:endParaRPr lang="en-US" altLang="el-GR" sz="2000" dirty="0"/>
          </a:p>
          <a:p>
            <a:pPr>
              <a:spcBef>
                <a:spcPct val="0"/>
              </a:spcBef>
            </a:pPr>
            <a:r>
              <a:rPr lang="el-GR" altLang="el-GR" sz="2000" dirty="0" err="1" smtClean="0"/>
              <a:t>The</a:t>
            </a:r>
            <a:r>
              <a:rPr lang="el-GR" altLang="el-GR" sz="2000" dirty="0" smtClean="0"/>
              <a:t> </a:t>
            </a:r>
            <a:r>
              <a:rPr lang="el-GR" altLang="el-GR" sz="2000" dirty="0" err="1"/>
              <a:t>extent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to</a:t>
            </a:r>
            <a:r>
              <a:rPr lang="el-GR" altLang="el-GR" sz="2000" dirty="0"/>
              <a:t> </a:t>
            </a:r>
            <a:r>
              <a:rPr lang="el-GR" altLang="el-GR" sz="2000" dirty="0" err="1"/>
              <a:t>which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color</a:t>
            </a:r>
            <a:r>
              <a:rPr lang="el-GR" altLang="el-GR" sz="2000" dirty="0"/>
              <a:t> </a:t>
            </a:r>
            <a:r>
              <a:rPr lang="el-GR" altLang="el-GR" sz="2000" dirty="0" err="1"/>
              <a:t>balance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between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two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ampules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disturbed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is</a:t>
            </a:r>
            <a:r>
              <a:rPr lang="el-GR" altLang="el-GR" sz="2000" dirty="0"/>
              <a:t> a </a:t>
            </a:r>
            <a:r>
              <a:rPr lang="el-GR" altLang="el-GR" sz="2000" dirty="0" err="1"/>
              <a:t>direct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measure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of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amount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of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alcohol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in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breath</a:t>
            </a:r>
            <a:r>
              <a:rPr lang="el-GR" altLang="el-GR" sz="2000" dirty="0"/>
              <a:t> </a:t>
            </a:r>
            <a:r>
              <a:rPr lang="el-GR" altLang="el-GR" sz="2000" dirty="0" err="1"/>
              <a:t>sample</a:t>
            </a:r>
            <a:r>
              <a:rPr lang="el-GR" altLang="el-GR" sz="2000" dirty="0"/>
              <a:t>.</a:t>
            </a:r>
            <a:r>
              <a:rPr lang="en-US" altLang="el-GR" sz="2000" dirty="0"/>
              <a:t> </a:t>
            </a:r>
          </a:p>
          <a:p>
            <a:pPr>
              <a:spcBef>
                <a:spcPct val="0"/>
              </a:spcBef>
            </a:pPr>
            <a:r>
              <a:rPr lang="el-GR" altLang="el-GR" sz="2000" dirty="0"/>
              <a:t> </a:t>
            </a:r>
            <a:r>
              <a:rPr lang="el-GR" altLang="el-GR" sz="2000" dirty="0" err="1"/>
              <a:t>Measurements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taken</a:t>
            </a:r>
            <a:r>
              <a:rPr lang="el-GR" altLang="el-GR" sz="2000" dirty="0"/>
              <a:t> </a:t>
            </a:r>
            <a:r>
              <a:rPr lang="el-GR" altLang="el-GR" sz="2000" dirty="0" err="1"/>
              <a:t>with</a:t>
            </a:r>
            <a:r>
              <a:rPr lang="el-GR" altLang="el-GR" sz="2000" dirty="0"/>
              <a:t> </a:t>
            </a:r>
            <a:r>
              <a:rPr lang="el-GR" altLang="el-GR" sz="2000" dirty="0" err="1"/>
              <a:t>the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Breathalyzer</a:t>
            </a:r>
            <a:r>
              <a:rPr lang="el-GR" altLang="el-GR" sz="2000" dirty="0"/>
              <a:t> </a:t>
            </a:r>
            <a:r>
              <a:rPr lang="el-GR" altLang="el-GR" sz="2000" dirty="0" err="1"/>
              <a:t>are</a:t>
            </a:r>
            <a:r>
              <a:rPr lang="el-GR" altLang="el-GR" sz="2000" dirty="0"/>
              <a:t> </a:t>
            </a:r>
            <a:r>
              <a:rPr lang="el-GR" altLang="el-GR" sz="2000" dirty="0" err="1"/>
              <a:t>reported</a:t>
            </a:r>
            <a:r>
              <a:rPr lang="el-GR" altLang="el-GR" sz="2000" dirty="0"/>
              <a:t> </a:t>
            </a:r>
            <a:r>
              <a:rPr lang="el-GR" altLang="el-GR" sz="2000" dirty="0" err="1"/>
              <a:t>in</a:t>
            </a:r>
            <a:r>
              <a:rPr lang="el-GR" altLang="el-GR" sz="2000" dirty="0"/>
              <a:t> </a:t>
            </a:r>
            <a:r>
              <a:rPr lang="el-GR" altLang="el-GR" sz="2000" dirty="0" err="1"/>
              <a:t>units</a:t>
            </a:r>
            <a:r>
              <a:rPr lang="el-GR" altLang="el-GR" sz="2000" dirty="0"/>
              <a:t> </a:t>
            </a:r>
            <a:r>
              <a:rPr lang="el-GR" altLang="el-GR" sz="2000" dirty="0" err="1"/>
              <a:t>of</a:t>
            </a:r>
            <a:r>
              <a:rPr lang="el-GR" altLang="el-GR" sz="2000" dirty="0"/>
              <a:t> </a:t>
            </a:r>
            <a:r>
              <a:rPr lang="el-GR" altLang="el-GR" sz="2000" dirty="0" err="1"/>
              <a:t>percent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blood</a:t>
            </a:r>
            <a:r>
              <a:rPr lang="el-GR" altLang="el-GR" sz="2000" dirty="0"/>
              <a:t>-</a:t>
            </a:r>
            <a:r>
              <a:rPr lang="el-GR" altLang="el-GR" sz="2000" dirty="0" err="1"/>
              <a:t>alcohol</a:t>
            </a:r>
            <a:r>
              <a:rPr lang="el-GR" altLang="el-GR" sz="2000" dirty="0"/>
              <a:t> </a:t>
            </a:r>
            <a:r>
              <a:rPr lang="el-GR" altLang="el-GR" sz="2000" dirty="0" err="1"/>
              <a:t>concentration</a:t>
            </a:r>
            <a:r>
              <a:rPr lang="el-GR" altLang="el-GR" sz="2000" dirty="0"/>
              <a:t> (BAC)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981075"/>
            <a:ext cx="9132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/>
              <a:t>3 CH</a:t>
            </a:r>
            <a:r>
              <a:rPr lang="el-GR" altLang="el-GR" sz="1600" baseline="-30000" dirty="0"/>
              <a:t>3</a:t>
            </a:r>
            <a:r>
              <a:rPr lang="el-GR" altLang="el-GR" sz="1600" dirty="0"/>
              <a:t>CH</a:t>
            </a:r>
            <a:r>
              <a:rPr lang="el-GR" altLang="el-GR" sz="1600" baseline="-30000" dirty="0"/>
              <a:t>2</a:t>
            </a:r>
            <a:r>
              <a:rPr lang="el-GR" altLang="el-GR" sz="1600" dirty="0"/>
              <a:t>OH(</a:t>
            </a:r>
            <a:r>
              <a:rPr lang="el-GR" altLang="el-GR" sz="1600" i="1" dirty="0"/>
              <a:t>g</a:t>
            </a:r>
            <a:r>
              <a:rPr lang="el-GR" altLang="el-GR" sz="1600" dirty="0"/>
              <a:t>) + 2 Cr</a:t>
            </a:r>
            <a:r>
              <a:rPr lang="el-GR" altLang="el-GR" sz="1600" baseline="-30000" dirty="0"/>
              <a:t>2</a:t>
            </a:r>
            <a:r>
              <a:rPr lang="el-GR" altLang="el-GR" sz="1600" dirty="0"/>
              <a:t>O</a:t>
            </a:r>
            <a:r>
              <a:rPr lang="el-GR" altLang="el-GR" sz="1600" baseline="-30000" dirty="0"/>
              <a:t>7</a:t>
            </a:r>
            <a:r>
              <a:rPr lang="el-GR" altLang="el-GR" sz="1600" baseline="30000" dirty="0"/>
              <a:t>2-</a:t>
            </a:r>
            <a:r>
              <a:rPr lang="el-GR" altLang="el-GR" sz="1600" dirty="0"/>
              <a:t>(</a:t>
            </a:r>
            <a:r>
              <a:rPr lang="el-GR" altLang="el-GR" sz="1600" i="1" dirty="0"/>
              <a:t>aq</a:t>
            </a:r>
            <a:r>
              <a:rPr lang="el-GR" altLang="el-GR" sz="1600" dirty="0"/>
              <a:t>) + 16 </a:t>
            </a:r>
            <a:r>
              <a:rPr lang="el-GR" altLang="el-GR" sz="1600" dirty="0" err="1"/>
              <a:t>H</a:t>
            </a:r>
            <a:r>
              <a:rPr lang="el-GR" altLang="el-GR" sz="1600" baseline="30000" dirty="0" err="1"/>
              <a:t>+</a:t>
            </a:r>
            <a:r>
              <a:rPr lang="el-GR" altLang="el-GR" sz="1600" dirty="0" err="1"/>
              <a:t>(</a:t>
            </a:r>
            <a:r>
              <a:rPr lang="el-GR" altLang="el-GR" sz="1600" i="1" dirty="0" err="1"/>
              <a:t>aq</a:t>
            </a:r>
            <a:r>
              <a:rPr lang="el-GR" altLang="el-GR" sz="1600" dirty="0"/>
              <a:t>)                       3 CH</a:t>
            </a:r>
            <a:r>
              <a:rPr lang="el-GR" altLang="el-GR" sz="1600" baseline="-30000" dirty="0"/>
              <a:t>3</a:t>
            </a:r>
            <a:r>
              <a:rPr lang="el-GR" altLang="el-GR" sz="1600" dirty="0"/>
              <a:t>CO</a:t>
            </a:r>
            <a:r>
              <a:rPr lang="el-GR" altLang="el-GR" sz="1600" baseline="-30000" dirty="0"/>
              <a:t>2</a:t>
            </a:r>
            <a:r>
              <a:rPr lang="el-GR" altLang="el-GR" sz="1600" dirty="0"/>
              <a:t>H(</a:t>
            </a:r>
            <a:r>
              <a:rPr lang="el-GR" altLang="el-GR" sz="1600" i="1" dirty="0"/>
              <a:t>aq</a:t>
            </a:r>
            <a:r>
              <a:rPr lang="el-GR" altLang="el-GR" sz="1600" dirty="0"/>
              <a:t>) + 4 Cr</a:t>
            </a:r>
            <a:r>
              <a:rPr lang="el-GR" altLang="el-GR" sz="1600" baseline="30000" dirty="0"/>
              <a:t>3+</a:t>
            </a:r>
            <a:r>
              <a:rPr lang="el-GR" altLang="el-GR" sz="1600" dirty="0"/>
              <a:t>(</a:t>
            </a:r>
            <a:r>
              <a:rPr lang="el-GR" altLang="el-GR" sz="1600" i="1" dirty="0"/>
              <a:t>aq</a:t>
            </a:r>
            <a:r>
              <a:rPr lang="el-GR" altLang="el-GR" sz="1600" dirty="0"/>
              <a:t>) + 11 H</a:t>
            </a:r>
            <a:r>
              <a:rPr lang="el-GR" altLang="el-GR" sz="1600" baseline="-30000" dirty="0"/>
              <a:t>2</a:t>
            </a:r>
            <a:r>
              <a:rPr lang="el-GR" altLang="el-GR" sz="1600" dirty="0"/>
              <a:t>O(</a:t>
            </a:r>
            <a:r>
              <a:rPr lang="el-GR" altLang="el-GR" sz="1600" i="1" dirty="0"/>
              <a:t>l</a:t>
            </a:r>
            <a:r>
              <a:rPr lang="el-GR" altLang="el-GR" sz="1600" dirty="0"/>
              <a:t>)</a:t>
            </a:r>
          </a:p>
        </p:txBody>
      </p:sp>
      <p:pic>
        <p:nvPicPr>
          <p:cNvPr id="23556" name="Picture 5" descr="----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6477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865920" y="4748190"/>
            <a:ext cx="5976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 err="1">
                <a:latin typeface="+mn-lt"/>
              </a:rPr>
              <a:t>Assum</a:t>
            </a:r>
            <a:r>
              <a:rPr lang="en-US" altLang="el-GR" sz="2000" dirty="0" err="1" smtClean="0">
                <a:latin typeface="+mn-lt"/>
              </a:rPr>
              <a:t>ption</a:t>
            </a:r>
            <a:r>
              <a:rPr lang="en-US" altLang="el-GR" sz="2000" dirty="0" smtClean="0">
                <a:latin typeface="+mn-lt"/>
              </a:rPr>
              <a:t>:</a:t>
            </a:r>
            <a:r>
              <a:rPr lang="el-GR" altLang="el-GR" sz="2000" dirty="0" smtClean="0">
                <a:latin typeface="+mn-lt"/>
              </a:rPr>
              <a:t> 2100 </a:t>
            </a:r>
            <a:r>
              <a:rPr lang="el-GR" altLang="el-GR" sz="2000" dirty="0" err="1">
                <a:latin typeface="+mn-lt"/>
              </a:rPr>
              <a:t>mL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of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air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exhaled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from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the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 smtClean="0">
                <a:latin typeface="+mn-lt"/>
              </a:rPr>
              <a:t>lungs</a:t>
            </a:r>
            <a:r>
              <a:rPr lang="el-GR" altLang="el-GR" sz="2000" dirty="0" smtClean="0">
                <a:latin typeface="+mn-lt"/>
              </a:rPr>
              <a:t> </a:t>
            </a:r>
            <a:r>
              <a:rPr lang="el-GR" altLang="el-GR" sz="2000" dirty="0" err="1" smtClean="0">
                <a:latin typeface="+mn-lt"/>
              </a:rPr>
              <a:t>contains</a:t>
            </a:r>
            <a:r>
              <a:rPr lang="el-GR" altLang="el-GR" sz="2000" dirty="0" smtClean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the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same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amount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of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alcohol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 smtClean="0">
                <a:latin typeface="+mn-lt"/>
              </a:rPr>
              <a:t>as</a:t>
            </a:r>
            <a:r>
              <a:rPr lang="el-GR" altLang="el-GR" sz="2000" dirty="0" smtClean="0">
                <a:latin typeface="+mn-lt"/>
              </a:rPr>
              <a:t> 1 </a:t>
            </a:r>
            <a:r>
              <a:rPr lang="el-GR" altLang="el-GR" sz="2000" dirty="0" err="1">
                <a:latin typeface="+mn-lt"/>
              </a:rPr>
              <a:t>mL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of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blood</a:t>
            </a:r>
            <a:r>
              <a:rPr lang="el-GR" altLang="el-GR" sz="2000" dirty="0">
                <a:latin typeface="+mn-lt"/>
              </a:rPr>
              <a:t>. 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865921" y="5492520"/>
            <a:ext cx="6180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latin typeface="+mn-lt"/>
              </a:rPr>
              <a:t>The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patent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was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issued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to</a:t>
            </a:r>
            <a:r>
              <a:rPr lang="el-GR" altLang="el-GR" sz="2000" dirty="0">
                <a:latin typeface="+mn-lt"/>
              </a:rPr>
              <a:t> R. F. </a:t>
            </a:r>
            <a:r>
              <a:rPr lang="el-GR" altLang="el-GR" sz="2000" dirty="0" err="1">
                <a:latin typeface="+mn-lt"/>
              </a:rPr>
              <a:t>Borkenstein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in</a:t>
            </a:r>
            <a:r>
              <a:rPr lang="el-GR" altLang="el-GR" sz="2000" dirty="0">
                <a:latin typeface="+mn-lt"/>
              </a:rPr>
              <a:t> 1958</a:t>
            </a:r>
            <a:r>
              <a:rPr lang="en-US" altLang="el-GR" sz="2000" dirty="0">
                <a:latin typeface="+mn-lt"/>
              </a:rPr>
              <a:t>.</a:t>
            </a:r>
            <a:r>
              <a:rPr lang="el-GR" altLang="el-GR" sz="2000" dirty="0">
                <a:latin typeface="+mn-lt"/>
              </a:rPr>
              <a:t> </a:t>
            </a:r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468313" y="5917563"/>
            <a:ext cx="287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ym typeface="Wingdings 2" pitchFamily="18" charset="2"/>
              </a:rPr>
              <a:t> </a:t>
            </a:r>
            <a:r>
              <a:rPr lang="el-GR" altLang="el-GR" sz="1800" dirty="0" err="1">
                <a:hlinkClick r:id="rId3"/>
              </a:rPr>
              <a:t>Blood</a:t>
            </a:r>
            <a:r>
              <a:rPr lang="el-GR" altLang="el-GR" sz="1800" dirty="0">
                <a:hlinkClick r:id="rId3"/>
              </a:rPr>
              <a:t> </a:t>
            </a:r>
            <a:r>
              <a:rPr lang="el-GR" altLang="el-GR" sz="1800" dirty="0" err="1">
                <a:hlinkClick r:id="rId3"/>
              </a:rPr>
              <a:t>alcohol</a:t>
            </a:r>
            <a:r>
              <a:rPr lang="el-GR" altLang="el-GR" sz="1800" dirty="0">
                <a:hlinkClick r:id="rId3"/>
              </a:rPr>
              <a:t> </a:t>
            </a:r>
            <a:r>
              <a:rPr lang="el-GR" altLang="el-GR" sz="1800" dirty="0" err="1">
                <a:hlinkClick r:id="rId3"/>
              </a:rPr>
              <a:t>content</a:t>
            </a:r>
            <a:r>
              <a:rPr lang="el-GR" altLang="el-GR" sz="1800" dirty="0"/>
              <a:t> </a:t>
            </a:r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468313" y="6302647"/>
            <a:ext cx="1871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ym typeface="Wingdings 2" pitchFamily="18" charset="2"/>
              </a:rPr>
              <a:t> </a:t>
            </a:r>
            <a:r>
              <a:rPr lang="el-GR" altLang="el-GR" sz="1800" dirty="0" err="1">
                <a:hlinkClick r:id="rId4"/>
              </a:rPr>
              <a:t>Breathalyzer</a:t>
            </a:r>
            <a:r>
              <a:rPr lang="el-GR" altLang="el-GR" sz="1800" dirty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2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2,6-bis(1,1-dimethylethyl)-4-methylphenol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865" y="852807"/>
            <a:ext cx="1597531" cy="129614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195736" y="1116158"/>
            <a:ext cx="20877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Butylated </a:t>
            </a:r>
            <a:r>
              <a:rPr lang="en-US" altLang="el-GR" sz="2200" dirty="0" err="1">
                <a:latin typeface="+mn-lt"/>
              </a:rPr>
              <a:t>hydroxytoluene</a:t>
            </a:r>
            <a:endParaRPr lang="en-US" altLang="el-GR" sz="2200" dirty="0">
              <a:latin typeface="+mn-lt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465190" y="908720"/>
            <a:ext cx="4643314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</a:t>
            </a:r>
            <a:r>
              <a:rPr lang="el-GR" altLang="el-GR" sz="2200" dirty="0">
                <a:latin typeface="+mn-lt"/>
                <a:sym typeface="Wingdings" pitchFamily="2" charset="2"/>
              </a:rPr>
              <a:t> </a:t>
            </a:r>
            <a:r>
              <a:rPr lang="en-US" altLang="el-GR" sz="2200" dirty="0">
                <a:latin typeface="+mn-lt"/>
              </a:rPr>
              <a:t>Antioxidant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 smtClean="0">
                <a:latin typeface="+mn-lt"/>
              </a:rPr>
              <a:t>properties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 </a:t>
            </a:r>
            <a:r>
              <a:rPr lang="en-US" altLang="el-GR" sz="2200" dirty="0">
                <a:latin typeface="+mn-lt"/>
              </a:rPr>
              <a:t>BHT is advocated as a diet supplement and antiviral useful against herpes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family </a:t>
            </a:r>
            <a:r>
              <a:rPr lang="en-US" altLang="el-GR" sz="2200" dirty="0" smtClean="0">
                <a:latin typeface="+mn-lt"/>
              </a:rPr>
              <a:t>viruses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36868" name="Picture 4" descr="File:Estradiol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65" y="2429323"/>
            <a:ext cx="2232025" cy="136366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2844353" y="2895710"/>
            <a:ext cx="13118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>
                <a:latin typeface="+mn-lt"/>
              </a:rPr>
              <a:t>Estradiol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4961695" y="2895928"/>
            <a:ext cx="31915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 </a:t>
            </a:r>
            <a:r>
              <a:rPr lang="en-US" altLang="el-GR" sz="2200" dirty="0">
                <a:latin typeface="+mn-lt"/>
              </a:rPr>
              <a:t>estrogen - hormones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36870" name="Picture 6" descr="http://upload.wikimedia.org/wikipedia/commons/thumb/e/ec/Phenolphthalein-low-pH-2D-skeletal.svg/200px-Phenolphthalein-low-pH-2D-skeletal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65" y="4185320"/>
            <a:ext cx="1905000" cy="180022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2483767" y="4869989"/>
            <a:ext cx="23040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Phenolphthalein</a:t>
            </a:r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5147815" y="4869989"/>
            <a:ext cx="20873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 </a:t>
            </a:r>
            <a:r>
              <a:rPr lang="en-US" altLang="el-GR" sz="2200" dirty="0">
                <a:latin typeface="+mn-lt"/>
              </a:rPr>
              <a:t>pH indicator</a:t>
            </a:r>
            <a:endParaRPr lang="el-GR" altLang="el-GR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5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load.wikimedia.org/wikipedia/commons/thumb/9/97/Propofol.svg/220px-Propofol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2095500" cy="132397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494542" y="908050"/>
            <a:ext cx="21494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 err="1">
                <a:latin typeface="+mn-lt"/>
              </a:rPr>
              <a:t>Propofol</a:t>
            </a:r>
            <a:endParaRPr lang="en-US" altLang="el-GR" sz="2200" dirty="0">
              <a:latin typeface="+mn-lt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494542" y="1268760"/>
            <a:ext cx="44444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marketed as </a:t>
            </a:r>
            <a:r>
              <a:rPr lang="en-US" altLang="el-GR" sz="2200" b="1" dirty="0" err="1">
                <a:latin typeface="+mn-lt"/>
              </a:rPr>
              <a:t>Diprivan</a:t>
            </a:r>
            <a:r>
              <a:rPr lang="en-US" altLang="el-GR" sz="2200" dirty="0">
                <a:latin typeface="+mn-lt"/>
              </a:rPr>
              <a:t> by AstraZeneca</a:t>
            </a:r>
            <a:endParaRPr lang="el-GR" altLang="el-GR" sz="2200" dirty="0">
              <a:latin typeface="+mn-lt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875463" y="1262715"/>
            <a:ext cx="200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</a:t>
            </a:r>
            <a:r>
              <a:rPr lang="el-GR" altLang="el-GR" sz="2200" dirty="0">
                <a:latin typeface="+mn-lt"/>
                <a:sym typeface="Wingdings" pitchFamily="2" charset="2"/>
              </a:rPr>
              <a:t> </a:t>
            </a:r>
            <a:r>
              <a:rPr lang="en-US" altLang="el-GR" sz="2200" dirty="0">
                <a:latin typeface="+mn-lt"/>
              </a:rPr>
              <a:t>an anesthetic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50180" name="Picture 4" descr="http://upload.wikimedia.org/wikipedia/commons/thumb/c/c4/Serotonin-2D-skeletal.svg/200px-Serotonin-2D-skeleta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54" y="2060848"/>
            <a:ext cx="2089150" cy="147285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2484438" y="2581829"/>
            <a:ext cx="14329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Serotonin</a:t>
            </a:r>
          </a:p>
        </p:txBody>
      </p:sp>
      <p:pic>
        <p:nvPicPr>
          <p:cNvPr id="50182" name="Picture 6" descr="http://upload.wikimedia.org/wikipedia/commons/thumb/6/6c/Dopamine2.svg/200px-Dopamine2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89040"/>
            <a:ext cx="2071816" cy="96339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2494542" y="4076700"/>
            <a:ext cx="14290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Dopamine</a:t>
            </a:r>
          </a:p>
        </p:txBody>
      </p:sp>
      <p:pic>
        <p:nvPicPr>
          <p:cNvPr id="50184" name="Picture 8" descr="http://upload.wikimedia.org/wikipedia/commons/thumb/e/e8/Epinephrine_structure_with_descriptor.svg/180px-Epinephrine_structure_with_descriptor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037357"/>
            <a:ext cx="2089150" cy="141597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2484438" y="5300663"/>
            <a:ext cx="15680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Epinephrine</a:t>
            </a:r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5163327" y="4055293"/>
            <a:ext cx="34242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 </a:t>
            </a:r>
            <a:r>
              <a:rPr lang="en-US" altLang="el-GR" sz="2200" dirty="0">
                <a:latin typeface="+mn-lt"/>
              </a:rPr>
              <a:t>natural neurotransmitters</a:t>
            </a:r>
            <a:endParaRPr lang="el-GR" altLang="el-GR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0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987824" y="1844675"/>
            <a:ext cx="10322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 err="1">
                <a:latin typeface="+mn-lt"/>
              </a:rPr>
              <a:t>Thymol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51202" name="Picture 2" descr="http://upload.wikimedia.org/wikipedia/commons/thumb/5/5d/Thymol2.svg/150px-Thymol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617" y="652912"/>
            <a:ext cx="2232497" cy="2753412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929014" y="1844674"/>
            <a:ext cx="5261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</a:t>
            </a:r>
            <a:r>
              <a:rPr lang="el-GR" altLang="el-GR" sz="2200" dirty="0">
                <a:latin typeface="+mn-lt"/>
                <a:sym typeface="Wingdings" pitchFamily="2" charset="2"/>
              </a:rPr>
              <a:t> </a:t>
            </a:r>
            <a:r>
              <a:rPr lang="en-US" altLang="el-GR" sz="2200" dirty="0">
                <a:latin typeface="+mn-lt"/>
              </a:rPr>
              <a:t>an antiseptic that is used in mouthwashes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51206" name="Picture 6" descr="http://upload.wikimedia.org/wikipedia/commons/thumb/4/40/L-Tyrosin_-_L-Tyrosine.svg/200px-L-Tyrosin_-_L-Tyrosin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7" y="3933824"/>
            <a:ext cx="2912053" cy="136738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3110002" y="4292600"/>
            <a:ext cx="11435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</a:rPr>
              <a:t>Tyrosine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4253520" y="4258216"/>
            <a:ext cx="2069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latin typeface="+mn-lt"/>
                <a:sym typeface="Wingdings" pitchFamily="2" charset="2"/>
              </a:rPr>
              <a:t></a:t>
            </a:r>
            <a:r>
              <a:rPr lang="el-GR" altLang="el-GR" sz="2200" dirty="0">
                <a:latin typeface="+mn-lt"/>
                <a:sym typeface="Wingdings" pitchFamily="2" charset="2"/>
              </a:rPr>
              <a:t> </a:t>
            </a:r>
            <a:r>
              <a:rPr lang="en-US" altLang="el-GR" sz="2200" dirty="0">
                <a:latin typeface="+mn-lt"/>
              </a:rPr>
              <a:t>an amino acid</a:t>
            </a:r>
            <a:endParaRPr lang="el-GR" altLang="el-GR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39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 (Ε). </a:t>
            </a:r>
            <a:r>
              <a:rPr lang="el-GR" sz="2000" smtClean="0"/>
              <a:t>Ενότητα 7: </a:t>
            </a:r>
            <a:r>
              <a:rPr lang="el-GR" sz="2000" dirty="0"/>
              <a:t>Αλκοόλες».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Αλκοόλες </a:t>
            </a:r>
            <a:r>
              <a:rPr lang="el-GR" altLang="el-GR" sz="3000" b="0" dirty="0" smtClean="0"/>
              <a:t>2/4</a:t>
            </a:r>
            <a:endParaRPr lang="el-GR" alt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68760"/>
            <a:ext cx="8579296" cy="5328592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900"/>
              </a:spcBef>
              <a:defRPr/>
            </a:pPr>
            <a:r>
              <a:rPr lang="el-GR" sz="2200" b="1" dirty="0">
                <a:solidFill>
                  <a:srgbClr val="004A82"/>
                </a:solidFill>
              </a:rPr>
              <a:t>CH</a:t>
            </a:r>
            <a:r>
              <a:rPr lang="el-GR" sz="2200" b="1" baseline="-25000" dirty="0">
                <a:solidFill>
                  <a:srgbClr val="004A82"/>
                </a:solidFill>
              </a:rPr>
              <a:t>3</a:t>
            </a:r>
            <a:r>
              <a:rPr lang="el-GR" sz="2200" b="1" dirty="0">
                <a:solidFill>
                  <a:srgbClr val="004A82"/>
                </a:solidFill>
              </a:rPr>
              <a:t>OH: </a:t>
            </a:r>
            <a:r>
              <a:rPr lang="el-GR" sz="2200" dirty="0" err="1" smtClean="0"/>
              <a:t>μεθανόλη</a:t>
            </a:r>
            <a:r>
              <a:rPr lang="el-GR" sz="2200" dirty="0" smtClean="0"/>
              <a:t> </a:t>
            </a:r>
            <a:r>
              <a:rPr lang="el-GR" sz="2200" dirty="0"/>
              <a:t>ή ξυλόπνευμα, </a:t>
            </a:r>
            <a:r>
              <a:rPr lang="el-GR" sz="2200" dirty="0" err="1"/>
              <a:t>σ.ζ</a:t>
            </a:r>
            <a:r>
              <a:rPr lang="el-GR" sz="2200" dirty="0"/>
              <a:t>. 64,7</a:t>
            </a:r>
            <a:r>
              <a:rPr lang="el-GR" sz="2200" baseline="30000" dirty="0"/>
              <a:t>0</a:t>
            </a:r>
            <a:r>
              <a:rPr lang="en-US" sz="2200" dirty="0"/>
              <a:t>C</a:t>
            </a:r>
          </a:p>
          <a:p>
            <a:pPr marL="355600" indent="0">
              <a:lnSpc>
                <a:spcPct val="105000"/>
              </a:lnSpc>
              <a:spcBef>
                <a:spcPts val="900"/>
              </a:spcBef>
              <a:buNone/>
              <a:defRPr/>
            </a:pPr>
            <a:r>
              <a:rPr lang="el-GR" sz="2200" dirty="0" smtClean="0"/>
              <a:t>Εξαιρετικά </a:t>
            </a:r>
            <a:r>
              <a:rPr lang="el-GR" sz="2200" dirty="0"/>
              <a:t>τοξική (10</a:t>
            </a:r>
            <a:r>
              <a:rPr lang="en-US" sz="2200" dirty="0"/>
              <a:t>mL </a:t>
            </a:r>
            <a:r>
              <a:rPr lang="en-US" sz="2200" dirty="0">
                <a:sym typeface="Wingdings"/>
              </a:rPr>
              <a:t> </a:t>
            </a:r>
            <a:r>
              <a:rPr lang="el-GR" sz="2200" dirty="0">
                <a:sym typeface="Wingdings"/>
              </a:rPr>
              <a:t>μόνιμη τύφλωση και 30</a:t>
            </a:r>
            <a:r>
              <a:rPr lang="en-US" sz="2200" dirty="0"/>
              <a:t> mL </a:t>
            </a:r>
            <a:r>
              <a:rPr lang="en-US" sz="2200" dirty="0">
                <a:sym typeface="Wingdings"/>
              </a:rPr>
              <a:t> </a:t>
            </a:r>
            <a:r>
              <a:rPr lang="el-GR" sz="2200" dirty="0">
                <a:sym typeface="Wingdings"/>
              </a:rPr>
              <a:t>θάνατος</a:t>
            </a:r>
            <a:r>
              <a:rPr lang="el-GR" sz="2200" dirty="0" smtClean="0">
                <a:sym typeface="Wingdings"/>
              </a:rPr>
              <a:t>).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b="1" dirty="0">
                <a:solidFill>
                  <a:srgbClr val="004A82"/>
                </a:solidFill>
              </a:rPr>
              <a:t>C</a:t>
            </a:r>
            <a:r>
              <a:rPr lang="el-GR" sz="2200" b="1" baseline="-25000" dirty="0">
                <a:solidFill>
                  <a:srgbClr val="004A82"/>
                </a:solidFill>
              </a:rPr>
              <a:t>2</a:t>
            </a:r>
            <a:r>
              <a:rPr lang="el-GR" sz="2200" b="1" dirty="0">
                <a:solidFill>
                  <a:srgbClr val="004A82"/>
                </a:solidFill>
              </a:rPr>
              <a:t>H</a:t>
            </a:r>
            <a:r>
              <a:rPr lang="el-GR" sz="2200" b="1" baseline="-25000" dirty="0">
                <a:solidFill>
                  <a:srgbClr val="004A82"/>
                </a:solidFill>
              </a:rPr>
              <a:t>5</a:t>
            </a:r>
            <a:r>
              <a:rPr lang="el-GR" sz="2200" b="1" dirty="0">
                <a:solidFill>
                  <a:srgbClr val="004A82"/>
                </a:solidFill>
              </a:rPr>
              <a:t>OH</a:t>
            </a:r>
            <a:r>
              <a:rPr lang="en-US" sz="2200" b="1" dirty="0">
                <a:solidFill>
                  <a:srgbClr val="004A82"/>
                </a:solidFill>
              </a:rPr>
              <a:t>:</a:t>
            </a:r>
            <a:r>
              <a:rPr lang="el-GR" sz="2200" b="1" dirty="0">
                <a:solidFill>
                  <a:srgbClr val="004A82"/>
                </a:solidFill>
              </a:rPr>
              <a:t> </a:t>
            </a:r>
            <a:r>
              <a:rPr lang="el-GR" sz="2200" dirty="0"/>
              <a:t>αιθανόλη</a:t>
            </a:r>
            <a:r>
              <a:rPr lang="en-US" sz="2200" dirty="0"/>
              <a:t>,</a:t>
            </a:r>
            <a:r>
              <a:rPr lang="el-GR" sz="2200" dirty="0"/>
              <a:t> </a:t>
            </a:r>
            <a:r>
              <a:rPr lang="el-GR" sz="2200" dirty="0" err="1"/>
              <a:t>σ.ζ</a:t>
            </a:r>
            <a:r>
              <a:rPr lang="el-GR" sz="2200" dirty="0"/>
              <a:t>. </a:t>
            </a:r>
            <a:r>
              <a:rPr lang="en-US" sz="2200" dirty="0"/>
              <a:t>78</a:t>
            </a:r>
            <a:r>
              <a:rPr lang="el-GR" sz="2200" dirty="0"/>
              <a:t>,</a:t>
            </a:r>
            <a:r>
              <a:rPr lang="en-US" sz="2200" dirty="0"/>
              <a:t>4</a:t>
            </a:r>
            <a:r>
              <a:rPr lang="el-GR" sz="2200" baseline="30000" dirty="0"/>
              <a:t>0</a:t>
            </a:r>
            <a:r>
              <a:rPr lang="en-US" sz="2200" dirty="0"/>
              <a:t>C, </a:t>
            </a:r>
            <a:r>
              <a:rPr lang="el-GR" sz="2200" dirty="0"/>
              <a:t>παράγεται με τη ζύμωση σακχάρων από </a:t>
            </a:r>
            <a:r>
              <a:rPr lang="el-GR" sz="2200" dirty="0" smtClean="0"/>
              <a:t>μικροοργανισμούς.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b="1" dirty="0">
                <a:solidFill>
                  <a:srgbClr val="004A82"/>
                </a:solidFill>
              </a:rPr>
              <a:t>C</a:t>
            </a:r>
            <a:r>
              <a:rPr lang="en-US" sz="2200" b="1" baseline="-25000" dirty="0">
                <a:solidFill>
                  <a:srgbClr val="004A82"/>
                </a:solidFill>
              </a:rPr>
              <a:t>3</a:t>
            </a:r>
            <a:r>
              <a:rPr lang="el-GR" sz="2200" b="1" dirty="0">
                <a:solidFill>
                  <a:srgbClr val="004A82"/>
                </a:solidFill>
              </a:rPr>
              <a:t>H</a:t>
            </a:r>
            <a:r>
              <a:rPr lang="en-US" sz="2200" b="1" baseline="-25000" dirty="0">
                <a:solidFill>
                  <a:srgbClr val="004A82"/>
                </a:solidFill>
              </a:rPr>
              <a:t>7</a:t>
            </a:r>
            <a:r>
              <a:rPr lang="el-GR" sz="2200" b="1" dirty="0">
                <a:solidFill>
                  <a:srgbClr val="004A82"/>
                </a:solidFill>
              </a:rPr>
              <a:t>OH</a:t>
            </a:r>
            <a:r>
              <a:rPr lang="en-US" sz="2200" b="1" dirty="0">
                <a:solidFill>
                  <a:srgbClr val="004A82"/>
                </a:solidFill>
              </a:rPr>
              <a:t> </a:t>
            </a:r>
            <a:r>
              <a:rPr lang="el-GR" sz="2200" dirty="0"/>
              <a:t>και</a:t>
            </a:r>
            <a:r>
              <a:rPr lang="el-GR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200" b="1" dirty="0">
                <a:solidFill>
                  <a:srgbClr val="004A82"/>
                </a:solidFill>
              </a:rPr>
              <a:t>C</a:t>
            </a:r>
            <a:r>
              <a:rPr lang="el-GR" sz="2200" b="1" baseline="-25000" dirty="0">
                <a:solidFill>
                  <a:srgbClr val="004A82"/>
                </a:solidFill>
              </a:rPr>
              <a:t>4</a:t>
            </a:r>
            <a:r>
              <a:rPr lang="el-GR" sz="2200" b="1" dirty="0">
                <a:solidFill>
                  <a:srgbClr val="004A82"/>
                </a:solidFill>
              </a:rPr>
              <a:t>H</a:t>
            </a:r>
            <a:r>
              <a:rPr lang="el-GR" sz="2200" b="1" baseline="-25000" dirty="0">
                <a:solidFill>
                  <a:srgbClr val="004A82"/>
                </a:solidFill>
              </a:rPr>
              <a:t>9</a:t>
            </a:r>
            <a:r>
              <a:rPr lang="el-GR" sz="2200" b="1" dirty="0">
                <a:solidFill>
                  <a:srgbClr val="004A82"/>
                </a:solidFill>
              </a:rPr>
              <a:t>OH</a:t>
            </a:r>
            <a:r>
              <a:rPr lang="en-US" sz="2200" b="1" dirty="0">
                <a:solidFill>
                  <a:srgbClr val="004A82"/>
                </a:solidFill>
              </a:rPr>
              <a:t>:</a:t>
            </a:r>
            <a:r>
              <a:rPr lang="el-GR" sz="2200" b="1" dirty="0">
                <a:solidFill>
                  <a:srgbClr val="004A82"/>
                </a:solidFill>
              </a:rPr>
              <a:t> </a:t>
            </a:r>
            <a:r>
              <a:rPr lang="el-GR" sz="2200" dirty="0"/>
              <a:t>ζύμωση από </a:t>
            </a:r>
            <a:r>
              <a:rPr lang="en-US" sz="2200" dirty="0"/>
              <a:t>clostridium </a:t>
            </a:r>
            <a:r>
              <a:rPr lang="en-US" sz="2200" dirty="0" err="1"/>
              <a:t>acetobutylicum</a:t>
            </a:r>
            <a:r>
              <a:rPr lang="en-US" sz="2200" dirty="0"/>
              <a:t> </a:t>
            </a:r>
            <a:r>
              <a:rPr lang="el-GR" sz="2200" dirty="0"/>
              <a:t>με έντονη καυτερή υφή, ανεπιθύμητες σε ορισμένα είδη </a:t>
            </a:r>
            <a:r>
              <a:rPr lang="el-GR" sz="2200" dirty="0" smtClean="0"/>
              <a:t>μπύρας.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altLang="el-GR" sz="2200" dirty="0" smtClean="0"/>
              <a:t>Εμπορικό </a:t>
            </a:r>
            <a:r>
              <a:rPr lang="el-GR" altLang="el-GR" sz="2200" dirty="0"/>
              <a:t>οινόπνευμα: μίγμα 95% αιθανόλης και 5% </a:t>
            </a:r>
            <a:r>
              <a:rPr lang="el-GR" altLang="el-GR" sz="2200" dirty="0" smtClean="0"/>
              <a:t>νερού.</a:t>
            </a:r>
            <a:endParaRPr lang="el-GR" alt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altLang="el-GR" sz="2200" dirty="0" smtClean="0"/>
              <a:t>Εμπορικό </a:t>
            </a:r>
            <a:r>
              <a:rPr lang="el-GR" altLang="el-GR" sz="2200" dirty="0"/>
              <a:t>οινόπνευμα: μίγμα 95% αιθανόλης και 5% </a:t>
            </a:r>
            <a:r>
              <a:rPr lang="el-GR" altLang="el-GR" sz="2200" dirty="0" smtClean="0"/>
              <a:t>νερού.</a:t>
            </a:r>
            <a:endParaRPr lang="el-GR" alt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altLang="el-GR" sz="2200" dirty="0" smtClean="0"/>
              <a:t>Μεθυλιωμένο </a:t>
            </a:r>
            <a:r>
              <a:rPr lang="el-GR" altLang="el-GR" sz="2200" dirty="0"/>
              <a:t>ή χειρουργικό  οινόπνευμα</a:t>
            </a:r>
            <a:r>
              <a:rPr lang="en-US" altLang="el-GR" sz="2200" dirty="0"/>
              <a:t> (</a:t>
            </a:r>
            <a:r>
              <a:rPr lang="el-GR" altLang="el-GR" sz="2200" dirty="0"/>
              <a:t>περιέχει ποσότητα </a:t>
            </a:r>
            <a:r>
              <a:rPr lang="el-GR" altLang="el-GR" sz="2200" dirty="0" err="1"/>
              <a:t>μεθανόλης</a:t>
            </a:r>
            <a:r>
              <a:rPr lang="el-GR" altLang="el-GR" sz="2200" dirty="0" smtClean="0"/>
              <a:t>).</a:t>
            </a: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altLang="el-GR" sz="2200" dirty="0" smtClean="0"/>
              <a:t>Απόλυτη </a:t>
            </a:r>
            <a:r>
              <a:rPr lang="el-GR" altLang="el-GR" sz="2200" dirty="0"/>
              <a:t>αιθανόλη: παράγεται με απόσταξη κοινού οινοπνεύματος παρουσία </a:t>
            </a:r>
            <a:r>
              <a:rPr lang="en-US" altLang="el-GR" sz="2200" dirty="0" err="1"/>
              <a:t>CaO</a:t>
            </a:r>
            <a:r>
              <a:rPr lang="el-GR" altLang="el-GR" sz="2200" dirty="0"/>
              <a:t>, που δεσμεύει το νερό</a:t>
            </a:r>
            <a:r>
              <a:rPr lang="el-GR" alt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ile:Alcohol example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8075092" cy="26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827088" y="3502169"/>
            <a:ext cx="63997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 err="1">
                <a:latin typeface="+mn-lt"/>
              </a:rPr>
              <a:t>Πρωτοταγείς</a:t>
            </a:r>
            <a:r>
              <a:rPr lang="el-GR" altLang="el-GR" sz="2200" dirty="0">
                <a:latin typeface="+mn-lt"/>
              </a:rPr>
              <a:t>, δευτεροταγείς και τριτοταγείς αλκοόλες</a:t>
            </a:r>
          </a:p>
        </p:txBody>
      </p:sp>
      <p:pic>
        <p:nvPicPr>
          <p:cNvPr id="4100" name="Picture 8" descr="File:Phenol chemical structur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924"/>
            <a:ext cx="3214590" cy="193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/>
              <a:t>Αλκοόλες </a:t>
            </a:r>
            <a:r>
              <a:rPr lang="el-GR" altLang="el-GR" sz="3000" b="0" dirty="0" smtClean="0"/>
              <a:t>3/4</a:t>
            </a:r>
            <a:endParaRPr lang="el-GR" altLang="el-GR" dirty="0" smtClean="0"/>
          </a:p>
        </p:txBody>
      </p:sp>
      <p:pic>
        <p:nvPicPr>
          <p:cNvPr id="4102" name="Picture 11" descr="stru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366721" cy="16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6877050" y="2525822"/>
            <a:ext cx="8059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 err="1">
                <a:latin typeface="+mn-lt"/>
              </a:rPr>
              <a:t>Lysol</a:t>
            </a:r>
            <a:r>
              <a:rPr lang="el-GR" altLang="el-GR" sz="2200" dirty="0">
                <a:latin typeface="+mn-lt"/>
              </a:rPr>
              <a:t> </a:t>
            </a: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6011863" y="2918271"/>
            <a:ext cx="2233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Αντισηπτικά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4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Αλκοόλες </a:t>
            </a:r>
            <a:r>
              <a:rPr lang="el-GR" altLang="el-GR" sz="3000" b="0" dirty="0" smtClean="0"/>
              <a:t>4/4</a:t>
            </a:r>
            <a:endParaRPr lang="el-GR" altLang="el-GR" dirty="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07975" y="-681038"/>
            <a:ext cx="1184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Common Names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aphicFrame>
        <p:nvGraphicFramePr>
          <p:cNvPr id="526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0568"/>
              </p:ext>
            </p:extLst>
          </p:nvPr>
        </p:nvGraphicFramePr>
        <p:xfrm>
          <a:off x="307975" y="1268760"/>
          <a:ext cx="8642350" cy="5006294"/>
        </p:xfrm>
        <a:graphic>
          <a:graphicData uri="http://schemas.openxmlformats.org/drawingml/2006/table">
            <a:tbl>
              <a:tblPr/>
              <a:tblGrid>
                <a:gridCol w="2322513"/>
                <a:gridCol w="4306887"/>
                <a:gridCol w="2012950"/>
              </a:tblGrid>
              <a:tr h="47844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Chemical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Formula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IUPAC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04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Monohydric alcohols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Methanol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Wood alcohol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Ethanol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Grain alcohol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Isopropyl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alcohol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Rubbing alcohol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Pentanol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Amyl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alcohol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Polyhydric</a:t>
                      </a: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alcohols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Ethane-1 ,2-diol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Ethylene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glycol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Propane-1 ,2,3-triol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Glycerin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4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Pentane-1 ,2,3,4,5-pentol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Xylitol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85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(OH)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Hexane-1 ,2,3,4,5,6-hexol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Mannitol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Sorbitol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2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Αλκοόλες</a:t>
            </a:r>
            <a:r>
              <a:rPr lang="en-US" altLang="el-GR" sz="4000" dirty="0" smtClean="0"/>
              <a:t/>
            </a:r>
            <a:br>
              <a:rPr lang="en-US" altLang="el-GR" sz="4000" dirty="0" smtClean="0"/>
            </a:br>
            <a:r>
              <a:rPr lang="el-GR" altLang="el-GR" sz="3300" b="0" dirty="0" smtClean="0"/>
              <a:t>Δεσμοί υδρογόνου και </a:t>
            </a:r>
            <a:r>
              <a:rPr lang="el-GR" altLang="el-GR" sz="3300" b="0" dirty="0" err="1" smtClean="0"/>
              <a:t>σ.ζ</a:t>
            </a:r>
            <a:endParaRPr lang="el-GR" altLang="el-GR" sz="3300" b="0" dirty="0" smtClean="0"/>
          </a:p>
        </p:txBody>
      </p:sp>
      <p:pic>
        <p:nvPicPr>
          <p:cNvPr id="7171" name="Picture 8" descr="rohhb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525247" cy="295235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10" descr="bptspr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3284538"/>
            <a:ext cx="4783138" cy="295275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04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Αλκοόλες</a:t>
            </a:r>
            <a:r>
              <a:rPr lang="en-US" altLang="el-GR" sz="4000" dirty="0" smtClean="0"/>
              <a:t/>
            </a:r>
            <a:br>
              <a:rPr lang="en-US" altLang="el-GR" sz="4000" dirty="0" smtClean="0"/>
            </a:br>
            <a:r>
              <a:rPr lang="el-GR" altLang="el-GR" sz="3300" b="0" dirty="0" smtClean="0"/>
              <a:t>Δεσμοί υδρογόνου και διαλυτότητα</a:t>
            </a:r>
          </a:p>
        </p:txBody>
      </p:sp>
      <p:pic>
        <p:nvPicPr>
          <p:cNvPr id="8195" name="Picture 6" descr="mix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7" y="1628800"/>
            <a:ext cx="3929533" cy="163033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Picture 8" descr="mix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58935"/>
            <a:ext cx="3960886" cy="246640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2339975" y="3284538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8198" name="Picture 11" descr="mix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565400"/>
            <a:ext cx="2149475" cy="237648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3074897" y="3342063"/>
            <a:ext cx="2809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Αλκοόλες μικρής ανθρακικής αλυσίδας</a:t>
            </a:r>
            <a:r>
              <a:rPr lang="en-US" altLang="el-GR" sz="2000" dirty="0">
                <a:latin typeface="+mn-lt"/>
              </a:rPr>
              <a:t> </a:t>
            </a:r>
            <a:endParaRPr lang="el-GR" altLang="el-GR" sz="2000" dirty="0">
              <a:latin typeface="+mn-lt"/>
            </a:endParaRP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012160" y="5017317"/>
            <a:ext cx="25928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>
                <a:latin typeface="+mn-lt"/>
              </a:rPr>
              <a:t>Αλκοόλες μεγάλης ανθρακικής αλυσίδας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16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Όξινος χαρακτήρας αλκοολών</a:t>
            </a:r>
          </a:p>
        </p:txBody>
      </p:sp>
      <p:pic>
        <p:nvPicPr>
          <p:cNvPr id="8195" name="Picture 5" descr="File:Methanol acid bas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6057900" cy="1533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68312" y="1421981"/>
            <a:ext cx="261778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 err="1">
                <a:latin typeface="+mn-lt"/>
              </a:rPr>
              <a:t>Αλειφατικές</a:t>
            </a:r>
            <a:r>
              <a:rPr lang="el-GR" altLang="el-GR" sz="2200" b="1" dirty="0">
                <a:latin typeface="+mn-lt"/>
              </a:rPr>
              <a:t> αλκοόλες: </a:t>
            </a:r>
            <a:r>
              <a:rPr lang="el-GR" altLang="el-GR" sz="2200" dirty="0">
                <a:latin typeface="+mn-lt"/>
              </a:rPr>
              <a:t>Ασθενής όξινος χαρακτήρας, οξύτητα συγκρίσιμη με αυτή του </a:t>
            </a:r>
            <a:r>
              <a:rPr lang="el-GR" altLang="el-GR" sz="2200" dirty="0" smtClean="0">
                <a:latin typeface="+mn-lt"/>
              </a:rPr>
              <a:t>νερού.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68311" y="5228796"/>
            <a:ext cx="73596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latin typeface="+mn-lt"/>
              </a:rPr>
              <a:t>Φαινόλες: </a:t>
            </a:r>
            <a:r>
              <a:rPr lang="el-GR" altLang="el-GR" sz="2200" dirty="0">
                <a:latin typeface="+mn-lt"/>
              </a:rPr>
              <a:t>πιο ισχυρός όξινος χαρακτήρας από τις </a:t>
            </a:r>
            <a:r>
              <a:rPr lang="el-GR" altLang="el-GR" sz="2200" dirty="0" err="1">
                <a:latin typeface="+mn-lt"/>
              </a:rPr>
              <a:t>αλειφατικές</a:t>
            </a:r>
            <a:endParaRPr lang="el-GR" altLang="el-GR" sz="22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8198" name="Picture 7" descr="http://www.chemguide.co.uk/organicprops/phenol/phenolnao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41" y="5661868"/>
            <a:ext cx="4333875" cy="10795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8312" y="3429000"/>
            <a:ext cx="7148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CH</a:t>
            </a:r>
            <a:r>
              <a:rPr lang="en-US" altLang="ko-KR" sz="2200" baseline="-30000" dirty="0">
                <a:latin typeface="+mn-lt"/>
                <a:ea typeface="Batang" pitchFamily="18" charset="-127"/>
                <a:cs typeface="Times New Roman" pitchFamily="18" charset="0"/>
              </a:rPr>
              <a:t>3</a:t>
            </a: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CH</a:t>
            </a:r>
            <a:r>
              <a:rPr lang="en-US" altLang="ko-KR" sz="2200" baseline="-30000" dirty="0">
                <a:latin typeface="+mn-lt"/>
                <a:ea typeface="Batang" pitchFamily="18" charset="-127"/>
                <a:cs typeface="Times New Roman" pitchFamily="18" charset="0"/>
              </a:rPr>
              <a:t>2</a:t>
            </a: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OH + Na -----&gt; CH</a:t>
            </a:r>
            <a:r>
              <a:rPr lang="en-US" altLang="ko-KR" sz="2200" baseline="-30000" dirty="0">
                <a:latin typeface="+mn-lt"/>
                <a:ea typeface="Batang" pitchFamily="18" charset="-127"/>
                <a:cs typeface="Times New Roman" pitchFamily="18" charset="0"/>
              </a:rPr>
              <a:t>3</a:t>
            </a: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CH</a:t>
            </a:r>
            <a:r>
              <a:rPr lang="en-US" altLang="ko-KR" sz="2200" baseline="-30000" dirty="0">
                <a:latin typeface="+mn-lt"/>
                <a:ea typeface="Batang" pitchFamily="18" charset="-127"/>
                <a:cs typeface="Times New Roman" pitchFamily="18" charset="0"/>
              </a:rPr>
              <a:t>2</a:t>
            </a: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O</a:t>
            </a:r>
            <a:r>
              <a:rPr lang="en-US" altLang="ko-KR" sz="2200" baseline="30000" dirty="0">
                <a:latin typeface="+mn-lt"/>
                <a:ea typeface="Batang" pitchFamily="18" charset="-127"/>
                <a:cs typeface="Times New Roman" pitchFamily="18" charset="0"/>
              </a:rPr>
              <a:t>- +</a:t>
            </a:r>
            <a:r>
              <a:rPr lang="en-US" altLang="ko-KR" sz="2200" dirty="0">
                <a:latin typeface="+mn-lt"/>
                <a:ea typeface="Batang" pitchFamily="18" charset="-127"/>
                <a:cs typeface="Times New Roman" pitchFamily="18" charset="0"/>
              </a:rPr>
              <a:t>Na + ½ H</a:t>
            </a:r>
            <a:r>
              <a:rPr lang="en-US" altLang="ko-KR" sz="2200" baseline="-30000" dirty="0">
                <a:latin typeface="+mn-lt"/>
                <a:ea typeface="Batang" pitchFamily="18" charset="-127"/>
                <a:cs typeface="Times New Roman" pitchFamily="18" charset="0"/>
              </a:rPr>
              <a:t>2 </a:t>
            </a:r>
            <a:endParaRPr lang="en-US" altLang="ko-KR" sz="2200" dirty="0"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468310" y="4077072"/>
            <a:ext cx="770408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l-GR" altLang="el-GR" sz="2200" dirty="0" err="1" smtClean="0">
                <a:latin typeface="+mn-lt"/>
              </a:rPr>
              <a:t>Πρωτοταγείς</a:t>
            </a:r>
            <a:r>
              <a:rPr lang="el-GR" altLang="el-GR" sz="2200" dirty="0" smtClean="0">
                <a:latin typeface="+mn-lt"/>
              </a:rPr>
              <a:t>: </a:t>
            </a:r>
            <a:r>
              <a:rPr lang="el-GR" altLang="el-GR" sz="2200" dirty="0">
                <a:latin typeface="+mn-lt"/>
              </a:rPr>
              <a:t>αντιδρούν εύκολα με </a:t>
            </a:r>
            <a:r>
              <a:rPr lang="en-US" altLang="el-GR" sz="2200" dirty="0" smtClean="0">
                <a:latin typeface="+mn-lt"/>
              </a:rPr>
              <a:t>Na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l-GR" altLang="el-GR" sz="2200" dirty="0">
                <a:latin typeface="+mn-lt"/>
              </a:rPr>
              <a:t>Δευτεροταγείς και τριτοταγείς αλκοόλες : δεν αντιδρούν εύκολα με </a:t>
            </a:r>
            <a:r>
              <a:rPr lang="en-US" altLang="el-GR" sz="2200" dirty="0">
                <a:latin typeface="+mn-lt"/>
              </a:rPr>
              <a:t>Na</a:t>
            </a:r>
            <a:r>
              <a:rPr lang="el-GR" altLang="el-GR" sz="2200" dirty="0">
                <a:latin typeface="+mn-lt"/>
              </a:rPr>
              <a:t> (χρησιμοποιείται </a:t>
            </a:r>
            <a:r>
              <a:rPr lang="en-US" altLang="el-GR" sz="2200" dirty="0">
                <a:latin typeface="+mn-lt"/>
              </a:rPr>
              <a:t>K</a:t>
            </a:r>
            <a:r>
              <a:rPr lang="en-US" altLang="el-GR" sz="2200" dirty="0" smtClean="0">
                <a:latin typeface="+mn-lt"/>
              </a:rPr>
              <a:t>)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11" name="Rectangle 7"/>
          <p:cNvSpPr/>
          <p:nvPr/>
        </p:nvSpPr>
        <p:spPr>
          <a:xfrm>
            <a:off x="3532498" y="3007985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Methanol acid </a:t>
            </a:r>
            <a:r>
              <a:rPr lang="en-US" sz="1200" dirty="0" smtClean="0">
                <a:latin typeface="+mn-lt"/>
                <a:hlinkClick r:id="rId5"/>
              </a:rPr>
              <a:t>base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Maksim"/>
              </a:rPr>
              <a:t>Maksim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6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Μέθοδοι σύνθεσης αλκοολών </a:t>
            </a:r>
            <a:r>
              <a:rPr lang="el-GR" altLang="el-GR" sz="3000" b="0" dirty="0" smtClean="0"/>
              <a:t>1/3</a:t>
            </a:r>
          </a:p>
        </p:txBody>
      </p:sp>
      <p:pic>
        <p:nvPicPr>
          <p:cNvPr id="10243" name="Picture 5" descr="hydrate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758" y="2132856"/>
            <a:ext cx="5976938" cy="5842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39750" y="1236019"/>
            <a:ext cx="4174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Α. Προσθήκη νερού σε αλκένιο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29768" y="3356992"/>
            <a:ext cx="85693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400" dirty="0" smtClean="0">
                <a:latin typeface="+mn-lt"/>
              </a:rPr>
              <a:t>Η </a:t>
            </a:r>
            <a:r>
              <a:rPr lang="el-GR" altLang="el-GR" sz="2400" dirty="0">
                <a:latin typeface="+mn-lt"/>
              </a:rPr>
              <a:t>απόδοση της αντίδρασης είναι ~ 5%.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400" dirty="0" smtClean="0">
                <a:latin typeface="+mn-lt"/>
              </a:rPr>
              <a:t>Απομακρύνοντας </a:t>
            </a:r>
            <a:r>
              <a:rPr lang="el-GR" altLang="el-GR" sz="2400" dirty="0">
                <a:latin typeface="+mn-lt"/>
              </a:rPr>
              <a:t>την αλκοόλη και ανακυκλώνοντας το αλκένιο που δεν αντέδρασε, μπορεί η απόδοση να αγγίξει το 95%.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9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8fa1bab4c660b68aa757f86f64cf1886616468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1371</Words>
  <Application>Microsoft Office PowerPoint</Application>
  <PresentationFormat>On-screen Show (4:3)</PresentationFormat>
  <Paragraphs>243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OC_template_updated</vt:lpstr>
      <vt:lpstr>Οργανική Χημεία (Ε)</vt:lpstr>
      <vt:lpstr>Αλκοόλες 1/4</vt:lpstr>
      <vt:lpstr>Αλκοόλες 2/4</vt:lpstr>
      <vt:lpstr>Αλκοόλες 3/4</vt:lpstr>
      <vt:lpstr>Αλκοόλες 4/4</vt:lpstr>
      <vt:lpstr>Αλκοόλες Δεσμοί υδρογόνου και σ.ζ</vt:lpstr>
      <vt:lpstr>Αλκοόλες Δεσμοί υδρογόνου και διαλυτότητα</vt:lpstr>
      <vt:lpstr>Όξινος χαρακτήρας αλκοολών</vt:lpstr>
      <vt:lpstr>Μέθοδοι σύνθεσης αλκοολών 1/3</vt:lpstr>
      <vt:lpstr>Μέθοδοι σύνθεσης αλκοολών 2/3</vt:lpstr>
      <vt:lpstr>Μέθοδοι σύνθεσης αλκοολών 3/3</vt:lpstr>
      <vt:lpstr>Χημικές ιδιότητες αλκοολών 1/6</vt:lpstr>
      <vt:lpstr>Χημικές ιδιότητες αλκοολών 2/6</vt:lpstr>
      <vt:lpstr>Χημικές ιδιότητες αλκοολών 3/6</vt:lpstr>
      <vt:lpstr>Χημικές ιδιότητες αλκοολών 4/6</vt:lpstr>
      <vt:lpstr>Χημικές ιδιότητες αλκοολών 5/6</vt:lpstr>
      <vt:lpstr>Χημικές ιδιότητες αλκοολών 6/6</vt:lpstr>
      <vt:lpstr>Παρασκευή φαινολών 1/2</vt:lpstr>
      <vt:lpstr>Παρασκευή φαινολών 2/2</vt:lpstr>
      <vt:lpstr>Χημικές ιδιότητες φαινολών 1/3</vt:lpstr>
      <vt:lpstr>Χημικές ιδιότητες φαινολών 2/3</vt:lpstr>
      <vt:lpstr>Χημικές ιδιότητες φαινολών 3/3</vt:lpstr>
      <vt:lpstr>Testing Blood Alcohol Levels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326</cp:revision>
  <dcterms:created xsi:type="dcterms:W3CDTF">2013-03-04T13:35:19Z</dcterms:created>
  <dcterms:modified xsi:type="dcterms:W3CDTF">2015-09-15T09:01:17Z</dcterms:modified>
</cp:coreProperties>
</file>