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33"/>
  </p:notesMasterIdLst>
  <p:handoutMasterIdLst>
    <p:handoutMasterId r:id="rId34"/>
  </p:handoutMasterIdLst>
  <p:sldIdLst>
    <p:sldId id="280" r:id="rId5"/>
    <p:sldId id="269" r:id="rId6"/>
    <p:sldId id="258" r:id="rId7"/>
    <p:sldId id="259" r:id="rId8"/>
    <p:sldId id="260" r:id="rId9"/>
    <p:sldId id="261" r:id="rId10"/>
    <p:sldId id="262" r:id="rId11"/>
    <p:sldId id="263" r:id="rId12"/>
    <p:sldId id="264" r:id="rId13"/>
    <p:sldId id="265" r:id="rId14"/>
    <p:sldId id="266" r:id="rId15"/>
    <p:sldId id="267" r:id="rId16"/>
    <p:sldId id="270" r:id="rId17"/>
    <p:sldId id="271" r:id="rId18"/>
    <p:sldId id="272" r:id="rId19"/>
    <p:sldId id="273" r:id="rId20"/>
    <p:sldId id="274" r:id="rId21"/>
    <p:sldId id="275" r:id="rId22"/>
    <p:sldId id="277" r:id="rId23"/>
    <p:sldId id="278" r:id="rId24"/>
    <p:sldId id="279" r:id="rId25"/>
    <p:sldId id="281" r:id="rId26"/>
    <p:sldId id="282" r:id="rId27"/>
    <p:sldId id="283" r:id="rId28"/>
    <p:sldId id="287" r:id="rId29"/>
    <p:sldId id="288" r:id="rId30"/>
    <p:sldId id="285" r:id="rId31"/>
    <p:sldId id="286"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277620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28320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b="1"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145640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3" name="Picture 2" descr="C:\Users\alex\Desktop\light-lines-colors-powerpoint-backgrounds-light-lines-colors-design.jpg"/>
          <p:cNvPicPr>
            <a:picLocks noChangeAspect="1" noChangeArrowheads="1"/>
          </p:cNvPicPr>
          <p:nvPr userDrawn="1"/>
        </p:nvPicPr>
        <p:blipFill>
          <a:blip r:embed="rId2" cstate="email">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467544" y="1"/>
            <a:ext cx="8676456" cy="6857999"/>
          </a:xfrm>
          <a:prstGeom prst="roundRect">
            <a:avLst>
              <a:gd name="adj" fmla="val 28701"/>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ndParaRPr>
          </a:p>
        </p:txBody>
      </p:sp>
      <p:sp>
        <p:nvSpPr>
          <p:cNvPr id="7" name="Rectangle 5"/>
          <p:cNvSpPr/>
          <p:nvPr userDrawn="1"/>
        </p:nvSpPr>
        <p:spPr>
          <a:xfrm>
            <a:off x="467544" y="-22538"/>
            <a:ext cx="8706506" cy="481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075240" cy="4968552"/>
          </a:xfrm>
        </p:spPr>
        <p:txBody>
          <a:bodyPr>
            <a:normAutofit/>
          </a:bodyPr>
          <a:lstStyle>
            <a:lvl1pPr marL="342900" indent="-342900">
              <a:lnSpc>
                <a:spcPct val="110000"/>
              </a:lnSpc>
              <a:spcBef>
                <a:spcPts val="1200"/>
              </a:spcBef>
              <a:buClr>
                <a:schemeClr val="accent5">
                  <a:lumMod val="50000"/>
                </a:schemeClr>
              </a:buClr>
              <a:buSzPct val="110000"/>
              <a:buFont typeface="Arial" panose="020B0604020202020204" pitchFamily="34" charset="0"/>
              <a:buChar char="•"/>
              <a:defRPr sz="2400"/>
            </a:lvl1pPr>
            <a:lvl2pPr marL="742950" indent="-285750">
              <a:lnSpc>
                <a:spcPct val="110000"/>
              </a:lnSpc>
              <a:spcBef>
                <a:spcPts val="1200"/>
              </a:spcBef>
              <a:buClr>
                <a:schemeClr val="accent5">
                  <a:lumMod val="50000"/>
                </a:schemeClr>
              </a:buClr>
              <a:buSzPct val="110000"/>
              <a:buFont typeface="Courier New" panose="02070309020205020404" pitchFamily="49" charset="0"/>
              <a:buChar char="o"/>
              <a:defRPr sz="2400"/>
            </a:lvl2pPr>
            <a:lvl3pPr marL="1143000" indent="-228600">
              <a:buClr>
                <a:schemeClr val="accent5">
                  <a:lumMod val="50000"/>
                </a:schemeClr>
              </a:buClr>
              <a:buSzPct val="110000"/>
              <a:buFont typeface="Arial" panose="020B0604020202020204" pitchFamily="34" charset="0"/>
              <a:buChar char="•"/>
              <a:defRPr sz="2400"/>
            </a:lvl3pPr>
            <a:lvl4pPr marL="1600200" indent="-228600">
              <a:buClr>
                <a:schemeClr val="accent5">
                  <a:lumMod val="50000"/>
                </a:schemeClr>
              </a:buClr>
              <a:buSzPct val="110000"/>
              <a:buFont typeface="Arial" panose="020B0604020202020204" pitchFamily="34" charset="0"/>
              <a:buChar char="•"/>
              <a:defRPr sz="2400"/>
            </a:lvl4pPr>
            <a:lvl5pPr marL="2057400" indent="-228600">
              <a:buClr>
                <a:schemeClr val="accent5">
                  <a:lumMod val="50000"/>
                </a:schemeClr>
              </a:buClr>
              <a:buSzPct val="110000"/>
              <a:buFont typeface="Arial" panose="020B0604020202020204" pitchFamily="34" charset="0"/>
              <a:buChar cha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730740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9732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48784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84612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86977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89152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4470970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92503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95647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368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833731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AxelBoldt" TargetMode="External"/><Relationship Id="rId4" Type="http://schemas.openxmlformats.org/officeDocument/2006/relationships/hyperlink" Target="http://commons.wikimedia.org/wiki/File:Bone_marrow_biopsy.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normAutofit/>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Τεχνικές Λήψης Βιολογικών </a:t>
            </a:r>
            <a:r>
              <a:rPr kumimoji="0" lang="el-GR" sz="3600" b="1" i="0" u="none" strike="noStrike" kern="0" cap="none" spc="0" normalizeH="0" baseline="0" noProof="0" dirty="0" smtClean="0">
                <a:ln>
                  <a:noFill/>
                </a:ln>
                <a:solidFill>
                  <a:prstClr val="black"/>
                </a:solidFill>
                <a:effectLst/>
                <a:uLnTx/>
                <a:uFillTx/>
                <a:latin typeface="Calibri"/>
              </a:rPr>
              <a:t>Υλικών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6</a:t>
            </a:r>
            <a:r>
              <a:rPr lang="en-US" sz="2400" b="1" dirty="0" smtClean="0"/>
              <a:t> </a:t>
            </a:r>
            <a:r>
              <a:rPr lang="el-GR" sz="2400" dirty="0" smtClean="0"/>
              <a:t>:</a:t>
            </a:r>
            <a:r>
              <a:rPr lang="en-US" sz="2400" dirty="0" smtClean="0"/>
              <a:t> </a:t>
            </a:r>
            <a:r>
              <a:rPr lang="el-GR" sz="2400" dirty="0" smtClean="0"/>
              <a:t>Μυελός των οστών – Αρθρικό υγρό</a:t>
            </a:r>
            <a:endParaRPr lang="en-US" sz="2400" dirty="0" smtClean="0"/>
          </a:p>
          <a:p>
            <a:endParaRPr lang="en-US" sz="2400" dirty="0" smtClean="0"/>
          </a:p>
          <a:p>
            <a:r>
              <a:rPr lang="el-GR" sz="2400" dirty="0" smtClean="0"/>
              <a:t>Αναστάσιος Κριεμπάρδης</a:t>
            </a:r>
          </a:p>
          <a:p>
            <a:r>
              <a:rPr lang="el-GR" sz="2400" dirty="0" smtClean="0"/>
              <a:t>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φυσιολογικού μυελογράμματος </a:t>
            </a:r>
            <a:r>
              <a:rPr lang="el-GR" sz="3300" b="0" dirty="0" smtClean="0"/>
              <a:t>1/3</a:t>
            </a:r>
            <a:endParaRPr lang="el-GR" sz="3300" b="0" dirty="0"/>
          </a:p>
        </p:txBody>
      </p:sp>
      <p:graphicFrame>
        <p:nvGraphicFramePr>
          <p:cNvPr id="5" name="Πίνακας 4" descr="Χαρακτηριστικά φυσιολογικού μυελογράμματος "/>
          <p:cNvGraphicFramePr>
            <a:graphicFrameLocks noGrp="1"/>
          </p:cNvGraphicFramePr>
          <p:nvPr>
            <p:extLst>
              <p:ext uri="{D42A27DB-BD31-4B8C-83A1-F6EECF244321}">
                <p14:modId xmlns:p14="http://schemas.microsoft.com/office/powerpoint/2010/main" val="2856241731"/>
              </p:ext>
            </p:extLst>
          </p:nvPr>
        </p:nvGraphicFramePr>
        <p:xfrm>
          <a:off x="731395" y="1862826"/>
          <a:ext cx="8233093" cy="3726414"/>
        </p:xfrm>
        <a:graphic>
          <a:graphicData uri="http://schemas.openxmlformats.org/drawingml/2006/table">
            <a:tbl>
              <a:tblPr firstRow="1" bandRow="1">
                <a:tableStyleId>{5940675A-B579-460E-94D1-54222C63F5DA}</a:tableStyleId>
              </a:tblPr>
              <a:tblGrid>
                <a:gridCol w="2937764"/>
                <a:gridCol w="2551621"/>
                <a:gridCol w="2743708"/>
              </a:tblGrid>
              <a:tr h="414046">
                <a:tc>
                  <a:txBody>
                    <a:bodyPr/>
                    <a:lstStyle/>
                    <a:p>
                      <a:pPr algn="l"/>
                      <a:r>
                        <a:rPr lang="el-GR" sz="2000" b="1" dirty="0" smtClean="0"/>
                        <a:t>Έμμορφα στοιχεία</a:t>
                      </a:r>
                      <a:endParaRPr lang="el-GR" sz="2000" b="1" dirty="0"/>
                    </a:p>
                  </a:txBody>
                  <a:tcPr>
                    <a:solidFill>
                      <a:schemeClr val="accent5">
                        <a:lumMod val="40000"/>
                        <a:lumOff val="60000"/>
                      </a:schemeClr>
                    </a:solidFill>
                  </a:tcPr>
                </a:tc>
                <a:tc>
                  <a:txBody>
                    <a:bodyPr/>
                    <a:lstStyle/>
                    <a:p>
                      <a:pPr algn="ctr"/>
                      <a:r>
                        <a:rPr lang="el-GR" sz="2000" b="1" dirty="0" smtClean="0"/>
                        <a:t>Φυσιολογική τιμή</a:t>
                      </a:r>
                      <a:r>
                        <a:rPr lang="el-GR" sz="2000" b="1" baseline="0" dirty="0" smtClean="0"/>
                        <a:t> (%)</a:t>
                      </a:r>
                      <a:endParaRPr lang="el-GR" sz="2000" b="1" dirty="0"/>
                    </a:p>
                  </a:txBody>
                  <a:tcPr>
                    <a:solidFill>
                      <a:schemeClr val="accent5">
                        <a:lumMod val="40000"/>
                        <a:lumOff val="60000"/>
                      </a:schemeClr>
                    </a:solidFill>
                  </a:tcPr>
                </a:tc>
                <a:tc>
                  <a:txBody>
                    <a:bodyPr/>
                    <a:lstStyle/>
                    <a:p>
                      <a:pPr algn="ctr"/>
                      <a:r>
                        <a:rPr lang="el-GR" sz="2000" b="1" dirty="0" smtClean="0"/>
                        <a:t>Εύρος διακύμανσης</a:t>
                      </a:r>
                      <a:r>
                        <a:rPr lang="el-GR" sz="2000" b="1" baseline="0" dirty="0" smtClean="0"/>
                        <a:t> (%)</a:t>
                      </a:r>
                      <a:endParaRPr lang="el-GR" sz="2000" b="1" dirty="0"/>
                    </a:p>
                  </a:txBody>
                  <a:tcPr>
                    <a:solidFill>
                      <a:schemeClr val="accent5">
                        <a:lumMod val="40000"/>
                        <a:lumOff val="60000"/>
                      </a:schemeClr>
                    </a:solidFill>
                  </a:tcPr>
                </a:tc>
              </a:tr>
              <a:tr h="414046">
                <a:tc>
                  <a:txBody>
                    <a:bodyPr/>
                    <a:lstStyle/>
                    <a:p>
                      <a:r>
                        <a:rPr lang="el-GR" sz="2000" dirty="0" smtClean="0"/>
                        <a:t>Αδιαφοροποίητα κύτταρα</a:t>
                      </a:r>
                      <a:endParaRPr lang="el-GR" sz="2000" dirty="0"/>
                    </a:p>
                  </a:txBody>
                  <a:tcPr/>
                </a:tc>
                <a:tc>
                  <a:txBody>
                    <a:bodyPr/>
                    <a:lstStyle/>
                    <a:p>
                      <a:pPr algn="ctr"/>
                      <a:r>
                        <a:rPr lang="el-GR" sz="2000" dirty="0" smtClean="0"/>
                        <a:t>0</a:t>
                      </a:r>
                      <a:endParaRPr lang="el-GR" sz="2000" dirty="0"/>
                    </a:p>
                  </a:txBody>
                  <a:tcPr/>
                </a:tc>
                <a:tc>
                  <a:txBody>
                    <a:bodyPr/>
                    <a:lstStyle/>
                    <a:p>
                      <a:pPr algn="ctr"/>
                      <a:r>
                        <a:rPr lang="el-GR" sz="2000" dirty="0" smtClean="0"/>
                        <a:t>0-1</a:t>
                      </a:r>
                      <a:endParaRPr lang="el-GR" sz="2000" dirty="0"/>
                    </a:p>
                  </a:txBody>
                  <a:tcPr/>
                </a:tc>
              </a:tr>
              <a:tr h="414046">
                <a:tc>
                  <a:txBody>
                    <a:bodyPr/>
                    <a:lstStyle/>
                    <a:p>
                      <a:r>
                        <a:rPr lang="el-GR" sz="2000" dirty="0" smtClean="0"/>
                        <a:t>Δικτυοερυθροκύτταρα</a:t>
                      </a:r>
                      <a:r>
                        <a:rPr lang="el-GR" sz="2000" baseline="0" dirty="0" smtClean="0"/>
                        <a:t> </a:t>
                      </a:r>
                      <a:endParaRPr lang="el-GR" sz="2000" dirty="0"/>
                    </a:p>
                  </a:txBody>
                  <a:tcPr/>
                </a:tc>
                <a:tc>
                  <a:txBody>
                    <a:bodyPr/>
                    <a:lstStyle/>
                    <a:p>
                      <a:pPr algn="ctr"/>
                      <a:r>
                        <a:rPr lang="el-GR" sz="2000" dirty="0" smtClean="0"/>
                        <a:t>0,4</a:t>
                      </a:r>
                      <a:endParaRPr lang="el-GR" sz="2000" dirty="0"/>
                    </a:p>
                  </a:txBody>
                  <a:tcPr/>
                </a:tc>
                <a:tc>
                  <a:txBody>
                    <a:bodyPr/>
                    <a:lstStyle/>
                    <a:p>
                      <a:pPr algn="ctr"/>
                      <a:r>
                        <a:rPr lang="el-GR" sz="2000" dirty="0" smtClean="0"/>
                        <a:t>0-1,3</a:t>
                      </a:r>
                      <a:endParaRPr lang="el-GR" sz="2000" dirty="0"/>
                    </a:p>
                  </a:txBody>
                  <a:tcPr/>
                </a:tc>
              </a:tr>
              <a:tr h="414046">
                <a:tc>
                  <a:txBody>
                    <a:bodyPr/>
                    <a:lstStyle/>
                    <a:p>
                      <a:r>
                        <a:rPr lang="el-GR" sz="2000" dirty="0" smtClean="0"/>
                        <a:t>Μυελοβλάστες</a:t>
                      </a:r>
                      <a:r>
                        <a:rPr lang="el-GR" sz="2000" baseline="0" dirty="0" smtClean="0"/>
                        <a:t> </a:t>
                      </a:r>
                      <a:endParaRPr lang="el-GR" sz="2000" dirty="0"/>
                    </a:p>
                  </a:txBody>
                  <a:tcPr/>
                </a:tc>
                <a:tc>
                  <a:txBody>
                    <a:bodyPr/>
                    <a:lstStyle/>
                    <a:p>
                      <a:pPr algn="ctr"/>
                      <a:r>
                        <a:rPr lang="el-GR" sz="2000" dirty="0" smtClean="0"/>
                        <a:t>2</a:t>
                      </a:r>
                      <a:endParaRPr lang="el-GR" sz="2000" dirty="0"/>
                    </a:p>
                  </a:txBody>
                  <a:tcPr/>
                </a:tc>
                <a:tc>
                  <a:txBody>
                    <a:bodyPr/>
                    <a:lstStyle/>
                    <a:p>
                      <a:pPr algn="ctr"/>
                      <a:r>
                        <a:rPr lang="el-GR" sz="2000" dirty="0" smtClean="0"/>
                        <a:t>0,3-5</a:t>
                      </a:r>
                      <a:endParaRPr lang="el-GR" sz="2000" dirty="0"/>
                    </a:p>
                  </a:txBody>
                  <a:tcPr/>
                </a:tc>
              </a:tr>
              <a:tr h="414046">
                <a:tc>
                  <a:txBody>
                    <a:bodyPr/>
                    <a:lstStyle/>
                    <a:p>
                      <a:r>
                        <a:rPr lang="el-GR" sz="2000" dirty="0" smtClean="0"/>
                        <a:t>Προμυελοκύτταρα</a:t>
                      </a:r>
                      <a:r>
                        <a:rPr lang="el-GR" sz="2000" baseline="0" dirty="0" smtClean="0"/>
                        <a:t> </a:t>
                      </a:r>
                      <a:endParaRPr lang="el-GR" sz="2000" dirty="0"/>
                    </a:p>
                  </a:txBody>
                  <a:tcPr/>
                </a:tc>
                <a:tc>
                  <a:txBody>
                    <a:bodyPr/>
                    <a:lstStyle/>
                    <a:p>
                      <a:pPr algn="ctr"/>
                      <a:r>
                        <a:rPr lang="el-GR" sz="2000" dirty="0" smtClean="0"/>
                        <a:t>5</a:t>
                      </a:r>
                      <a:endParaRPr lang="el-GR" sz="2000" dirty="0"/>
                    </a:p>
                  </a:txBody>
                  <a:tcPr/>
                </a:tc>
                <a:tc>
                  <a:txBody>
                    <a:bodyPr/>
                    <a:lstStyle/>
                    <a:p>
                      <a:pPr algn="ctr"/>
                      <a:r>
                        <a:rPr lang="el-GR" sz="2000" dirty="0" smtClean="0"/>
                        <a:t>1-8</a:t>
                      </a:r>
                      <a:endParaRPr lang="el-GR" sz="2000" dirty="0"/>
                    </a:p>
                  </a:txBody>
                  <a:tcPr/>
                </a:tc>
              </a:tr>
              <a:tr h="414046">
                <a:tc>
                  <a:txBody>
                    <a:bodyPr/>
                    <a:lstStyle/>
                    <a:p>
                      <a:r>
                        <a:rPr lang="el-GR" sz="2000" b="1" dirty="0" smtClean="0"/>
                        <a:t>Μυελοκύτταρα</a:t>
                      </a:r>
                      <a:r>
                        <a:rPr lang="el-GR" sz="2000" b="1" baseline="0" dirty="0" smtClean="0"/>
                        <a:t> </a:t>
                      </a:r>
                      <a:endParaRPr lang="el-GR" sz="2000" b="1" dirty="0"/>
                    </a:p>
                  </a:txBody>
                  <a:tcPr>
                    <a:solidFill>
                      <a:schemeClr val="accent5">
                        <a:lumMod val="40000"/>
                        <a:lumOff val="60000"/>
                      </a:schemeClr>
                    </a:solidFill>
                  </a:tcPr>
                </a:tc>
                <a:tc>
                  <a:txBody>
                    <a:bodyPr/>
                    <a:lstStyle/>
                    <a:p>
                      <a:pPr algn="ctr"/>
                      <a:endParaRPr lang="el-GR" sz="2000" dirty="0"/>
                    </a:p>
                  </a:txBody>
                  <a:tcPr>
                    <a:solidFill>
                      <a:schemeClr val="accent5">
                        <a:lumMod val="40000"/>
                        <a:lumOff val="60000"/>
                      </a:schemeClr>
                    </a:solidFill>
                  </a:tcPr>
                </a:tc>
                <a:tc>
                  <a:txBody>
                    <a:bodyPr/>
                    <a:lstStyle/>
                    <a:p>
                      <a:pPr algn="ctr"/>
                      <a:endParaRPr lang="el-GR" sz="2000" dirty="0"/>
                    </a:p>
                  </a:txBody>
                  <a:tcPr>
                    <a:solidFill>
                      <a:schemeClr val="accent5">
                        <a:lumMod val="40000"/>
                        <a:lumOff val="60000"/>
                      </a:schemeClr>
                    </a:solidFill>
                  </a:tcPr>
                </a:tc>
              </a:tr>
              <a:tr h="414046">
                <a:tc>
                  <a:txBody>
                    <a:bodyPr/>
                    <a:lstStyle/>
                    <a:p>
                      <a:r>
                        <a:rPr lang="el-GR" sz="2000" dirty="0" smtClean="0"/>
                        <a:t>Ουδετερόφιλα</a:t>
                      </a:r>
                      <a:r>
                        <a:rPr lang="el-GR" sz="2000" baseline="0" dirty="0" smtClean="0"/>
                        <a:t> </a:t>
                      </a:r>
                      <a:endParaRPr lang="el-GR" sz="2000" dirty="0"/>
                    </a:p>
                  </a:txBody>
                  <a:tcPr/>
                </a:tc>
                <a:tc>
                  <a:txBody>
                    <a:bodyPr/>
                    <a:lstStyle/>
                    <a:p>
                      <a:pPr algn="ctr"/>
                      <a:r>
                        <a:rPr lang="el-GR" sz="2000" dirty="0" smtClean="0"/>
                        <a:t>12</a:t>
                      </a:r>
                      <a:endParaRPr lang="el-GR" sz="2000" dirty="0"/>
                    </a:p>
                  </a:txBody>
                  <a:tcPr/>
                </a:tc>
                <a:tc>
                  <a:txBody>
                    <a:bodyPr/>
                    <a:lstStyle/>
                    <a:p>
                      <a:pPr algn="ctr"/>
                      <a:r>
                        <a:rPr lang="el-GR" sz="2000" dirty="0" smtClean="0"/>
                        <a:t>5-19</a:t>
                      </a:r>
                      <a:endParaRPr lang="el-GR" sz="2000" dirty="0"/>
                    </a:p>
                  </a:txBody>
                  <a:tcPr/>
                </a:tc>
              </a:tr>
              <a:tr h="414046">
                <a:tc>
                  <a:txBody>
                    <a:bodyPr/>
                    <a:lstStyle/>
                    <a:p>
                      <a:r>
                        <a:rPr lang="el-GR" sz="2000" dirty="0" smtClean="0"/>
                        <a:t>Ηωσινόφιλα</a:t>
                      </a:r>
                      <a:r>
                        <a:rPr lang="el-GR" sz="2000" baseline="0" dirty="0" smtClean="0"/>
                        <a:t> </a:t>
                      </a:r>
                      <a:endParaRPr lang="el-GR" sz="2000" dirty="0"/>
                    </a:p>
                  </a:txBody>
                  <a:tcPr/>
                </a:tc>
                <a:tc>
                  <a:txBody>
                    <a:bodyPr/>
                    <a:lstStyle/>
                    <a:p>
                      <a:pPr algn="ctr"/>
                      <a:r>
                        <a:rPr lang="el-GR" sz="2000" dirty="0" smtClean="0"/>
                        <a:t>1,5</a:t>
                      </a:r>
                      <a:endParaRPr lang="el-GR" sz="2000" dirty="0"/>
                    </a:p>
                  </a:txBody>
                  <a:tcPr/>
                </a:tc>
                <a:tc>
                  <a:txBody>
                    <a:bodyPr/>
                    <a:lstStyle/>
                    <a:p>
                      <a:pPr algn="ctr"/>
                      <a:r>
                        <a:rPr lang="el-GR" sz="2000" dirty="0" smtClean="0"/>
                        <a:t>0,5-3</a:t>
                      </a:r>
                      <a:endParaRPr lang="el-GR" sz="2000" dirty="0"/>
                    </a:p>
                  </a:txBody>
                  <a:tcPr/>
                </a:tc>
              </a:tr>
              <a:tr h="414046">
                <a:tc>
                  <a:txBody>
                    <a:bodyPr/>
                    <a:lstStyle/>
                    <a:p>
                      <a:r>
                        <a:rPr lang="el-GR" sz="2000" dirty="0" smtClean="0"/>
                        <a:t>Βασεόφιλα</a:t>
                      </a:r>
                      <a:endParaRPr lang="el-GR" sz="2000" dirty="0"/>
                    </a:p>
                  </a:txBody>
                  <a:tcPr/>
                </a:tc>
                <a:tc>
                  <a:txBody>
                    <a:bodyPr/>
                    <a:lstStyle/>
                    <a:p>
                      <a:pPr algn="ctr"/>
                      <a:r>
                        <a:rPr lang="el-GR" sz="2000" dirty="0" smtClean="0"/>
                        <a:t>0,3</a:t>
                      </a:r>
                      <a:endParaRPr lang="el-GR" sz="2000" dirty="0"/>
                    </a:p>
                  </a:txBody>
                  <a:tcPr/>
                </a:tc>
                <a:tc>
                  <a:txBody>
                    <a:bodyPr/>
                    <a:lstStyle/>
                    <a:p>
                      <a:pPr algn="ctr"/>
                      <a:r>
                        <a:rPr lang="el-GR" sz="2000" dirty="0" smtClean="0"/>
                        <a:t>0-0,5</a:t>
                      </a:r>
                      <a:endParaRPr lang="el-GR" sz="20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13803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φυσιολογικού μυελογράμματος </a:t>
            </a:r>
            <a:r>
              <a:rPr lang="el-GR" sz="3300" b="0" dirty="0"/>
              <a:t>2</a:t>
            </a:r>
            <a:r>
              <a:rPr lang="el-GR" sz="3300" b="0" dirty="0" smtClean="0"/>
              <a:t>/3</a:t>
            </a:r>
            <a:endParaRPr lang="el-GR" sz="3300" b="0" dirty="0"/>
          </a:p>
        </p:txBody>
      </p:sp>
      <p:graphicFrame>
        <p:nvGraphicFramePr>
          <p:cNvPr id="5" name="Πίνακας 4" descr="Χαρακτηριστικά φυσιολογικού μυελογράμματος "/>
          <p:cNvGraphicFramePr>
            <a:graphicFrameLocks noGrp="1"/>
          </p:cNvGraphicFramePr>
          <p:nvPr>
            <p:extLst>
              <p:ext uri="{D42A27DB-BD31-4B8C-83A1-F6EECF244321}">
                <p14:modId xmlns:p14="http://schemas.microsoft.com/office/powerpoint/2010/main" val="2839705342"/>
              </p:ext>
            </p:extLst>
          </p:nvPr>
        </p:nvGraphicFramePr>
        <p:xfrm>
          <a:off x="1043608" y="1412776"/>
          <a:ext cx="7731253" cy="4968552"/>
        </p:xfrm>
        <a:graphic>
          <a:graphicData uri="http://schemas.openxmlformats.org/drawingml/2006/table">
            <a:tbl>
              <a:tblPr firstRow="1" bandRow="1">
                <a:tableStyleId>{5940675A-B579-460E-94D1-54222C63F5DA}</a:tableStyleId>
              </a:tblPr>
              <a:tblGrid>
                <a:gridCol w="2435924"/>
                <a:gridCol w="2551621"/>
                <a:gridCol w="2743708"/>
              </a:tblGrid>
              <a:tr h="414046">
                <a:tc>
                  <a:txBody>
                    <a:bodyPr/>
                    <a:lstStyle/>
                    <a:p>
                      <a:pPr algn="l"/>
                      <a:r>
                        <a:rPr lang="el-GR" sz="2000" b="1" dirty="0" smtClean="0"/>
                        <a:t>Μεταμυελοκύτταρα</a:t>
                      </a:r>
                      <a:r>
                        <a:rPr lang="el-GR" sz="2000" b="1" baseline="0" dirty="0" smtClean="0"/>
                        <a:t> </a:t>
                      </a:r>
                      <a:endParaRPr lang="el-GR" sz="2000" b="1" dirty="0"/>
                    </a:p>
                  </a:txBody>
                  <a:tcPr>
                    <a:solidFill>
                      <a:schemeClr val="accent5">
                        <a:lumMod val="40000"/>
                        <a:lumOff val="60000"/>
                      </a:schemeClr>
                    </a:solidFill>
                  </a:tcPr>
                </a:tc>
                <a:tc>
                  <a:txBody>
                    <a:bodyPr/>
                    <a:lstStyle/>
                    <a:p>
                      <a:pPr algn="ctr"/>
                      <a:r>
                        <a:rPr lang="el-GR" sz="2000" b="1" dirty="0" smtClean="0"/>
                        <a:t>Φυσιολογική τιμή</a:t>
                      </a:r>
                      <a:r>
                        <a:rPr lang="el-GR" sz="2000" b="1" baseline="0" dirty="0" smtClean="0"/>
                        <a:t> (%)</a:t>
                      </a:r>
                      <a:endParaRPr lang="el-GR" sz="2000" b="1" dirty="0"/>
                    </a:p>
                  </a:txBody>
                  <a:tcPr>
                    <a:solidFill>
                      <a:schemeClr val="accent5">
                        <a:lumMod val="40000"/>
                        <a:lumOff val="60000"/>
                      </a:schemeClr>
                    </a:solidFill>
                  </a:tcPr>
                </a:tc>
                <a:tc>
                  <a:txBody>
                    <a:bodyPr/>
                    <a:lstStyle/>
                    <a:p>
                      <a:pPr algn="ctr"/>
                      <a:r>
                        <a:rPr lang="el-GR" sz="2000" b="1" dirty="0" smtClean="0"/>
                        <a:t>Εύρος διακύμανσης</a:t>
                      </a:r>
                      <a:r>
                        <a:rPr lang="el-GR" sz="2000" b="1" baseline="0" dirty="0" smtClean="0"/>
                        <a:t> (%)</a:t>
                      </a:r>
                      <a:endParaRPr lang="el-GR" sz="2000" b="1" dirty="0"/>
                    </a:p>
                  </a:txBody>
                  <a:tcPr>
                    <a:solidFill>
                      <a:schemeClr val="accent5">
                        <a:lumMod val="40000"/>
                        <a:lumOff val="60000"/>
                      </a:schemeClr>
                    </a:solidFill>
                  </a:tcPr>
                </a:tc>
              </a:tr>
              <a:tr h="414046">
                <a:tc>
                  <a:txBody>
                    <a:bodyPr/>
                    <a:lstStyle/>
                    <a:p>
                      <a:r>
                        <a:rPr lang="el-GR" sz="2000" dirty="0" smtClean="0"/>
                        <a:t>Ουδετερόφιλα</a:t>
                      </a:r>
                      <a:r>
                        <a:rPr lang="el-GR" sz="2000" baseline="0" dirty="0" smtClean="0"/>
                        <a:t> </a:t>
                      </a:r>
                      <a:endParaRPr lang="el-GR" sz="2000" dirty="0"/>
                    </a:p>
                  </a:txBody>
                  <a:tcPr/>
                </a:tc>
                <a:tc>
                  <a:txBody>
                    <a:bodyPr/>
                    <a:lstStyle/>
                    <a:p>
                      <a:pPr algn="ctr"/>
                      <a:r>
                        <a:rPr lang="el-GR" sz="2000" dirty="0" smtClean="0"/>
                        <a:t>25,6</a:t>
                      </a:r>
                      <a:endParaRPr lang="el-GR" sz="2000" dirty="0"/>
                    </a:p>
                  </a:txBody>
                  <a:tcPr/>
                </a:tc>
                <a:tc>
                  <a:txBody>
                    <a:bodyPr/>
                    <a:lstStyle/>
                    <a:p>
                      <a:pPr algn="ctr"/>
                      <a:r>
                        <a:rPr lang="el-GR" sz="2000" dirty="0" smtClean="0"/>
                        <a:t>17,5-33,5</a:t>
                      </a:r>
                      <a:endParaRPr lang="el-GR" sz="2000" dirty="0"/>
                    </a:p>
                  </a:txBody>
                  <a:tcPr/>
                </a:tc>
              </a:tr>
              <a:tr h="414046">
                <a:tc>
                  <a:txBody>
                    <a:bodyPr/>
                    <a:lstStyle/>
                    <a:p>
                      <a:r>
                        <a:rPr lang="el-GR" sz="2000" dirty="0" smtClean="0"/>
                        <a:t>Ηωσινόφιλα</a:t>
                      </a:r>
                      <a:r>
                        <a:rPr lang="el-GR" sz="2000" baseline="0" dirty="0" smtClean="0"/>
                        <a:t> </a:t>
                      </a:r>
                      <a:endParaRPr lang="el-GR" sz="2000" dirty="0"/>
                    </a:p>
                  </a:txBody>
                  <a:tcPr/>
                </a:tc>
                <a:tc>
                  <a:txBody>
                    <a:bodyPr/>
                    <a:lstStyle/>
                    <a:p>
                      <a:pPr algn="ctr"/>
                      <a:r>
                        <a:rPr lang="el-GR" sz="2000" dirty="0" smtClean="0"/>
                        <a:t>1,5</a:t>
                      </a:r>
                      <a:endParaRPr lang="el-GR" sz="2000" dirty="0"/>
                    </a:p>
                  </a:txBody>
                  <a:tcPr/>
                </a:tc>
                <a:tc>
                  <a:txBody>
                    <a:bodyPr/>
                    <a:lstStyle/>
                    <a:p>
                      <a:pPr algn="ctr"/>
                      <a:r>
                        <a:rPr lang="el-GR" sz="2000" dirty="0" smtClean="0"/>
                        <a:t>0,5-3</a:t>
                      </a:r>
                      <a:endParaRPr lang="el-GR" sz="2000" dirty="0"/>
                    </a:p>
                  </a:txBody>
                  <a:tcPr/>
                </a:tc>
              </a:tr>
              <a:tr h="414046">
                <a:tc>
                  <a:txBody>
                    <a:bodyPr/>
                    <a:lstStyle/>
                    <a:p>
                      <a:r>
                        <a:rPr lang="el-GR" sz="2000" dirty="0" smtClean="0"/>
                        <a:t>Βασεόφιλα</a:t>
                      </a:r>
                      <a:endParaRPr lang="el-GR" sz="2000" dirty="0"/>
                    </a:p>
                  </a:txBody>
                  <a:tcPr/>
                </a:tc>
                <a:tc>
                  <a:txBody>
                    <a:bodyPr/>
                    <a:lstStyle/>
                    <a:p>
                      <a:pPr algn="ctr"/>
                      <a:r>
                        <a:rPr lang="el-GR" sz="2000" dirty="0" smtClean="0"/>
                        <a:t>0,3</a:t>
                      </a:r>
                      <a:endParaRPr lang="el-GR" sz="2000" dirty="0"/>
                    </a:p>
                  </a:txBody>
                  <a:tcPr/>
                </a:tc>
                <a:tc>
                  <a:txBody>
                    <a:bodyPr/>
                    <a:lstStyle/>
                    <a:p>
                      <a:pPr algn="ctr"/>
                      <a:r>
                        <a:rPr lang="el-GR" sz="2000" dirty="0" smtClean="0"/>
                        <a:t>0-0,5</a:t>
                      </a:r>
                      <a:endParaRPr lang="el-GR" sz="2000" dirty="0"/>
                    </a:p>
                  </a:txBody>
                  <a:tcPr/>
                </a:tc>
              </a:tr>
              <a:tr h="414046">
                <a:tc>
                  <a:txBody>
                    <a:bodyPr/>
                    <a:lstStyle/>
                    <a:p>
                      <a:r>
                        <a:rPr lang="el-GR" sz="2000" b="1" dirty="0" smtClean="0"/>
                        <a:t>Κοκκιοκύτταρα</a:t>
                      </a:r>
                      <a:r>
                        <a:rPr lang="el-GR" sz="2000" b="1" baseline="0" dirty="0" smtClean="0"/>
                        <a:t> </a:t>
                      </a:r>
                      <a:endParaRPr lang="el-GR" sz="2000" b="1" dirty="0"/>
                    </a:p>
                  </a:txBody>
                  <a:tcPr>
                    <a:solidFill>
                      <a:schemeClr val="accent5">
                        <a:lumMod val="40000"/>
                        <a:lumOff val="60000"/>
                      </a:schemeClr>
                    </a:solidFill>
                  </a:tcPr>
                </a:tc>
                <a:tc>
                  <a:txBody>
                    <a:bodyPr/>
                    <a:lstStyle/>
                    <a:p>
                      <a:pPr algn="ctr"/>
                      <a:endParaRPr lang="el-GR" sz="2000" dirty="0"/>
                    </a:p>
                  </a:txBody>
                  <a:tcPr>
                    <a:solidFill>
                      <a:schemeClr val="accent5">
                        <a:lumMod val="40000"/>
                        <a:lumOff val="60000"/>
                      </a:schemeClr>
                    </a:solidFill>
                  </a:tcPr>
                </a:tc>
                <a:tc>
                  <a:txBody>
                    <a:bodyPr/>
                    <a:lstStyle/>
                    <a:p>
                      <a:pPr algn="ctr"/>
                      <a:endParaRPr lang="el-GR" sz="2000" dirty="0"/>
                    </a:p>
                  </a:txBody>
                  <a:tcPr>
                    <a:solidFill>
                      <a:schemeClr val="accent5">
                        <a:lumMod val="40000"/>
                        <a:lumOff val="60000"/>
                      </a:schemeClr>
                    </a:solidFill>
                  </a:tcPr>
                </a:tc>
              </a:tr>
              <a:tr h="414046">
                <a:tc>
                  <a:txBody>
                    <a:bodyPr/>
                    <a:lstStyle/>
                    <a:p>
                      <a:r>
                        <a:rPr lang="el-GR" sz="2000" dirty="0" smtClean="0"/>
                        <a:t>Ουδετερόφιλα</a:t>
                      </a:r>
                      <a:r>
                        <a:rPr lang="el-GR" sz="2000" baseline="0" dirty="0" smtClean="0"/>
                        <a:t> </a:t>
                      </a:r>
                      <a:endParaRPr lang="el-GR" sz="2000" dirty="0"/>
                    </a:p>
                  </a:txBody>
                  <a:tcPr>
                    <a:noFill/>
                  </a:tcPr>
                </a:tc>
                <a:tc>
                  <a:txBody>
                    <a:bodyPr/>
                    <a:lstStyle/>
                    <a:p>
                      <a:pPr algn="ctr"/>
                      <a:r>
                        <a:rPr lang="el-GR" sz="2000" dirty="0" smtClean="0"/>
                        <a:t>20</a:t>
                      </a:r>
                      <a:endParaRPr lang="el-GR" sz="2000" dirty="0"/>
                    </a:p>
                  </a:txBody>
                  <a:tcPr>
                    <a:noFill/>
                  </a:tcPr>
                </a:tc>
                <a:tc>
                  <a:txBody>
                    <a:bodyPr/>
                    <a:lstStyle/>
                    <a:p>
                      <a:pPr algn="ctr"/>
                      <a:r>
                        <a:rPr lang="el-GR" sz="2000" dirty="0" smtClean="0"/>
                        <a:t>11,6-30</a:t>
                      </a:r>
                      <a:endParaRPr lang="el-GR" sz="2000" dirty="0"/>
                    </a:p>
                  </a:txBody>
                  <a:tcPr>
                    <a:noFill/>
                  </a:tcPr>
                </a:tc>
              </a:tr>
              <a:tr h="414046">
                <a:tc>
                  <a:txBody>
                    <a:bodyPr/>
                    <a:lstStyle/>
                    <a:p>
                      <a:r>
                        <a:rPr lang="el-GR" sz="2000" dirty="0" smtClean="0"/>
                        <a:t>Ηωσινόφιλα</a:t>
                      </a:r>
                      <a:r>
                        <a:rPr lang="el-GR" sz="2000" baseline="0" dirty="0" smtClean="0"/>
                        <a:t> </a:t>
                      </a:r>
                      <a:endParaRPr lang="el-GR" sz="2000" dirty="0"/>
                    </a:p>
                  </a:txBody>
                  <a:tcPr/>
                </a:tc>
                <a:tc>
                  <a:txBody>
                    <a:bodyPr/>
                    <a:lstStyle/>
                    <a:p>
                      <a:pPr algn="ctr"/>
                      <a:r>
                        <a:rPr lang="el-GR" sz="2000" dirty="0" smtClean="0"/>
                        <a:t>2</a:t>
                      </a:r>
                      <a:endParaRPr lang="el-GR" sz="2000" dirty="0"/>
                    </a:p>
                  </a:txBody>
                  <a:tcPr/>
                </a:tc>
                <a:tc>
                  <a:txBody>
                    <a:bodyPr/>
                    <a:lstStyle/>
                    <a:p>
                      <a:pPr algn="ctr"/>
                      <a:r>
                        <a:rPr lang="el-GR" sz="2000" dirty="0" smtClean="0"/>
                        <a:t>0,5-4</a:t>
                      </a:r>
                      <a:endParaRPr lang="el-GR" sz="2000" dirty="0"/>
                    </a:p>
                  </a:txBody>
                  <a:tcPr/>
                </a:tc>
              </a:tr>
              <a:tr h="414046">
                <a:tc>
                  <a:txBody>
                    <a:bodyPr/>
                    <a:lstStyle/>
                    <a:p>
                      <a:r>
                        <a:rPr lang="el-GR" sz="2000" dirty="0" smtClean="0"/>
                        <a:t>Βασεόφιλα</a:t>
                      </a:r>
                      <a:endParaRPr lang="el-GR" sz="2000" dirty="0"/>
                    </a:p>
                  </a:txBody>
                  <a:tcPr/>
                </a:tc>
                <a:tc>
                  <a:txBody>
                    <a:bodyPr/>
                    <a:lstStyle/>
                    <a:p>
                      <a:pPr algn="ctr"/>
                      <a:r>
                        <a:rPr lang="el-GR" sz="2000" dirty="0" smtClean="0"/>
                        <a:t>0,2</a:t>
                      </a:r>
                      <a:endParaRPr lang="el-GR" sz="2000" dirty="0"/>
                    </a:p>
                  </a:txBody>
                  <a:tcPr/>
                </a:tc>
                <a:tc>
                  <a:txBody>
                    <a:bodyPr/>
                    <a:lstStyle/>
                    <a:p>
                      <a:pPr algn="ctr"/>
                      <a:r>
                        <a:rPr lang="el-GR" sz="2000" dirty="0" smtClean="0"/>
                        <a:t>0-3,7</a:t>
                      </a:r>
                      <a:endParaRPr lang="el-GR" sz="2000" dirty="0"/>
                    </a:p>
                  </a:txBody>
                  <a:tcPr/>
                </a:tc>
              </a:tr>
              <a:tr h="414046">
                <a:tc>
                  <a:txBody>
                    <a:bodyPr/>
                    <a:lstStyle/>
                    <a:p>
                      <a:r>
                        <a:rPr lang="el-GR" sz="2000" dirty="0" smtClean="0"/>
                        <a:t>Μονοπύρηνα </a:t>
                      </a:r>
                      <a:endParaRPr lang="el-GR" sz="2000" dirty="0"/>
                    </a:p>
                  </a:txBody>
                  <a:tcPr/>
                </a:tc>
                <a:tc>
                  <a:txBody>
                    <a:bodyPr/>
                    <a:lstStyle/>
                    <a:p>
                      <a:pPr algn="ctr"/>
                      <a:r>
                        <a:rPr lang="el-GR" sz="2000" dirty="0" smtClean="0"/>
                        <a:t>2</a:t>
                      </a:r>
                      <a:endParaRPr lang="el-GR" sz="2000" dirty="0"/>
                    </a:p>
                  </a:txBody>
                  <a:tcPr/>
                </a:tc>
                <a:tc>
                  <a:txBody>
                    <a:bodyPr/>
                    <a:lstStyle/>
                    <a:p>
                      <a:pPr algn="ctr"/>
                      <a:r>
                        <a:rPr lang="el-GR" sz="2000" dirty="0" smtClean="0"/>
                        <a:t>1,6-4,3</a:t>
                      </a:r>
                      <a:endParaRPr lang="el-GR" sz="2000" dirty="0"/>
                    </a:p>
                  </a:txBody>
                  <a:tcPr/>
                </a:tc>
              </a:tr>
              <a:tr h="414046">
                <a:tc>
                  <a:txBody>
                    <a:bodyPr/>
                    <a:lstStyle/>
                    <a:p>
                      <a:r>
                        <a:rPr lang="el-GR" sz="2000" dirty="0" smtClean="0"/>
                        <a:t>Λεμφοκύτταρα </a:t>
                      </a:r>
                      <a:endParaRPr lang="el-GR" sz="2000" dirty="0"/>
                    </a:p>
                  </a:txBody>
                  <a:tcPr/>
                </a:tc>
                <a:tc>
                  <a:txBody>
                    <a:bodyPr/>
                    <a:lstStyle/>
                    <a:p>
                      <a:pPr algn="ctr"/>
                      <a:r>
                        <a:rPr lang="el-GR" sz="2000" dirty="0" smtClean="0"/>
                        <a:t>16,2</a:t>
                      </a:r>
                      <a:endParaRPr lang="el-GR" sz="2000" dirty="0"/>
                    </a:p>
                  </a:txBody>
                  <a:tcPr/>
                </a:tc>
                <a:tc>
                  <a:txBody>
                    <a:bodyPr/>
                    <a:lstStyle/>
                    <a:p>
                      <a:pPr algn="ctr"/>
                      <a:r>
                        <a:rPr lang="el-GR" sz="2000" dirty="0" smtClean="0"/>
                        <a:t>11,1-23,2</a:t>
                      </a:r>
                      <a:endParaRPr lang="el-GR" sz="2000" dirty="0"/>
                    </a:p>
                  </a:txBody>
                  <a:tcPr/>
                </a:tc>
              </a:tr>
              <a:tr h="414046">
                <a:tc>
                  <a:txBody>
                    <a:bodyPr/>
                    <a:lstStyle/>
                    <a:p>
                      <a:r>
                        <a:rPr lang="el-GR" sz="2000" dirty="0" smtClean="0"/>
                        <a:t>Μεγακαρυοκύτταρα </a:t>
                      </a:r>
                      <a:endParaRPr lang="el-GR" sz="2000" dirty="0"/>
                    </a:p>
                  </a:txBody>
                  <a:tcPr/>
                </a:tc>
                <a:tc>
                  <a:txBody>
                    <a:bodyPr/>
                    <a:lstStyle/>
                    <a:p>
                      <a:pPr algn="ctr"/>
                      <a:r>
                        <a:rPr lang="el-GR" sz="2000" dirty="0" smtClean="0"/>
                        <a:t>0,4</a:t>
                      </a:r>
                      <a:endParaRPr lang="el-GR" sz="2000" dirty="0"/>
                    </a:p>
                  </a:txBody>
                  <a:tcPr/>
                </a:tc>
                <a:tc>
                  <a:txBody>
                    <a:bodyPr/>
                    <a:lstStyle/>
                    <a:p>
                      <a:pPr algn="ctr"/>
                      <a:r>
                        <a:rPr lang="el-GR" sz="2000" dirty="0" smtClean="0"/>
                        <a:t>0-3</a:t>
                      </a:r>
                      <a:endParaRPr lang="el-GR" sz="2000" dirty="0"/>
                    </a:p>
                  </a:txBody>
                  <a:tcPr/>
                </a:tc>
              </a:tr>
              <a:tr h="414046">
                <a:tc>
                  <a:txBody>
                    <a:bodyPr/>
                    <a:lstStyle/>
                    <a:p>
                      <a:r>
                        <a:rPr lang="el-GR" sz="2000" dirty="0" smtClean="0"/>
                        <a:t>Πλασματοκύτταρα</a:t>
                      </a:r>
                      <a:r>
                        <a:rPr lang="el-GR" sz="2000" baseline="0" dirty="0" smtClean="0"/>
                        <a:t> </a:t>
                      </a:r>
                      <a:endParaRPr lang="el-GR" sz="2000" dirty="0"/>
                    </a:p>
                  </a:txBody>
                  <a:tcPr>
                    <a:solidFill>
                      <a:schemeClr val="bg1"/>
                    </a:solidFill>
                  </a:tcPr>
                </a:tc>
                <a:tc>
                  <a:txBody>
                    <a:bodyPr/>
                    <a:lstStyle/>
                    <a:p>
                      <a:pPr algn="ctr"/>
                      <a:r>
                        <a:rPr lang="el-GR" sz="2000" dirty="0" smtClean="0"/>
                        <a:t>0,9</a:t>
                      </a:r>
                      <a:endParaRPr lang="el-GR" sz="2000" dirty="0"/>
                    </a:p>
                  </a:txBody>
                  <a:tcPr/>
                </a:tc>
                <a:tc>
                  <a:txBody>
                    <a:bodyPr/>
                    <a:lstStyle/>
                    <a:p>
                      <a:pPr algn="ctr"/>
                      <a:r>
                        <a:rPr lang="el-GR" sz="2000" dirty="0" smtClean="0"/>
                        <a:t>0-2</a:t>
                      </a:r>
                      <a:endParaRPr lang="el-GR" sz="20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55263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Χαρακτηριστικά φυσιολογικού μυελογράμματος </a:t>
            </a:r>
            <a:r>
              <a:rPr lang="el-GR" sz="3300" b="0" dirty="0" smtClean="0"/>
              <a:t>3/3</a:t>
            </a:r>
            <a:endParaRPr lang="el-GR" sz="3300" b="0" dirty="0"/>
          </a:p>
        </p:txBody>
      </p:sp>
      <p:graphicFrame>
        <p:nvGraphicFramePr>
          <p:cNvPr id="5" name="Πίνακας 4" descr="Χαρακτηριστικά φυσιολογικού μυελογράμματος "/>
          <p:cNvGraphicFramePr>
            <a:graphicFrameLocks noGrp="1"/>
          </p:cNvGraphicFramePr>
          <p:nvPr>
            <p:extLst>
              <p:ext uri="{D42A27DB-BD31-4B8C-83A1-F6EECF244321}">
                <p14:modId xmlns:p14="http://schemas.microsoft.com/office/powerpoint/2010/main" val="3698825753"/>
              </p:ext>
            </p:extLst>
          </p:nvPr>
        </p:nvGraphicFramePr>
        <p:xfrm>
          <a:off x="611560" y="1506096"/>
          <a:ext cx="8461447" cy="4605202"/>
        </p:xfrm>
        <a:graphic>
          <a:graphicData uri="http://schemas.openxmlformats.org/drawingml/2006/table">
            <a:tbl>
              <a:tblPr firstRow="1" bandRow="1">
                <a:tableStyleId>{5940675A-B579-460E-94D1-54222C63F5DA}</a:tableStyleId>
              </a:tblPr>
              <a:tblGrid>
                <a:gridCol w="4789039"/>
                <a:gridCol w="1619672"/>
                <a:gridCol w="2052736"/>
              </a:tblGrid>
              <a:tr h="414046">
                <a:tc>
                  <a:txBody>
                    <a:bodyPr/>
                    <a:lstStyle/>
                    <a:p>
                      <a:pPr algn="l"/>
                      <a:r>
                        <a:rPr lang="el-GR" sz="2000" b="1" baseline="0" dirty="0" smtClean="0"/>
                        <a:t> Ερυθρά σειρά</a:t>
                      </a:r>
                      <a:endParaRPr lang="el-GR" sz="2000" b="1" dirty="0"/>
                    </a:p>
                  </a:txBody>
                  <a:tcPr>
                    <a:solidFill>
                      <a:schemeClr val="accent5">
                        <a:lumMod val="40000"/>
                        <a:lumOff val="60000"/>
                      </a:schemeClr>
                    </a:solidFill>
                  </a:tcPr>
                </a:tc>
                <a:tc>
                  <a:txBody>
                    <a:bodyPr/>
                    <a:lstStyle/>
                    <a:p>
                      <a:pPr algn="ctr"/>
                      <a:r>
                        <a:rPr lang="el-GR" sz="2000" b="1" dirty="0" smtClean="0"/>
                        <a:t>Φυσιολογική τιμή</a:t>
                      </a:r>
                      <a:r>
                        <a:rPr lang="el-GR" sz="2000" b="1" baseline="0" dirty="0" smtClean="0"/>
                        <a:t> (%)</a:t>
                      </a:r>
                      <a:endParaRPr lang="el-GR" sz="2000" b="1" dirty="0"/>
                    </a:p>
                  </a:txBody>
                  <a:tcPr>
                    <a:solidFill>
                      <a:schemeClr val="accent5">
                        <a:lumMod val="40000"/>
                        <a:lumOff val="60000"/>
                      </a:schemeClr>
                    </a:solidFill>
                  </a:tcPr>
                </a:tc>
                <a:tc>
                  <a:txBody>
                    <a:bodyPr/>
                    <a:lstStyle/>
                    <a:p>
                      <a:pPr algn="ctr"/>
                      <a:r>
                        <a:rPr lang="el-GR" sz="2000" b="1" dirty="0" smtClean="0"/>
                        <a:t>Εύρος διακύμανσης</a:t>
                      </a:r>
                      <a:r>
                        <a:rPr lang="el-GR" sz="2000" b="1" baseline="0" dirty="0" smtClean="0"/>
                        <a:t> (%)</a:t>
                      </a:r>
                      <a:endParaRPr lang="el-GR" sz="2000" b="1" dirty="0"/>
                    </a:p>
                  </a:txBody>
                  <a:tcPr>
                    <a:solidFill>
                      <a:schemeClr val="accent5">
                        <a:lumMod val="40000"/>
                        <a:lumOff val="60000"/>
                      </a:schemeClr>
                    </a:solidFill>
                  </a:tcPr>
                </a:tc>
              </a:tr>
              <a:tr h="414046">
                <a:tc>
                  <a:txBody>
                    <a:bodyPr/>
                    <a:lstStyle/>
                    <a:p>
                      <a:r>
                        <a:rPr lang="el-GR" sz="2000" dirty="0" smtClean="0"/>
                        <a:t>Προνορμοβλάστες </a:t>
                      </a:r>
                      <a:endParaRPr lang="el-GR" sz="2000" dirty="0"/>
                    </a:p>
                  </a:txBody>
                  <a:tcPr/>
                </a:tc>
                <a:tc>
                  <a:txBody>
                    <a:bodyPr/>
                    <a:lstStyle/>
                    <a:p>
                      <a:pPr algn="ctr"/>
                      <a:r>
                        <a:rPr lang="el-GR" sz="2000" dirty="0" smtClean="0"/>
                        <a:t>0,5</a:t>
                      </a:r>
                      <a:endParaRPr lang="el-GR" sz="2000" dirty="0"/>
                    </a:p>
                  </a:txBody>
                  <a:tcPr/>
                </a:tc>
                <a:tc>
                  <a:txBody>
                    <a:bodyPr/>
                    <a:lstStyle/>
                    <a:p>
                      <a:pPr algn="ctr"/>
                      <a:r>
                        <a:rPr lang="el-GR" sz="2000" dirty="0" smtClean="0"/>
                        <a:t>0,2-4,2</a:t>
                      </a:r>
                      <a:endParaRPr lang="el-GR" sz="2000" dirty="0"/>
                    </a:p>
                  </a:txBody>
                  <a:tcPr/>
                </a:tc>
              </a:tr>
              <a:tr h="414046">
                <a:tc>
                  <a:txBody>
                    <a:bodyPr/>
                    <a:lstStyle/>
                    <a:p>
                      <a:r>
                        <a:rPr lang="el-GR" sz="2000" dirty="0" smtClean="0"/>
                        <a:t>Βασεόφιλοι</a:t>
                      </a:r>
                      <a:r>
                        <a:rPr lang="el-GR" sz="2000" baseline="0" dirty="0" smtClean="0"/>
                        <a:t> νορμοβλάστες</a:t>
                      </a:r>
                      <a:endParaRPr lang="el-GR" sz="2000" dirty="0"/>
                    </a:p>
                  </a:txBody>
                  <a:tcPr/>
                </a:tc>
                <a:tc>
                  <a:txBody>
                    <a:bodyPr/>
                    <a:lstStyle/>
                    <a:p>
                      <a:pPr algn="ctr"/>
                      <a:r>
                        <a:rPr lang="el-GR" sz="2000" dirty="0" smtClean="0"/>
                        <a:t>1,6</a:t>
                      </a:r>
                      <a:endParaRPr lang="el-GR" sz="2000" dirty="0"/>
                    </a:p>
                  </a:txBody>
                  <a:tcPr/>
                </a:tc>
                <a:tc>
                  <a:txBody>
                    <a:bodyPr/>
                    <a:lstStyle/>
                    <a:p>
                      <a:pPr algn="ctr"/>
                      <a:r>
                        <a:rPr lang="el-GR" sz="2000" dirty="0" smtClean="0"/>
                        <a:t>0,25-4,8</a:t>
                      </a:r>
                      <a:endParaRPr lang="el-GR" sz="2000" dirty="0"/>
                    </a:p>
                  </a:txBody>
                  <a:tcPr/>
                </a:tc>
              </a:tr>
              <a:tr h="414046">
                <a:tc>
                  <a:txBody>
                    <a:bodyPr/>
                    <a:lstStyle/>
                    <a:p>
                      <a:r>
                        <a:rPr lang="el-GR" sz="2000" dirty="0" smtClean="0"/>
                        <a:t>Πολυχρωματόφιλοι μεγαλοβλάστες</a:t>
                      </a:r>
                      <a:endParaRPr lang="el-GR" sz="2000" dirty="0"/>
                    </a:p>
                  </a:txBody>
                  <a:tcPr/>
                </a:tc>
                <a:tc>
                  <a:txBody>
                    <a:bodyPr/>
                    <a:lstStyle/>
                    <a:p>
                      <a:pPr algn="ctr"/>
                      <a:r>
                        <a:rPr lang="el-GR" sz="2000" dirty="0" smtClean="0"/>
                        <a:t>10,4</a:t>
                      </a:r>
                      <a:endParaRPr lang="el-GR" sz="2000" dirty="0"/>
                    </a:p>
                  </a:txBody>
                  <a:tcPr/>
                </a:tc>
                <a:tc>
                  <a:txBody>
                    <a:bodyPr/>
                    <a:lstStyle/>
                    <a:p>
                      <a:pPr algn="ctr"/>
                      <a:r>
                        <a:rPr lang="el-GR" sz="2000" dirty="0" smtClean="0"/>
                        <a:t>3,5-20,5</a:t>
                      </a:r>
                      <a:endParaRPr lang="el-GR" sz="2000" dirty="0"/>
                    </a:p>
                  </a:txBody>
                  <a:tcPr/>
                </a:tc>
              </a:tr>
              <a:tr h="414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0" dirty="0" smtClean="0"/>
                        <a:t>Ορθρόχρωμοι </a:t>
                      </a:r>
                      <a:r>
                        <a:rPr lang="el-GR" sz="2000" dirty="0" smtClean="0"/>
                        <a:t>μεγαλοβλάστες</a:t>
                      </a:r>
                    </a:p>
                  </a:txBody>
                  <a:tcPr>
                    <a:noFill/>
                  </a:tcPr>
                </a:tc>
                <a:tc>
                  <a:txBody>
                    <a:bodyPr/>
                    <a:lstStyle/>
                    <a:p>
                      <a:pPr algn="ctr"/>
                      <a:r>
                        <a:rPr lang="el-GR" sz="2000" dirty="0" smtClean="0"/>
                        <a:t>6,4</a:t>
                      </a:r>
                      <a:endParaRPr lang="el-GR" sz="2000" dirty="0"/>
                    </a:p>
                  </a:txBody>
                  <a:tcPr>
                    <a:noFill/>
                  </a:tcPr>
                </a:tc>
                <a:tc>
                  <a:txBody>
                    <a:bodyPr/>
                    <a:lstStyle/>
                    <a:p>
                      <a:pPr algn="ctr"/>
                      <a:r>
                        <a:rPr lang="el-GR" sz="2000" dirty="0" smtClean="0"/>
                        <a:t>3-25</a:t>
                      </a:r>
                      <a:endParaRPr lang="el-GR" sz="2000" dirty="0"/>
                    </a:p>
                  </a:txBody>
                  <a:tcPr>
                    <a:noFill/>
                  </a:tcPr>
                </a:tc>
              </a:tr>
              <a:tr h="414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Προμεγαλοβλάστες</a:t>
                      </a:r>
                      <a:r>
                        <a:rPr lang="el-GR" sz="2000" baseline="0" dirty="0" smtClean="0"/>
                        <a:t> </a:t>
                      </a:r>
                      <a:endParaRPr lang="el-GR" sz="2000" dirty="0" smtClean="0"/>
                    </a:p>
                  </a:txBody>
                  <a:tcPr>
                    <a:noFill/>
                  </a:tcPr>
                </a:tc>
                <a:tc>
                  <a:txBody>
                    <a:bodyPr/>
                    <a:lstStyle/>
                    <a:p>
                      <a:pPr algn="ctr"/>
                      <a:r>
                        <a:rPr lang="el-GR" sz="2000" dirty="0" smtClean="0"/>
                        <a:t>0</a:t>
                      </a:r>
                      <a:endParaRPr lang="el-GR" sz="2000" dirty="0"/>
                    </a:p>
                  </a:txBody>
                  <a:tcPr>
                    <a:noFill/>
                  </a:tcPr>
                </a:tc>
                <a:tc>
                  <a:txBody>
                    <a:bodyPr/>
                    <a:lstStyle/>
                    <a:p>
                      <a:pPr algn="ctr"/>
                      <a:r>
                        <a:rPr lang="el-GR" sz="2000" dirty="0" smtClean="0"/>
                        <a:t>0</a:t>
                      </a:r>
                      <a:endParaRPr lang="el-GR" sz="2000" dirty="0"/>
                    </a:p>
                  </a:txBody>
                  <a:tcPr>
                    <a:noFill/>
                  </a:tcPr>
                </a:tc>
              </a:tr>
              <a:tr h="414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Βασεόφιλοι μεγαλοβλάστες</a:t>
                      </a:r>
                    </a:p>
                  </a:txBody>
                  <a:tcPr/>
                </a:tc>
                <a:tc>
                  <a:txBody>
                    <a:bodyPr/>
                    <a:lstStyle/>
                    <a:p>
                      <a:pPr algn="ctr"/>
                      <a:r>
                        <a:rPr lang="el-GR" sz="2000" dirty="0" smtClean="0"/>
                        <a:t>0</a:t>
                      </a:r>
                      <a:endParaRPr lang="el-GR" sz="2000" dirty="0"/>
                    </a:p>
                  </a:txBody>
                  <a:tcPr/>
                </a:tc>
                <a:tc>
                  <a:txBody>
                    <a:bodyPr/>
                    <a:lstStyle/>
                    <a:p>
                      <a:pPr algn="ctr"/>
                      <a:r>
                        <a:rPr lang="el-GR" sz="2000" dirty="0" smtClean="0"/>
                        <a:t>0</a:t>
                      </a:r>
                      <a:endParaRPr lang="el-GR" sz="2000" dirty="0"/>
                    </a:p>
                  </a:txBody>
                  <a:tcPr/>
                </a:tc>
              </a:tr>
              <a:tr h="414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Πολυχρωματόφιλοι μεγαλοβλάστες</a:t>
                      </a:r>
                    </a:p>
                  </a:txBody>
                  <a:tcPr/>
                </a:tc>
                <a:tc>
                  <a:txBody>
                    <a:bodyPr/>
                    <a:lstStyle/>
                    <a:p>
                      <a:pPr algn="ctr"/>
                      <a:r>
                        <a:rPr lang="el-GR" sz="2000" dirty="0" smtClean="0"/>
                        <a:t>0</a:t>
                      </a:r>
                      <a:endParaRPr lang="el-GR" sz="2000" dirty="0"/>
                    </a:p>
                  </a:txBody>
                  <a:tcPr/>
                </a:tc>
                <a:tc>
                  <a:txBody>
                    <a:bodyPr/>
                    <a:lstStyle/>
                    <a:p>
                      <a:pPr algn="ctr"/>
                      <a:r>
                        <a:rPr lang="el-GR" sz="2000" dirty="0" smtClean="0"/>
                        <a:t>0</a:t>
                      </a:r>
                      <a:endParaRPr lang="el-GR" sz="2000" dirty="0"/>
                    </a:p>
                  </a:txBody>
                  <a:tcPr/>
                </a:tc>
              </a:tr>
              <a:tr h="414046">
                <a:tc>
                  <a:txBody>
                    <a:bodyPr/>
                    <a:lstStyle/>
                    <a:p>
                      <a:r>
                        <a:rPr lang="el-GR" sz="2000" dirty="0" smtClean="0"/>
                        <a:t>Λόγος κυττάρων</a:t>
                      </a:r>
                      <a:r>
                        <a:rPr lang="el-GR" sz="2000" baseline="0" dirty="0" smtClean="0"/>
                        <a:t> μυελοειδούς προς κύτταρα της ερυθράς σειράς (λευκοκύτταρα προς εμπύρηνα ερυθροκύτταρα)</a:t>
                      </a:r>
                      <a:endParaRPr lang="el-GR" sz="2000" dirty="0"/>
                    </a:p>
                  </a:txBody>
                  <a:tcPr>
                    <a:solidFill>
                      <a:schemeClr val="bg1"/>
                    </a:solidFill>
                  </a:tcPr>
                </a:tc>
                <a:tc gridSpan="2">
                  <a:txBody>
                    <a:bodyPr/>
                    <a:lstStyle/>
                    <a:p>
                      <a:pPr algn="ctr"/>
                      <a:r>
                        <a:rPr lang="el-GR" sz="2000" dirty="0" smtClean="0"/>
                        <a:t>2:1-4:1</a:t>
                      </a:r>
                      <a:endParaRPr lang="el-GR" sz="2000" dirty="0"/>
                    </a:p>
                  </a:txBody>
                  <a:tcPr anchor="ctr"/>
                </a:tc>
                <a:tc hMerge="1">
                  <a:txBody>
                    <a:bodyPr/>
                    <a:lstStyle/>
                    <a:p>
                      <a:pPr algn="ctr"/>
                      <a:endParaRPr lang="el-GR" sz="2000" dirty="0"/>
                    </a:p>
                  </a:txBody>
                  <a:tcPr/>
                </a:tc>
              </a:tr>
            </a:tbl>
          </a:graphicData>
        </a:graphic>
      </p:graphicFrame>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03711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098" y="1465052"/>
            <a:ext cx="8229600" cy="1171860"/>
          </a:xfrm>
          <a:ln w="19050">
            <a:solidFill>
              <a:schemeClr val="accent5">
                <a:lumMod val="50000"/>
              </a:schemeClr>
            </a:solidFill>
          </a:ln>
        </p:spPr>
        <p:txBody>
          <a:bodyPr/>
          <a:lstStyle/>
          <a:p>
            <a:r>
              <a:rPr lang="el-GR" dirty="0" smtClean="0"/>
              <a:t>Αρθρικό υγρό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07490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Προσέγγιση του ασθενή</a:t>
            </a:r>
            <a:endParaRPr lang="el-GR" dirty="0"/>
          </a:p>
        </p:txBody>
      </p:sp>
      <p:sp>
        <p:nvSpPr>
          <p:cNvPr id="3" name="Θέση περιεχομένου 2"/>
          <p:cNvSpPr>
            <a:spLocks noGrp="1"/>
          </p:cNvSpPr>
          <p:nvPr>
            <p:ph idx="1"/>
          </p:nvPr>
        </p:nvSpPr>
        <p:spPr/>
        <p:txBody>
          <a:bodyPr/>
          <a:lstStyle/>
          <a:p>
            <a:r>
              <a:rPr lang="el-GR" dirty="0" smtClean="0"/>
              <a:t>Ιστορικό και κατάσταση ασθενή.</a:t>
            </a:r>
          </a:p>
          <a:p>
            <a:pPr lvl="1"/>
            <a:r>
              <a:rPr lang="el-GR" dirty="0" smtClean="0"/>
              <a:t>Προηγούμενο τραύμα ή χειρουργείο.</a:t>
            </a:r>
          </a:p>
          <a:p>
            <a:pPr lvl="1"/>
            <a:r>
              <a:rPr lang="el-GR" dirty="0" smtClean="0"/>
              <a:t>Ανοσοκαταστολή.</a:t>
            </a:r>
          </a:p>
          <a:p>
            <a:pPr lvl="1"/>
            <a:r>
              <a:rPr lang="el-GR" dirty="0" smtClean="0"/>
              <a:t>Προϋπάρχουσα βλάβη της άρθρωσης.</a:t>
            </a:r>
          </a:p>
          <a:p>
            <a:pPr lvl="1"/>
            <a:r>
              <a:rPr lang="el-GR" dirty="0" smtClean="0"/>
              <a:t>Χρήση ναρκωτικών ουσιών.</a:t>
            </a:r>
          </a:p>
          <a:p>
            <a:pPr lvl="1"/>
            <a:r>
              <a:rPr lang="el-GR" dirty="0" smtClean="0"/>
              <a:t>Ιστορικό υπόπτων προσφάτων σεξουαλικών επαφών.</a:t>
            </a:r>
          </a:p>
          <a:p>
            <a:pPr lvl="1"/>
            <a:r>
              <a:rPr lang="el-GR" dirty="0" smtClean="0"/>
              <a:t>Συμπτώματα από τένοντες.</a:t>
            </a:r>
          </a:p>
          <a:p>
            <a:pPr lvl="1"/>
            <a:r>
              <a:rPr lang="el-GR" dirty="0" smtClean="0"/>
              <a:t>Εμφάνιση εξανθημάτων.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7040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Τεχνική λήψης αρθρικού υγρού </a:t>
            </a:r>
            <a:r>
              <a:rPr lang="el-GR" sz="3200" b="0" dirty="0" smtClean="0"/>
              <a:t>1/2</a:t>
            </a:r>
            <a:endParaRPr lang="el-GR" sz="3200" b="0" dirty="0"/>
          </a:p>
        </p:txBody>
      </p:sp>
      <p:sp>
        <p:nvSpPr>
          <p:cNvPr id="3" name="Θέση περιεχομένου 2"/>
          <p:cNvSpPr>
            <a:spLocks noGrp="1"/>
          </p:cNvSpPr>
          <p:nvPr>
            <p:ph idx="1"/>
          </p:nvPr>
        </p:nvSpPr>
        <p:spPr>
          <a:xfrm>
            <a:off x="611560" y="1268760"/>
            <a:ext cx="4896544" cy="4968552"/>
          </a:xfrm>
        </p:spPr>
        <p:txBody>
          <a:bodyPr/>
          <a:lstStyle/>
          <a:p>
            <a:r>
              <a:rPr lang="el-GR" dirty="0" smtClean="0"/>
              <a:t>Σχολαστικός καθαρισμός της περιοχής λήψης με διάλυμα 10% ιωδιούχου ποδιδόνης και στη συνέχεια με 70% ισοπροπυλικής αλκοόλης.</a:t>
            </a:r>
          </a:p>
          <a:p>
            <a:r>
              <a:rPr lang="el-GR" dirty="0" smtClean="0"/>
              <a:t>Μόλις στεγνώσει η αλκοόλη γίνεται η αναρρόφηση του αρθρικού υγρού από ορθοπεδικό ιατρό.</a:t>
            </a:r>
          </a:p>
        </p:txBody>
      </p:sp>
      <p:pic>
        <p:nvPicPr>
          <p:cNvPr id="5"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29812" y="1412776"/>
            <a:ext cx="3369482" cy="3240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398049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Τεχνική λήψης αρθρικού υγρού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a:xfrm>
            <a:off x="683568" y="1268760"/>
            <a:ext cx="8352928" cy="5112568"/>
          </a:xfrm>
        </p:spPr>
        <p:txBody>
          <a:bodyPr>
            <a:normAutofit lnSpcReduction="10000"/>
          </a:bodyPr>
          <a:lstStyle/>
          <a:p>
            <a:r>
              <a:rPr lang="el-GR" dirty="0" smtClean="0"/>
              <a:t>2 </a:t>
            </a:r>
            <a:r>
              <a:rPr lang="en-US" dirty="0" smtClean="0"/>
              <a:t>ml</a:t>
            </a:r>
            <a:r>
              <a:rPr lang="el-GR" dirty="0" smtClean="0"/>
              <a:t> δείγματος σε σωληνάριο με αντιπηκτικό </a:t>
            </a:r>
            <a:r>
              <a:rPr lang="en-US" dirty="0" smtClean="0"/>
              <a:t>EDTA</a:t>
            </a:r>
            <a:r>
              <a:rPr lang="el-GR" dirty="0" smtClean="0"/>
              <a:t> για γενική εξέταση.</a:t>
            </a:r>
          </a:p>
          <a:p>
            <a:r>
              <a:rPr lang="el-GR" dirty="0" smtClean="0"/>
              <a:t>1</a:t>
            </a:r>
            <a:r>
              <a:rPr lang="en-US" dirty="0" smtClean="0"/>
              <a:t>ml</a:t>
            </a:r>
            <a:r>
              <a:rPr lang="el-GR" dirty="0" smtClean="0"/>
              <a:t> δείγματος για μικροβιολογικές εξετάσεις σε αποστειρωμένο σωληνάριο.</a:t>
            </a:r>
          </a:p>
          <a:p>
            <a:r>
              <a:rPr lang="el-GR" dirty="0" smtClean="0"/>
              <a:t>Άμεση μεταφορά του δείγματος στο εργαστήριο με το αντίστοιχο παραπεμπτικό.</a:t>
            </a:r>
          </a:p>
          <a:p>
            <a:pPr>
              <a:spcBef>
                <a:spcPts val="2400"/>
              </a:spcBef>
              <a:buFont typeface="Wingdings" panose="05000000000000000000" pitchFamily="2" charset="2"/>
              <a:buChar char="ü"/>
            </a:pPr>
            <a:r>
              <a:rPr lang="el-GR" sz="2200" dirty="0" smtClean="0"/>
              <a:t>Ο ασθενής είναι σε νηστεία 10-12 ώρες γιατί ταυτόχρονα με την λήψη αρθρικού υγρού πραγματοποιείται και λήψη αίματος για προσδιορισμό σακχάρου στο αρθρικό υγρό αλλά και στον ορό αίματος. Μετά την παρακέντηση παραμένει στο κρεβάτι μια ημέρα και δεν επιτελεί απότομες κινήσεις με την άρθρωση της παρακέντησης.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41310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Εργαστηριακές εξετάσεις </a:t>
            </a:r>
            <a:r>
              <a:rPr lang="el-GR" sz="3200" b="0" dirty="0" smtClean="0"/>
              <a:t>1/5</a:t>
            </a:r>
            <a:endParaRPr lang="el-GR" sz="3200" b="0" dirty="0"/>
          </a:p>
        </p:txBody>
      </p:sp>
      <p:sp>
        <p:nvSpPr>
          <p:cNvPr id="3" name="Θέση περιεχομένου 2"/>
          <p:cNvSpPr>
            <a:spLocks noGrp="1"/>
          </p:cNvSpPr>
          <p:nvPr>
            <p:ph idx="1"/>
          </p:nvPr>
        </p:nvSpPr>
        <p:spPr>
          <a:xfrm>
            <a:off x="861121" y="1196752"/>
            <a:ext cx="8280920" cy="4968552"/>
          </a:xfrm>
        </p:spPr>
        <p:txBody>
          <a:bodyPr>
            <a:noAutofit/>
          </a:bodyPr>
          <a:lstStyle/>
          <a:p>
            <a:r>
              <a:rPr lang="el-GR" sz="2300" b="1" dirty="0" smtClean="0"/>
              <a:t>Φυσικοί χαρακτήρες</a:t>
            </a:r>
          </a:p>
          <a:p>
            <a:pPr marL="355600" indent="0">
              <a:spcBef>
                <a:spcPts val="0"/>
              </a:spcBef>
              <a:buNone/>
            </a:pPr>
            <a:r>
              <a:rPr lang="el-GR" sz="2300" dirty="0" smtClean="0"/>
              <a:t>Όψη, χρώμα, γλοιότητα, θολερότητα, οπαλισμός και πηκτικότητα.</a:t>
            </a:r>
          </a:p>
          <a:p>
            <a:r>
              <a:rPr lang="el-GR" sz="2300" b="1" dirty="0" smtClean="0"/>
              <a:t>Εξετάσεις γλοιότητας</a:t>
            </a:r>
          </a:p>
          <a:p>
            <a:pPr marL="355600" indent="0">
              <a:spcBef>
                <a:spcPts val="0"/>
              </a:spcBef>
              <a:buNone/>
            </a:pPr>
            <a:r>
              <a:rPr lang="el-GR" sz="2300" dirty="0" smtClean="0"/>
              <a:t>Παρουσία υαλουρονικού οξέος το αρθρικό υγρό παρουσιάζει γλοιότητα, η οποία είναι ανάλογη με την παρουσία φλεγμονής (σηπτικής και μη).</a:t>
            </a:r>
          </a:p>
          <a:p>
            <a:r>
              <a:rPr lang="el-GR" sz="2300" b="1" dirty="0" smtClean="0"/>
              <a:t>Κυτταρολογικές εξετάσεις</a:t>
            </a:r>
          </a:p>
          <a:p>
            <a:pPr marL="355600" indent="0">
              <a:spcBef>
                <a:spcPts val="0"/>
              </a:spcBef>
              <a:buNone/>
            </a:pPr>
            <a:r>
              <a:rPr lang="el-GR" sz="2300" dirty="0" smtClean="0"/>
              <a:t>Φυσιολογικά υπάρχουν 60-200 κύτταρα/</a:t>
            </a:r>
            <a:r>
              <a:rPr lang="en-US" sz="2300" dirty="0" smtClean="0"/>
              <a:t>ml</a:t>
            </a:r>
            <a:r>
              <a:rPr lang="el-GR" sz="2300" dirty="0" smtClean="0"/>
              <a:t>. Το 5% είναι πολυμορφοπύρηνα, ενώ τα υπόλοιπα είναι μονοπύρηνα της λεμφικής σειράς, από τη μεμβράνη της άρθρωσης. Μεγάλη αύξηση κυττάρων παρατηρείται στις λοιμώδεις αρθρίτιδες (300.000/</a:t>
            </a:r>
            <a:r>
              <a:rPr lang="el-GR" sz="2300" dirty="0"/>
              <a:t>μ</a:t>
            </a:r>
            <a:r>
              <a:rPr lang="en-US" sz="2300" dirty="0" smtClean="0"/>
              <a:t>L</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499276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Εργαστηριακές εξετάσεις </a:t>
            </a:r>
            <a:r>
              <a:rPr lang="el-GR" sz="3200" b="0" dirty="0" smtClean="0"/>
              <a:t>2/5</a:t>
            </a:r>
            <a:endParaRPr lang="el-GR" sz="3200" b="0" dirty="0"/>
          </a:p>
        </p:txBody>
      </p:sp>
      <p:sp>
        <p:nvSpPr>
          <p:cNvPr id="3" name="Θέση περιεχομένου 2"/>
          <p:cNvSpPr>
            <a:spLocks noGrp="1"/>
          </p:cNvSpPr>
          <p:nvPr>
            <p:ph idx="1"/>
          </p:nvPr>
        </p:nvSpPr>
        <p:spPr>
          <a:xfrm>
            <a:off x="861121" y="1196752"/>
            <a:ext cx="8280920" cy="4968552"/>
          </a:xfrm>
        </p:spPr>
        <p:txBody>
          <a:bodyPr>
            <a:noAutofit/>
          </a:bodyPr>
          <a:lstStyle/>
          <a:p>
            <a:r>
              <a:rPr lang="el-GR" sz="2300" b="1" dirty="0" smtClean="0"/>
              <a:t>Αναζήτηση κρυστάλλων</a:t>
            </a:r>
          </a:p>
          <a:p>
            <a:pPr marL="355600" indent="0">
              <a:spcBef>
                <a:spcPts val="0"/>
              </a:spcBef>
              <a:buNone/>
            </a:pPr>
            <a:r>
              <a:rPr lang="el-GR" sz="2300" dirty="0" smtClean="0"/>
              <a:t>Φυσιολογικά δεν υπάρχουν κρύσταλλοι. Ύπαρξη τους είναι διαγνωστικό στοιχείο στην ουρική αρθρίτιδα και τη χονδρασβέστωση.</a:t>
            </a:r>
          </a:p>
          <a:p>
            <a:pPr marL="698500">
              <a:spcBef>
                <a:spcPts val="1000"/>
              </a:spcBef>
              <a:buFont typeface="Courier New" panose="02070309020205020404" pitchFamily="49" charset="0"/>
              <a:buChar char="o"/>
            </a:pPr>
            <a:r>
              <a:rPr lang="el-GR" sz="2300" dirty="0" smtClean="0"/>
              <a:t>Κρύσταλλοι ουρικού μονονατρίου.</a:t>
            </a:r>
          </a:p>
          <a:p>
            <a:pPr marL="698500">
              <a:spcBef>
                <a:spcPts val="1000"/>
              </a:spcBef>
              <a:buFont typeface="Courier New" panose="02070309020205020404" pitchFamily="49" charset="0"/>
              <a:buChar char="o"/>
            </a:pPr>
            <a:r>
              <a:rPr lang="el-GR" sz="2300" dirty="0" smtClean="0"/>
              <a:t>Κρύσταλλοι πυροφωσφωρικού ασβεστίου.</a:t>
            </a:r>
          </a:p>
          <a:p>
            <a:pPr marL="698500">
              <a:spcBef>
                <a:spcPts val="1000"/>
              </a:spcBef>
              <a:buFont typeface="Courier New" panose="02070309020205020404" pitchFamily="49" charset="0"/>
              <a:buChar char="o"/>
            </a:pPr>
            <a:r>
              <a:rPr lang="el-GR" sz="2300" dirty="0" smtClean="0"/>
              <a:t>Κρύσταλλοι χοληστερόλης.</a:t>
            </a:r>
          </a:p>
          <a:p>
            <a:pPr marL="698500">
              <a:spcBef>
                <a:spcPts val="1000"/>
              </a:spcBef>
              <a:buFont typeface="Courier New" panose="02070309020205020404" pitchFamily="49" charset="0"/>
              <a:buChar char="o"/>
            </a:pPr>
            <a:r>
              <a:rPr lang="el-GR" sz="2300" dirty="0" smtClean="0"/>
              <a:t>Κρύσταλλοι κορτικοστεροειδών.</a:t>
            </a:r>
          </a:p>
          <a:p>
            <a:pPr marL="698500">
              <a:spcBef>
                <a:spcPts val="1000"/>
              </a:spcBef>
              <a:buFont typeface="Courier New" panose="02070309020205020404" pitchFamily="49" charset="0"/>
              <a:buChar char="o"/>
            </a:pPr>
            <a:r>
              <a:rPr lang="el-GR" sz="2300" dirty="0" smtClean="0"/>
              <a:t>Κρύσταλλοι οξαλικού </a:t>
            </a:r>
            <a:r>
              <a:rPr lang="el-GR" sz="2300" dirty="0" smtClean="0"/>
              <a:t>ασβεστίου.</a:t>
            </a:r>
            <a:endParaRPr lang="el-GR" sz="2300" dirty="0" smtClean="0"/>
          </a:p>
          <a:p>
            <a:pPr marL="698500">
              <a:spcBef>
                <a:spcPts val="1000"/>
              </a:spcBef>
              <a:buFont typeface="Courier New" panose="02070309020205020404" pitchFamily="49" charset="0"/>
              <a:buChar char="o"/>
            </a:pPr>
            <a:r>
              <a:rPr lang="el-GR" sz="2300" dirty="0" smtClean="0"/>
              <a:t>Συντρίμμια κρυστάλλων.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732954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Εργαστηριακές εξετάσεις </a:t>
            </a:r>
            <a:r>
              <a:rPr lang="el-GR" sz="3200" b="0" dirty="0" smtClean="0"/>
              <a:t>3/5</a:t>
            </a:r>
            <a:endParaRPr lang="el-GR" sz="3200" b="0" dirty="0"/>
          </a:p>
        </p:txBody>
      </p:sp>
      <p:sp>
        <p:nvSpPr>
          <p:cNvPr id="3" name="Θέση περιεχομένου 2"/>
          <p:cNvSpPr>
            <a:spLocks noGrp="1"/>
          </p:cNvSpPr>
          <p:nvPr>
            <p:ph idx="1"/>
          </p:nvPr>
        </p:nvSpPr>
        <p:spPr>
          <a:xfrm>
            <a:off x="861121" y="1196752"/>
            <a:ext cx="8280920" cy="4968552"/>
          </a:xfrm>
        </p:spPr>
        <p:txBody>
          <a:bodyPr>
            <a:noAutofit/>
          </a:bodyPr>
          <a:lstStyle/>
          <a:p>
            <a:r>
              <a:rPr lang="el-GR" sz="2300" b="1" dirty="0" smtClean="0"/>
              <a:t>Βιοχημική εξέταση</a:t>
            </a:r>
          </a:p>
          <a:p>
            <a:pPr lvl="1"/>
            <a:r>
              <a:rPr lang="el-GR" sz="2300" dirty="0" smtClean="0"/>
              <a:t>Γλυκόζη.</a:t>
            </a:r>
          </a:p>
          <a:p>
            <a:pPr lvl="1"/>
            <a:r>
              <a:rPr lang="el-GR" sz="2300" dirty="0" smtClean="0"/>
              <a:t>Λευκώματα.</a:t>
            </a:r>
          </a:p>
          <a:p>
            <a:pPr lvl="1"/>
            <a:r>
              <a:rPr lang="el-GR" sz="2300" dirty="0" smtClean="0"/>
              <a:t>Γαλακτικό οξύ και αντίδραση (</a:t>
            </a:r>
            <a:r>
              <a:rPr lang="en-US" sz="2300" dirty="0" smtClean="0"/>
              <a:t>pH</a:t>
            </a:r>
            <a:r>
              <a:rPr lang="el-GR" sz="2300" dirty="0" smtClean="0"/>
              <a:t>).</a:t>
            </a:r>
          </a:p>
          <a:p>
            <a:pPr lvl="1"/>
            <a:r>
              <a:rPr lang="el-GR" sz="2300" dirty="0" smtClean="0"/>
              <a:t>Ένζυμα.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810407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5098" y="1465052"/>
            <a:ext cx="8229600" cy="1171860"/>
          </a:xfrm>
          <a:ln w="19050">
            <a:solidFill>
              <a:schemeClr val="accent5">
                <a:lumMod val="50000"/>
              </a:schemeClr>
            </a:solidFill>
          </a:ln>
        </p:spPr>
        <p:txBody>
          <a:bodyPr/>
          <a:lstStyle/>
          <a:p>
            <a:r>
              <a:rPr lang="el-GR" dirty="0" smtClean="0"/>
              <a:t>Μυελός των οστών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352828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Εργαστηριακές εξετάσεις </a:t>
            </a:r>
            <a:r>
              <a:rPr lang="el-GR" sz="3200" b="0" dirty="0" smtClean="0"/>
              <a:t>4/5</a:t>
            </a:r>
            <a:endParaRPr lang="el-GR" sz="3200" b="0" dirty="0"/>
          </a:p>
        </p:txBody>
      </p:sp>
      <p:sp>
        <p:nvSpPr>
          <p:cNvPr id="3" name="Θέση περιεχομένου 2"/>
          <p:cNvSpPr>
            <a:spLocks noGrp="1"/>
          </p:cNvSpPr>
          <p:nvPr>
            <p:ph idx="1"/>
          </p:nvPr>
        </p:nvSpPr>
        <p:spPr>
          <a:xfrm>
            <a:off x="861121" y="1196752"/>
            <a:ext cx="8280920" cy="4968552"/>
          </a:xfrm>
        </p:spPr>
        <p:txBody>
          <a:bodyPr>
            <a:noAutofit/>
          </a:bodyPr>
          <a:lstStyle/>
          <a:p>
            <a:r>
              <a:rPr lang="el-GR" sz="2300" b="1" dirty="0" smtClean="0"/>
              <a:t>Μικροβιολογική εξέταση</a:t>
            </a:r>
            <a:endParaRPr lang="el-GR" sz="2300" b="1" dirty="0"/>
          </a:p>
          <a:p>
            <a:pPr marL="355600" indent="0">
              <a:spcBef>
                <a:spcPts val="0"/>
              </a:spcBef>
              <a:buNone/>
            </a:pPr>
            <a:r>
              <a:rPr lang="el-GR" sz="2300" dirty="0" smtClean="0"/>
              <a:t>Το αρθρικό υγρό είναι στείρο μικροβίων. Τα συχνότερα βακτήρια στις σηπτικές αρθρίτιδες είναι ο κοαγκουλάση θετικός σταφυλόκοκκος και ο γονόκοκκος.</a:t>
            </a:r>
          </a:p>
          <a:p>
            <a:pPr marL="698500">
              <a:buFont typeface="Courier New" panose="02070309020205020404" pitchFamily="49" charset="0"/>
              <a:buChar char="o"/>
            </a:pPr>
            <a:r>
              <a:rPr lang="el-GR" sz="2300" dirty="0" smtClean="0"/>
              <a:t>Άμεσο παρασκεύασμα.</a:t>
            </a:r>
          </a:p>
          <a:p>
            <a:pPr marL="698500">
              <a:buFont typeface="Courier New" panose="02070309020205020404" pitchFamily="49" charset="0"/>
              <a:buChar char="o"/>
            </a:pPr>
            <a:r>
              <a:rPr lang="el-GR" sz="2300" dirty="0" smtClean="0"/>
              <a:t>Καλλιέργεια.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404522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Εργαστηριακές εξετάσεις </a:t>
            </a:r>
            <a:r>
              <a:rPr lang="el-GR" sz="3200" b="0" dirty="0" smtClean="0"/>
              <a:t>5/5</a:t>
            </a:r>
            <a:endParaRPr lang="el-GR" sz="3200" b="0" dirty="0"/>
          </a:p>
        </p:txBody>
      </p:sp>
      <p:sp>
        <p:nvSpPr>
          <p:cNvPr id="3" name="Θέση περιεχομένου 2"/>
          <p:cNvSpPr>
            <a:spLocks noGrp="1"/>
          </p:cNvSpPr>
          <p:nvPr>
            <p:ph idx="1"/>
          </p:nvPr>
        </p:nvSpPr>
        <p:spPr>
          <a:xfrm>
            <a:off x="861121" y="1196752"/>
            <a:ext cx="8280920" cy="4968552"/>
          </a:xfrm>
        </p:spPr>
        <p:txBody>
          <a:bodyPr>
            <a:noAutofit/>
          </a:bodyPr>
          <a:lstStyle/>
          <a:p>
            <a:r>
              <a:rPr lang="el-GR" sz="2300" b="1" dirty="0" smtClean="0"/>
              <a:t>Ανοσολογική εξέταση</a:t>
            </a:r>
          </a:p>
          <a:p>
            <a:pPr lvl="1"/>
            <a:r>
              <a:rPr lang="el-GR" sz="2300" dirty="0" smtClean="0"/>
              <a:t>Ανίχνευση ρευματοειδούς παράγοντα (</a:t>
            </a:r>
            <a:r>
              <a:rPr lang="en-US" sz="2300" dirty="0" smtClean="0"/>
              <a:t>Ra-test).</a:t>
            </a:r>
          </a:p>
          <a:p>
            <a:pPr lvl="1"/>
            <a:r>
              <a:rPr lang="el-GR" sz="2300" dirty="0" smtClean="0"/>
              <a:t>Προσδιορισμός στάθμης συμπληρώματος.</a:t>
            </a:r>
          </a:p>
          <a:p>
            <a:pPr lvl="1"/>
            <a:r>
              <a:rPr lang="el-GR" sz="2300" dirty="0" smtClean="0"/>
              <a:t>Παρουσία αντιπυρηνικών αντισωμάτων.</a:t>
            </a:r>
          </a:p>
          <a:p>
            <a:pPr lvl="1"/>
            <a:r>
              <a:rPr lang="el-GR" sz="2300" dirty="0" smtClean="0"/>
              <a:t>Ανοσοσυμπλέγματα.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415886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Αναστάσιος Κριεμπάρδης 2014. Αναστάσιος Κριεμπάρδης. «Τεχνικές λήψης βιολογικών </a:t>
            </a:r>
            <a:r>
              <a:rPr lang="el-GR" sz="2000" dirty="0" smtClean="0"/>
              <a:t>υλικών (Θ). </a:t>
            </a:r>
            <a:r>
              <a:rPr lang="el-GR" sz="2000" dirty="0" smtClean="0"/>
              <a:t>Ενότητα 6</a:t>
            </a:r>
            <a:r>
              <a:rPr lang="en-US" sz="2000" dirty="0" smtClean="0"/>
              <a:t>:</a:t>
            </a:r>
            <a:r>
              <a:rPr lang="el-GR" sz="2000" dirty="0" smtClean="0"/>
              <a:t> Μυελός των οστών – Αρθρικό υγρό».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99344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52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712968" cy="1008112"/>
          </a:xfrm>
        </p:spPr>
        <p:txBody>
          <a:bodyPr>
            <a:normAutofit fontScale="90000"/>
          </a:bodyPr>
          <a:lstStyle/>
          <a:p>
            <a:r>
              <a:rPr lang="el-GR" dirty="0" smtClean="0"/>
              <a:t>Οστεομυελική </a:t>
            </a:r>
            <a:r>
              <a:rPr lang="el-GR" dirty="0"/>
              <a:t>β</a:t>
            </a:r>
            <a:r>
              <a:rPr lang="el-GR" dirty="0" smtClean="0"/>
              <a:t>ιοψία – Αναρρόφηση </a:t>
            </a:r>
            <a:r>
              <a:rPr lang="el-GR" dirty="0" smtClean="0"/>
              <a:t>μυελού </a:t>
            </a:r>
            <a:r>
              <a:rPr lang="el-GR" dirty="0" smtClean="0"/>
              <a:t>των οστών</a:t>
            </a:r>
            <a:endParaRPr lang="el-GR" dirty="0"/>
          </a:p>
        </p:txBody>
      </p:sp>
      <p:sp>
        <p:nvSpPr>
          <p:cNvPr id="3" name="Θέση περιεχομένου 2"/>
          <p:cNvSpPr>
            <a:spLocks noGrp="1"/>
          </p:cNvSpPr>
          <p:nvPr>
            <p:ph idx="1"/>
          </p:nvPr>
        </p:nvSpPr>
        <p:spPr>
          <a:xfrm>
            <a:off x="611560" y="1412776"/>
            <a:ext cx="8075240" cy="4824536"/>
          </a:xfrm>
        </p:spPr>
        <p:txBody>
          <a:bodyPr/>
          <a:lstStyle/>
          <a:p>
            <a:r>
              <a:rPr lang="el-GR" dirty="0" smtClean="0"/>
              <a:t>Δείγμα λαμβάνεται με παρακέντηση ή βιοψία. Η απόφαση για λήψη μυελού γίνεται από :</a:t>
            </a:r>
          </a:p>
          <a:p>
            <a:pPr lvl="1"/>
            <a:r>
              <a:rPr lang="el-GR" dirty="0" smtClean="0"/>
              <a:t>Συνεκτίμηση της γενικής εξέτασης αίματος.</a:t>
            </a:r>
          </a:p>
          <a:p>
            <a:pPr lvl="1"/>
            <a:r>
              <a:rPr lang="el-GR" dirty="0" smtClean="0"/>
              <a:t>Της κλινικής κατάστασης του ασθενή.</a:t>
            </a:r>
          </a:p>
          <a:p>
            <a:pPr lvl="1"/>
            <a:r>
              <a:rPr lang="el-GR" dirty="0" smtClean="0"/>
              <a:t>Της μικροσκοπικής μελέτης του αίματος.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0023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Θέση παρακέντησης</a:t>
            </a:r>
            <a:endParaRPr lang="el-GR" dirty="0"/>
          </a:p>
        </p:txBody>
      </p:sp>
      <p:sp>
        <p:nvSpPr>
          <p:cNvPr id="3" name="Θέση περιεχομένου 2"/>
          <p:cNvSpPr>
            <a:spLocks noGrp="1"/>
          </p:cNvSpPr>
          <p:nvPr>
            <p:ph idx="1"/>
          </p:nvPr>
        </p:nvSpPr>
        <p:spPr/>
        <p:txBody>
          <a:bodyPr/>
          <a:lstStyle/>
          <a:p>
            <a:r>
              <a:rPr lang="el-GR" dirty="0" smtClean="0"/>
              <a:t>Λαγόνιος ακρολοφία.</a:t>
            </a:r>
          </a:p>
          <a:p>
            <a:pPr marL="355600" indent="0">
              <a:spcBef>
                <a:spcPts val="0"/>
              </a:spcBef>
              <a:buNone/>
            </a:pPr>
            <a:r>
              <a:rPr lang="el-GR" dirty="0" smtClean="0"/>
              <a:t>Η οπίσθια λαγόνιος άκανθα ή ακρολοφία προτιμάται γιατί είναι εύκολο σημείο για παρακέντηση, είναι ασφαλές, ενώ έχει καλή κυτταροβριθεία ακόμη και σε ηλικιωμένα άτομα.</a:t>
            </a:r>
          </a:p>
          <a:p>
            <a:r>
              <a:rPr lang="el-GR" dirty="0" smtClean="0"/>
              <a:t>Εναλλακτικά επιλέγεται η πρόσθια λαγόνιος άκανθα, το στέρνο, οι ακανθώδεις αποφύσεις των σπονδύλων(Θ</a:t>
            </a:r>
            <a:r>
              <a:rPr lang="el-GR" baseline="30000" dirty="0" smtClean="0"/>
              <a:t>10</a:t>
            </a:r>
            <a:r>
              <a:rPr lang="el-GR" dirty="0" smtClean="0"/>
              <a:t> έως τον Ο</a:t>
            </a:r>
            <a:r>
              <a:rPr lang="el-GR" baseline="30000" dirty="0" smtClean="0"/>
              <a:t>4</a:t>
            </a:r>
            <a:r>
              <a:rPr lang="el-GR" dirty="0" smtClean="0"/>
              <a:t>) και οι πλευρές.</a:t>
            </a:r>
          </a:p>
          <a:p>
            <a:r>
              <a:rPr lang="el-GR" dirty="0" smtClean="0"/>
              <a:t>Στα παιδιά επιλέγεται η κνήμη.</a:t>
            </a:r>
            <a:endParaRPr lang="el-GR" dirty="0"/>
          </a:p>
        </p:txBody>
      </p:sp>
      <p:pic>
        <p:nvPicPr>
          <p:cNvPr id="5" name="Picture 12" descr="βιοψία μυελού των οστών"/>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4005064"/>
            <a:ext cx="3476501" cy="22748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1"/>
          <p:cNvSpPr/>
          <p:nvPr/>
        </p:nvSpPr>
        <p:spPr>
          <a:xfrm>
            <a:off x="5631015" y="6293176"/>
            <a:ext cx="265461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Bone marrow </a:t>
            </a:r>
            <a:r>
              <a:rPr lang="en-US" sz="1200" dirty="0" smtClean="0">
                <a:latin typeface="+mn-lt"/>
                <a:hlinkClick r:id="rId4"/>
              </a:rPr>
              <a:t>biopsy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AxelBoldt"/>
              </a:rPr>
              <a:t>AxelBoldt</a:t>
            </a:r>
            <a:r>
              <a:rPr lang="el-GR" sz="1200" dirty="0" smtClean="0">
                <a:latin typeface="+mn-lt"/>
              </a:rPr>
              <a:t> </a:t>
            </a:r>
            <a:r>
              <a:rPr lang="el-GR" sz="1200" dirty="0">
                <a:solidFill>
                  <a:prstClr val="black">
                    <a:lumMod val="75000"/>
                    <a:lumOff val="25000"/>
                  </a:prst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02949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Τεχνική λήψης </a:t>
            </a:r>
            <a:r>
              <a:rPr lang="el-GR" sz="3200" b="0" dirty="0" smtClean="0"/>
              <a:t>1/3</a:t>
            </a:r>
            <a:endParaRPr lang="el-GR" sz="3200" b="0" dirty="0"/>
          </a:p>
        </p:txBody>
      </p:sp>
      <p:sp>
        <p:nvSpPr>
          <p:cNvPr id="3" name="Θέση περιεχομένου 2"/>
          <p:cNvSpPr>
            <a:spLocks noGrp="1"/>
          </p:cNvSpPr>
          <p:nvPr>
            <p:ph idx="1"/>
          </p:nvPr>
        </p:nvSpPr>
        <p:spPr/>
        <p:txBody>
          <a:bodyPr/>
          <a:lstStyle/>
          <a:p>
            <a:pPr>
              <a:spcBef>
                <a:spcPts val="1000"/>
              </a:spcBef>
            </a:pPr>
            <a:r>
              <a:rPr lang="el-GR" b="1" dirty="0" smtClean="0"/>
              <a:t>Υλικά </a:t>
            </a:r>
          </a:p>
          <a:p>
            <a:pPr lvl="1">
              <a:spcBef>
                <a:spcPts val="1000"/>
              </a:spcBef>
            </a:pPr>
            <a:r>
              <a:rPr lang="el-GR" dirty="0" smtClean="0"/>
              <a:t>Βελόνες.</a:t>
            </a:r>
          </a:p>
          <a:p>
            <a:pPr lvl="1">
              <a:spcBef>
                <a:spcPts val="1000"/>
              </a:spcBef>
            </a:pPr>
            <a:r>
              <a:rPr lang="el-GR" dirty="0" smtClean="0"/>
              <a:t>Σύριγγες.</a:t>
            </a:r>
          </a:p>
          <a:p>
            <a:pPr lvl="1">
              <a:spcBef>
                <a:spcPts val="1000"/>
              </a:spcBef>
            </a:pPr>
            <a:r>
              <a:rPr lang="el-GR" dirty="0" smtClean="0"/>
              <a:t>Σωληνάρια.</a:t>
            </a:r>
          </a:p>
          <a:p>
            <a:pPr lvl="1">
              <a:spcBef>
                <a:spcPts val="1000"/>
              </a:spcBef>
            </a:pPr>
            <a:r>
              <a:rPr lang="el-GR" dirty="0" smtClean="0"/>
              <a:t>Αντικειμενοφόρες πλάκες.</a:t>
            </a:r>
          </a:p>
          <a:p>
            <a:pPr lvl="1">
              <a:spcBef>
                <a:spcPts val="1000"/>
              </a:spcBef>
            </a:pPr>
            <a:r>
              <a:rPr lang="el-GR" dirty="0" smtClean="0"/>
              <a:t>Τοπικό αναισθητικό.</a:t>
            </a:r>
          </a:p>
          <a:p>
            <a:pPr lvl="1">
              <a:spcBef>
                <a:spcPts val="1000"/>
              </a:spcBef>
            </a:pPr>
            <a:r>
              <a:rPr lang="el-GR" dirty="0" smtClean="0"/>
              <a:t>Αποστειρωμένες γάζες.</a:t>
            </a:r>
          </a:p>
          <a:p>
            <a:pPr lvl="1">
              <a:spcBef>
                <a:spcPts val="1000"/>
              </a:spcBef>
            </a:pPr>
            <a:r>
              <a:rPr lang="el-GR" dirty="0" smtClean="0"/>
              <a:t>Αντισηπτικό.</a:t>
            </a:r>
          </a:p>
          <a:p>
            <a:pPr lvl="1">
              <a:spcBef>
                <a:spcPts val="1000"/>
              </a:spcBef>
            </a:pPr>
            <a:r>
              <a:rPr lang="el-GR" dirty="0" smtClean="0"/>
              <a:t>Μονιμοποιητικό διάλυμα.</a:t>
            </a:r>
          </a:p>
        </p:txBody>
      </p:sp>
      <p:pic>
        <p:nvPicPr>
          <p:cNvPr id="5" name="Picture 10" descr="υλικά αντισηψία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1628800"/>
            <a:ext cx="3602980" cy="32597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98420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Τεχνική λήψης </a:t>
            </a:r>
            <a:r>
              <a:rPr lang="el-GR" sz="3200" b="0" dirty="0" smtClean="0"/>
              <a:t>2/3</a:t>
            </a:r>
            <a:endParaRPr lang="el-GR" sz="3200" b="0" dirty="0"/>
          </a:p>
        </p:txBody>
      </p:sp>
      <p:sp>
        <p:nvSpPr>
          <p:cNvPr id="3" name="Θέση περιεχομένου 2"/>
          <p:cNvSpPr>
            <a:spLocks noGrp="1"/>
          </p:cNvSpPr>
          <p:nvPr>
            <p:ph idx="1"/>
          </p:nvPr>
        </p:nvSpPr>
        <p:spPr>
          <a:xfrm>
            <a:off x="539552" y="1124744"/>
            <a:ext cx="8640960" cy="5112568"/>
          </a:xfrm>
        </p:spPr>
        <p:txBody>
          <a:bodyPr>
            <a:normAutofit fontScale="92500"/>
          </a:bodyPr>
          <a:lstStyle/>
          <a:p>
            <a:pPr>
              <a:spcBef>
                <a:spcPts val="1000"/>
              </a:spcBef>
            </a:pPr>
            <a:r>
              <a:rPr lang="el-GR" b="1" dirty="0" smtClean="0"/>
              <a:t>Διαδικασία</a:t>
            </a:r>
          </a:p>
          <a:p>
            <a:pPr lvl="1">
              <a:spcBef>
                <a:spcPts val="1000"/>
              </a:spcBef>
            </a:pPr>
            <a:r>
              <a:rPr lang="el-GR" dirty="0" smtClean="0"/>
              <a:t>Καλή αντισηψία της περιοχής με ιωδιούχο οινόπνευμα.</a:t>
            </a:r>
          </a:p>
          <a:p>
            <a:pPr lvl="1">
              <a:spcBef>
                <a:spcPts val="1000"/>
              </a:spcBef>
            </a:pPr>
            <a:r>
              <a:rPr lang="el-GR" dirty="0" smtClean="0"/>
              <a:t>Εισάγεται μια βραχεία, άκαμπτη και οξύαιχμη βελόνα παρακέντησης μέσω του περιόστεου στην κοιλότητα του μυελού.</a:t>
            </a:r>
          </a:p>
          <a:p>
            <a:pPr lvl="1">
              <a:spcBef>
                <a:spcPts val="1000"/>
              </a:spcBef>
            </a:pPr>
            <a:r>
              <a:rPr lang="el-GR" dirty="0" smtClean="0"/>
              <a:t>Αναρροφώνται περίπου 0,2-0,</a:t>
            </a:r>
            <a:r>
              <a:rPr lang="en-US" dirty="0" smtClean="0"/>
              <a:t>5ml </a:t>
            </a:r>
            <a:r>
              <a:rPr lang="el-GR" dirty="0" smtClean="0"/>
              <a:t>μυελού.</a:t>
            </a:r>
          </a:p>
          <a:p>
            <a:pPr lvl="1">
              <a:spcBef>
                <a:spcPts val="1000"/>
              </a:spcBef>
            </a:pPr>
            <a:r>
              <a:rPr lang="el-GR" dirty="0" smtClean="0"/>
              <a:t>Όταν η βελόνα εισαχθεί στο μυελό των οστών ο ασθενής συνήθως αισθάνεται αίσθημα πίεσης.</a:t>
            </a:r>
          </a:p>
          <a:p>
            <a:pPr lvl="1">
              <a:spcBef>
                <a:spcPts val="1000"/>
              </a:spcBef>
            </a:pPr>
            <a:r>
              <a:rPr lang="el-GR" dirty="0" smtClean="0"/>
              <a:t>Μέτρια δυσφορία όταν η λήψη γίνεται από τη λαγόνιο ακρολοφία.</a:t>
            </a:r>
          </a:p>
          <a:p>
            <a:pPr lvl="1">
              <a:spcBef>
                <a:spcPts val="1000"/>
              </a:spcBef>
            </a:pPr>
            <a:r>
              <a:rPr lang="el-GR" dirty="0" smtClean="0"/>
              <a:t>Η βελόνα περιστρέφεται ωρολογιακά και ανιωρολογιακά πολλές φορές μέχρι να αποσπαστεί το δείγμα.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63229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Τεχνική λήψης </a:t>
            </a:r>
            <a:r>
              <a:rPr lang="el-GR" sz="3200" b="0" dirty="0" smtClean="0">
                <a:solidFill>
                  <a:prstClr val="black"/>
                </a:solidFill>
              </a:rPr>
              <a:t>3/3</a:t>
            </a:r>
            <a:endParaRPr lang="el-GR" dirty="0"/>
          </a:p>
        </p:txBody>
      </p:sp>
      <p:pic>
        <p:nvPicPr>
          <p:cNvPr id="6" name="Picture 4" descr="βελόνα παρακέντηση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5103" y="2073759"/>
            <a:ext cx="4940288" cy="2241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0" descr="βασικοί τύποι βελόνας παρακέντησης με οδηγό."/>
          <p:cNvPicPr>
            <a:picLocks noChangeAspect="1" noChangeArrowheads="1"/>
          </p:cNvPicPr>
          <p:nvPr/>
        </p:nvPicPr>
        <p:blipFill>
          <a:blip r:embed="rId3" cstate="email">
            <a:extLst>
              <a:ext uri="{28A0092B-C50C-407E-A947-70E740481C1C}">
                <a14:useLocalDpi xmlns:a14="http://schemas.microsoft.com/office/drawing/2010/main"/>
              </a:ext>
            </a:extLst>
          </a:blip>
          <a:srcRect l="3569" r="6413" b="13600"/>
          <a:stretch>
            <a:fillRect/>
          </a:stretch>
        </p:blipFill>
        <p:spPr bwMode="auto">
          <a:xfrm>
            <a:off x="827584" y="1916832"/>
            <a:ext cx="2933659" cy="25551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56933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Επιπλοκές </a:t>
            </a:r>
            <a:endParaRPr lang="el-GR" dirty="0"/>
          </a:p>
        </p:txBody>
      </p:sp>
      <p:sp>
        <p:nvSpPr>
          <p:cNvPr id="3" name="Θέση περιεχομένου 2"/>
          <p:cNvSpPr>
            <a:spLocks noGrp="1"/>
          </p:cNvSpPr>
          <p:nvPr>
            <p:ph idx="1"/>
          </p:nvPr>
        </p:nvSpPr>
        <p:spPr/>
        <p:txBody>
          <a:bodyPr/>
          <a:lstStyle/>
          <a:p>
            <a:r>
              <a:rPr lang="el-GR" dirty="0" smtClean="0"/>
              <a:t>Αιμορραγία.</a:t>
            </a:r>
          </a:p>
          <a:p>
            <a:r>
              <a:rPr lang="el-GR" dirty="0" smtClean="0"/>
              <a:t>Κατάγματα στέρνου.</a:t>
            </a:r>
          </a:p>
          <a:p>
            <a:r>
              <a:rPr lang="el-GR" dirty="0" smtClean="0"/>
              <a:t>Ομυελίτιδα ή τραυματισμός της καρδιάς σπάνια.</a:t>
            </a:r>
          </a:p>
          <a:p>
            <a:r>
              <a:rPr lang="el-GR" dirty="0" smtClean="0"/>
              <a:t>Συνιστάται στον ασθενή να αναφέρει αμέσως πυρετό, πονοκέφαλο, ασυνήθιστο πόνο, ερυθρότητα ή πύον στο σημείο παρακέντησης. Σπάνια παρατηρούνται όψιμες λοιμώξεις μετά την παρακέντηση. Ο συνεχιζόμενος πόνος μετά από 3-4 ημέρες πιθανόν να υποδηλώνει κάταγμα και δεν πρέπει να επικαλύπτεται από αναλγητικά.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503028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Διαγνωστική αξία</a:t>
            </a:r>
            <a:endParaRPr lang="el-GR" dirty="0"/>
          </a:p>
        </p:txBody>
      </p:sp>
      <p:sp>
        <p:nvSpPr>
          <p:cNvPr id="3" name="Θέση περιεχομένου 2"/>
          <p:cNvSpPr>
            <a:spLocks noGrp="1"/>
          </p:cNvSpPr>
          <p:nvPr>
            <p:ph idx="1"/>
          </p:nvPr>
        </p:nvSpPr>
        <p:spPr>
          <a:xfrm>
            <a:off x="827584" y="1268760"/>
            <a:ext cx="8003232" cy="4968552"/>
          </a:xfrm>
        </p:spPr>
        <p:txBody>
          <a:bodyPr/>
          <a:lstStyle/>
          <a:p>
            <a:r>
              <a:rPr lang="el-GR" dirty="0" smtClean="0"/>
              <a:t>Μορφολογική εξέταση χρωσμένου επιχρίσματος.</a:t>
            </a:r>
          </a:p>
          <a:p>
            <a:r>
              <a:rPr lang="el-GR" dirty="0" smtClean="0"/>
              <a:t>Κυτταροχημεία.</a:t>
            </a:r>
          </a:p>
          <a:p>
            <a:r>
              <a:rPr lang="el-GR" dirty="0" smtClean="0"/>
              <a:t>Καλλιέργεια για μικροοργανισμούς.</a:t>
            </a:r>
          </a:p>
          <a:p>
            <a:r>
              <a:rPr lang="el-GR" dirty="0" smtClean="0"/>
              <a:t>Ιστολογική εξέταση χρωσμένων τομών.</a:t>
            </a:r>
          </a:p>
          <a:p>
            <a:r>
              <a:rPr lang="el-GR" dirty="0" smtClean="0"/>
              <a:t>Ανοσοϊστοχημεία.</a:t>
            </a:r>
          </a:p>
          <a:p>
            <a:r>
              <a:rPr lang="el-GR" dirty="0" smtClean="0"/>
              <a:t>Ανάλυση κυτταρικών δεικτών με κυτταρομετρία ροής.</a:t>
            </a:r>
          </a:p>
          <a:p>
            <a:r>
              <a:rPr lang="el-GR" dirty="0" smtClean="0"/>
              <a:t>Κυτταρογενετική μελέτη.</a:t>
            </a:r>
          </a:p>
          <a:p>
            <a:r>
              <a:rPr lang="el-GR" dirty="0" smtClean="0"/>
              <a:t>Καλλιέργεια κυττάρων.</a:t>
            </a:r>
          </a:p>
          <a:p>
            <a:r>
              <a:rPr lang="el-GR" dirty="0" smtClean="0"/>
              <a:t>Μελέτη για αναδιάταξη ή μετάθεση γονιδίων.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863323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1">
  <a:themeElements>
    <a:clrScheme name="Προσαρμοσμένο 1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266</TotalTime>
  <Words>1417</Words>
  <Application>Microsoft Office PowerPoint</Application>
  <PresentationFormat>Προβολή στην οθόνη (4:3)</PresentationFormat>
  <Paragraphs>274</Paragraphs>
  <Slides>28</Slides>
  <Notes>10</Notes>
  <HiddenSlides>0</HiddenSlides>
  <MMClips>0</MMClips>
  <ScaleCrop>false</ScaleCrop>
  <HeadingPairs>
    <vt:vector size="4" baseType="variant">
      <vt:variant>
        <vt:lpstr>Θέμα</vt:lpstr>
      </vt:variant>
      <vt:variant>
        <vt:i4>4</vt:i4>
      </vt:variant>
      <vt:variant>
        <vt:lpstr>Τίτλοι διαφανειών</vt:lpstr>
      </vt:variant>
      <vt:variant>
        <vt:i4>28</vt:i4>
      </vt:variant>
    </vt:vector>
  </HeadingPairs>
  <TitlesOfParts>
    <vt:vector size="32" baseType="lpstr">
      <vt:lpstr>OC_template1</vt:lpstr>
      <vt:lpstr>1_OC_template_updated</vt:lpstr>
      <vt:lpstr>2_OC_template_updated</vt:lpstr>
      <vt:lpstr>OC_template_updated</vt:lpstr>
      <vt:lpstr>Τεχνικές Λήψης Βιολογικών Υλικών (Θ)</vt:lpstr>
      <vt:lpstr>Μυελός των οστών</vt:lpstr>
      <vt:lpstr>Οστεομυελική βιοψία – Αναρρόφηση μυελού των οστών</vt:lpstr>
      <vt:lpstr>Θέση παρακέντησης</vt:lpstr>
      <vt:lpstr>Τεχνική λήψης 1/3</vt:lpstr>
      <vt:lpstr>Τεχνική λήψης 2/3</vt:lpstr>
      <vt:lpstr>Τεχνική λήψης 3/3</vt:lpstr>
      <vt:lpstr>Επιπλοκές </vt:lpstr>
      <vt:lpstr>Διαγνωστική αξία</vt:lpstr>
      <vt:lpstr>Χαρακτηριστικά φυσιολογικού μυελογράμματος 1/3</vt:lpstr>
      <vt:lpstr>Χαρακτηριστικά φυσιολογικού μυελογράμματος 2/3</vt:lpstr>
      <vt:lpstr>Χαρακτηριστικά φυσιολογικού μυελογράμματος 3/3</vt:lpstr>
      <vt:lpstr>Αρθρικό υγρό</vt:lpstr>
      <vt:lpstr>Προσέγγιση του ασθενή</vt:lpstr>
      <vt:lpstr>Τεχνική λήψης αρθρικού υγρού 1/2</vt:lpstr>
      <vt:lpstr>Τεχνική λήψης αρθρικού υγρού 2/2</vt:lpstr>
      <vt:lpstr>Εργαστηριακές εξετάσεις 1/5</vt:lpstr>
      <vt:lpstr>Εργαστηριακές εξετάσεις 2/5</vt:lpstr>
      <vt:lpstr>Εργαστηριακές εξετάσεις 3/5</vt:lpstr>
      <vt:lpstr>Εργαστηριακές εξετάσεις 4/5</vt:lpstr>
      <vt:lpstr>Εργαστηριακές εξετάσεις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dc:title>
  <dc:creator>opencourses@teiath.gr</dc:creator>
  <cp:lastModifiedBy>natasakar new</cp:lastModifiedBy>
  <cp:revision>30</cp:revision>
  <dcterms:created xsi:type="dcterms:W3CDTF">2014-05-19T06:34:23Z</dcterms:created>
  <dcterms:modified xsi:type="dcterms:W3CDTF">2015-02-27T14:38:16Z</dcterms:modified>
</cp:coreProperties>
</file>