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301"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2" r:id="rId19"/>
    <p:sldId id="303" r:id="rId20"/>
    <p:sldId id="304" r:id="rId21"/>
    <p:sldId id="308" r:id="rId22"/>
    <p:sldId id="309" r:id="rId23"/>
    <p:sldId id="310" r:id="rId24"/>
    <p:sldId id="307" r:id="rId25"/>
    <p:sldId id="31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4077"/>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3321611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418852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100461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16524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285824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2729183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262112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315871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236526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12097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351190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215582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136713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804435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10936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07935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194827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888534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233908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956484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814799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924055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4077"/>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57025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28408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3600" b="1" i="0" u="none" strike="noStrike" kern="0" cap="none" spc="0" normalizeH="0" baseline="0" noProof="0" dirty="0" smtClean="0">
                <a:ln>
                  <a:noFill/>
                </a:ln>
                <a:solidFill>
                  <a:prstClr val="black"/>
                </a:solidFill>
                <a:effectLst/>
                <a:uLnTx/>
                <a:uFillTx/>
                <a:latin typeface="Calibri"/>
              </a:rPr>
              <a:t>Ακίνητη Προσθετική Ι</a:t>
            </a:r>
            <a:r>
              <a:rPr kumimoji="0" lang="en-US" sz="3600" b="1" i="0" u="none" strike="noStrike" kern="0" cap="none" spc="0" normalizeH="0" baseline="0" noProof="0" dirty="0" smtClean="0">
                <a:ln>
                  <a:noFill/>
                </a:ln>
                <a:solidFill>
                  <a:prstClr val="black"/>
                </a:solidFill>
                <a:effectLst/>
                <a:uLnTx/>
                <a:uFillTx/>
                <a:latin typeface="Calibri"/>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Autofit/>
          </a:bodyPr>
          <a:lstStyle/>
          <a:p>
            <a:pPr fontAlgn="auto">
              <a:spcAft>
                <a:spcPts val="1200"/>
              </a:spcAft>
            </a:pPr>
            <a:r>
              <a:rPr lang="el-GR" sz="2400" b="1" dirty="0" smtClean="0"/>
              <a:t>Ενότητα 12</a:t>
            </a:r>
            <a:r>
              <a:rPr lang="el-GR" sz="2400" dirty="0" smtClean="0"/>
              <a:t>:</a:t>
            </a:r>
            <a:r>
              <a:rPr lang="en-US" sz="2400" dirty="0" smtClean="0"/>
              <a:t> </a:t>
            </a:r>
            <a:r>
              <a:rPr lang="el-GR" sz="2400" dirty="0">
                <a:solidFill>
                  <a:sysClr val="windowText" lastClr="000000"/>
                </a:solidFill>
              </a:rPr>
              <a:t>Τηλεσκοπικές Στεφάνες και </a:t>
            </a:r>
            <a:r>
              <a:rPr lang="el-GR" sz="2400" dirty="0" smtClean="0">
                <a:solidFill>
                  <a:sysClr val="windowText" lastClr="000000"/>
                </a:solidFill>
              </a:rPr>
              <a:t>Γέφυρες</a:t>
            </a:r>
            <a:r>
              <a:rPr lang="en-US" sz="2400" dirty="0" smtClean="0">
                <a:solidFill>
                  <a:sysClr val="windowText" lastClr="000000"/>
                </a:solidFill>
              </a:rPr>
              <a:t> (</a:t>
            </a:r>
            <a:r>
              <a:rPr lang="el-GR" sz="2400" dirty="0" smtClean="0">
                <a:solidFill>
                  <a:sysClr val="windowText" lastClr="000000"/>
                </a:solidFill>
              </a:rPr>
              <a:t>β’ μέρος)</a:t>
            </a:r>
            <a:endParaRPr lang="el-GR" sz="2400" dirty="0">
              <a:solidFill>
                <a:sysClr val="windowText" lastClr="000000"/>
              </a:solidFill>
            </a:endParaRPr>
          </a:p>
          <a:p>
            <a:pPr fontAlgn="auto">
              <a:spcAft>
                <a:spcPts val="0"/>
              </a:spcAft>
            </a:pPr>
            <a:r>
              <a:rPr lang="el-GR" sz="2200" dirty="0" smtClean="0">
                <a:solidFill>
                  <a:sysClr val="windowText" lastClr="000000"/>
                </a:solidFill>
              </a:rPr>
              <a:t>Αριστείδης </a:t>
            </a:r>
            <a:r>
              <a:rPr lang="el-GR" sz="2200" dirty="0">
                <a:solidFill>
                  <a:sysClr val="windowText" lastClr="000000"/>
                </a:solidFill>
              </a:rPr>
              <a:t>Γαλιατσάτος</a:t>
            </a:r>
          </a:p>
          <a:p>
            <a:pPr fontAlgn="auto">
              <a:spcAft>
                <a:spcPts val="0"/>
              </a:spcAft>
            </a:pPr>
            <a:r>
              <a:rPr lang="en-US" sz="2200" dirty="0">
                <a:solidFill>
                  <a:sysClr val="windowText" lastClr="000000"/>
                </a:solidFill>
              </a:rPr>
              <a:t>DDs, Dr Dent. </a:t>
            </a:r>
            <a:r>
              <a:rPr lang="el-GR" sz="2200" dirty="0">
                <a:solidFill>
                  <a:sysClr val="windowText" lastClr="000000"/>
                </a:solidFill>
              </a:rPr>
              <a:t>Επίκουρος  Καθηγητής ΤΕΙ Αθήνας</a:t>
            </a:r>
          </a:p>
          <a:p>
            <a:pPr fontAlgn="auto">
              <a:spcAft>
                <a:spcPts val="0"/>
              </a:spcAft>
            </a:pPr>
            <a:r>
              <a:rPr lang="el-GR" sz="2200" dirty="0">
                <a:solidFill>
                  <a:sysClr val="windowText" lastClr="000000"/>
                </a:solidFill>
              </a:rPr>
              <a:t>Τμήμα Οδοντικής Τεχνολογίας</a:t>
            </a:r>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14404673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05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08720"/>
          </a:xfrm>
        </p:spPr>
        <p:txBody>
          <a:bodyPr/>
          <a:lstStyle/>
          <a:p>
            <a:r>
              <a:rPr lang="el-GR" dirty="0"/>
              <a:t>Στάδια κατασκευής </a:t>
            </a:r>
            <a:r>
              <a:rPr lang="el-GR" sz="3200" b="0" dirty="0" smtClean="0"/>
              <a:t>(7 </a:t>
            </a:r>
            <a:r>
              <a:rPr lang="el-GR" sz="3200" b="0" dirty="0"/>
              <a:t>από 13</a:t>
            </a:r>
            <a:r>
              <a:rPr lang="el-GR" sz="3200" b="0" dirty="0" smtClean="0"/>
              <a:t>)</a:t>
            </a:r>
            <a:endParaRPr lang="el-GR" dirty="0"/>
          </a:p>
        </p:txBody>
      </p:sp>
      <p:pic>
        <p:nvPicPr>
          <p:cNvPr id="5" name="Θέση περιεχομένου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22135" y="1196975"/>
            <a:ext cx="6720418" cy="504031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6" name="Line 3" title="βέλος"/>
          <p:cNvSpPr>
            <a:spLocks noChangeShapeType="1"/>
          </p:cNvSpPr>
          <p:nvPr/>
        </p:nvSpPr>
        <p:spPr bwMode="auto">
          <a:xfrm flipV="1">
            <a:off x="5508104" y="4941168"/>
            <a:ext cx="228600" cy="1219200"/>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p>
        </p:txBody>
      </p:sp>
      <p:sp>
        <p:nvSpPr>
          <p:cNvPr id="7" name="Ορθογώνιο 6"/>
          <p:cNvSpPr/>
          <p:nvPr/>
        </p:nvSpPr>
        <p:spPr>
          <a:xfrm>
            <a:off x="1235413" y="6237312"/>
            <a:ext cx="6693863" cy="276999"/>
          </a:xfrm>
          <a:prstGeom prst="rect">
            <a:avLst/>
          </a:prstGeom>
        </p:spPr>
        <p:txBody>
          <a:bodyPr wrap="square">
            <a:spAutoFit/>
          </a:bodyPr>
          <a:lstStyle/>
          <a:p>
            <a:pPr>
              <a:spcAft>
                <a:spcPts val="0"/>
              </a:spcAft>
            </a:pPr>
            <a:r>
              <a:rPr lang="el-GR" sz="1200" dirty="0">
                <a:solidFill>
                  <a:srgbClr val="595959"/>
                </a:solidFill>
                <a:latin typeface="Calibri"/>
              </a:rPr>
              <a:t>© Αδάμ Α., Δρούκας Β. Στοιχεία ακινήτου οδοντικής προσθετικής. Εκδόσεις Παρισιάνος, Αθήνα 1981</a:t>
            </a:r>
            <a:endParaRPr lang="el-GR" sz="1200" dirty="0">
              <a:effectLst/>
              <a:latin typeface="Times New Roman"/>
              <a:ea typeface="Times New Roman"/>
            </a:endParaRPr>
          </a:p>
        </p:txBody>
      </p:sp>
    </p:spTree>
    <p:extLst>
      <p:ext uri="{BB962C8B-B14F-4D97-AF65-F5344CB8AC3E}">
        <p14:creationId xmlns:p14="http://schemas.microsoft.com/office/powerpoint/2010/main" val="820923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2372" y="116632"/>
            <a:ext cx="8229600" cy="908720"/>
          </a:xfrm>
        </p:spPr>
        <p:txBody>
          <a:bodyPr/>
          <a:lstStyle/>
          <a:p>
            <a:r>
              <a:rPr lang="el-GR" dirty="0"/>
              <a:t>Στάδια κατασκευής </a:t>
            </a:r>
            <a:r>
              <a:rPr lang="el-GR" sz="3200" b="0" dirty="0" smtClean="0"/>
              <a:t>(8 </a:t>
            </a:r>
            <a:r>
              <a:rPr lang="el-GR" sz="3200" b="0" dirty="0"/>
              <a:t>από 13</a:t>
            </a:r>
            <a:r>
              <a:rPr lang="el-GR" sz="3200" b="0" dirty="0" smtClean="0"/>
              <a:t>)</a:t>
            </a:r>
            <a:endParaRPr lang="el-GR" dirty="0"/>
          </a:p>
        </p:txBody>
      </p:sp>
      <p:sp>
        <p:nvSpPr>
          <p:cNvPr id="3" name="Θέση περιεχομένου 2"/>
          <p:cNvSpPr>
            <a:spLocks noGrp="1"/>
          </p:cNvSpPr>
          <p:nvPr>
            <p:ph idx="1"/>
          </p:nvPr>
        </p:nvSpPr>
        <p:spPr>
          <a:xfrm>
            <a:off x="462372" y="1196752"/>
            <a:ext cx="8229600" cy="1368152"/>
          </a:xfrm>
        </p:spPr>
        <p:txBody>
          <a:bodyPr>
            <a:normAutofit/>
          </a:bodyPr>
          <a:lstStyle/>
          <a:p>
            <a:pPr marL="457200" indent="-457200">
              <a:buFont typeface="+mj-lt"/>
              <a:buAutoNum type="arabicPeriod" startAt="4"/>
            </a:pPr>
            <a:r>
              <a:rPr lang="el-GR" sz="2400" dirty="0"/>
              <a:t>Ακολουθεί η μορφοποίηση της εσωτερικής καλύπτρας με όσον το δυνατόν λεπτότερα τοιχώματα εκτός από την όμορη προς τη νωδή περιοχή επιφάνεια, η οποία αποκλίνει ουλικά. </a:t>
            </a:r>
          </a:p>
          <a:p>
            <a:pPr marL="457200" indent="-457200">
              <a:buFont typeface="+mj-lt"/>
              <a:buAutoNum type="arabicPeriod" startAt="4"/>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5" name="Εικόνα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1104" y="2852936"/>
            <a:ext cx="4272136" cy="3204102"/>
          </a:xfrm>
          <a:prstGeom prst="rect">
            <a:avLst/>
          </a:prstGeom>
        </p:spPr>
      </p:pic>
      <p:sp>
        <p:nvSpPr>
          <p:cNvPr id="6" name="Ορθογώνιο 5"/>
          <p:cNvSpPr/>
          <p:nvPr/>
        </p:nvSpPr>
        <p:spPr>
          <a:xfrm>
            <a:off x="1228800" y="6396335"/>
            <a:ext cx="6696744" cy="276999"/>
          </a:xfrm>
          <a:prstGeom prst="rect">
            <a:avLst/>
          </a:prstGeom>
        </p:spPr>
        <p:txBody>
          <a:bodyPr wrap="square">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2593220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2372" y="116632"/>
            <a:ext cx="8229600" cy="908720"/>
          </a:xfrm>
        </p:spPr>
        <p:txBody>
          <a:bodyPr/>
          <a:lstStyle/>
          <a:p>
            <a:r>
              <a:rPr lang="el-GR" dirty="0"/>
              <a:t>Στάδια κατασκευής </a:t>
            </a:r>
            <a:r>
              <a:rPr lang="el-GR" sz="3200" b="0" dirty="0" smtClean="0"/>
              <a:t>(9 </a:t>
            </a:r>
            <a:r>
              <a:rPr lang="el-GR" sz="3200" b="0" dirty="0"/>
              <a:t>από 13</a:t>
            </a:r>
            <a:r>
              <a:rPr lang="el-GR" sz="3200" b="0" dirty="0" smtClean="0"/>
              <a:t>)</a:t>
            </a:r>
            <a:endParaRPr lang="el-GR" dirty="0"/>
          </a:p>
        </p:txBody>
      </p:sp>
      <p:sp>
        <p:nvSpPr>
          <p:cNvPr id="3" name="Θέση περιεχομένου 2"/>
          <p:cNvSpPr>
            <a:spLocks noGrp="1"/>
          </p:cNvSpPr>
          <p:nvPr>
            <p:ph idx="1"/>
          </p:nvPr>
        </p:nvSpPr>
        <p:spPr>
          <a:xfrm>
            <a:off x="462372" y="1196752"/>
            <a:ext cx="8229600" cy="2283773"/>
          </a:xfrm>
        </p:spPr>
        <p:txBody>
          <a:bodyPr>
            <a:normAutofit lnSpcReduction="10000"/>
          </a:bodyPr>
          <a:lstStyle/>
          <a:p>
            <a:pPr marL="514350" indent="-514350">
              <a:spcBef>
                <a:spcPts val="3000"/>
              </a:spcBef>
              <a:buFont typeface="+mj-lt"/>
              <a:buAutoNum type="arabicPeriod" startAt="5"/>
            </a:pPr>
            <a:r>
              <a:rPr lang="el-GR" sz="2400" dirty="0"/>
              <a:t>Ακολουθεί η διαδικασία της χύτευσης και της λείανσης της εσωτερικής καλύπτρας.</a:t>
            </a:r>
          </a:p>
          <a:p>
            <a:pPr marL="514350" indent="-514350">
              <a:spcBef>
                <a:spcPts val="3000"/>
              </a:spcBef>
              <a:buFont typeface="+mj-lt"/>
              <a:buAutoNum type="arabicPeriod" startAt="5"/>
            </a:pPr>
            <a:r>
              <a:rPr lang="el-GR" sz="2400" dirty="0"/>
              <a:t>Στέλνεται στον οδοντίατρο για δοκιμή στο στόμα, όπου και παίρνεται καινούργιο αποτύπωμα μέσα στο οποίο ενσωματώνεται η εσωτερική καλύπτρα. </a:t>
            </a:r>
          </a:p>
          <a:p>
            <a:pPr marL="514350" indent="-514350">
              <a:spcBef>
                <a:spcPts val="3000"/>
              </a:spcBef>
              <a:buFont typeface="+mj-lt"/>
              <a:buAutoNum type="arabicPeriod" startAt="5"/>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5" name="Εικόνα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002" y="3480525"/>
            <a:ext cx="4068340" cy="3051255"/>
          </a:xfrm>
          <a:prstGeom prst="rect">
            <a:avLst/>
          </a:prstGeom>
        </p:spPr>
      </p:pic>
      <p:sp>
        <p:nvSpPr>
          <p:cNvPr id="6" name="Ορθογώνιο 5"/>
          <p:cNvSpPr/>
          <p:nvPr/>
        </p:nvSpPr>
        <p:spPr>
          <a:xfrm>
            <a:off x="1228800" y="6534834"/>
            <a:ext cx="6696744" cy="276999"/>
          </a:xfrm>
          <a:prstGeom prst="rect">
            <a:avLst/>
          </a:prstGeom>
        </p:spPr>
        <p:txBody>
          <a:bodyPr wrap="square">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3312005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08720"/>
          </a:xfrm>
        </p:spPr>
        <p:txBody>
          <a:bodyPr/>
          <a:lstStyle/>
          <a:p>
            <a:r>
              <a:rPr lang="el-GR" dirty="0"/>
              <a:t>Στάδια κατασκευής </a:t>
            </a:r>
            <a:r>
              <a:rPr lang="el-GR" sz="3200" b="0" dirty="0" smtClean="0"/>
              <a:t>(10 </a:t>
            </a:r>
            <a:r>
              <a:rPr lang="el-GR" sz="3200" b="0" dirty="0"/>
              <a:t>από 13</a:t>
            </a:r>
            <a:r>
              <a:rPr lang="el-GR" sz="3200" b="0" dirty="0" smtClean="0"/>
              <a:t>)</a:t>
            </a:r>
            <a:endParaRPr lang="el-GR" dirty="0"/>
          </a:p>
        </p:txBody>
      </p:sp>
      <p:pic>
        <p:nvPicPr>
          <p:cNvPr id="5" name="Θέση περιεχομένου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22135" y="1196975"/>
            <a:ext cx="6720418" cy="504031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6" name="Ορθογώνιο 5"/>
          <p:cNvSpPr/>
          <p:nvPr/>
        </p:nvSpPr>
        <p:spPr>
          <a:xfrm>
            <a:off x="1233972" y="6396335"/>
            <a:ext cx="6696744" cy="276999"/>
          </a:xfrm>
          <a:prstGeom prst="rect">
            <a:avLst/>
          </a:prstGeom>
        </p:spPr>
        <p:txBody>
          <a:bodyPr wrap="square">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88053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2372" y="116632"/>
            <a:ext cx="8229600" cy="908720"/>
          </a:xfrm>
        </p:spPr>
        <p:txBody>
          <a:bodyPr/>
          <a:lstStyle/>
          <a:p>
            <a:r>
              <a:rPr lang="el-GR" dirty="0"/>
              <a:t>Στάδια κατασκευής </a:t>
            </a:r>
            <a:r>
              <a:rPr lang="el-GR" sz="3200" b="0" dirty="0"/>
              <a:t>(</a:t>
            </a:r>
            <a:r>
              <a:rPr lang="el-GR" sz="3200" b="0" dirty="0" smtClean="0"/>
              <a:t>11 </a:t>
            </a:r>
            <a:r>
              <a:rPr lang="el-GR" sz="3200" b="0" dirty="0"/>
              <a:t>από 13</a:t>
            </a:r>
            <a:r>
              <a:rPr lang="el-GR" sz="3200" b="0" dirty="0" smtClean="0"/>
              <a:t>)</a:t>
            </a:r>
            <a:endParaRPr lang="el-GR" dirty="0"/>
          </a:p>
        </p:txBody>
      </p:sp>
      <p:sp>
        <p:nvSpPr>
          <p:cNvPr id="3" name="Θέση περιεχομένου 2"/>
          <p:cNvSpPr>
            <a:spLocks noGrp="1"/>
          </p:cNvSpPr>
          <p:nvPr>
            <p:ph idx="1"/>
          </p:nvPr>
        </p:nvSpPr>
        <p:spPr>
          <a:xfrm>
            <a:off x="462372" y="1196752"/>
            <a:ext cx="8229600" cy="2304256"/>
          </a:xfrm>
        </p:spPr>
        <p:txBody>
          <a:bodyPr/>
          <a:lstStyle/>
          <a:p>
            <a:pPr marL="514350" indent="-514350">
              <a:spcBef>
                <a:spcPts val="2400"/>
              </a:spcBef>
              <a:buFont typeface="+mj-lt"/>
              <a:buAutoNum type="arabicPeriod" startAt="7"/>
            </a:pPr>
            <a:r>
              <a:rPr lang="el-GR" sz="2400" dirty="0"/>
              <a:t>Από το δεύτερο αποτύπωμα κατασκευάζεται εκμαγείο εργασίας, το οποίο φέρει στο αντίστοιχο κολόβωμα την εσωτερική καλύπτρα.</a:t>
            </a:r>
          </a:p>
          <a:p>
            <a:pPr marL="514350" indent="-514350">
              <a:spcBef>
                <a:spcPts val="2400"/>
              </a:spcBef>
              <a:buFont typeface="+mj-lt"/>
              <a:buAutoNum type="arabicPeriod" startAt="7"/>
            </a:pPr>
            <a:r>
              <a:rPr lang="el-GR" sz="2400" dirty="0"/>
              <a:t>Γίνεται η κατασκευή της εξωτερικής στεφάνης ή γέφυρας με τον κλασσικό τρόπο.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5" name="Εικόνα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6959" y="3658592"/>
            <a:ext cx="3840427" cy="2880320"/>
          </a:xfrm>
          <a:prstGeom prst="rect">
            <a:avLst/>
          </a:prstGeom>
        </p:spPr>
      </p:pic>
      <p:sp>
        <p:nvSpPr>
          <p:cNvPr id="6" name="Ορθογώνιο 5"/>
          <p:cNvSpPr/>
          <p:nvPr/>
        </p:nvSpPr>
        <p:spPr>
          <a:xfrm>
            <a:off x="1228800" y="6547510"/>
            <a:ext cx="6696744" cy="276999"/>
          </a:xfrm>
          <a:prstGeom prst="rect">
            <a:avLst/>
          </a:prstGeom>
        </p:spPr>
        <p:txBody>
          <a:bodyPr wrap="square">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3339188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08720"/>
          </a:xfrm>
        </p:spPr>
        <p:txBody>
          <a:bodyPr/>
          <a:lstStyle/>
          <a:p>
            <a:r>
              <a:rPr lang="el-GR" dirty="0"/>
              <a:t>Στάδια κατασκευής </a:t>
            </a:r>
            <a:r>
              <a:rPr lang="el-GR" sz="3200" b="0" dirty="0"/>
              <a:t>(</a:t>
            </a:r>
            <a:r>
              <a:rPr lang="el-GR" sz="3200" b="0" dirty="0" smtClean="0"/>
              <a:t>12 </a:t>
            </a:r>
            <a:r>
              <a:rPr lang="el-GR" sz="3200" b="0" dirty="0"/>
              <a:t>από 13</a:t>
            </a:r>
            <a:r>
              <a:rPr lang="el-GR" sz="3200" b="0" dirty="0" smtClean="0"/>
              <a:t>)</a:t>
            </a:r>
            <a:endParaRPr lang="el-GR" dirty="0"/>
          </a:p>
        </p:txBody>
      </p:sp>
      <p:pic>
        <p:nvPicPr>
          <p:cNvPr id="5" name="Θέση περιεχομένου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22135" y="1196975"/>
            <a:ext cx="6720418" cy="504031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6" name="Ορθογώνιο 5"/>
          <p:cNvSpPr/>
          <p:nvPr/>
        </p:nvSpPr>
        <p:spPr>
          <a:xfrm>
            <a:off x="1233972" y="6396335"/>
            <a:ext cx="6696744" cy="276999"/>
          </a:xfrm>
          <a:prstGeom prst="rect">
            <a:avLst/>
          </a:prstGeom>
        </p:spPr>
        <p:txBody>
          <a:bodyPr wrap="square">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31206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08720"/>
          </a:xfrm>
        </p:spPr>
        <p:txBody>
          <a:bodyPr/>
          <a:lstStyle/>
          <a:p>
            <a:r>
              <a:rPr lang="el-GR" dirty="0"/>
              <a:t>Στάδια κατασκευής </a:t>
            </a:r>
            <a:r>
              <a:rPr lang="el-GR" sz="3200" b="0" dirty="0"/>
              <a:t>(</a:t>
            </a:r>
            <a:r>
              <a:rPr lang="el-GR" sz="3200" b="0" dirty="0" smtClean="0"/>
              <a:t>13 </a:t>
            </a:r>
            <a:r>
              <a:rPr lang="el-GR" sz="3200" b="0" dirty="0"/>
              <a:t>από </a:t>
            </a:r>
            <a:r>
              <a:rPr lang="el-GR" sz="3200" b="0" dirty="0" smtClean="0"/>
              <a:t>13)</a:t>
            </a:r>
            <a:endParaRPr lang="el-GR" dirty="0"/>
          </a:p>
        </p:txBody>
      </p:sp>
      <p:pic>
        <p:nvPicPr>
          <p:cNvPr id="5" name="Θέση περιεχομένου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22135" y="1170694"/>
            <a:ext cx="6720418" cy="504031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6" name="Ορθογώνιο 5"/>
          <p:cNvSpPr/>
          <p:nvPr/>
        </p:nvSpPr>
        <p:spPr>
          <a:xfrm>
            <a:off x="1233972" y="6396335"/>
            <a:ext cx="6696744" cy="276999"/>
          </a:xfrm>
          <a:prstGeom prst="rect">
            <a:avLst/>
          </a:prstGeom>
        </p:spPr>
        <p:txBody>
          <a:bodyPr wrap="square">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96817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558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029443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Αριστείδης Γαλιατσάτος 2014. Αριστείδης Γαλιατσάτος. «Ακίνητη Προσθετική Ι</a:t>
            </a:r>
            <a:r>
              <a:rPr lang="en-US" sz="2000" dirty="0"/>
              <a:t>I</a:t>
            </a:r>
            <a:r>
              <a:rPr lang="el-GR" sz="2000" dirty="0" smtClean="0"/>
              <a:t>. Ενότητα 12</a:t>
            </a:r>
            <a:r>
              <a:rPr lang="en-US" sz="2000" dirty="0" smtClean="0"/>
              <a:t>:</a:t>
            </a:r>
            <a:r>
              <a:rPr lang="el-GR" sz="2000" dirty="0" smtClean="0"/>
              <a:t> Τηλεσκοπικές στεφάνες και </a:t>
            </a:r>
            <a:r>
              <a:rPr lang="el-GR" sz="2000" smtClean="0"/>
              <a:t>γέφυρες </a:t>
            </a:r>
            <a:r>
              <a:rPr lang="el-GR" sz="2000" smtClean="0">
                <a:solidFill>
                  <a:sysClr val="windowText" lastClr="000000"/>
                </a:solidFill>
              </a:rPr>
              <a:t>β</a:t>
            </a:r>
            <a:r>
              <a:rPr lang="el-GR" sz="2000">
                <a:solidFill>
                  <a:sysClr val="windowText" lastClr="000000"/>
                </a:solidFill>
              </a:rPr>
              <a:t>’ </a:t>
            </a:r>
            <a:r>
              <a:rPr lang="el-GR" sz="2000" smtClean="0">
                <a:solidFill>
                  <a:sysClr val="windowText" lastClr="000000"/>
                </a:solidFill>
              </a:rPr>
              <a:t>μέρος</a:t>
            </a:r>
            <a:r>
              <a:rPr lang="el-GR" sz="200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49606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08720"/>
          </a:xfrm>
        </p:spPr>
        <p:txBody>
          <a:bodyPr>
            <a:noAutofit/>
          </a:bodyPr>
          <a:lstStyle/>
          <a:p>
            <a:r>
              <a:rPr lang="el-GR" dirty="0" smtClean="0"/>
              <a:t>Κατασκευή τηλεσκοπικής στεφάνης – γέφυρας </a:t>
            </a:r>
            <a:r>
              <a:rPr lang="el-GR" sz="3200" b="0" dirty="0" smtClean="0"/>
              <a:t>(1 από 2)</a:t>
            </a:r>
            <a:endParaRPr lang="el-GR" sz="3200" b="0" dirty="0"/>
          </a:p>
        </p:txBody>
      </p:sp>
      <p:pic>
        <p:nvPicPr>
          <p:cNvPr id="5" name="Θέση περιεχομένου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07348" y="1412776"/>
            <a:ext cx="3749992" cy="504031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6" name="Ορθογώνιο 5"/>
          <p:cNvSpPr/>
          <p:nvPr/>
        </p:nvSpPr>
        <p:spPr>
          <a:xfrm>
            <a:off x="3385799" y="1412776"/>
            <a:ext cx="2393091" cy="430887"/>
          </a:xfrm>
          <a:prstGeom prst="rect">
            <a:avLst/>
          </a:prstGeom>
        </p:spPr>
        <p:txBody>
          <a:bodyPr wrap="none">
            <a:spAutoFit/>
          </a:bodyPr>
          <a:lstStyle/>
          <a:p>
            <a:r>
              <a:rPr lang="el-GR" sz="2200" dirty="0" smtClean="0">
                <a:latin typeface="+mn-lt"/>
              </a:rPr>
              <a:t>Παραλληλογράφος</a:t>
            </a:r>
            <a:endParaRPr lang="el-GR" sz="2200" dirty="0">
              <a:latin typeface="+mn-lt"/>
            </a:endParaRPr>
          </a:p>
        </p:txBody>
      </p:sp>
      <p:sp>
        <p:nvSpPr>
          <p:cNvPr id="7" name="TextBox 6"/>
          <p:cNvSpPr txBox="1"/>
          <p:nvPr/>
        </p:nvSpPr>
        <p:spPr>
          <a:xfrm>
            <a:off x="3682244" y="6349574"/>
            <a:ext cx="2041884" cy="276999"/>
          </a:xfrm>
          <a:prstGeom prst="rect">
            <a:avLst/>
          </a:prstGeom>
          <a:noFill/>
        </p:spPr>
        <p:txBody>
          <a:bodyPr wrap="square" rtlCol="0">
            <a:spAutoFit/>
          </a:bodyPr>
          <a:lstStyle/>
          <a:p>
            <a:pPr algn="ctr"/>
            <a:r>
              <a:rPr lang="el-GR" sz="1200" dirty="0">
                <a:solidFill>
                  <a:srgbClr val="595959"/>
                </a:solidFill>
                <a:latin typeface="Calibri"/>
              </a:rPr>
              <a:t>© </a:t>
            </a:r>
            <a:r>
              <a:rPr lang="el-GR" sz="1200" dirty="0" smtClean="0">
                <a:latin typeface="+mn-lt"/>
              </a:rPr>
              <a:t>Αριστείδης Γαλιατσάτος</a:t>
            </a:r>
            <a:endParaRPr lang="el-GR" sz="1200" dirty="0">
              <a:latin typeface="+mn-lt"/>
            </a:endParaRPr>
          </a:p>
        </p:txBody>
      </p:sp>
    </p:spTree>
    <p:extLst>
      <p:ext uri="{BB962C8B-B14F-4D97-AF65-F5344CB8AC3E}">
        <p14:creationId xmlns:p14="http://schemas.microsoft.com/office/powerpoint/2010/main" val="216816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571125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504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271416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0" indent="0">
              <a:buNone/>
            </a:pPr>
            <a:endParaRPr lang="el-GR" sz="2000" dirty="0" smtClean="0"/>
          </a:p>
          <a:p>
            <a:pPr marL="457200" indent="-457200">
              <a:buFont typeface="+mj-lt"/>
              <a:buAutoNum type="arabicPeriod"/>
            </a:pPr>
            <a:endParaRPr lang="el-GR" sz="2000" dirty="0" smtClean="0"/>
          </a:p>
          <a:p>
            <a:pPr marL="457200" indent="-457200">
              <a:buFont typeface="+mj-lt"/>
              <a:buAutoNum type="arabicPeriod"/>
            </a:pPr>
            <a:r>
              <a:rPr lang="el-GR" sz="2000" dirty="0" smtClean="0"/>
              <a:t>Αδάμ </a:t>
            </a:r>
            <a:r>
              <a:rPr lang="el-GR" sz="2000" dirty="0"/>
              <a:t>Α., Δρούκας Β. Στοιχεία ακινήτου οδοντικής προσθετικής. Εκδόσεις Παρισιάνος, Αθήνα 1981</a:t>
            </a:r>
          </a:p>
          <a:p>
            <a:pPr marL="457200" indent="-457200">
              <a:buFont typeface="+mj-lt"/>
              <a:buAutoNum type="arabicPeriod"/>
            </a:pPr>
            <a:r>
              <a:rPr lang="el-GR" sz="2000" dirty="0" smtClean="0"/>
              <a:t>Δημητροπούλου </a:t>
            </a:r>
            <a:r>
              <a:rPr lang="el-GR" sz="2000" dirty="0"/>
              <a:t>Ε. Η εργαστηριακή διαδικασία στην Ακίνητη </a:t>
            </a:r>
            <a:r>
              <a:rPr lang="el-GR" sz="2000" dirty="0" smtClean="0"/>
              <a:t>Προσθετική. Αυτοέκδοση</a:t>
            </a:r>
            <a:r>
              <a:rPr lang="el-GR" sz="2000" dirty="0"/>
              <a:t>. </a:t>
            </a:r>
            <a:r>
              <a:rPr lang="el-GR" sz="2000" dirty="0" smtClean="0"/>
              <a:t>Αθήνα 2004</a:t>
            </a:r>
            <a:r>
              <a:rPr lang="el-GR" sz="2000" dirty="0"/>
              <a:t>. </a:t>
            </a:r>
            <a:endParaRPr lang="en-US" sz="2000" dirty="0" smtClean="0"/>
          </a:p>
          <a:p>
            <a:pPr marL="457200" indent="-457200">
              <a:buFont typeface="+mj-lt"/>
              <a:buAutoNum type="arabicPeriod"/>
            </a:pPr>
            <a:r>
              <a:rPr lang="en-US" sz="2000" dirty="0"/>
              <a:t>Preiskel HW. Precision attachments in prosthodontics: overdentures and telescopic prostheses, 1</a:t>
            </a:r>
            <a:r>
              <a:rPr lang="en-US" sz="2000" baseline="30000" dirty="0"/>
              <a:t>st</a:t>
            </a:r>
            <a:r>
              <a:rPr lang="en-US" sz="2000" dirty="0"/>
              <a:t> ed. Quintessence publ Co Inc. Chicago 1985</a:t>
            </a:r>
            <a:endParaRPr lang="el-GR" sz="2000" dirty="0"/>
          </a:p>
          <a:p>
            <a:pPr marL="0" indent="0">
              <a:buNone/>
            </a:pPr>
            <a:endParaRPr lang="en-US" sz="2000" dirty="0" smtClean="0"/>
          </a:p>
          <a:p>
            <a:pPr marL="457200" indent="-457200">
              <a:buFont typeface="+mj-lt"/>
              <a:buAutoNum type="arabicPeriod"/>
            </a:pPr>
            <a:endParaRPr lang="el-GR" sz="2000" dirty="0" smtClean="0"/>
          </a:p>
          <a:p>
            <a:pPr marL="0" indent="0">
              <a:buNone/>
            </a:pPr>
            <a:endParaRPr lang="el-GR" sz="2000" dirty="0"/>
          </a:p>
        </p:txBody>
      </p:sp>
    </p:spTree>
    <p:extLst>
      <p:ext uri="{BB962C8B-B14F-4D97-AF65-F5344CB8AC3E}">
        <p14:creationId xmlns:p14="http://schemas.microsoft.com/office/powerpoint/2010/main" val="3227902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40008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Κατασκευή τηλεσκοπικής στεφάνης – γέφυρας </a:t>
            </a:r>
            <a:r>
              <a:rPr lang="el-GR" sz="3600" b="0" dirty="0" smtClean="0"/>
              <a:t>(2 </a:t>
            </a:r>
            <a:r>
              <a:rPr lang="el-GR" sz="3600" b="0" dirty="0"/>
              <a:t>από </a:t>
            </a:r>
            <a:r>
              <a:rPr lang="el-GR" sz="3600" b="0" dirty="0" smtClean="0"/>
              <a:t>2)</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6" name="Θέση περιεχομένου 5"/>
          <p:cNvSpPr>
            <a:spLocks noGrp="1"/>
          </p:cNvSpPr>
          <p:nvPr>
            <p:ph idx="1"/>
          </p:nvPr>
        </p:nvSpPr>
        <p:spPr/>
        <p:txBody>
          <a:bodyPr>
            <a:normAutofit lnSpcReduction="10000"/>
          </a:bodyPr>
          <a:lstStyle/>
          <a:p>
            <a:pPr marL="0" indent="0">
              <a:spcBef>
                <a:spcPts val="1800"/>
              </a:spcBef>
              <a:buNone/>
            </a:pPr>
            <a:r>
              <a:rPr lang="el-GR" sz="2400" dirty="0" smtClean="0"/>
              <a:t>α) Βάση,</a:t>
            </a:r>
          </a:p>
          <a:p>
            <a:pPr marL="0" indent="0">
              <a:spcBef>
                <a:spcPts val="1800"/>
              </a:spcBef>
              <a:buNone/>
            </a:pPr>
            <a:r>
              <a:rPr lang="el-GR" sz="2400" dirty="0" smtClean="0"/>
              <a:t>β) Τραπεζίδιο,</a:t>
            </a:r>
          </a:p>
          <a:p>
            <a:pPr marL="0" indent="0">
              <a:spcBef>
                <a:spcPts val="1800"/>
              </a:spcBef>
              <a:buNone/>
            </a:pPr>
            <a:r>
              <a:rPr lang="el-GR" sz="2400" dirty="0" smtClean="0"/>
              <a:t>γ) Συγκρατητήρες των εκμαγείων,</a:t>
            </a:r>
          </a:p>
          <a:p>
            <a:pPr marL="0" indent="0">
              <a:spcBef>
                <a:spcPts val="1800"/>
              </a:spcBef>
              <a:buNone/>
            </a:pPr>
            <a:r>
              <a:rPr lang="el-GR" sz="2400" dirty="0" smtClean="0"/>
              <a:t>δ) Κάθετος προς τη βάση του παραλληλογράφου βραχίονας,</a:t>
            </a:r>
          </a:p>
          <a:p>
            <a:pPr marL="0" indent="0">
              <a:spcBef>
                <a:spcPts val="1800"/>
              </a:spcBef>
              <a:buNone/>
            </a:pPr>
            <a:r>
              <a:rPr lang="el-GR" sz="2400" dirty="0" smtClean="0"/>
              <a:t>ε) Οριζόντιος βραχίονας,</a:t>
            </a:r>
          </a:p>
          <a:p>
            <a:pPr marL="0" indent="0">
              <a:spcBef>
                <a:spcPts val="1800"/>
              </a:spcBef>
              <a:buNone/>
            </a:pPr>
            <a:r>
              <a:rPr lang="el-GR" sz="2400" dirty="0" smtClean="0"/>
              <a:t>ζ) Βραχίονας με ικανότητα μετακίνησης προς τα πάνω ή κάτω,</a:t>
            </a:r>
          </a:p>
          <a:p>
            <a:pPr marL="0" indent="0">
              <a:spcBef>
                <a:spcPts val="1800"/>
              </a:spcBef>
              <a:buNone/>
            </a:pPr>
            <a:r>
              <a:rPr lang="el-GR" sz="2400" dirty="0" smtClean="0"/>
              <a:t>η) Κοχλίας,</a:t>
            </a:r>
          </a:p>
          <a:p>
            <a:pPr marL="0" indent="0">
              <a:spcBef>
                <a:spcPts val="1800"/>
              </a:spcBef>
              <a:buNone/>
            </a:pPr>
            <a:r>
              <a:rPr lang="el-GR" sz="2400" dirty="0" smtClean="0"/>
              <a:t>θ) Υποδοχή εργαλείων ανάλυσης εκμαγείων,</a:t>
            </a:r>
          </a:p>
          <a:p>
            <a:pPr marL="0" indent="0">
              <a:spcBef>
                <a:spcPts val="1800"/>
              </a:spcBef>
              <a:buNone/>
            </a:pPr>
            <a:r>
              <a:rPr lang="el-GR" sz="2400" dirty="0" smtClean="0"/>
              <a:t>ι) Εργαλεία ανάλυσης των εκμαγείων.</a:t>
            </a:r>
          </a:p>
        </p:txBody>
      </p:sp>
    </p:spTree>
    <p:extLst>
      <p:ext uri="{BB962C8B-B14F-4D97-AF65-F5344CB8AC3E}">
        <p14:creationId xmlns:p14="http://schemas.microsoft.com/office/powerpoint/2010/main" val="2073803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3204" y="116632"/>
            <a:ext cx="8229600" cy="908720"/>
          </a:xfrm>
        </p:spPr>
        <p:txBody>
          <a:bodyPr/>
          <a:lstStyle/>
          <a:p>
            <a:r>
              <a:rPr lang="el-GR" dirty="0" smtClean="0"/>
              <a:t>Στάδια κατασκευής </a:t>
            </a:r>
            <a:r>
              <a:rPr lang="el-GR" sz="3200" b="0" dirty="0" smtClean="0"/>
              <a:t>(1 από </a:t>
            </a:r>
            <a:r>
              <a:rPr lang="el-GR" sz="3200" b="0" dirty="0"/>
              <a:t>13</a:t>
            </a:r>
            <a:r>
              <a:rPr lang="el-GR" sz="3200" b="0" dirty="0" smtClean="0"/>
              <a:t>)</a:t>
            </a:r>
            <a:endParaRPr lang="el-GR" sz="3200" b="0" dirty="0"/>
          </a:p>
        </p:txBody>
      </p:sp>
      <p:sp>
        <p:nvSpPr>
          <p:cNvPr id="3" name="Θέση περιεχομένου 2"/>
          <p:cNvSpPr>
            <a:spLocks noGrp="1"/>
          </p:cNvSpPr>
          <p:nvPr>
            <p:ph idx="1"/>
          </p:nvPr>
        </p:nvSpPr>
        <p:spPr>
          <a:xfrm>
            <a:off x="179512" y="1196752"/>
            <a:ext cx="8856984" cy="1559118"/>
          </a:xfrm>
        </p:spPr>
        <p:txBody>
          <a:bodyPr>
            <a:normAutofit/>
          </a:bodyPr>
          <a:lstStyle/>
          <a:p>
            <a:pPr marL="514350" indent="-514350">
              <a:buFont typeface="+mj-lt"/>
              <a:buAutoNum type="arabicPeriod"/>
            </a:pPr>
            <a:r>
              <a:rPr lang="el-GR" sz="2400" dirty="0"/>
              <a:t>Κατασκευάζουμε εκμαγείο εργασίας και κερώνουμε με λεπτό στρώμα κεριού το κολόβωμα του δοντιού με την έντονη κλίση, χωρίς να αποδώσουμε τη μορφολογία του, δηλ. κατασκευάζουμε το κέρινο ομοίωμα της εσωτερικής καλύπτρας.</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5" name="Εικόνα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7488" y="2772945"/>
            <a:ext cx="4941032" cy="3705774"/>
          </a:xfrm>
          <a:prstGeom prst="rect">
            <a:avLst/>
          </a:prstGeom>
        </p:spPr>
      </p:pic>
      <p:sp>
        <p:nvSpPr>
          <p:cNvPr id="6" name="Ορθογώνιο 5"/>
          <p:cNvSpPr/>
          <p:nvPr/>
        </p:nvSpPr>
        <p:spPr>
          <a:xfrm>
            <a:off x="1223628" y="6478719"/>
            <a:ext cx="6768752" cy="276999"/>
          </a:xfrm>
          <a:prstGeom prst="rect">
            <a:avLst/>
          </a:prstGeom>
        </p:spPr>
        <p:txBody>
          <a:bodyPr wrap="square">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3681746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2372" y="116632"/>
            <a:ext cx="8229600" cy="908720"/>
          </a:xfrm>
        </p:spPr>
        <p:txBody>
          <a:bodyPr/>
          <a:lstStyle/>
          <a:p>
            <a:r>
              <a:rPr lang="el-GR" dirty="0"/>
              <a:t>Στάδια κατασκευής </a:t>
            </a:r>
            <a:r>
              <a:rPr lang="el-GR" sz="3200" b="0" dirty="0" smtClean="0"/>
              <a:t>(2 </a:t>
            </a:r>
            <a:r>
              <a:rPr lang="el-GR" sz="3200" b="0" dirty="0"/>
              <a:t>από 13</a:t>
            </a:r>
            <a:r>
              <a:rPr lang="el-GR" sz="3200" b="0" dirty="0" smtClean="0"/>
              <a:t>)</a:t>
            </a:r>
            <a:endParaRPr lang="el-GR" dirty="0"/>
          </a:p>
        </p:txBody>
      </p:sp>
      <p:sp>
        <p:nvSpPr>
          <p:cNvPr id="3" name="Θέση περιεχομένου 2"/>
          <p:cNvSpPr>
            <a:spLocks noGrp="1"/>
          </p:cNvSpPr>
          <p:nvPr>
            <p:ph idx="1"/>
          </p:nvPr>
        </p:nvSpPr>
        <p:spPr>
          <a:xfrm>
            <a:off x="462372" y="1196752"/>
            <a:ext cx="8229600" cy="1512168"/>
          </a:xfrm>
        </p:spPr>
        <p:txBody>
          <a:bodyPr>
            <a:normAutofit lnSpcReduction="10000"/>
          </a:bodyPr>
          <a:lstStyle/>
          <a:p>
            <a:pPr marL="514350" indent="-514350">
              <a:buFont typeface="+mj-lt"/>
              <a:buAutoNum type="arabicPeriod" startAt="2"/>
            </a:pPr>
            <a:r>
              <a:rPr lang="el-GR" sz="2400" dirty="0"/>
              <a:t>Τοποθετούμε το εκμαγείο στο τραπέζι του παραλληλογράφου και βρίσκουμε τη φορά ένθεσης, η οποία είναι παράλληλη προς τους επιμήκεις άξονες των κολοβωμάτων που δεν παρουσιάζουν κλίση.</a:t>
            </a:r>
          </a:p>
          <a:p>
            <a:pPr marL="514350" indent="-514350">
              <a:buFont typeface="+mj-lt"/>
              <a:buAutoNum type="arabicPeriod" startAt="2"/>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5" name="Εικόνα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1563" y="2905298"/>
            <a:ext cx="4671219" cy="3503414"/>
          </a:xfrm>
          <a:prstGeom prst="rect">
            <a:avLst/>
          </a:prstGeom>
        </p:spPr>
      </p:pic>
      <p:sp>
        <p:nvSpPr>
          <p:cNvPr id="6" name="Ορθογώνιο 5"/>
          <p:cNvSpPr/>
          <p:nvPr/>
        </p:nvSpPr>
        <p:spPr>
          <a:xfrm>
            <a:off x="2291172" y="6408712"/>
            <a:ext cx="4572000" cy="461665"/>
          </a:xfrm>
          <a:prstGeom prst="rect">
            <a:avLst/>
          </a:prstGeom>
        </p:spPr>
        <p:txBody>
          <a:bodyPr>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1471090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08720"/>
          </a:xfrm>
        </p:spPr>
        <p:txBody>
          <a:bodyPr/>
          <a:lstStyle/>
          <a:p>
            <a:r>
              <a:rPr lang="el-GR" dirty="0"/>
              <a:t>Στάδια κατασκευής </a:t>
            </a:r>
            <a:r>
              <a:rPr lang="el-GR" sz="3200" b="0" dirty="0" smtClean="0"/>
              <a:t>(3 </a:t>
            </a:r>
            <a:r>
              <a:rPr lang="el-GR" sz="3200" b="0" dirty="0"/>
              <a:t>από 13</a:t>
            </a:r>
            <a:r>
              <a:rPr lang="el-GR" sz="3200" b="0" dirty="0" smtClean="0"/>
              <a:t>)</a:t>
            </a:r>
            <a:endParaRPr lang="el-GR" dirty="0"/>
          </a:p>
        </p:txBody>
      </p:sp>
      <p:pic>
        <p:nvPicPr>
          <p:cNvPr id="5" name="Θέση περιεχομένου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22135" y="1170694"/>
            <a:ext cx="6720418" cy="504031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6" name="Ορθογώνιο 5"/>
          <p:cNvSpPr/>
          <p:nvPr/>
        </p:nvSpPr>
        <p:spPr>
          <a:xfrm>
            <a:off x="1233972" y="6396335"/>
            <a:ext cx="6696744" cy="276999"/>
          </a:xfrm>
          <a:prstGeom prst="rect">
            <a:avLst/>
          </a:prstGeom>
        </p:spPr>
        <p:txBody>
          <a:bodyPr wrap="square">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576379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08720"/>
          </a:xfrm>
        </p:spPr>
        <p:txBody>
          <a:bodyPr/>
          <a:lstStyle/>
          <a:p>
            <a:r>
              <a:rPr lang="el-GR" dirty="0"/>
              <a:t>Στάδια κατασκευής </a:t>
            </a:r>
            <a:r>
              <a:rPr lang="el-GR" sz="3200" b="0" dirty="0" smtClean="0"/>
              <a:t>(4 </a:t>
            </a:r>
            <a:r>
              <a:rPr lang="el-GR" sz="3200" b="0" dirty="0"/>
              <a:t>από 13</a:t>
            </a:r>
            <a:r>
              <a:rPr lang="el-GR" sz="3200" b="0" dirty="0" smtClean="0"/>
              <a:t>)</a:t>
            </a:r>
            <a:endParaRPr lang="el-GR" dirty="0"/>
          </a:p>
        </p:txBody>
      </p:sp>
      <p:pic>
        <p:nvPicPr>
          <p:cNvPr id="5" name="Θέση περιεχομένου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86116" y="1484784"/>
            <a:ext cx="5592457" cy="419434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6" name="Ορθογώνιο 5"/>
          <p:cNvSpPr/>
          <p:nvPr/>
        </p:nvSpPr>
        <p:spPr>
          <a:xfrm>
            <a:off x="1233972" y="6396335"/>
            <a:ext cx="6696744" cy="276999"/>
          </a:xfrm>
          <a:prstGeom prst="rect">
            <a:avLst/>
          </a:prstGeom>
        </p:spPr>
        <p:txBody>
          <a:bodyPr wrap="square">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713990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2372" y="116632"/>
            <a:ext cx="8229600" cy="908720"/>
          </a:xfrm>
        </p:spPr>
        <p:txBody>
          <a:bodyPr/>
          <a:lstStyle/>
          <a:p>
            <a:r>
              <a:rPr lang="el-GR" dirty="0"/>
              <a:t>Στάδια κατασκευής </a:t>
            </a:r>
            <a:r>
              <a:rPr lang="el-GR" sz="3200" b="0" dirty="0" smtClean="0"/>
              <a:t>(5 </a:t>
            </a:r>
            <a:r>
              <a:rPr lang="el-GR" sz="3200" b="0" dirty="0"/>
              <a:t>από 13</a:t>
            </a:r>
            <a:r>
              <a:rPr lang="el-GR" sz="3200" b="0" dirty="0" smtClean="0"/>
              <a:t>)</a:t>
            </a:r>
            <a:endParaRPr lang="el-GR" dirty="0"/>
          </a:p>
        </p:txBody>
      </p:sp>
      <p:sp>
        <p:nvSpPr>
          <p:cNvPr id="3" name="Θέση περιεχομένου 2"/>
          <p:cNvSpPr>
            <a:spLocks noGrp="1"/>
          </p:cNvSpPr>
          <p:nvPr>
            <p:ph idx="1"/>
          </p:nvPr>
        </p:nvSpPr>
        <p:spPr>
          <a:xfrm>
            <a:off x="462372" y="1196752"/>
            <a:ext cx="8229600" cy="1944216"/>
          </a:xfrm>
        </p:spPr>
        <p:txBody>
          <a:bodyPr>
            <a:normAutofit/>
          </a:bodyPr>
          <a:lstStyle/>
          <a:p>
            <a:pPr marL="457200" indent="-457200">
              <a:buFont typeface="+mj-lt"/>
              <a:buAutoNum type="arabicPeriod" startAt="3"/>
            </a:pPr>
            <a:r>
              <a:rPr lang="el-GR" sz="2400" dirty="0"/>
              <a:t>Με το μαχαιρίδιο του παραλληλογράφου ξύνουμε το κερί της εσωτερικής καλύπτρας, ώστε τα τοιχώματά της να παραλληλισθούν με τα αξονικά τοιχώματα των άλλων κολοβωμάτων και επομένως και τη φορά ένθεσης της τελικής γέφυρας.</a:t>
            </a:r>
          </a:p>
          <a:p>
            <a:pPr marL="457200" indent="-457200">
              <a:buFont typeface="+mj-lt"/>
              <a:buAutoNum type="arabicPeriod" startAt="3"/>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5" name="Εικόνα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6998" y="3255586"/>
            <a:ext cx="4140348" cy="3105261"/>
          </a:xfrm>
          <a:prstGeom prst="rect">
            <a:avLst/>
          </a:prstGeom>
        </p:spPr>
      </p:pic>
      <p:sp>
        <p:nvSpPr>
          <p:cNvPr id="6" name="Ορθογώνιο 5"/>
          <p:cNvSpPr/>
          <p:nvPr/>
        </p:nvSpPr>
        <p:spPr>
          <a:xfrm>
            <a:off x="1228800" y="6396335"/>
            <a:ext cx="6696744" cy="276999"/>
          </a:xfrm>
          <a:prstGeom prst="rect">
            <a:avLst/>
          </a:prstGeom>
        </p:spPr>
        <p:txBody>
          <a:bodyPr wrap="square">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1153057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08720"/>
          </a:xfrm>
        </p:spPr>
        <p:txBody>
          <a:bodyPr/>
          <a:lstStyle/>
          <a:p>
            <a:r>
              <a:rPr lang="el-GR" dirty="0"/>
              <a:t>Στάδια κατασκευής </a:t>
            </a:r>
            <a:r>
              <a:rPr lang="el-GR" sz="3200" b="0" dirty="0" smtClean="0"/>
              <a:t>(6 </a:t>
            </a:r>
            <a:r>
              <a:rPr lang="el-GR" sz="3200" b="0" dirty="0"/>
              <a:t>από 13</a:t>
            </a:r>
            <a:r>
              <a:rPr lang="el-GR" sz="3200" b="0" dirty="0" smtClean="0"/>
              <a:t>)</a:t>
            </a:r>
            <a:endParaRPr lang="el-GR" dirty="0"/>
          </a:p>
        </p:txBody>
      </p:sp>
      <p:pic>
        <p:nvPicPr>
          <p:cNvPr id="5" name="Θέση περιεχομένου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22135" y="1196975"/>
            <a:ext cx="6720418" cy="504031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6" name="Ορθογώνιο 5"/>
          <p:cNvSpPr/>
          <p:nvPr/>
        </p:nvSpPr>
        <p:spPr>
          <a:xfrm>
            <a:off x="1233972" y="6396335"/>
            <a:ext cx="6696744" cy="276999"/>
          </a:xfrm>
          <a:prstGeom prst="rect">
            <a:avLst/>
          </a:prstGeom>
        </p:spPr>
        <p:txBody>
          <a:bodyPr wrap="square">
            <a:spAutoFit/>
          </a:bodyPr>
          <a:lstStyle/>
          <a:p>
            <a:pPr>
              <a:spcAft>
                <a:spcPts val="0"/>
              </a:spcAft>
            </a:pPr>
            <a:r>
              <a:rPr lang="el-GR" sz="1200" dirty="0">
                <a:solidFill>
                  <a:srgbClr val="595959"/>
                </a:solidFill>
                <a:latin typeface="Calibri"/>
              </a:rPr>
              <a:t>© Δημητροπούλου Ε. Η εργαστηριακή διαδικασία στην Ακίνητη Προσθετική.</a:t>
            </a:r>
            <a:r>
              <a:rPr lang="el-GR" sz="1200" dirty="0">
                <a:latin typeface="Calibri"/>
                <a:ea typeface="Times New Roman"/>
              </a:rPr>
              <a:t> </a:t>
            </a:r>
            <a:r>
              <a:rPr lang="el-GR" sz="1200" dirty="0">
                <a:solidFill>
                  <a:srgbClr val="595959"/>
                </a:solidFill>
                <a:latin typeface="Calibri"/>
              </a:rPr>
              <a:t>Αυτοέκδοση. Αθήνα 2004</a:t>
            </a:r>
            <a:endParaRPr lang="el-GR" sz="1200" dirty="0">
              <a:effectLst/>
              <a:latin typeface="Times New Roman"/>
              <a:ea typeface="Times New Roman"/>
            </a:endParaRPr>
          </a:p>
        </p:txBody>
      </p:sp>
    </p:spTree>
    <p:extLst>
      <p:ext uri="{BB962C8B-B14F-4D97-AF65-F5344CB8AC3E}">
        <p14:creationId xmlns:p14="http://schemas.microsoft.com/office/powerpoint/2010/main" val="3002359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141</TotalTime>
  <Words>1266</Words>
  <Application>Microsoft Office PowerPoint</Application>
  <PresentationFormat>Προβολή στην οθόνη (4:3)</PresentationFormat>
  <Paragraphs>150</Paragraphs>
  <Slides>24</Slides>
  <Notes>21</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OC_template_updated</vt:lpstr>
      <vt:lpstr>1_OC_template_updated</vt:lpstr>
      <vt:lpstr>Ακίνητη Προσθετική ΙI</vt:lpstr>
      <vt:lpstr>Κατασκευή τηλεσκοπικής στεφάνης – γέφυρας (1 από 2)</vt:lpstr>
      <vt:lpstr>Κατασκευή τηλεσκοπικής στεφάνης – γέφυρας (2 από 2)</vt:lpstr>
      <vt:lpstr>Στάδια κατασκευής (1 από 13)</vt:lpstr>
      <vt:lpstr>Στάδια κατασκευής (2 από 13)</vt:lpstr>
      <vt:lpstr>Στάδια κατασκευής (3 από 13)</vt:lpstr>
      <vt:lpstr>Στάδια κατασκευής (4 από 13)</vt:lpstr>
      <vt:lpstr>Στάδια κατασκευής (5 από 13)</vt:lpstr>
      <vt:lpstr>Στάδια κατασκευής (6 από 13)</vt:lpstr>
      <vt:lpstr>Στάδια κατασκευής (7 από 13)</vt:lpstr>
      <vt:lpstr>Στάδια κατασκευής (8 από 13)</vt:lpstr>
      <vt:lpstr>Στάδια κατασκευής (9 από 13)</vt:lpstr>
      <vt:lpstr>Στάδια κατασκευής (10 από 13)</vt:lpstr>
      <vt:lpstr>Στάδια κατασκευής (11 από 13)</vt:lpstr>
      <vt:lpstr>Στάδια κατασκευής (12 από 13)</vt:lpstr>
      <vt:lpstr>Στάδια κατασκευής (13 από 13)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Ακίνητη Προσθετική ΙΙ</dc:title>
  <dc:creator>opencourses@teiath.gr</dc:creator>
  <cp:lastModifiedBy>fkaram2</cp:lastModifiedBy>
  <cp:revision>25</cp:revision>
  <dcterms:created xsi:type="dcterms:W3CDTF">2014-01-21T06:29:08Z</dcterms:created>
  <dcterms:modified xsi:type="dcterms:W3CDTF">2015-07-06T08:41:28Z</dcterms:modified>
</cp:coreProperties>
</file>