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07"/>
  </p:notesMasterIdLst>
  <p:handoutMasterIdLst>
    <p:handoutMasterId r:id="rId108"/>
  </p:handoutMasterIdLst>
  <p:sldIdLst>
    <p:sldId id="256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73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3" r:id="rId83"/>
    <p:sldId id="354" r:id="rId84"/>
    <p:sldId id="355" r:id="rId85"/>
    <p:sldId id="356" r:id="rId86"/>
    <p:sldId id="357" r:id="rId87"/>
    <p:sldId id="359" r:id="rId88"/>
    <p:sldId id="360" r:id="rId89"/>
    <p:sldId id="363" r:id="rId90"/>
    <p:sldId id="364" r:id="rId91"/>
    <p:sldId id="365" r:id="rId92"/>
    <p:sldId id="366" r:id="rId93"/>
    <p:sldId id="367" r:id="rId94"/>
    <p:sldId id="368" r:id="rId95"/>
    <p:sldId id="371" r:id="rId96"/>
    <p:sldId id="372" r:id="rId97"/>
    <p:sldId id="374" r:id="rId98"/>
    <p:sldId id="369" r:id="rId99"/>
    <p:sldId id="257" r:id="rId100"/>
    <p:sldId id="262" r:id="rId101"/>
    <p:sldId id="264" r:id="rId102"/>
    <p:sldId id="269" r:id="rId103"/>
    <p:sldId id="270" r:id="rId104"/>
    <p:sldId id="266" r:id="rId105"/>
    <p:sldId id="261" r:id="rId106"/>
  </p:sldIdLst>
  <p:sldSz cx="9144000" cy="6858000" type="screen4x3"/>
  <p:notesSz cx="7104063" cy="10234613"/>
  <p:custDataLst>
    <p:tags r:id="rId10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2114" autoAdjust="0"/>
  </p:normalViewPr>
  <p:slideViewPr>
    <p:cSldViewPr>
      <p:cViewPr varScale="1">
        <p:scale>
          <a:sx n="101" d="100"/>
          <a:sy n="101" d="100"/>
        </p:scale>
        <p:origin x="-3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gs" Target="tags/tag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875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357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297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3010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888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913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879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9075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508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745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9019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https://commons.wikimedia.org/wiki/File:Lightbulb_sign_-_posterior_shoulder_dislocation_-_Roe_vor_und_nach_Reposition_001.jpg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109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99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057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620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39332-22E6-474B-8EDC-14DE6A5F79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004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87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7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medicine.medscape.com/article/396920-overview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/3.0/deed.en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s://commons.wikimedia.org/wiki/User:BruceBlau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Blausen_0250_CompressionFracture_Vertebrae.png" TargetMode="External"/><Relationship Id="rId11" Type="http://schemas.openxmlformats.org/officeDocument/2006/relationships/hyperlink" Target="https://creativecommons.org/licenses/by-sa/3.0/deed.en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commons.wikimedia.org/wiki/User:Lucien_Monfils" TargetMode="External"/><Relationship Id="rId4" Type="http://schemas.microsoft.com/office/2007/relationships/hdphoto" Target="../media/hdphoto1.wdp"/><Relationship Id="rId9" Type="http://schemas.openxmlformats.org/officeDocument/2006/relationships/hyperlink" Target="https://commons.wikimedia.org/wiki/File:Compressionfracture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interpretation.co.uk/shoulder.php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sterng.netkey.at/esr/viewing/index.php?module=viewing_poster&amp;task=viewsection&amp;pi=117433&amp;ti=381520&amp;searchkey=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s://commons.wikimedia.org/wiki/File:612_Types_of_Fractures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hyperlink" Target="http://radiopaedia.org/articles/acromioclavicular-injur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Sjoehest" TargetMode="External"/><Relationship Id="rId3" Type="http://schemas.openxmlformats.org/officeDocument/2006/relationships/image" Target="../media/image50.jpeg"/><Relationship Id="rId7" Type="http://schemas.openxmlformats.org/officeDocument/2006/relationships/hyperlink" Target="https://commons.wikimedia.org/wiki/File:Scaphoidfraktur_1_pfeil.jpg" TargetMode="External"/><Relationship Id="rId12" Type="http://schemas.openxmlformats.org/officeDocument/2006/relationships/hyperlink" Target="http://creativecommons.org/licenses/by-sa/2.1/jp/deed.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diologictechnology.org/content/82/2/161/F5.expansion" TargetMode="External"/><Relationship Id="rId11" Type="http://schemas.openxmlformats.org/officeDocument/2006/relationships/hyperlink" Target="http://commons.wikimedia.org/wiki/User:Was_a_bee" TargetMode="External"/><Relationship Id="rId5" Type="http://schemas.openxmlformats.org/officeDocument/2006/relationships/image" Target="../media/image52.gif"/><Relationship Id="rId10" Type="http://schemas.openxmlformats.org/officeDocument/2006/relationships/hyperlink" Target="https://commons.wikimedia.org/wiki/File:Scaphoid_bone_(left_hand)_-_animation01.gif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s://creativecommons.org/licenses/by-sa/3.0/deed.e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amc.edu/martino/grossanatomy/site/Medical/CASES/Lower%20limb/POP_UPS/femoral%20neck%20fracture%20anspop_up4.htm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adiopaedia.org/articles/hip-dislocation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ckkids.ca/PEMCurriculum/The-Knee/Common-Presentations/Index.html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d.washington.edu/academics/academic-sections/msk/teaching-materials/online-musculoskeletal-radiology-book/facial-and-mandibular-fractures" TargetMode="Externa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d.washington.edu/academics/academic-sections/msk/teaching-materials/online-musculoskeletal-radiology-book/facial-and-mandibular-fractures" TargetMode="External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d.washington.edu/academics/academic-sections/msk/teaching-materials/online-musculoskeletal-radiology-book/facial-and-mandibular-fractures" TargetMode="Externa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d.washington.edu/academics/academic-sections/msk/teaching-materials/online-musculoskeletal-radiology-book/facial-and-mandibular-fractures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Deep_vein_thrombosis_of_the_right_leg.jpg" TargetMode="External"/><Relationship Id="rId3" Type="http://schemas.openxmlformats.org/officeDocument/2006/relationships/image" Target="../media/image113.png"/><Relationship Id="rId7" Type="http://schemas.openxmlformats.org/officeDocument/2006/relationships/hyperlink" Target="http://creativecommons.org/licenses/by/3.0/deed.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BruceBlaus" TargetMode="External"/><Relationship Id="rId5" Type="http://schemas.openxmlformats.org/officeDocument/2006/relationships/hyperlink" Target="https://commons.wikimedia.org/wiki/File:Blausen_0290_DeepVeinThrombosis.png" TargetMode="External"/><Relationship Id="rId10" Type="http://schemas.openxmlformats.org/officeDocument/2006/relationships/hyperlink" Target="https://creativecommons.org/licenses/by-sa/3.0/deed.en" TargetMode="External"/><Relationship Id="rId4" Type="http://schemas.openxmlformats.org/officeDocument/2006/relationships/image" Target="../media/image114.jpeg"/><Relationship Id="rId9" Type="http://schemas.openxmlformats.org/officeDocument/2006/relationships/hyperlink" Target="https://commons.wikimedia.org/wiki/User:Doc_James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iki/User:Hellerhoff" TargetMode="External"/><Relationship Id="rId4" Type="http://schemas.openxmlformats.org/officeDocument/2006/relationships/hyperlink" Target="https://commons.wikimedia.org/wiki/File:Phlebographie_mit_Thrombose.jpg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2.0/deed.en" TargetMode="External"/><Relationship Id="rId3" Type="http://schemas.openxmlformats.org/officeDocument/2006/relationships/image" Target="../media/image116.jpeg"/><Relationship Id="rId7" Type="http://schemas.openxmlformats.org/officeDocument/2006/relationships/hyperlink" Target="https://commons.wikimedia.org/wiki/User:Stevenfruitsmaa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liac_vein_deep_vein_thrombosis.JPEG" TargetMode="External"/><Relationship Id="rId11" Type="http://schemas.openxmlformats.org/officeDocument/2006/relationships/hyperlink" Target="https://creativecommons.org/licenses/by-sa/3.0/deed.en" TargetMode="External"/><Relationship Id="rId5" Type="http://schemas.openxmlformats.org/officeDocument/2006/relationships/image" Target="../media/image117.png"/><Relationship Id="rId10" Type="http://schemas.openxmlformats.org/officeDocument/2006/relationships/hyperlink" Target="https://commons.wikimedia.org/wiki/User:Doc_James" TargetMode="External"/><Relationship Id="rId4" Type="http://schemas.microsoft.com/office/2007/relationships/hdphoto" Target="../media/hdphoto2.wdp"/><Relationship Id="rId9" Type="http://schemas.openxmlformats.org/officeDocument/2006/relationships/hyperlink" Target="https://commons.wikimedia.org/wiki/File:DVTUS.PNG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radpod.org/2006/12/07/saddle-pulmonary-embolus/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rmc.rochester.edu/medialibraries/urmcmedia/imaging/education/educational-resources/documents/cham.pdf" TargetMode="External"/><Relationship Id="rId2" Type="http://schemas.openxmlformats.org/officeDocument/2006/relationships/hyperlink" Target="mailto:schreibman@alum.MIT.edu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Στοιχεία Διαγνωστικής Απεικόνισης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4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Περί καταγμάτων γενικά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Φυσικοθεραπείας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03170"/>
          <p:cNvPicPr>
            <a:picLocks noChangeAspect="1" noChangeArrowheads="1"/>
          </p:cNvPicPr>
          <p:nvPr/>
        </p:nvPicPr>
        <p:blipFill>
          <a:blip r:embed="rId2" cstate="print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84912"/>
            <a:ext cx="4114676" cy="548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5" descr="DSC00922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57" y="956698"/>
            <a:ext cx="1594955" cy="54504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DSC00925"/>
          <p:cNvPicPr>
            <a:picLocks noChangeAspect="1" noChangeArrowheads="1"/>
          </p:cNvPicPr>
          <p:nvPr/>
        </p:nvPicPr>
        <p:blipFill>
          <a:blip r:embed="rId4" cstate="print">
            <a:lum bright="-3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4" y="957237"/>
            <a:ext cx="1989093" cy="5465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586707" y="6450901"/>
            <a:ext cx="1439862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000" b="1">
                <a:latin typeface="+mn-lt"/>
              </a:rPr>
              <a:t>λοξό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909469" y="6394470"/>
            <a:ext cx="1727200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000" b="1">
                <a:latin typeface="+mn-lt"/>
              </a:rPr>
              <a:t>σπειροειδές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Γραμμή κατάγματος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5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«Στοιχεία Διαγνωστικής Απεικόνισης. </a:t>
            </a:r>
            <a:r>
              <a:rPr lang="el-GR" sz="2000" dirty="0" smtClean="0"/>
              <a:t>Ενότητα 4</a:t>
            </a:r>
            <a:r>
              <a:rPr lang="en-US" sz="2000" dirty="0" smtClean="0"/>
              <a:t>:</a:t>
            </a:r>
            <a:r>
              <a:rPr lang="el-GR" sz="2000"/>
              <a:t> </a:t>
            </a:r>
            <a:r>
              <a:rPr lang="el-GR" sz="2000" smtClean="0"/>
              <a:t>Περί καταγμάτων γενικά».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el-GR" dirty="0" smtClean="0"/>
              <a:t>Μία πλευρά του φλοιού - παιδιά</a:t>
            </a:r>
          </a:p>
          <a:p>
            <a:pPr marL="1355725" lvl="1" indent="-542925" eaLnBrk="1" hangingPunct="1">
              <a:buFont typeface="Wingdings" pitchFamily="2" charset="2"/>
              <a:buNone/>
              <a:defRPr/>
            </a:pPr>
            <a:endParaRPr lang="el-GR" dirty="0" smtClean="0"/>
          </a:p>
          <a:p>
            <a:pPr marL="442913" indent="-442913" eaLnBrk="1" hangingPunct="1">
              <a:defRPr/>
            </a:pPr>
            <a:r>
              <a:rPr lang="el-GR" sz="2800" dirty="0" smtClean="0"/>
              <a:t>Χλωρού ξύλου - </a:t>
            </a:r>
            <a:r>
              <a:rPr lang="el-GR" sz="2800" dirty="0" err="1" smtClean="0"/>
              <a:t>Greenstick</a:t>
            </a:r>
            <a:r>
              <a:rPr lang="el-GR" sz="2800" dirty="0" smtClean="0"/>
              <a:t> </a:t>
            </a:r>
          </a:p>
          <a:p>
            <a:pPr marL="1355725" lvl="1" indent="-542925" eaLnBrk="1" hangingPunct="1">
              <a:defRPr/>
            </a:pPr>
            <a:r>
              <a:rPr lang="el-GR" dirty="0" smtClean="0"/>
              <a:t>κάταγμα στην κυρτή πλευρά</a:t>
            </a:r>
          </a:p>
          <a:p>
            <a:pPr marL="442913" indent="-442913" eaLnBrk="1" hangingPunct="1">
              <a:defRPr/>
            </a:pPr>
            <a:r>
              <a:rPr lang="el-GR" sz="2800" dirty="0" err="1" smtClean="0"/>
              <a:t>Torus</a:t>
            </a:r>
            <a:r>
              <a:rPr lang="el-GR" sz="2800" dirty="0" smtClean="0"/>
              <a:t> - </a:t>
            </a:r>
            <a:r>
              <a:rPr lang="el-GR" sz="2800" dirty="0" err="1" smtClean="0"/>
              <a:t>buckle</a:t>
            </a:r>
            <a:r>
              <a:rPr lang="el-GR" sz="2800" dirty="0" smtClean="0"/>
              <a:t> </a:t>
            </a:r>
          </a:p>
          <a:p>
            <a:pPr marL="442913" indent="-442913" eaLnBrk="1" hangingPunct="1">
              <a:defRPr/>
            </a:pPr>
            <a:r>
              <a:rPr lang="el-GR" sz="2800" dirty="0" err="1" smtClean="0"/>
              <a:t>Bowing</a:t>
            </a:r>
            <a:r>
              <a:rPr lang="el-GR" sz="2800" dirty="0" smtClean="0"/>
              <a:t> </a:t>
            </a:r>
            <a:r>
              <a:rPr lang="el-GR" sz="2800" dirty="0" err="1" smtClean="0"/>
              <a:t>fracture</a:t>
            </a:r>
            <a:r>
              <a:rPr lang="el-GR" sz="2800" dirty="0" smtClean="0"/>
              <a:t> </a:t>
            </a:r>
          </a:p>
          <a:p>
            <a:pPr marL="1355725" lvl="1" indent="-542925" eaLnBrk="1" hangingPunct="1">
              <a:defRPr/>
            </a:pPr>
            <a:r>
              <a:rPr lang="el-GR" dirty="0" smtClean="0"/>
              <a:t># κάταγμα στην κοίλη πλευρά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Ατελή κατάγματα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5120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Ατελή κατάγματα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sz="3600" dirty="0" smtClean="0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 rot="-184441">
            <a:off x="611188" y="981075"/>
            <a:ext cx="1420812" cy="3021013"/>
            <a:chOff x="3146" y="546"/>
            <a:chExt cx="895" cy="1903"/>
          </a:xfrm>
        </p:grpSpPr>
        <p:sp>
          <p:nvSpPr>
            <p:cNvPr id="14374" name="Oval 5" descr="Canvas"/>
            <p:cNvSpPr>
              <a:spLocks noChangeArrowheads="1"/>
            </p:cNvSpPr>
            <p:nvPr/>
          </p:nvSpPr>
          <p:spPr bwMode="auto">
            <a:xfrm>
              <a:off x="3146" y="54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75" name="Rectangle 6" descr="Canvas"/>
            <p:cNvSpPr>
              <a:spLocks noChangeArrowheads="1"/>
            </p:cNvSpPr>
            <p:nvPr/>
          </p:nvSpPr>
          <p:spPr bwMode="auto">
            <a:xfrm flipV="1">
              <a:off x="3601" y="1069"/>
              <a:ext cx="440" cy="1355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76" name="Rectangle 7" descr="Canvas"/>
            <p:cNvSpPr>
              <a:spLocks noChangeArrowheads="1"/>
            </p:cNvSpPr>
            <p:nvPr/>
          </p:nvSpPr>
          <p:spPr bwMode="auto">
            <a:xfrm flipV="1">
              <a:off x="3626" y="2228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77" name="Rectangle 8" descr="Canvas"/>
            <p:cNvSpPr>
              <a:spLocks noChangeArrowheads="1"/>
            </p:cNvSpPr>
            <p:nvPr/>
          </p:nvSpPr>
          <p:spPr bwMode="auto">
            <a:xfrm rot="2757741">
              <a:off x="3449" y="90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4341" name="Group 9"/>
          <p:cNvGrpSpPr>
            <a:grpSpLocks/>
          </p:cNvGrpSpPr>
          <p:nvPr/>
        </p:nvGrpSpPr>
        <p:grpSpPr bwMode="auto">
          <a:xfrm rot="266884">
            <a:off x="1162050" y="3989388"/>
            <a:ext cx="1050925" cy="2252662"/>
            <a:chOff x="4719" y="2423"/>
            <a:chExt cx="662" cy="1419"/>
          </a:xfrm>
        </p:grpSpPr>
        <p:sp>
          <p:nvSpPr>
            <p:cNvPr id="14370" name="AutoShape 10" descr="Canvas"/>
            <p:cNvSpPr>
              <a:spLocks noChangeArrowheads="1"/>
            </p:cNvSpPr>
            <p:nvPr/>
          </p:nvSpPr>
          <p:spPr bwMode="auto">
            <a:xfrm flipV="1">
              <a:off x="4719" y="3252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4371" name="Rectangle 11" descr="Canvas"/>
            <p:cNvSpPr>
              <a:spLocks noChangeArrowheads="1"/>
            </p:cNvSpPr>
            <p:nvPr/>
          </p:nvSpPr>
          <p:spPr bwMode="auto">
            <a:xfrm flipV="1">
              <a:off x="4823" y="2448"/>
              <a:ext cx="440" cy="1060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72" name="Rectangle 12" descr="Canvas"/>
            <p:cNvSpPr>
              <a:spLocks noChangeArrowheads="1"/>
            </p:cNvSpPr>
            <p:nvPr/>
          </p:nvSpPr>
          <p:spPr bwMode="auto">
            <a:xfrm flipV="1">
              <a:off x="4848" y="3372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73" name="Rectangle 13" descr="Canvas"/>
            <p:cNvSpPr>
              <a:spLocks noChangeArrowheads="1"/>
            </p:cNvSpPr>
            <p:nvPr/>
          </p:nvSpPr>
          <p:spPr bwMode="auto">
            <a:xfrm flipV="1">
              <a:off x="4849" y="2423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4342" name="Group 14"/>
          <p:cNvGrpSpPr>
            <a:grpSpLocks/>
          </p:cNvGrpSpPr>
          <p:nvPr/>
        </p:nvGrpSpPr>
        <p:grpSpPr bwMode="auto">
          <a:xfrm rot="-245822">
            <a:off x="3419475" y="981075"/>
            <a:ext cx="1420813" cy="3021013"/>
            <a:chOff x="3146" y="546"/>
            <a:chExt cx="895" cy="1903"/>
          </a:xfrm>
        </p:grpSpPr>
        <p:sp>
          <p:nvSpPr>
            <p:cNvPr id="14366" name="Oval 15" descr="Canvas"/>
            <p:cNvSpPr>
              <a:spLocks noChangeArrowheads="1"/>
            </p:cNvSpPr>
            <p:nvPr/>
          </p:nvSpPr>
          <p:spPr bwMode="auto">
            <a:xfrm>
              <a:off x="3146" y="54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7" name="Rectangle 16" descr="Canvas"/>
            <p:cNvSpPr>
              <a:spLocks noChangeArrowheads="1"/>
            </p:cNvSpPr>
            <p:nvPr/>
          </p:nvSpPr>
          <p:spPr bwMode="auto">
            <a:xfrm flipV="1">
              <a:off x="3601" y="1069"/>
              <a:ext cx="440" cy="1355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8" name="Rectangle 17" descr="Canvas"/>
            <p:cNvSpPr>
              <a:spLocks noChangeArrowheads="1"/>
            </p:cNvSpPr>
            <p:nvPr/>
          </p:nvSpPr>
          <p:spPr bwMode="auto">
            <a:xfrm flipV="1">
              <a:off x="3626" y="2228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9" name="Rectangle 18" descr="Canvas"/>
            <p:cNvSpPr>
              <a:spLocks noChangeArrowheads="1"/>
            </p:cNvSpPr>
            <p:nvPr/>
          </p:nvSpPr>
          <p:spPr bwMode="auto">
            <a:xfrm rot="2757741">
              <a:off x="3449" y="90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09587" name="AutoShape 19"/>
          <p:cNvSpPr>
            <a:spLocks noChangeArrowheads="1"/>
          </p:cNvSpPr>
          <p:nvPr/>
        </p:nvSpPr>
        <p:spPr bwMode="auto">
          <a:xfrm rot="18206" flipH="1">
            <a:off x="4356100" y="3975100"/>
            <a:ext cx="657225" cy="539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4344" name="Rectangle 20" descr="Canvas"/>
          <p:cNvSpPr>
            <a:spLocks noChangeArrowheads="1"/>
          </p:cNvSpPr>
          <p:nvPr/>
        </p:nvSpPr>
        <p:spPr bwMode="auto">
          <a:xfrm>
            <a:off x="1576388" y="3798888"/>
            <a:ext cx="582612" cy="355600"/>
          </a:xfrm>
          <a:prstGeom prst="rect">
            <a:avLst/>
          </a:pr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14345" name="Group 21"/>
          <p:cNvGrpSpPr>
            <a:grpSpLocks/>
          </p:cNvGrpSpPr>
          <p:nvPr/>
        </p:nvGrpSpPr>
        <p:grpSpPr bwMode="auto">
          <a:xfrm rot="266884">
            <a:off x="3995738" y="4006850"/>
            <a:ext cx="1050925" cy="2252663"/>
            <a:chOff x="4719" y="2423"/>
            <a:chExt cx="662" cy="1419"/>
          </a:xfrm>
        </p:grpSpPr>
        <p:sp>
          <p:nvSpPr>
            <p:cNvPr id="14362" name="AutoShape 22" descr="Canvas"/>
            <p:cNvSpPr>
              <a:spLocks noChangeArrowheads="1"/>
            </p:cNvSpPr>
            <p:nvPr/>
          </p:nvSpPr>
          <p:spPr bwMode="auto">
            <a:xfrm flipV="1">
              <a:off x="4719" y="3252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4363" name="Rectangle 23" descr="Canvas"/>
            <p:cNvSpPr>
              <a:spLocks noChangeArrowheads="1"/>
            </p:cNvSpPr>
            <p:nvPr/>
          </p:nvSpPr>
          <p:spPr bwMode="auto">
            <a:xfrm flipV="1">
              <a:off x="4823" y="2448"/>
              <a:ext cx="440" cy="1060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4" name="Rectangle 24" descr="Canvas"/>
            <p:cNvSpPr>
              <a:spLocks noChangeArrowheads="1"/>
            </p:cNvSpPr>
            <p:nvPr/>
          </p:nvSpPr>
          <p:spPr bwMode="auto">
            <a:xfrm flipV="1">
              <a:off x="4848" y="3372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5" name="Rectangle 25" descr="Canvas"/>
            <p:cNvSpPr>
              <a:spLocks noChangeArrowheads="1"/>
            </p:cNvSpPr>
            <p:nvPr/>
          </p:nvSpPr>
          <p:spPr bwMode="auto">
            <a:xfrm flipV="1">
              <a:off x="4849" y="2423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4346" name="Group 26"/>
          <p:cNvGrpSpPr>
            <a:grpSpLocks/>
          </p:cNvGrpSpPr>
          <p:nvPr/>
        </p:nvGrpSpPr>
        <p:grpSpPr bwMode="auto">
          <a:xfrm>
            <a:off x="6061075" y="1196975"/>
            <a:ext cx="1420813" cy="3021013"/>
            <a:chOff x="3146" y="546"/>
            <a:chExt cx="895" cy="1903"/>
          </a:xfrm>
        </p:grpSpPr>
        <p:sp>
          <p:nvSpPr>
            <p:cNvPr id="14358" name="Oval 27" descr="Canvas"/>
            <p:cNvSpPr>
              <a:spLocks noChangeArrowheads="1"/>
            </p:cNvSpPr>
            <p:nvPr/>
          </p:nvSpPr>
          <p:spPr bwMode="auto">
            <a:xfrm>
              <a:off x="3146" y="54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59" name="Rectangle 28" descr="Canvas"/>
            <p:cNvSpPr>
              <a:spLocks noChangeArrowheads="1"/>
            </p:cNvSpPr>
            <p:nvPr/>
          </p:nvSpPr>
          <p:spPr bwMode="auto">
            <a:xfrm flipV="1">
              <a:off x="3601" y="1069"/>
              <a:ext cx="440" cy="1355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0" name="Rectangle 29" descr="Canvas"/>
            <p:cNvSpPr>
              <a:spLocks noChangeArrowheads="1"/>
            </p:cNvSpPr>
            <p:nvPr/>
          </p:nvSpPr>
          <p:spPr bwMode="auto">
            <a:xfrm flipV="1">
              <a:off x="3626" y="2228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61" name="Rectangle 30" descr="Canvas"/>
            <p:cNvSpPr>
              <a:spLocks noChangeArrowheads="1"/>
            </p:cNvSpPr>
            <p:nvPr/>
          </p:nvSpPr>
          <p:spPr bwMode="auto">
            <a:xfrm rot="2757741">
              <a:off x="3449" y="90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4347" name="Group 31"/>
          <p:cNvGrpSpPr>
            <a:grpSpLocks/>
          </p:cNvGrpSpPr>
          <p:nvPr/>
        </p:nvGrpSpPr>
        <p:grpSpPr bwMode="auto">
          <a:xfrm>
            <a:off x="6624638" y="3887788"/>
            <a:ext cx="1050925" cy="2252662"/>
            <a:chOff x="4719" y="2423"/>
            <a:chExt cx="662" cy="1419"/>
          </a:xfrm>
        </p:grpSpPr>
        <p:sp>
          <p:nvSpPr>
            <p:cNvPr id="14354" name="AutoShape 32" descr="Canvas"/>
            <p:cNvSpPr>
              <a:spLocks noChangeArrowheads="1"/>
            </p:cNvSpPr>
            <p:nvPr/>
          </p:nvSpPr>
          <p:spPr bwMode="auto">
            <a:xfrm flipV="1">
              <a:off x="4719" y="3252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4355" name="Rectangle 33" descr="Canvas"/>
            <p:cNvSpPr>
              <a:spLocks noChangeArrowheads="1"/>
            </p:cNvSpPr>
            <p:nvPr/>
          </p:nvSpPr>
          <p:spPr bwMode="auto">
            <a:xfrm flipV="1">
              <a:off x="4823" y="2448"/>
              <a:ext cx="440" cy="1060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56" name="Rectangle 34" descr="Canvas"/>
            <p:cNvSpPr>
              <a:spLocks noChangeArrowheads="1"/>
            </p:cNvSpPr>
            <p:nvPr/>
          </p:nvSpPr>
          <p:spPr bwMode="auto">
            <a:xfrm flipV="1">
              <a:off x="4848" y="3372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4357" name="Rectangle 35" descr="Canvas"/>
            <p:cNvSpPr>
              <a:spLocks noChangeArrowheads="1"/>
            </p:cNvSpPr>
            <p:nvPr/>
          </p:nvSpPr>
          <p:spPr bwMode="auto">
            <a:xfrm flipV="1">
              <a:off x="4849" y="2423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09604" name="AutoShape 36"/>
          <p:cNvSpPr>
            <a:spLocks noChangeArrowheads="1"/>
          </p:cNvSpPr>
          <p:nvPr/>
        </p:nvSpPr>
        <p:spPr bwMode="auto">
          <a:xfrm rot="-618685">
            <a:off x="6719888" y="3778250"/>
            <a:ext cx="869950" cy="96838"/>
          </a:xfrm>
          <a:prstGeom prst="lightningBolt">
            <a:avLst/>
          </a:prstGeom>
          <a:solidFill>
            <a:srgbClr val="FF7D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4349" name="AutoShape 37"/>
          <p:cNvSpPr>
            <a:spLocks noChangeArrowheads="1"/>
          </p:cNvSpPr>
          <p:nvPr/>
        </p:nvSpPr>
        <p:spPr bwMode="auto">
          <a:xfrm>
            <a:off x="7612063" y="2941638"/>
            <a:ext cx="1196975" cy="658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4350" name="AutoShape 38"/>
          <p:cNvSpPr>
            <a:spLocks noChangeArrowheads="1"/>
          </p:cNvSpPr>
          <p:nvPr/>
        </p:nvSpPr>
        <p:spPr bwMode="auto">
          <a:xfrm flipV="1">
            <a:off x="7623175" y="4122738"/>
            <a:ext cx="1196975" cy="6588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4351" name="Text Box 39"/>
          <p:cNvSpPr txBox="1">
            <a:spLocks noChangeArrowheads="1"/>
          </p:cNvSpPr>
          <p:nvPr/>
        </p:nvSpPr>
        <p:spPr bwMode="auto">
          <a:xfrm>
            <a:off x="771045" y="6372225"/>
            <a:ext cx="1439862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400" dirty="0" err="1">
                <a:latin typeface="+mn-lt"/>
              </a:rPr>
              <a:t>γωνίωση</a:t>
            </a:r>
            <a:endParaRPr lang="el-GR" altLang="el-GR" sz="2400" dirty="0">
              <a:latin typeface="+mn-lt"/>
            </a:endParaRPr>
          </a:p>
        </p:txBody>
      </p:sp>
      <p:sp>
        <p:nvSpPr>
          <p:cNvPr id="14352" name="Text Box 40"/>
          <p:cNvSpPr txBox="1">
            <a:spLocks noChangeArrowheads="1"/>
          </p:cNvSpPr>
          <p:nvPr/>
        </p:nvSpPr>
        <p:spPr bwMode="auto">
          <a:xfrm>
            <a:off x="3346450" y="6372225"/>
            <a:ext cx="252095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400">
                <a:latin typeface="+mn-lt"/>
              </a:rPr>
              <a:t>Χλωρού ξύλου</a:t>
            </a:r>
          </a:p>
        </p:txBody>
      </p:sp>
      <p:sp>
        <p:nvSpPr>
          <p:cNvPr id="14353" name="Text Box 41"/>
          <p:cNvSpPr txBox="1">
            <a:spLocks noChangeArrowheads="1"/>
          </p:cNvSpPr>
          <p:nvPr/>
        </p:nvSpPr>
        <p:spPr bwMode="auto">
          <a:xfrm>
            <a:off x="6532563" y="6308725"/>
            <a:ext cx="1689099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400">
                <a:latin typeface="+mn-lt"/>
              </a:rPr>
              <a:t>εμπιεστικό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43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7" grpId="0" animBg="1"/>
      <p:bldP spid="1096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Εμπιεστικό</a:t>
            </a:r>
            <a:r>
              <a:rPr lang="el-GR" dirty="0" smtClean="0"/>
              <a:t> κάταγμα</a:t>
            </a:r>
            <a:endParaRPr lang="el-GR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42913" indent="-442913" eaLnBrk="1" hangingPunct="1"/>
            <a:r>
              <a:rPr lang="el-GR" altLang="el-GR" dirty="0" err="1" smtClean="0">
                <a:effectLst/>
              </a:rPr>
              <a:t>Εμπιεστικό</a:t>
            </a:r>
            <a:endParaRPr lang="en-US" altLang="el-GR" dirty="0" smtClean="0">
              <a:effectLst/>
            </a:endParaRPr>
          </a:p>
          <a:p>
            <a:pPr marL="987425" lvl="1" indent="-354013" eaLnBrk="1" hangingPunct="1"/>
            <a:r>
              <a:rPr lang="en-US" altLang="el-GR" dirty="0" smtClean="0">
                <a:effectLst/>
              </a:rPr>
              <a:t>Torus</a:t>
            </a:r>
          </a:p>
          <a:p>
            <a:pPr marL="987425" lvl="1" indent="-354013" eaLnBrk="1" hangingPunct="1"/>
            <a:r>
              <a:rPr lang="en-US" altLang="el-GR" dirty="0" smtClean="0">
                <a:effectLst/>
              </a:rPr>
              <a:t>Buckle</a:t>
            </a:r>
            <a:endParaRPr lang="el-GR" altLang="el-GR" dirty="0" smtClean="0">
              <a:effectLst/>
            </a:endParaRPr>
          </a:p>
        </p:txBody>
      </p:sp>
      <p:pic>
        <p:nvPicPr>
          <p:cNvPr id="110596" name="Picture 4" descr="DSC02171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5538"/>
            <a:ext cx="2654300" cy="5332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5" descr="DSC02175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457450" cy="5335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AutoShape 6"/>
          <p:cNvSpPr>
            <a:spLocks noChangeArrowheads="1"/>
          </p:cNvSpPr>
          <p:nvPr/>
        </p:nvSpPr>
        <p:spPr bwMode="auto">
          <a:xfrm rot="-8694251">
            <a:off x="8172450" y="4581525"/>
            <a:ext cx="615950" cy="287338"/>
          </a:xfrm>
          <a:prstGeom prst="rightArrow">
            <a:avLst>
              <a:gd name="adj1" fmla="val 50000"/>
              <a:gd name="adj2" fmla="val 53591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 rot="7987079" flipH="1">
            <a:off x="5894388" y="5059363"/>
            <a:ext cx="615950" cy="234950"/>
          </a:xfrm>
          <a:prstGeom prst="rightArrow">
            <a:avLst>
              <a:gd name="adj1" fmla="val 50000"/>
              <a:gd name="adj2" fmla="val 65541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10600" name="AutoShape 8"/>
          <p:cNvSpPr>
            <a:spLocks noChangeArrowheads="1"/>
          </p:cNvSpPr>
          <p:nvPr/>
        </p:nvSpPr>
        <p:spPr bwMode="auto">
          <a:xfrm>
            <a:off x="4500563" y="3789363"/>
            <a:ext cx="287337" cy="2159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181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Συντριπτικά κατάγματα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424936" cy="5256584"/>
          </a:xfrm>
        </p:spPr>
        <p:txBody>
          <a:bodyPr>
            <a:normAutofit/>
          </a:bodyPr>
          <a:lstStyle/>
          <a:p>
            <a:pPr marL="442913" indent="-442913" eaLnBrk="1" hangingPunct="1">
              <a:defRPr/>
            </a:pPr>
            <a:r>
              <a:rPr lang="el-GR" dirty="0" smtClean="0"/>
              <a:t>Άνω των 2 οστικών τμημάτων</a:t>
            </a:r>
          </a:p>
          <a:p>
            <a:pPr marL="1165225" lvl="1" indent="-354013" eaLnBrk="1" hangingPunct="1">
              <a:defRPr/>
            </a:pPr>
            <a:r>
              <a:rPr lang="el-GR" dirty="0" smtClean="0"/>
              <a:t>Σαν πεταλούδα</a:t>
            </a:r>
          </a:p>
          <a:p>
            <a:pPr marL="1165225" lvl="1" indent="-354013" eaLnBrk="1" hangingPunct="1">
              <a:defRPr/>
            </a:pPr>
            <a:r>
              <a:rPr lang="el-GR" dirty="0" smtClean="0"/>
              <a:t>Τμηματικό </a:t>
            </a:r>
          </a:p>
          <a:p>
            <a:pPr marL="1165225" lvl="1" indent="-354013" eaLnBrk="1" hangingPunct="1">
              <a:defRPr/>
            </a:pPr>
            <a:r>
              <a:rPr lang="el-GR" dirty="0" err="1" smtClean="0"/>
              <a:t>Θρυμματιστικό</a:t>
            </a:r>
            <a:r>
              <a:rPr lang="el-GR" dirty="0" smtClean="0"/>
              <a:t>  </a:t>
            </a:r>
          </a:p>
          <a:p>
            <a:pPr marL="442913" indent="-442913" eaLnBrk="1" hangingPunct="1">
              <a:buFont typeface="Wingdings" pitchFamily="2" charset="2"/>
              <a:buNone/>
              <a:defRPr/>
            </a:pPr>
            <a:endParaRPr lang="el-GR" b="1" dirty="0" smtClean="0"/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859463" y="1381125"/>
            <a:ext cx="1608137" cy="5246688"/>
            <a:chOff x="4129" y="606"/>
            <a:chExt cx="1013" cy="3305"/>
          </a:xfrm>
        </p:grpSpPr>
        <p:sp>
          <p:nvSpPr>
            <p:cNvPr id="16413" name="Oval 5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14" name="AutoShape 6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6415" name="Rectangle 7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16" name="Rectangle 8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17" name="Rectangle 9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837363" y="2978150"/>
            <a:ext cx="136525" cy="2038350"/>
            <a:chOff x="3864" y="1552"/>
            <a:chExt cx="86" cy="1284"/>
          </a:xfrm>
        </p:grpSpPr>
        <p:sp>
          <p:nvSpPr>
            <p:cNvPr id="16411" name="AutoShape 11"/>
            <p:cNvSpPr>
              <a:spLocks noChangeArrowheads="1"/>
            </p:cNvSpPr>
            <p:nvPr/>
          </p:nvSpPr>
          <p:spPr bwMode="auto">
            <a:xfrm rot="-3146591">
              <a:off x="3576" y="2461"/>
              <a:ext cx="668" cy="8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12" name="AutoShape 12"/>
            <p:cNvSpPr>
              <a:spLocks noChangeArrowheads="1"/>
            </p:cNvSpPr>
            <p:nvPr/>
          </p:nvSpPr>
          <p:spPr bwMode="auto">
            <a:xfrm rot="-3146591">
              <a:off x="3571" y="1845"/>
              <a:ext cx="668" cy="8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6390" name="Group 13"/>
          <p:cNvGrpSpPr>
            <a:grpSpLocks/>
          </p:cNvGrpSpPr>
          <p:nvPr/>
        </p:nvGrpSpPr>
        <p:grpSpPr bwMode="auto">
          <a:xfrm>
            <a:off x="4211638" y="1422400"/>
            <a:ext cx="1608137" cy="5246688"/>
            <a:chOff x="4129" y="606"/>
            <a:chExt cx="1013" cy="3305"/>
          </a:xfrm>
        </p:grpSpPr>
        <p:sp>
          <p:nvSpPr>
            <p:cNvPr id="16406" name="Oval 14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7" name="AutoShape 15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6408" name="Rectangle 16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9" name="Rectangle 17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10" name="Rectangle 18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97475" y="3260725"/>
            <a:ext cx="146050" cy="1797050"/>
            <a:chOff x="3869" y="1704"/>
            <a:chExt cx="92" cy="1132"/>
          </a:xfrm>
        </p:grpSpPr>
        <p:sp>
          <p:nvSpPr>
            <p:cNvPr id="16404" name="AutoShape 20"/>
            <p:cNvSpPr>
              <a:spLocks noChangeArrowheads="1"/>
            </p:cNvSpPr>
            <p:nvPr/>
          </p:nvSpPr>
          <p:spPr bwMode="auto">
            <a:xfrm rot="-3146591">
              <a:off x="3576" y="2461"/>
              <a:ext cx="668" cy="8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5" name="AutoShape 21"/>
            <p:cNvSpPr>
              <a:spLocks noChangeArrowheads="1"/>
            </p:cNvSpPr>
            <p:nvPr/>
          </p:nvSpPr>
          <p:spPr bwMode="auto">
            <a:xfrm rot="3146591" flipV="1">
              <a:off x="3587" y="1997"/>
              <a:ext cx="668" cy="8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6392" name="Group 22"/>
          <p:cNvGrpSpPr>
            <a:grpSpLocks/>
          </p:cNvGrpSpPr>
          <p:nvPr/>
        </p:nvGrpSpPr>
        <p:grpSpPr bwMode="auto">
          <a:xfrm>
            <a:off x="7535863" y="1293813"/>
            <a:ext cx="1608137" cy="5246687"/>
            <a:chOff x="4129" y="606"/>
            <a:chExt cx="1013" cy="3305"/>
          </a:xfrm>
        </p:grpSpPr>
        <p:sp>
          <p:nvSpPr>
            <p:cNvPr id="16399" name="Oval 23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0" name="AutoShape 24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6401" name="Rectangle 25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2" name="Rectangle 26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403" name="Rectangle 27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8170863" y="3151188"/>
            <a:ext cx="915987" cy="3475037"/>
            <a:chOff x="4079" y="1691"/>
            <a:chExt cx="577" cy="2189"/>
          </a:xfrm>
        </p:grpSpPr>
        <p:sp>
          <p:nvSpPr>
            <p:cNvPr id="16394" name="AutoShape 29"/>
            <p:cNvSpPr>
              <a:spLocks noChangeArrowheads="1"/>
            </p:cNvSpPr>
            <p:nvPr/>
          </p:nvSpPr>
          <p:spPr bwMode="auto">
            <a:xfrm rot="-3719854">
              <a:off x="3913" y="2353"/>
              <a:ext cx="864" cy="110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395" name="AutoShape 30"/>
            <p:cNvSpPr>
              <a:spLocks noChangeArrowheads="1"/>
            </p:cNvSpPr>
            <p:nvPr/>
          </p:nvSpPr>
          <p:spPr bwMode="auto">
            <a:xfrm rot="3829556" flipV="1">
              <a:off x="3898" y="2112"/>
              <a:ext cx="929" cy="87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396" name="AutoShape 31"/>
            <p:cNvSpPr>
              <a:spLocks noChangeArrowheads="1"/>
            </p:cNvSpPr>
            <p:nvPr/>
          </p:nvSpPr>
          <p:spPr bwMode="auto">
            <a:xfrm rot="1816049" flipV="1">
              <a:off x="4087" y="2520"/>
              <a:ext cx="569" cy="3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397" name="AutoShape 32"/>
            <p:cNvSpPr>
              <a:spLocks noChangeArrowheads="1"/>
            </p:cNvSpPr>
            <p:nvPr/>
          </p:nvSpPr>
          <p:spPr bwMode="auto">
            <a:xfrm rot="-1816049">
              <a:off x="4079" y="1832"/>
              <a:ext cx="569" cy="3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6398" name="AutoShape 33"/>
            <p:cNvSpPr>
              <a:spLocks noChangeArrowheads="1"/>
            </p:cNvSpPr>
            <p:nvPr/>
          </p:nvSpPr>
          <p:spPr bwMode="auto">
            <a:xfrm rot="4880164" flipV="1">
              <a:off x="3415" y="2968"/>
              <a:ext cx="1716" cy="108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8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Σχέση οστικών τμημάτων </a:t>
            </a:r>
            <a:r>
              <a:rPr lang="el-GR" sz="3000" b="0" dirty="0" smtClean="0"/>
              <a:t>1/2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Διάσταση</a:t>
            </a:r>
          </a:p>
          <a:p>
            <a:r>
              <a:rPr lang="el-GR" sz="2800" dirty="0"/>
              <a:t>Ενσφήνωση</a:t>
            </a:r>
          </a:p>
          <a:p>
            <a:r>
              <a:rPr lang="el-GR" sz="2800" dirty="0"/>
              <a:t>Διάταξη - </a:t>
            </a:r>
            <a:r>
              <a:rPr lang="el-GR" sz="2800" dirty="0" smtClean="0"/>
              <a:t>Μετατόπιση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127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Σχέση οστικών τμημάτων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328592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Διάσταση</a:t>
            </a:r>
          </a:p>
          <a:p>
            <a:pPr marL="987425" lvl="1" indent="-354013" eaLnBrk="1" hangingPunct="1">
              <a:defRPr/>
            </a:pPr>
            <a:r>
              <a:rPr lang="el-GR" dirty="0" smtClean="0"/>
              <a:t>Διάσταση προκαλείται από: έλξη τενόντων / συνδέσμων, παρεμβολή μαλακών μορίων, ορθοπεδική έλξη.</a:t>
            </a:r>
          </a:p>
          <a:p>
            <a:pPr marL="987425" lvl="1" indent="-354013" eaLnBrk="1" hangingPunct="1">
              <a:defRPr/>
            </a:pPr>
            <a:r>
              <a:rPr lang="el-GR" dirty="0" smtClean="0"/>
              <a:t>Αποκόλληση κατάφυσης τένοντα ή συνδέσμου με απόσπαση τμήματος οστού.</a:t>
            </a:r>
          </a:p>
          <a:p>
            <a:pPr marL="987425" lvl="1" indent="-354013" eaLnBrk="1" hangingPunct="1">
              <a:defRPr/>
            </a:pPr>
            <a:endParaRPr lang="el-GR" dirty="0" smtClean="0">
              <a:effectLst/>
            </a:endParaRPr>
          </a:p>
        </p:txBody>
      </p:sp>
      <p:grpSp>
        <p:nvGrpSpPr>
          <p:cNvPr id="18436" name="Group 8"/>
          <p:cNvGrpSpPr>
            <a:grpSpLocks/>
          </p:cNvGrpSpPr>
          <p:nvPr/>
        </p:nvGrpSpPr>
        <p:grpSpPr bwMode="auto">
          <a:xfrm>
            <a:off x="5956300" y="1416050"/>
            <a:ext cx="1420813" cy="3021013"/>
            <a:chOff x="3146" y="546"/>
            <a:chExt cx="895" cy="1903"/>
          </a:xfrm>
        </p:grpSpPr>
        <p:sp>
          <p:nvSpPr>
            <p:cNvPr id="18446" name="Oval 9" descr="Canvas"/>
            <p:cNvSpPr>
              <a:spLocks noChangeArrowheads="1"/>
            </p:cNvSpPr>
            <p:nvPr/>
          </p:nvSpPr>
          <p:spPr bwMode="auto">
            <a:xfrm>
              <a:off x="3146" y="54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7" name="Rectangle 10" descr="Canvas"/>
            <p:cNvSpPr>
              <a:spLocks noChangeArrowheads="1"/>
            </p:cNvSpPr>
            <p:nvPr/>
          </p:nvSpPr>
          <p:spPr bwMode="auto">
            <a:xfrm flipV="1">
              <a:off x="3601" y="1069"/>
              <a:ext cx="440" cy="1355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8" name="Rectangle 11" descr="Canvas"/>
            <p:cNvSpPr>
              <a:spLocks noChangeArrowheads="1"/>
            </p:cNvSpPr>
            <p:nvPr/>
          </p:nvSpPr>
          <p:spPr bwMode="auto">
            <a:xfrm flipV="1">
              <a:off x="3626" y="2228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9" name="Rectangle 12" descr="Canvas"/>
            <p:cNvSpPr>
              <a:spLocks noChangeArrowheads="1"/>
            </p:cNvSpPr>
            <p:nvPr/>
          </p:nvSpPr>
          <p:spPr bwMode="auto">
            <a:xfrm rot="2757741">
              <a:off x="3449" y="90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18437" name="Group 13"/>
          <p:cNvGrpSpPr>
            <a:grpSpLocks/>
          </p:cNvGrpSpPr>
          <p:nvPr/>
        </p:nvGrpSpPr>
        <p:grpSpPr bwMode="auto">
          <a:xfrm>
            <a:off x="6516688" y="4416425"/>
            <a:ext cx="1050925" cy="2252663"/>
            <a:chOff x="4719" y="2423"/>
            <a:chExt cx="662" cy="1419"/>
          </a:xfrm>
        </p:grpSpPr>
        <p:sp>
          <p:nvSpPr>
            <p:cNvPr id="18442" name="AutoShape 14" descr="Canvas"/>
            <p:cNvSpPr>
              <a:spLocks noChangeArrowheads="1"/>
            </p:cNvSpPr>
            <p:nvPr/>
          </p:nvSpPr>
          <p:spPr bwMode="auto">
            <a:xfrm flipV="1">
              <a:off x="4719" y="3252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8443" name="Rectangle 15" descr="Canvas"/>
            <p:cNvSpPr>
              <a:spLocks noChangeArrowheads="1"/>
            </p:cNvSpPr>
            <p:nvPr/>
          </p:nvSpPr>
          <p:spPr bwMode="auto">
            <a:xfrm flipV="1">
              <a:off x="4823" y="2448"/>
              <a:ext cx="440" cy="1060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4" name="Rectangle 16" descr="Canvas"/>
            <p:cNvSpPr>
              <a:spLocks noChangeArrowheads="1"/>
            </p:cNvSpPr>
            <p:nvPr/>
          </p:nvSpPr>
          <p:spPr bwMode="auto">
            <a:xfrm flipV="1">
              <a:off x="4848" y="3372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5" name="Rectangle 17" descr="Canvas"/>
            <p:cNvSpPr>
              <a:spLocks noChangeArrowheads="1"/>
            </p:cNvSpPr>
            <p:nvPr/>
          </p:nvSpPr>
          <p:spPr bwMode="auto">
            <a:xfrm flipV="1">
              <a:off x="4849" y="2423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478713" y="3140075"/>
            <a:ext cx="1208087" cy="2271713"/>
            <a:chOff x="4227" y="1645"/>
            <a:chExt cx="761" cy="1431"/>
          </a:xfrm>
        </p:grpSpPr>
        <p:sp>
          <p:nvSpPr>
            <p:cNvPr id="18440" name="AutoShape 19"/>
            <p:cNvSpPr>
              <a:spLocks noChangeArrowheads="1"/>
            </p:cNvSpPr>
            <p:nvPr/>
          </p:nvSpPr>
          <p:spPr bwMode="auto">
            <a:xfrm flipV="1">
              <a:off x="4227" y="1645"/>
              <a:ext cx="754" cy="4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8441" name="AutoShape 20"/>
            <p:cNvSpPr>
              <a:spLocks noChangeArrowheads="1"/>
            </p:cNvSpPr>
            <p:nvPr/>
          </p:nvSpPr>
          <p:spPr bwMode="auto">
            <a:xfrm>
              <a:off x="4234" y="2661"/>
              <a:ext cx="754" cy="4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8439" name="AutoShape 22"/>
          <p:cNvSpPr>
            <a:spLocks noChangeArrowheads="1"/>
          </p:cNvSpPr>
          <p:nvPr/>
        </p:nvSpPr>
        <p:spPr bwMode="auto">
          <a:xfrm>
            <a:off x="6630988" y="3789363"/>
            <a:ext cx="792162" cy="914400"/>
          </a:xfrm>
          <a:prstGeom prst="doubleWave">
            <a:avLst>
              <a:gd name="adj1" fmla="val 6500"/>
              <a:gd name="adj2" fmla="val 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9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Ενσφήνωση - </a:t>
            </a:r>
            <a:r>
              <a:rPr lang="el-GR" dirty="0" err="1" smtClean="0"/>
              <a:t>Εμπίεση</a:t>
            </a:r>
            <a:r>
              <a:rPr lang="el-GR" dirty="0" smtClean="0"/>
              <a:t> - Συμπίεση</a:t>
            </a:r>
            <a:endParaRPr lang="el-GR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248472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>
                <a:effectLst/>
              </a:rPr>
              <a:t>Ενσφήνωση  </a:t>
            </a:r>
          </a:p>
          <a:p>
            <a:pPr lvl="1" eaLnBrk="1" hangingPunct="1">
              <a:defRPr/>
            </a:pPr>
            <a:r>
              <a:rPr lang="el-GR" dirty="0" smtClean="0">
                <a:effectLst/>
              </a:rPr>
              <a:t>συνήθως σε σπογγώδες οστό (μαλακό οστό σε μαλακό οστό).</a:t>
            </a:r>
          </a:p>
          <a:p>
            <a:pPr eaLnBrk="1" hangingPunct="1">
              <a:defRPr/>
            </a:pPr>
            <a:r>
              <a:rPr lang="el-GR" b="1" dirty="0" err="1" smtClean="0"/>
              <a:t>Εμπίεση</a:t>
            </a:r>
            <a:endParaRPr lang="el-GR" b="1" dirty="0" smtClean="0"/>
          </a:p>
          <a:p>
            <a:pPr lvl="1" eaLnBrk="1" hangingPunct="1">
              <a:defRPr/>
            </a:pPr>
            <a:r>
              <a:rPr lang="el-GR" dirty="0" smtClean="0"/>
              <a:t>Σκληρή επιφάνεια σε μαλακότερο οστό.</a:t>
            </a:r>
          </a:p>
          <a:p>
            <a:pPr lvl="1" eaLnBrk="1" hangingPunct="1">
              <a:defRPr/>
            </a:pPr>
            <a:r>
              <a:rPr lang="el-GR" dirty="0" smtClean="0"/>
              <a:t>Φλοιός συναντά σπογγώδες οστό. 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32040" y="1340768"/>
            <a:ext cx="4038600" cy="504031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1200"/>
              </a:spcBef>
              <a:defRPr/>
            </a:pPr>
            <a:r>
              <a:rPr lang="el-GR" sz="2400" b="1" dirty="0" smtClean="0">
                <a:solidFill>
                  <a:schemeClr val="bg1"/>
                </a:solidFill>
              </a:rPr>
              <a:t>Συμπίεση</a:t>
            </a:r>
          </a:p>
          <a:p>
            <a:pPr lvl="1" indent="-387350" eaLnBrk="1" hangingPunct="1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Έντονη κάμψη συνθλίβει οστικές </a:t>
            </a:r>
            <a:r>
              <a:rPr lang="el-GR" sz="2400" dirty="0" err="1" smtClean="0">
                <a:solidFill>
                  <a:schemeClr val="bg1"/>
                </a:solidFill>
              </a:rPr>
              <a:t>δοκίδες</a:t>
            </a:r>
            <a:r>
              <a:rPr lang="el-GR" sz="2400" dirty="0" smtClean="0">
                <a:solidFill>
                  <a:schemeClr val="bg1"/>
                </a:solidFill>
              </a:rPr>
              <a:t>.</a:t>
            </a:r>
          </a:p>
          <a:p>
            <a:pPr lvl="1" indent="-387350" eaLnBrk="1" hangingPunct="1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Τριγωνική παραμόρφωση σπονδύλου.</a:t>
            </a:r>
          </a:p>
          <a:p>
            <a:pPr lvl="1" indent="-387350" eaLnBrk="1" hangingPunct="1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Κατακόρυφη φόρτιση.</a:t>
            </a:r>
            <a:br>
              <a:rPr lang="el-GR" sz="2400" dirty="0" smtClean="0">
                <a:solidFill>
                  <a:schemeClr val="bg1"/>
                </a:solidFill>
              </a:rPr>
            </a:br>
            <a:endParaRPr lang="el-GR" sz="2400" dirty="0" smtClean="0">
              <a:solidFill>
                <a:schemeClr val="bg1"/>
              </a:solidFill>
              <a:effectLst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defRPr/>
            </a:pPr>
            <a:endParaRPr lang="el-GR" sz="2400" dirty="0" smtClean="0">
              <a:solidFill>
                <a:schemeClr val="bg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4716016" y="1484784"/>
            <a:ext cx="0" cy="41764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Ειδικά χαρακτηριστικά καταγμάτων</a:t>
            </a:r>
            <a:endParaRPr lang="el-GR" dirty="0"/>
          </a:p>
        </p:txBody>
      </p:sp>
      <p:pic>
        <p:nvPicPr>
          <p:cNvPr id="20484" name="Picture 4" descr="img0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r="2258"/>
          <a:stretch/>
        </p:blipFill>
        <p:spPr bwMode="auto">
          <a:xfrm>
            <a:off x="1079041" y="1243584"/>
            <a:ext cx="7177992" cy="54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47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806"/>
          </a:xfrm>
        </p:spPr>
        <p:txBody>
          <a:bodyPr>
            <a:noAutofit/>
          </a:bodyPr>
          <a:lstStyle/>
          <a:p>
            <a:r>
              <a:rPr lang="el-GR" dirty="0" smtClean="0"/>
              <a:t>Ενσφηνωμένο </a:t>
            </a:r>
            <a:r>
              <a:rPr lang="el-GR" dirty="0"/>
              <a:t>κάταγμα αυχένα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του </a:t>
            </a:r>
            <a:r>
              <a:rPr lang="el-GR" dirty="0"/>
              <a:t>μηριαίου </a:t>
            </a:r>
          </a:p>
        </p:txBody>
      </p:sp>
      <p:pic>
        <p:nvPicPr>
          <p:cNvPr id="21508" name="Picture 4" descr="img02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060848"/>
            <a:ext cx="8790633" cy="38164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27088" y="1341438"/>
            <a:ext cx="6335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6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Σε όλες τις περιπτώσεις προηγούνται η αξιολόγηση του ασθενούς, η σταθερότητα της καταστάσεώς του και η άνεσή του.</a:t>
            </a:r>
          </a:p>
          <a:p>
            <a:pPr eaLnBrk="1" hangingPunct="1">
              <a:defRPr/>
            </a:pPr>
            <a:r>
              <a:rPr lang="el-GR" dirty="0" smtClean="0"/>
              <a:t>Ακτινογραφίες γίνονται:</a:t>
            </a:r>
          </a:p>
          <a:p>
            <a:pPr lvl="1" eaLnBrk="1" hangingPunct="1">
              <a:defRPr/>
            </a:pP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Όπου πονά </a:t>
            </a:r>
          </a:p>
          <a:p>
            <a:pPr lvl="2" eaLnBrk="1" hangingPunct="1">
              <a:defRPr/>
            </a:pPr>
            <a:r>
              <a:rPr lang="el-GR" dirty="0" smtClean="0"/>
              <a:t>(α/α ΠΧΚ δεν είναι το ίδιο με α/α άκρας χειρός)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l-GR" dirty="0" smtClean="0"/>
              <a:t>Το λιγότερο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 λήψεις </a:t>
            </a:r>
            <a:r>
              <a:rPr lang="el-GR" dirty="0" err="1" smtClean="0"/>
              <a:t>ορθογωνιακές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Μακρά οστά να συμπεριλαμβάνονται και </a:t>
            </a:r>
            <a:r>
              <a:rPr lang="el-G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οι δύο </a:t>
            </a:r>
            <a:r>
              <a:rPr lang="el-GR" dirty="0" smtClean="0"/>
              <a:t>αρθρώσεις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Συστηματική </a:t>
            </a:r>
            <a:r>
              <a:rPr lang="el-GR" dirty="0" smtClean="0"/>
              <a:t>προσέγγιση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Autofit/>
          </a:bodyPr>
          <a:lstStyle/>
          <a:p>
            <a:r>
              <a:rPr lang="el-GR" dirty="0" err="1"/>
              <a:t>Εμπιεστικό</a:t>
            </a:r>
            <a:r>
              <a:rPr lang="el-GR" dirty="0"/>
              <a:t> κάταγμα αρθρικής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επιφάνειας </a:t>
            </a:r>
            <a:r>
              <a:rPr lang="el-GR" dirty="0"/>
              <a:t>της </a:t>
            </a:r>
            <a:r>
              <a:rPr lang="el-GR" dirty="0" smtClean="0"/>
              <a:t>κνήμης</a:t>
            </a:r>
            <a:endParaRPr lang="el-GR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974"/>
            <a:ext cx="4608513" cy="2503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16124"/>
            <a:ext cx="3817938" cy="5637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AutoShape 7"/>
          <p:cNvSpPr>
            <a:spLocks noChangeArrowheads="1"/>
          </p:cNvSpPr>
          <p:nvPr/>
        </p:nvSpPr>
        <p:spPr bwMode="auto">
          <a:xfrm rot="-6875988">
            <a:off x="6442869" y="3140869"/>
            <a:ext cx="720725" cy="287337"/>
          </a:xfrm>
          <a:prstGeom prst="left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323850" y="6453336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  <a:hlinkClick r:id="rId4"/>
              </a:rPr>
              <a:t>©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Tibial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Plateau Fracture Imaging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Author: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Amilcare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Gentili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6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Συμπιεστικό κάταγμα </a:t>
            </a:r>
            <a:r>
              <a:rPr lang="el-GR" dirty="0" smtClean="0"/>
              <a:t>σπονδύλου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  <p:pic>
        <p:nvPicPr>
          <p:cNvPr id="83970" name="Picture 2" descr="File:Compressionfra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9867"/>
            <a:ext cx="2736304" cy="58635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File:Blausen 0250 CompressionFracture Vertebra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16" y="947154"/>
            <a:ext cx="4402416" cy="58662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 rot="16200000">
            <a:off x="6969039" y="4860318"/>
            <a:ext cx="3444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Blausen 0250 </a:t>
            </a:r>
            <a:r>
              <a:rPr lang="en-US" sz="1200" dirty="0" err="1">
                <a:latin typeface="+mn-lt"/>
                <a:hlinkClick r:id="rId6"/>
              </a:rPr>
              <a:t>CompressionFracture</a:t>
            </a:r>
            <a:r>
              <a:rPr lang="en-US" sz="1200" dirty="0">
                <a:latin typeface="+mn-lt"/>
                <a:hlinkClick r:id="rId6"/>
              </a:rPr>
              <a:t> </a:t>
            </a:r>
            <a:r>
              <a:rPr lang="en-US" sz="1200" dirty="0" smtClean="0">
                <a:latin typeface="+mn-lt"/>
                <a:hlinkClick r:id="rId6"/>
              </a:rPr>
              <a:t>Vertebrae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7" tooltip="User:BruceBlaus"/>
              </a:rPr>
              <a:t>BruceBlaus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8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 rot="16200000">
            <a:off x="-796252" y="5115799"/>
            <a:ext cx="2930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9"/>
              </a:rPr>
              <a:t>Compressionfracture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>
                <a:latin typeface="+mn-lt"/>
                <a:hlinkClick r:id="rId10" tooltip="User:Lucien Monfils"/>
              </a:rPr>
              <a:t>Lucien </a:t>
            </a:r>
            <a:r>
              <a:rPr lang="en-US" sz="1200" u="sng" dirty="0" err="1">
                <a:latin typeface="+mn-lt"/>
                <a:hlinkClick r:id="rId10" tooltip="User:Lucien Monfils"/>
              </a:rPr>
              <a:t>Monfils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11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6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Διάταξη - Μετατόπιση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0225" indent="-530225" eaLnBrk="1" hangingPunct="1">
              <a:defRPr/>
            </a:pPr>
            <a:r>
              <a:rPr lang="el-GR" dirty="0" smtClean="0"/>
              <a:t>Περιγραφή σε σχέση με τη φυσιολογική διάταξη. </a:t>
            </a:r>
          </a:p>
          <a:p>
            <a:pPr marL="530225" indent="-530225" eaLnBrk="1" hangingPunct="1">
              <a:defRPr/>
            </a:pPr>
            <a:r>
              <a:rPr lang="el-GR" dirty="0" smtClean="0"/>
              <a:t>Θεωρούμε ότι το εγγύς τμήμα είναι σε φυσιολογική θέση. </a:t>
            </a:r>
          </a:p>
          <a:p>
            <a:pPr marL="530225" indent="-530225" eaLnBrk="1" hangingPunct="1">
              <a:defRPr/>
            </a:pPr>
            <a:r>
              <a:rPr lang="el-GR" dirty="0" smtClean="0"/>
              <a:t>Περιγραφή θέσης του περιφερικού τμήματος σε σχέση με το εγγύς (χρήση του πλάτους της </a:t>
            </a:r>
            <a:r>
              <a:rPr lang="el-GR" dirty="0" err="1" smtClean="0"/>
              <a:t>διάφυσης</a:t>
            </a:r>
            <a:r>
              <a:rPr lang="el-GR" dirty="0" smtClean="0"/>
              <a:t> ως αναφοράς). </a:t>
            </a:r>
          </a:p>
          <a:p>
            <a:pPr marL="530225" indent="-530225" eaLnBrk="1" hangingPunct="1">
              <a:defRPr/>
            </a:pPr>
            <a:r>
              <a:rPr lang="el-GR" dirty="0" smtClean="0"/>
              <a:t>Πρόσθια, οπίσθια, έσω, έξω μετατόπιση.</a:t>
            </a:r>
          </a:p>
          <a:p>
            <a:pPr marL="530225" indent="-530225" eaLnBrk="1" hangingPunct="1">
              <a:defRPr/>
            </a:pPr>
            <a:r>
              <a:rPr lang="el-GR" dirty="0" smtClean="0"/>
              <a:t>Στροφή – περί τον επιμήκη άξονα.</a:t>
            </a:r>
          </a:p>
          <a:p>
            <a:pPr marL="530225" indent="-530225" eaLnBrk="1" hangingPunct="1">
              <a:defRPr/>
            </a:pPr>
            <a:r>
              <a:rPr lang="el-GR" dirty="0" smtClean="0"/>
              <a:t>Γωνίωση – σχέση </a:t>
            </a:r>
            <a:r>
              <a:rPr lang="el-GR" dirty="0" err="1" smtClean="0"/>
              <a:t>επιμήκων</a:t>
            </a:r>
            <a:r>
              <a:rPr lang="el-GR" dirty="0" smtClean="0"/>
              <a:t> αξόνων.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6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Μετατόπιση</a:t>
            </a:r>
            <a:endParaRPr lang="el-GR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210307" y="1125993"/>
            <a:ext cx="8424936" cy="5256584"/>
          </a:xfrm>
        </p:spPr>
        <p:txBody>
          <a:bodyPr/>
          <a:lstStyle/>
          <a:p>
            <a:pPr marL="595313">
              <a:defRPr/>
            </a:pPr>
            <a:r>
              <a:rPr lang="el-GR" dirty="0" smtClean="0"/>
              <a:t>Σημαντική η λήψη σε 2 γωνίες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6300192" y="1268760"/>
            <a:ext cx="2592387" cy="5137150"/>
            <a:chOff x="6300192" y="1412776"/>
            <a:chExt cx="2592387" cy="5137150"/>
          </a:xfrm>
        </p:grpSpPr>
        <p:grpSp>
          <p:nvGrpSpPr>
            <p:cNvPr id="25603" name="Group 9"/>
            <p:cNvGrpSpPr>
              <a:grpSpLocks/>
            </p:cNvGrpSpPr>
            <p:nvPr/>
          </p:nvGrpSpPr>
          <p:grpSpPr bwMode="auto">
            <a:xfrm>
              <a:off x="6300192" y="1412776"/>
              <a:ext cx="1420812" cy="3021012"/>
              <a:chOff x="3146" y="546"/>
              <a:chExt cx="895" cy="1903"/>
            </a:xfrm>
          </p:grpSpPr>
          <p:sp>
            <p:nvSpPr>
              <p:cNvPr id="25619" name="Oval 10" descr="Canvas"/>
              <p:cNvSpPr>
                <a:spLocks noChangeArrowheads="1"/>
              </p:cNvSpPr>
              <p:nvPr/>
            </p:nvSpPr>
            <p:spPr bwMode="auto">
              <a:xfrm>
                <a:off x="3146" y="546"/>
                <a:ext cx="661" cy="661"/>
              </a:xfrm>
              <a:prstGeom prst="ellipse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5620" name="Rectangle 11" descr="Canvas"/>
              <p:cNvSpPr>
                <a:spLocks noChangeArrowheads="1"/>
              </p:cNvSpPr>
              <p:nvPr/>
            </p:nvSpPr>
            <p:spPr bwMode="auto">
              <a:xfrm flipV="1">
                <a:off x="3601" y="1069"/>
                <a:ext cx="440" cy="1355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5621" name="Rectangle 12" descr="Canvas"/>
              <p:cNvSpPr>
                <a:spLocks noChangeArrowheads="1"/>
              </p:cNvSpPr>
              <p:nvPr/>
            </p:nvSpPr>
            <p:spPr bwMode="auto">
              <a:xfrm flipV="1">
                <a:off x="3626" y="2228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5622" name="Rectangle 13" descr="Canvas"/>
              <p:cNvSpPr>
                <a:spLocks noChangeArrowheads="1"/>
              </p:cNvSpPr>
              <p:nvPr/>
            </p:nvSpPr>
            <p:spPr bwMode="auto">
              <a:xfrm rot="2757741">
                <a:off x="3449" y="908"/>
                <a:ext cx="483" cy="324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</p:grpSp>
        <p:sp>
          <p:nvSpPr>
            <p:cNvPr id="25604" name="AutoShape 14"/>
            <p:cNvSpPr>
              <a:spLocks noChangeArrowheads="1"/>
            </p:cNvSpPr>
            <p:nvPr/>
          </p:nvSpPr>
          <p:spPr bwMode="auto">
            <a:xfrm rot="-5400000">
              <a:off x="6834385" y="5252145"/>
              <a:ext cx="1196975" cy="65881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5605" name="AutoShape 15"/>
            <p:cNvSpPr>
              <a:spLocks noChangeArrowheads="1"/>
            </p:cNvSpPr>
            <p:nvPr/>
          </p:nvSpPr>
          <p:spPr bwMode="auto">
            <a:xfrm>
              <a:off x="6973292" y="4119463"/>
              <a:ext cx="792162" cy="9144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grpSp>
          <p:nvGrpSpPr>
            <p:cNvPr id="25606" name="Group 17"/>
            <p:cNvGrpSpPr>
              <a:grpSpLocks/>
            </p:cNvGrpSpPr>
            <p:nvPr/>
          </p:nvGrpSpPr>
          <p:grpSpPr bwMode="auto">
            <a:xfrm>
              <a:off x="7841654" y="4297263"/>
              <a:ext cx="1050925" cy="2252663"/>
              <a:chOff x="4719" y="2423"/>
              <a:chExt cx="662" cy="1419"/>
            </a:xfrm>
          </p:grpSpPr>
          <p:sp>
            <p:nvSpPr>
              <p:cNvPr id="25615" name="AutoShape 18" descr="Canvas"/>
              <p:cNvSpPr>
                <a:spLocks noChangeArrowheads="1"/>
              </p:cNvSpPr>
              <p:nvPr/>
            </p:nvSpPr>
            <p:spPr bwMode="auto">
              <a:xfrm flipV="1">
                <a:off x="4719" y="3252"/>
                <a:ext cx="662" cy="5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70 h 21600"/>
                  <a:gd name="T14" fmla="*/ 16543 w 21600"/>
                  <a:gd name="T15" fmla="*/ 136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5616" name="Rectangle 19" descr="Canvas"/>
              <p:cNvSpPr>
                <a:spLocks noChangeArrowheads="1"/>
              </p:cNvSpPr>
              <p:nvPr/>
            </p:nvSpPr>
            <p:spPr bwMode="auto">
              <a:xfrm flipV="1">
                <a:off x="4823" y="2448"/>
                <a:ext cx="440" cy="1060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5617" name="Rectangle 20" descr="Canvas"/>
              <p:cNvSpPr>
                <a:spLocks noChangeArrowheads="1"/>
              </p:cNvSpPr>
              <p:nvPr/>
            </p:nvSpPr>
            <p:spPr bwMode="auto">
              <a:xfrm flipV="1">
                <a:off x="4848" y="3372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5618" name="Rectangle 21" descr="Canvas"/>
              <p:cNvSpPr>
                <a:spLocks noChangeArrowheads="1"/>
              </p:cNvSpPr>
              <p:nvPr/>
            </p:nvSpPr>
            <p:spPr bwMode="auto">
              <a:xfrm flipV="1">
                <a:off x="4849" y="2423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</p:grpSp>
        <p:sp>
          <p:nvSpPr>
            <p:cNvPr id="25607" name="AutoShape 22"/>
            <p:cNvSpPr>
              <a:spLocks noChangeArrowheads="1"/>
            </p:cNvSpPr>
            <p:nvPr/>
          </p:nvSpPr>
          <p:spPr bwMode="auto">
            <a:xfrm>
              <a:off x="7967067" y="3587651"/>
              <a:ext cx="792162" cy="9144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pic>
        <p:nvPicPr>
          <p:cNvPr id="25608" name="Picture 25" descr="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07568"/>
            <a:ext cx="26670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26" descr="w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56631"/>
            <a:ext cx="2581275" cy="486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Line 27"/>
          <p:cNvSpPr>
            <a:spLocks noChangeShapeType="1"/>
          </p:cNvSpPr>
          <p:nvPr/>
        </p:nvSpPr>
        <p:spPr bwMode="auto">
          <a:xfrm>
            <a:off x="3276600" y="1899493"/>
            <a:ext cx="1655763" cy="4105275"/>
          </a:xfrm>
          <a:prstGeom prst="line">
            <a:avLst/>
          </a:prstGeom>
          <a:noFill/>
          <a:ln w="19050" cap="rnd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1" name="Line 28"/>
          <p:cNvSpPr>
            <a:spLocks noChangeShapeType="1"/>
          </p:cNvSpPr>
          <p:nvPr/>
        </p:nvSpPr>
        <p:spPr bwMode="auto">
          <a:xfrm flipV="1">
            <a:off x="4716463" y="3628281"/>
            <a:ext cx="71437" cy="3068637"/>
          </a:xfrm>
          <a:prstGeom prst="line">
            <a:avLst/>
          </a:prstGeom>
          <a:noFill/>
          <a:ln w="19050" cap="rnd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2" name="Line 29"/>
          <p:cNvSpPr>
            <a:spLocks noChangeShapeType="1"/>
          </p:cNvSpPr>
          <p:nvPr/>
        </p:nvSpPr>
        <p:spPr bwMode="auto">
          <a:xfrm flipH="1">
            <a:off x="1763713" y="2763093"/>
            <a:ext cx="287337" cy="3933825"/>
          </a:xfrm>
          <a:prstGeom prst="line">
            <a:avLst/>
          </a:prstGeom>
          <a:noFill/>
          <a:ln w="19050" cap="rnd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13" name="Text Box 30"/>
          <p:cNvSpPr txBox="1">
            <a:spLocks noChangeArrowheads="1"/>
          </p:cNvSpPr>
          <p:nvPr/>
        </p:nvSpPr>
        <p:spPr bwMode="auto">
          <a:xfrm>
            <a:off x="323850" y="2607458"/>
            <a:ext cx="1873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Πρόσθια ΠΧΚ</a:t>
            </a:r>
          </a:p>
        </p:txBody>
      </p:sp>
      <p:sp>
        <p:nvSpPr>
          <p:cNvPr id="25614" name="Text Box 31"/>
          <p:cNvSpPr txBox="1">
            <a:spLocks noChangeArrowheads="1"/>
          </p:cNvSpPr>
          <p:nvPr/>
        </p:nvSpPr>
        <p:spPr bwMode="auto">
          <a:xfrm>
            <a:off x="2195736" y="1828056"/>
            <a:ext cx="1511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>
                <a:solidFill>
                  <a:schemeClr val="bg1"/>
                </a:solidFill>
                <a:latin typeface="+mn-lt"/>
              </a:rPr>
              <a:t>Πλάγια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21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760640" cy="525658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dirty="0" smtClean="0"/>
              <a:t>Γωνίωση</a:t>
            </a:r>
          </a:p>
          <a:p>
            <a:pPr marL="719138" indent="-454025" eaLnBrk="1" hangingPunct="1">
              <a:defRPr/>
            </a:pPr>
            <a:r>
              <a:rPr lang="el-GR" dirty="0" smtClean="0"/>
              <a:t>Εγγύς τμήμα θεωρείται φυσιολογικό.</a:t>
            </a:r>
          </a:p>
          <a:p>
            <a:pPr marL="719138" indent="-454025" eaLnBrk="1" hangingPunct="1">
              <a:defRPr/>
            </a:pPr>
            <a:r>
              <a:rPr lang="el-GR" dirty="0" smtClean="0"/>
              <a:t>Περιγράφεται από την κατεύθυνση της κορυφής της γωνίας. </a:t>
            </a:r>
          </a:p>
          <a:p>
            <a:pPr marL="719138" indent="-454025" eaLnBrk="1" hangingPunct="1">
              <a:defRPr/>
            </a:pPr>
            <a:r>
              <a:rPr lang="el-GR" dirty="0" smtClean="0"/>
              <a:t>Είναι ανεξάρτητη της θέσης  ή </a:t>
            </a:r>
          </a:p>
          <a:p>
            <a:pPr marL="719138" indent="-454025" eaLnBrk="1" hangingPunct="1">
              <a:defRPr/>
            </a:pPr>
            <a:r>
              <a:rPr lang="el-GR" dirty="0" smtClean="0"/>
              <a:t>Περιγράφει την κατεύθυνση του περιφερικού τμήματος. 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6389688" y="574675"/>
            <a:ext cx="2430462" cy="5446713"/>
            <a:chOff x="6389688" y="574675"/>
            <a:chExt cx="2430462" cy="5446713"/>
          </a:xfrm>
        </p:grpSpPr>
        <p:grpSp>
          <p:nvGrpSpPr>
            <p:cNvPr id="26628" name="Group 4"/>
            <p:cNvGrpSpPr>
              <a:grpSpLocks/>
            </p:cNvGrpSpPr>
            <p:nvPr/>
          </p:nvGrpSpPr>
          <p:grpSpPr bwMode="auto">
            <a:xfrm rot="1701915">
              <a:off x="6723063" y="3136900"/>
              <a:ext cx="2097087" cy="2884488"/>
              <a:chOff x="3874" y="2091"/>
              <a:chExt cx="1321" cy="1817"/>
            </a:xfrm>
          </p:grpSpPr>
          <p:grpSp>
            <p:nvGrpSpPr>
              <p:cNvPr id="26637" name="Group 5"/>
              <p:cNvGrpSpPr>
                <a:grpSpLocks/>
              </p:cNvGrpSpPr>
              <p:nvPr/>
            </p:nvGrpSpPr>
            <p:grpSpPr bwMode="auto">
              <a:xfrm>
                <a:off x="4237" y="2489"/>
                <a:ext cx="662" cy="1419"/>
                <a:chOff x="4719" y="2423"/>
                <a:chExt cx="662" cy="1419"/>
              </a:xfrm>
            </p:grpSpPr>
            <p:sp>
              <p:nvSpPr>
                <p:cNvPr id="26639" name="AutoShape 6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4719" y="3252"/>
                  <a:ext cx="662" cy="59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5 w 21600"/>
                    <a:gd name="T13" fmla="*/ 2270 h 21600"/>
                    <a:gd name="T14" fmla="*/ 16543 w 21600"/>
                    <a:gd name="T15" fmla="*/ 1369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26640" name="Rectangle 7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4823" y="2448"/>
                  <a:ext cx="440" cy="1060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  <p:sp>
              <p:nvSpPr>
                <p:cNvPr id="26641" name="Rectangle 8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4848" y="3372"/>
                  <a:ext cx="388" cy="221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  <p:sp>
              <p:nvSpPr>
                <p:cNvPr id="26642" name="Rectangle 9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4849" y="2423"/>
                  <a:ext cx="388" cy="221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</p:grpSp>
          <p:sp>
            <p:nvSpPr>
              <p:cNvPr id="26638" name="AutoShape 10"/>
              <p:cNvSpPr>
                <a:spLocks noChangeArrowheads="1"/>
              </p:cNvSpPr>
              <p:nvPr/>
            </p:nvSpPr>
            <p:spPr bwMode="auto">
              <a:xfrm rot="10314912" flipV="1">
                <a:off x="3874" y="2091"/>
                <a:ext cx="1321" cy="542"/>
              </a:xfrm>
              <a:prstGeom prst="irregularSeal2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</p:txBody>
          </p:sp>
        </p:grpSp>
        <p:grpSp>
          <p:nvGrpSpPr>
            <p:cNvPr id="26629" name="Group 11"/>
            <p:cNvGrpSpPr>
              <a:grpSpLocks/>
            </p:cNvGrpSpPr>
            <p:nvPr/>
          </p:nvGrpSpPr>
          <p:grpSpPr bwMode="auto">
            <a:xfrm rot="-1899193">
              <a:off x="6389688" y="574675"/>
              <a:ext cx="2109787" cy="3402013"/>
              <a:chOff x="3250" y="546"/>
              <a:chExt cx="1329" cy="2143"/>
            </a:xfrm>
          </p:grpSpPr>
          <p:grpSp>
            <p:nvGrpSpPr>
              <p:cNvPr id="26631" name="Group 12"/>
              <p:cNvGrpSpPr>
                <a:grpSpLocks/>
              </p:cNvGrpSpPr>
              <p:nvPr/>
            </p:nvGrpSpPr>
            <p:grpSpPr bwMode="auto">
              <a:xfrm>
                <a:off x="3250" y="546"/>
                <a:ext cx="895" cy="1903"/>
                <a:chOff x="3146" y="546"/>
                <a:chExt cx="895" cy="1903"/>
              </a:xfrm>
            </p:grpSpPr>
            <p:sp>
              <p:nvSpPr>
                <p:cNvPr id="26633" name="Oval 13" descr="Canvas"/>
                <p:cNvSpPr>
                  <a:spLocks noChangeArrowheads="1"/>
                </p:cNvSpPr>
                <p:nvPr/>
              </p:nvSpPr>
              <p:spPr bwMode="auto">
                <a:xfrm>
                  <a:off x="3146" y="546"/>
                  <a:ext cx="661" cy="661"/>
                </a:xfrm>
                <a:prstGeom prst="ellipse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  <p:sp>
              <p:nvSpPr>
                <p:cNvPr id="26634" name="Rectangle 14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3601" y="1069"/>
                  <a:ext cx="440" cy="1355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  <p:sp>
              <p:nvSpPr>
                <p:cNvPr id="26635" name="Rectangle 15" descr="Canvas"/>
                <p:cNvSpPr>
                  <a:spLocks noChangeArrowheads="1"/>
                </p:cNvSpPr>
                <p:nvPr/>
              </p:nvSpPr>
              <p:spPr bwMode="auto">
                <a:xfrm flipV="1">
                  <a:off x="3626" y="2228"/>
                  <a:ext cx="388" cy="221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  <p:sp>
              <p:nvSpPr>
                <p:cNvPr id="26636" name="Rectangle 16" descr="Canvas"/>
                <p:cNvSpPr>
                  <a:spLocks noChangeArrowheads="1"/>
                </p:cNvSpPr>
                <p:nvPr/>
              </p:nvSpPr>
              <p:spPr bwMode="auto">
                <a:xfrm rot="2757741">
                  <a:off x="3449" y="908"/>
                  <a:ext cx="483" cy="324"/>
                </a:xfrm>
                <a:prstGeom prst="rect">
                  <a:avLst/>
                </a:pr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l-GR"/>
                </a:p>
              </p:txBody>
            </p:sp>
          </p:grpSp>
          <p:sp>
            <p:nvSpPr>
              <p:cNvPr id="26632" name="AutoShape 17"/>
              <p:cNvSpPr>
                <a:spLocks noChangeArrowheads="1"/>
              </p:cNvSpPr>
              <p:nvPr/>
            </p:nvSpPr>
            <p:spPr bwMode="auto">
              <a:xfrm rot="10314912" flipV="1">
                <a:off x="3258" y="2147"/>
                <a:ext cx="1321" cy="542"/>
              </a:xfrm>
              <a:prstGeom prst="irregularSeal2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  <a:p>
                <a:pPr algn="ctr"/>
                <a:endParaRPr lang="en-US" altLang="el-GR" sz="2400">
                  <a:latin typeface="Times New Roman" pitchFamily="18" charset="0"/>
                </a:endParaRPr>
              </a:p>
            </p:txBody>
          </p:sp>
        </p:grpSp>
        <p:sp>
          <p:nvSpPr>
            <p:cNvPr id="26630" name="AutoShape 18"/>
            <p:cNvSpPr>
              <a:spLocks noChangeArrowheads="1"/>
            </p:cNvSpPr>
            <p:nvPr/>
          </p:nvSpPr>
          <p:spPr bwMode="auto">
            <a:xfrm rot="-5400000">
              <a:off x="6331744" y="3190081"/>
              <a:ext cx="1196975" cy="103981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Διάταξη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7058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Διάταξη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 Στροφή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4644008" y="908720"/>
            <a:ext cx="2097087" cy="5273675"/>
            <a:chOff x="6043613" y="1082675"/>
            <a:chExt cx="2097087" cy="5273675"/>
          </a:xfrm>
        </p:grpSpPr>
        <p:grpSp>
          <p:nvGrpSpPr>
            <p:cNvPr id="27652" name="Group 4"/>
            <p:cNvGrpSpPr>
              <a:grpSpLocks/>
            </p:cNvGrpSpPr>
            <p:nvPr/>
          </p:nvGrpSpPr>
          <p:grpSpPr bwMode="auto">
            <a:xfrm>
              <a:off x="6072188" y="1082675"/>
              <a:ext cx="1420812" cy="3021013"/>
              <a:chOff x="3146" y="546"/>
              <a:chExt cx="895" cy="1903"/>
            </a:xfrm>
          </p:grpSpPr>
          <p:sp>
            <p:nvSpPr>
              <p:cNvPr id="27662" name="Oval 5" descr="Canvas"/>
              <p:cNvSpPr>
                <a:spLocks noChangeArrowheads="1"/>
              </p:cNvSpPr>
              <p:nvPr/>
            </p:nvSpPr>
            <p:spPr bwMode="auto">
              <a:xfrm>
                <a:off x="3146" y="546"/>
                <a:ext cx="661" cy="661"/>
              </a:xfrm>
              <a:prstGeom prst="ellipse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7663" name="Rectangle 6" descr="Canvas"/>
              <p:cNvSpPr>
                <a:spLocks noChangeArrowheads="1"/>
              </p:cNvSpPr>
              <p:nvPr/>
            </p:nvSpPr>
            <p:spPr bwMode="auto">
              <a:xfrm flipV="1">
                <a:off x="3601" y="1069"/>
                <a:ext cx="440" cy="1355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7664" name="Rectangle 7" descr="Canvas"/>
              <p:cNvSpPr>
                <a:spLocks noChangeArrowheads="1"/>
              </p:cNvSpPr>
              <p:nvPr/>
            </p:nvSpPr>
            <p:spPr bwMode="auto">
              <a:xfrm flipV="1">
                <a:off x="3626" y="2228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7665" name="Rectangle 8" descr="Canvas"/>
              <p:cNvSpPr>
                <a:spLocks noChangeArrowheads="1"/>
              </p:cNvSpPr>
              <p:nvPr/>
            </p:nvSpPr>
            <p:spPr bwMode="auto">
              <a:xfrm rot="2757741">
                <a:off x="3449" y="908"/>
                <a:ext cx="483" cy="324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</p:grpSp>
        <p:grpSp>
          <p:nvGrpSpPr>
            <p:cNvPr id="27653" name="Group 9"/>
            <p:cNvGrpSpPr>
              <a:grpSpLocks/>
            </p:cNvGrpSpPr>
            <p:nvPr/>
          </p:nvGrpSpPr>
          <p:grpSpPr bwMode="auto">
            <a:xfrm>
              <a:off x="6661150" y="4103688"/>
              <a:ext cx="1050925" cy="2252662"/>
              <a:chOff x="4719" y="2423"/>
              <a:chExt cx="662" cy="1419"/>
            </a:xfrm>
          </p:grpSpPr>
          <p:sp>
            <p:nvSpPr>
              <p:cNvPr id="27658" name="AutoShape 10" descr="Canvas"/>
              <p:cNvSpPr>
                <a:spLocks noChangeArrowheads="1"/>
              </p:cNvSpPr>
              <p:nvPr/>
            </p:nvSpPr>
            <p:spPr bwMode="auto">
              <a:xfrm flipV="1">
                <a:off x="4719" y="3252"/>
                <a:ext cx="662" cy="59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270 h 21600"/>
                  <a:gd name="T14" fmla="*/ 16543 w 21600"/>
                  <a:gd name="T15" fmla="*/ 1369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27659" name="Rectangle 11" descr="Canvas"/>
              <p:cNvSpPr>
                <a:spLocks noChangeArrowheads="1"/>
              </p:cNvSpPr>
              <p:nvPr/>
            </p:nvSpPr>
            <p:spPr bwMode="auto">
              <a:xfrm flipV="1">
                <a:off x="4823" y="2448"/>
                <a:ext cx="440" cy="1060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 w="762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7660" name="Rectangle 12" descr="Canvas"/>
              <p:cNvSpPr>
                <a:spLocks noChangeArrowheads="1"/>
              </p:cNvSpPr>
              <p:nvPr/>
            </p:nvSpPr>
            <p:spPr bwMode="auto">
              <a:xfrm flipV="1">
                <a:off x="4848" y="3372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27661" name="Rectangle 13" descr="Canvas"/>
              <p:cNvSpPr>
                <a:spLocks noChangeArrowheads="1"/>
              </p:cNvSpPr>
              <p:nvPr/>
            </p:nvSpPr>
            <p:spPr bwMode="auto">
              <a:xfrm flipV="1">
                <a:off x="4849" y="2423"/>
                <a:ext cx="388" cy="221"/>
              </a:xfrm>
              <a:prstGeom prst="rect">
                <a:avLst/>
              </a:prstGeom>
              <a:blipFill dpi="0" rotWithShape="0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</p:grpSp>
        <p:sp>
          <p:nvSpPr>
            <p:cNvPr id="27654" name="AutoShape 14"/>
            <p:cNvSpPr>
              <a:spLocks noChangeArrowheads="1"/>
            </p:cNvSpPr>
            <p:nvPr/>
          </p:nvSpPr>
          <p:spPr bwMode="auto">
            <a:xfrm rot="10314912" flipV="1">
              <a:off x="6043613" y="3836988"/>
              <a:ext cx="2097087" cy="531812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8799" name="AutoShape 15"/>
            <p:cNvSpPr>
              <a:spLocks noChangeArrowheads="1"/>
            </p:cNvSpPr>
            <p:nvPr/>
          </p:nvSpPr>
          <p:spPr bwMode="auto">
            <a:xfrm rot="-299029">
              <a:off x="6397625" y="2782888"/>
              <a:ext cx="1304925" cy="1022350"/>
            </a:xfrm>
            <a:prstGeom prst="curvedRightArrow">
              <a:avLst>
                <a:gd name="adj1" fmla="val 20000"/>
                <a:gd name="adj2" fmla="val 40000"/>
                <a:gd name="adj3" fmla="val 42547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8800" name="AutoShape 16"/>
            <p:cNvSpPr>
              <a:spLocks noChangeArrowheads="1"/>
            </p:cNvSpPr>
            <p:nvPr/>
          </p:nvSpPr>
          <p:spPr bwMode="auto">
            <a:xfrm rot="299029" flipH="1">
              <a:off x="6550025" y="4400550"/>
              <a:ext cx="1304925" cy="1022350"/>
            </a:xfrm>
            <a:prstGeom prst="curvedRightArrow">
              <a:avLst>
                <a:gd name="adj1" fmla="val 20000"/>
                <a:gd name="adj2" fmla="val 40000"/>
                <a:gd name="adj3" fmla="val 42547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57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Θέση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6205860" cy="5400600"/>
          </a:xfrm>
        </p:spPr>
        <p:txBody>
          <a:bodyPr>
            <a:normAutofit/>
          </a:bodyPr>
          <a:lstStyle/>
          <a:p>
            <a:pPr marL="442913" indent="-442913" eaLnBrk="1" hangingPunct="1">
              <a:lnSpc>
                <a:spcPct val="105000"/>
              </a:lnSpc>
              <a:defRPr/>
            </a:pPr>
            <a:r>
              <a:rPr lang="el-GR" sz="2200" dirty="0" smtClean="0">
                <a:effectLst/>
              </a:rPr>
              <a:t>Διάφυση / 3</a:t>
            </a:r>
          </a:p>
          <a:p>
            <a:pPr marL="442913" indent="-442913" eaLnBrk="1" hangingPunct="1">
              <a:lnSpc>
                <a:spcPct val="105000"/>
              </a:lnSpc>
              <a:defRPr/>
            </a:pPr>
            <a:r>
              <a:rPr lang="el-GR" sz="2200" dirty="0" err="1" smtClean="0">
                <a:effectLst/>
              </a:rPr>
              <a:t>Μετάφυση</a:t>
            </a:r>
            <a:r>
              <a:rPr lang="el-GR" sz="2200" dirty="0" smtClean="0">
                <a:effectLst/>
              </a:rPr>
              <a:t> </a:t>
            </a:r>
          </a:p>
          <a:p>
            <a:pPr marL="442913" indent="-442913" eaLnBrk="1" hangingPunct="1">
              <a:lnSpc>
                <a:spcPct val="105000"/>
              </a:lnSpc>
              <a:defRPr/>
            </a:pPr>
            <a:r>
              <a:rPr lang="el-GR" sz="2200" dirty="0" smtClean="0">
                <a:effectLst/>
              </a:rPr>
              <a:t>Σχέση με την επίφυση </a:t>
            </a:r>
          </a:p>
          <a:p>
            <a:pPr marL="1076325" lvl="1" indent="-454025" eaLnBrk="1" hangingPunct="1">
              <a:lnSpc>
                <a:spcPct val="105000"/>
              </a:lnSpc>
              <a:defRPr/>
            </a:pPr>
            <a:r>
              <a:rPr lang="el-GR" sz="2200" dirty="0" err="1" smtClean="0">
                <a:effectLst/>
              </a:rPr>
              <a:t>Ενδαρθρικά</a:t>
            </a:r>
            <a:r>
              <a:rPr lang="el-GR" sz="2200" dirty="0" smtClean="0">
                <a:effectLst/>
              </a:rPr>
              <a:t> </a:t>
            </a:r>
          </a:p>
          <a:p>
            <a:pPr marL="1608138" lvl="2" indent="-352425" eaLnBrk="1" hangingPunct="1">
              <a:lnSpc>
                <a:spcPct val="105000"/>
              </a:lnSpc>
              <a:defRPr/>
            </a:pPr>
            <a:r>
              <a:rPr lang="el-GR" sz="2200" dirty="0" smtClean="0"/>
              <a:t>Ακριβής ανάταξη είναι σημαντική για περιορισμό του ενδεχόμενου πρώιμης εκφυλιστικής αρθροπάθειας.</a:t>
            </a:r>
            <a:endParaRPr lang="el-GR" sz="2200" dirty="0" smtClean="0">
              <a:effectLst/>
            </a:endParaRPr>
          </a:p>
          <a:p>
            <a:pPr marL="1076325" lvl="1" indent="-454025" eaLnBrk="1" hangingPunct="1">
              <a:lnSpc>
                <a:spcPct val="105000"/>
              </a:lnSpc>
              <a:defRPr/>
            </a:pPr>
            <a:r>
              <a:rPr lang="el-GR" sz="2200" dirty="0" err="1" smtClean="0">
                <a:effectLst/>
              </a:rPr>
              <a:t>Salter</a:t>
            </a:r>
            <a:r>
              <a:rPr lang="el-GR" sz="2200" dirty="0" smtClean="0">
                <a:effectLst/>
              </a:rPr>
              <a:t> </a:t>
            </a:r>
            <a:r>
              <a:rPr lang="el-GR" sz="2200" dirty="0" err="1" smtClean="0">
                <a:effectLst/>
              </a:rPr>
              <a:t>Harris</a:t>
            </a:r>
            <a:r>
              <a:rPr lang="el-GR" sz="2200" dirty="0" smtClean="0">
                <a:effectLst/>
              </a:rPr>
              <a:t> κατάταξη</a:t>
            </a:r>
          </a:p>
          <a:p>
            <a:pPr marL="1608138" lvl="2" indent="-352425" eaLnBrk="1" hangingPunct="1">
              <a:lnSpc>
                <a:spcPct val="105000"/>
              </a:lnSpc>
              <a:defRPr/>
            </a:pPr>
            <a:r>
              <a:rPr lang="el-GR" sz="2200" dirty="0" smtClean="0"/>
              <a:t>Φτωχότερο αποτέλεσμα όπως αυξάνεται ο αριθμός </a:t>
            </a:r>
            <a:r>
              <a:rPr lang="en-US" sz="2200" dirty="0" smtClean="0"/>
              <a:t>S</a:t>
            </a:r>
            <a:r>
              <a:rPr lang="el-GR" sz="2200" dirty="0" smtClean="0"/>
              <a:t>-Η κατάταξης.</a:t>
            </a:r>
          </a:p>
          <a:p>
            <a:pPr marL="1608138" lvl="2" indent="-352425" eaLnBrk="1" hangingPunct="1">
              <a:lnSpc>
                <a:spcPct val="105000"/>
              </a:lnSpc>
              <a:defRPr/>
            </a:pPr>
            <a:r>
              <a:rPr lang="el-GR" sz="2200" dirty="0" smtClean="0"/>
              <a:t>S-H τύπος-II πιο συνηθισμένο.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7078663" y="3681413"/>
            <a:ext cx="1411287" cy="2357437"/>
            <a:chOff x="2425" y="2319"/>
            <a:chExt cx="889" cy="1485"/>
          </a:xfrm>
        </p:grpSpPr>
        <p:sp>
          <p:nvSpPr>
            <p:cNvPr id="28683" name="Rectangle 5"/>
            <p:cNvSpPr>
              <a:spLocks noChangeArrowheads="1"/>
            </p:cNvSpPr>
            <p:nvPr/>
          </p:nvSpPr>
          <p:spPr bwMode="auto">
            <a:xfrm flipV="1">
              <a:off x="2571" y="2326"/>
              <a:ext cx="601" cy="1459"/>
            </a:xfrm>
            <a:prstGeom prst="rect">
              <a:avLst/>
            </a:prstGeom>
            <a:solidFill>
              <a:srgbClr val="B2B2B2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8684" name="AutoShape 6"/>
            <p:cNvSpPr>
              <a:spLocks noChangeArrowheads="1"/>
            </p:cNvSpPr>
            <p:nvPr/>
          </p:nvSpPr>
          <p:spPr bwMode="auto">
            <a:xfrm>
              <a:off x="2425" y="2319"/>
              <a:ext cx="889" cy="7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70 w 21600"/>
                <a:gd name="T13" fmla="*/ 5363 h 21600"/>
                <a:gd name="T14" fmla="*/ 16230 w 21600"/>
                <a:gd name="T15" fmla="*/ 162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143" y="21600"/>
                  </a:lnTo>
                  <a:lnTo>
                    <a:pt x="144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685" name="Rectangle 7"/>
            <p:cNvSpPr>
              <a:spLocks noChangeArrowheads="1"/>
            </p:cNvSpPr>
            <p:nvPr/>
          </p:nvSpPr>
          <p:spPr bwMode="auto">
            <a:xfrm flipV="1">
              <a:off x="2590" y="2351"/>
              <a:ext cx="563" cy="145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11624" name="AutoShape 8"/>
          <p:cNvSpPr>
            <a:spLocks noChangeArrowheads="1"/>
          </p:cNvSpPr>
          <p:nvPr/>
        </p:nvSpPr>
        <p:spPr bwMode="auto">
          <a:xfrm>
            <a:off x="7002463" y="4854575"/>
            <a:ext cx="1601787" cy="200025"/>
          </a:xfrm>
          <a:prstGeom prst="irregularSeal1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28678" name="Group 9"/>
          <p:cNvGrpSpPr>
            <a:grpSpLocks/>
          </p:cNvGrpSpPr>
          <p:nvPr/>
        </p:nvGrpSpPr>
        <p:grpSpPr bwMode="auto">
          <a:xfrm>
            <a:off x="7086600" y="1017588"/>
            <a:ext cx="1411288" cy="2344737"/>
            <a:chOff x="2430" y="641"/>
            <a:chExt cx="889" cy="1477"/>
          </a:xfrm>
        </p:grpSpPr>
        <p:sp>
          <p:nvSpPr>
            <p:cNvPr id="28680" name="Rectangle 10"/>
            <p:cNvSpPr>
              <a:spLocks noChangeArrowheads="1"/>
            </p:cNvSpPr>
            <p:nvPr/>
          </p:nvSpPr>
          <p:spPr bwMode="auto">
            <a:xfrm>
              <a:off x="2576" y="657"/>
              <a:ext cx="601" cy="1456"/>
            </a:xfrm>
            <a:prstGeom prst="rect">
              <a:avLst/>
            </a:prstGeom>
            <a:solidFill>
              <a:srgbClr val="B2B2B2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8681" name="AutoShape 11"/>
            <p:cNvSpPr>
              <a:spLocks noChangeArrowheads="1"/>
            </p:cNvSpPr>
            <p:nvPr/>
          </p:nvSpPr>
          <p:spPr bwMode="auto">
            <a:xfrm flipV="1">
              <a:off x="2430" y="1381"/>
              <a:ext cx="889" cy="7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70 w 21600"/>
                <a:gd name="T13" fmla="*/ 5363 h 21600"/>
                <a:gd name="T14" fmla="*/ 16230 w 21600"/>
                <a:gd name="T15" fmla="*/ 162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143" y="21600"/>
                  </a:lnTo>
                  <a:lnTo>
                    <a:pt x="144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8682" name="Rectangle 12"/>
            <p:cNvSpPr>
              <a:spLocks noChangeArrowheads="1"/>
            </p:cNvSpPr>
            <p:nvPr/>
          </p:nvSpPr>
          <p:spPr bwMode="auto">
            <a:xfrm flipV="1">
              <a:off x="2596" y="641"/>
              <a:ext cx="565" cy="145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6529388" y="6094413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Έξω </a:t>
            </a:r>
            <a:r>
              <a:rPr lang="el-GR" altLang="el-GR" sz="2400" dirty="0">
                <a:solidFill>
                  <a:schemeClr val="bg1"/>
                </a:solidFill>
              </a:rPr>
              <a:t>αρθρικό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97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Κατάγματα σε παιδιά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42913" indent="-442913" eaLnBrk="1" hangingPunct="1">
              <a:defRPr/>
            </a:pPr>
            <a:r>
              <a:rPr lang="el-GR" dirty="0" smtClean="0"/>
              <a:t>Ανώριμος σκελετός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7718425" y="2716213"/>
            <a:ext cx="1101725" cy="2327275"/>
            <a:chOff x="4116" y="2319"/>
            <a:chExt cx="694" cy="1466"/>
          </a:xfrm>
        </p:grpSpPr>
        <p:sp>
          <p:nvSpPr>
            <p:cNvPr id="29723" name="Rectangle 5"/>
            <p:cNvSpPr>
              <a:spLocks noChangeArrowheads="1"/>
            </p:cNvSpPr>
            <p:nvPr/>
          </p:nvSpPr>
          <p:spPr bwMode="auto">
            <a:xfrm flipV="1">
              <a:off x="4253" y="2682"/>
              <a:ext cx="423" cy="1103"/>
            </a:xfrm>
            <a:prstGeom prst="rect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24" name="Oval 6"/>
            <p:cNvSpPr>
              <a:spLocks noChangeArrowheads="1"/>
            </p:cNvSpPr>
            <p:nvPr/>
          </p:nvSpPr>
          <p:spPr bwMode="auto">
            <a:xfrm>
              <a:off x="4124" y="2319"/>
              <a:ext cx="686" cy="305"/>
            </a:xfrm>
            <a:prstGeom prst="ellipse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25" name="AutoShape 7"/>
            <p:cNvSpPr>
              <a:spLocks noChangeArrowheads="1"/>
            </p:cNvSpPr>
            <p:nvPr/>
          </p:nvSpPr>
          <p:spPr bwMode="auto">
            <a:xfrm>
              <a:off x="4116" y="2679"/>
              <a:ext cx="686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3 w 21600"/>
                <a:gd name="T13" fmla="*/ 4511 h 21600"/>
                <a:gd name="T14" fmla="*/ 17097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9726" name="Rectangle 8"/>
            <p:cNvSpPr>
              <a:spLocks noChangeArrowheads="1"/>
            </p:cNvSpPr>
            <p:nvPr/>
          </p:nvSpPr>
          <p:spPr bwMode="auto">
            <a:xfrm flipV="1">
              <a:off x="4263" y="2778"/>
              <a:ext cx="403" cy="40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29701" name="Group 9"/>
          <p:cNvGrpSpPr>
            <a:grpSpLocks/>
          </p:cNvGrpSpPr>
          <p:nvPr/>
        </p:nvGrpSpPr>
        <p:grpSpPr bwMode="auto">
          <a:xfrm flipV="1">
            <a:off x="7693025" y="188913"/>
            <a:ext cx="1101725" cy="2327275"/>
            <a:chOff x="4116" y="2319"/>
            <a:chExt cx="694" cy="1466"/>
          </a:xfrm>
        </p:grpSpPr>
        <p:sp>
          <p:nvSpPr>
            <p:cNvPr id="29719" name="Rectangle 10"/>
            <p:cNvSpPr>
              <a:spLocks noChangeArrowheads="1"/>
            </p:cNvSpPr>
            <p:nvPr/>
          </p:nvSpPr>
          <p:spPr bwMode="auto">
            <a:xfrm flipV="1">
              <a:off x="4253" y="2682"/>
              <a:ext cx="423" cy="1103"/>
            </a:xfrm>
            <a:prstGeom prst="rect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20" name="Oval 11"/>
            <p:cNvSpPr>
              <a:spLocks noChangeArrowheads="1"/>
            </p:cNvSpPr>
            <p:nvPr/>
          </p:nvSpPr>
          <p:spPr bwMode="auto">
            <a:xfrm>
              <a:off x="4124" y="2319"/>
              <a:ext cx="686" cy="305"/>
            </a:xfrm>
            <a:prstGeom prst="ellipse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21" name="AutoShape 12"/>
            <p:cNvSpPr>
              <a:spLocks noChangeArrowheads="1"/>
            </p:cNvSpPr>
            <p:nvPr/>
          </p:nvSpPr>
          <p:spPr bwMode="auto">
            <a:xfrm>
              <a:off x="4116" y="2679"/>
              <a:ext cx="686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3 w 21600"/>
                <a:gd name="T13" fmla="*/ 4511 h 21600"/>
                <a:gd name="T14" fmla="*/ 17097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9722" name="Rectangle 13"/>
            <p:cNvSpPr>
              <a:spLocks noChangeArrowheads="1"/>
            </p:cNvSpPr>
            <p:nvPr/>
          </p:nvSpPr>
          <p:spPr bwMode="auto">
            <a:xfrm flipV="1">
              <a:off x="4263" y="2778"/>
              <a:ext cx="403" cy="40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987675" y="4868863"/>
            <a:ext cx="2447925" cy="1439862"/>
            <a:chOff x="1925" y="2436"/>
            <a:chExt cx="2402" cy="1714"/>
          </a:xfrm>
        </p:grpSpPr>
        <p:sp>
          <p:nvSpPr>
            <p:cNvPr id="29717" name="Rectangle 20"/>
            <p:cNvSpPr>
              <a:spLocks noChangeArrowheads="1"/>
            </p:cNvSpPr>
            <p:nvPr/>
          </p:nvSpPr>
          <p:spPr bwMode="auto">
            <a:xfrm>
              <a:off x="1925" y="3141"/>
              <a:ext cx="21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r">
                <a:lnSpc>
                  <a:spcPct val="80000"/>
                </a:lnSpc>
                <a:spcBef>
                  <a:spcPct val="10000"/>
                </a:spcBef>
                <a:buSzPct val="75000"/>
              </a:pPr>
              <a:r>
                <a:rPr lang="el-GR" altLang="el-GR" sz="2000" b="1" dirty="0">
                  <a:solidFill>
                    <a:schemeClr val="bg1"/>
                  </a:solidFill>
                </a:rPr>
                <a:t>Διάφυση</a:t>
              </a:r>
              <a:endParaRPr lang="en-US" altLang="el-G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718" name="AutoShape 21"/>
            <p:cNvSpPr>
              <a:spLocks/>
            </p:cNvSpPr>
            <p:nvPr/>
          </p:nvSpPr>
          <p:spPr bwMode="auto">
            <a:xfrm>
              <a:off x="4087" y="2436"/>
              <a:ext cx="240" cy="1714"/>
            </a:xfrm>
            <a:prstGeom prst="leftBrace">
              <a:avLst>
                <a:gd name="adj1" fmla="val 59514"/>
                <a:gd name="adj2" fmla="val 50000"/>
              </a:avLst>
            </a:prstGeom>
            <a:noFill/>
            <a:ln w="5715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l-GR" sz="2400">
                <a:latin typeface="Times New Roman" pitchFamily="18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627313" y="2636838"/>
            <a:ext cx="2592387" cy="504825"/>
            <a:chOff x="1816" y="975"/>
            <a:chExt cx="2328" cy="550"/>
          </a:xfrm>
        </p:grpSpPr>
        <p:sp>
          <p:nvSpPr>
            <p:cNvPr id="29715" name="Rectangle 23"/>
            <p:cNvSpPr>
              <a:spLocks noChangeArrowheads="1"/>
            </p:cNvSpPr>
            <p:nvPr/>
          </p:nvSpPr>
          <p:spPr bwMode="auto">
            <a:xfrm>
              <a:off x="1816" y="1108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r">
                <a:lnSpc>
                  <a:spcPct val="80000"/>
                </a:lnSpc>
                <a:spcBef>
                  <a:spcPct val="10000"/>
                </a:spcBef>
                <a:buSzPct val="75000"/>
              </a:pPr>
              <a:r>
                <a:rPr lang="en-US" altLang="el-GR" sz="2000" b="1" dirty="0">
                  <a:solidFill>
                    <a:srgbClr val="00CCFF"/>
                  </a:solidFill>
                </a:rPr>
                <a:t>E</a:t>
              </a:r>
              <a:r>
                <a:rPr lang="el-GR" altLang="el-GR" sz="2000" b="1" dirty="0" err="1">
                  <a:solidFill>
                    <a:srgbClr val="00CCFF"/>
                  </a:solidFill>
                </a:rPr>
                <a:t>πίφυση</a:t>
              </a:r>
              <a:endParaRPr lang="en-US" altLang="el-GR" sz="2000" b="1" dirty="0">
                <a:solidFill>
                  <a:srgbClr val="00CCFF"/>
                </a:solidFill>
              </a:endParaRPr>
            </a:p>
          </p:txBody>
        </p:sp>
        <p:sp>
          <p:nvSpPr>
            <p:cNvPr id="29716" name="AutoShape 24"/>
            <p:cNvSpPr>
              <a:spLocks/>
            </p:cNvSpPr>
            <p:nvPr/>
          </p:nvSpPr>
          <p:spPr bwMode="auto">
            <a:xfrm>
              <a:off x="3904" y="975"/>
              <a:ext cx="240" cy="550"/>
            </a:xfrm>
            <a:prstGeom prst="leftBrace">
              <a:avLst>
                <a:gd name="adj1" fmla="val 19097"/>
                <a:gd name="adj2" fmla="val 50000"/>
              </a:avLst>
            </a:prstGeom>
            <a:noFill/>
            <a:ln w="57150">
              <a:solidFill>
                <a:srgbClr val="00CC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763713" y="3860800"/>
            <a:ext cx="3455987" cy="681038"/>
            <a:chOff x="1053" y="1732"/>
            <a:chExt cx="3144" cy="740"/>
          </a:xfrm>
        </p:grpSpPr>
        <p:sp>
          <p:nvSpPr>
            <p:cNvPr id="29713" name="Rectangle 26"/>
            <p:cNvSpPr>
              <a:spLocks noChangeArrowheads="1"/>
            </p:cNvSpPr>
            <p:nvPr/>
          </p:nvSpPr>
          <p:spPr bwMode="auto">
            <a:xfrm>
              <a:off x="1053" y="1988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r">
                <a:lnSpc>
                  <a:spcPct val="80000"/>
                </a:lnSpc>
                <a:spcBef>
                  <a:spcPct val="10000"/>
                </a:spcBef>
                <a:buSzPct val="75000"/>
              </a:pPr>
              <a:r>
                <a:rPr lang="en-US" altLang="el-GR" sz="2000" b="1" dirty="0">
                  <a:solidFill>
                    <a:srgbClr val="00FF00"/>
                  </a:solidFill>
                </a:rPr>
                <a:t>M</a:t>
              </a:r>
              <a:r>
                <a:rPr lang="el-GR" altLang="el-GR" sz="2000" b="1" dirty="0" err="1">
                  <a:solidFill>
                    <a:srgbClr val="00FF00"/>
                  </a:solidFill>
                </a:rPr>
                <a:t>ετάφυση</a:t>
              </a:r>
              <a:endParaRPr lang="en-US" altLang="el-GR" sz="2000" b="1" dirty="0">
                <a:solidFill>
                  <a:srgbClr val="00FF00"/>
                </a:solidFill>
              </a:endParaRPr>
            </a:p>
          </p:txBody>
        </p:sp>
        <p:sp>
          <p:nvSpPr>
            <p:cNvPr id="29714" name="AutoShape 27"/>
            <p:cNvSpPr>
              <a:spLocks/>
            </p:cNvSpPr>
            <p:nvPr/>
          </p:nvSpPr>
          <p:spPr bwMode="auto">
            <a:xfrm rot="-1065898">
              <a:off x="3957" y="1732"/>
              <a:ext cx="240" cy="740"/>
            </a:xfrm>
            <a:prstGeom prst="leftBrace">
              <a:avLst>
                <a:gd name="adj1" fmla="val 25694"/>
                <a:gd name="adj2" fmla="val 50000"/>
              </a:avLst>
            </a:prstGeom>
            <a:noFill/>
            <a:ln w="57150">
              <a:solidFill>
                <a:srgbClr val="00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1678040" y="3212687"/>
            <a:ext cx="3684535" cy="503237"/>
            <a:chOff x="1728" y="1497"/>
            <a:chExt cx="2391" cy="288"/>
          </a:xfrm>
        </p:grpSpPr>
        <p:sp>
          <p:nvSpPr>
            <p:cNvPr id="29711" name="Rectangle 29"/>
            <p:cNvSpPr>
              <a:spLocks noChangeArrowheads="1"/>
            </p:cNvSpPr>
            <p:nvPr/>
          </p:nvSpPr>
          <p:spPr bwMode="auto">
            <a:xfrm>
              <a:off x="1728" y="1497"/>
              <a:ext cx="21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1143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>
                <a:lnSpc>
                  <a:spcPct val="80000"/>
                </a:lnSpc>
                <a:spcBef>
                  <a:spcPct val="10000"/>
                </a:spcBef>
                <a:buSzPct val="75000"/>
              </a:pPr>
              <a:r>
                <a:rPr lang="el-GR" altLang="el-GR" sz="2000" b="1" dirty="0" err="1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Επιφυσιακή</a:t>
              </a:r>
              <a:r>
                <a:rPr lang="el-GR" altLang="el-GR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γραμμή  </a:t>
              </a:r>
              <a:endParaRPr lang="en-US" altLang="el-GR" sz="20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712" name="Line 30"/>
            <p:cNvSpPr>
              <a:spLocks noChangeShapeType="1"/>
            </p:cNvSpPr>
            <p:nvPr/>
          </p:nvSpPr>
          <p:spPr bwMode="auto">
            <a:xfrm>
              <a:off x="3543" y="1600"/>
              <a:ext cx="576" cy="0"/>
            </a:xfrm>
            <a:prstGeom prst="line">
              <a:avLst/>
            </a:prstGeom>
            <a:noFill/>
            <a:ln w="762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rIns="0"/>
            <a:lstStyle/>
            <a:p>
              <a:endParaRPr lang="el-GR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706" name="Group 31"/>
          <p:cNvGrpSpPr>
            <a:grpSpLocks noChangeAspect="1"/>
          </p:cNvGrpSpPr>
          <p:nvPr/>
        </p:nvGrpSpPr>
        <p:grpSpPr bwMode="auto">
          <a:xfrm>
            <a:off x="5219700" y="2565400"/>
            <a:ext cx="1838325" cy="4027488"/>
            <a:chOff x="4116" y="2319"/>
            <a:chExt cx="694" cy="1466"/>
          </a:xfrm>
        </p:grpSpPr>
        <p:sp>
          <p:nvSpPr>
            <p:cNvPr id="29707" name="Rectangle 32"/>
            <p:cNvSpPr>
              <a:spLocks noChangeAspect="1" noChangeArrowheads="1"/>
            </p:cNvSpPr>
            <p:nvPr/>
          </p:nvSpPr>
          <p:spPr bwMode="auto">
            <a:xfrm flipV="1">
              <a:off x="4253" y="2682"/>
              <a:ext cx="423" cy="1103"/>
            </a:xfrm>
            <a:prstGeom prst="rect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08" name="Oval 33"/>
            <p:cNvSpPr>
              <a:spLocks noChangeAspect="1" noChangeArrowheads="1"/>
            </p:cNvSpPr>
            <p:nvPr/>
          </p:nvSpPr>
          <p:spPr bwMode="auto">
            <a:xfrm>
              <a:off x="4124" y="2319"/>
              <a:ext cx="686" cy="305"/>
            </a:xfrm>
            <a:prstGeom prst="ellipse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29709" name="AutoShape 34"/>
            <p:cNvSpPr>
              <a:spLocks noChangeAspect="1" noChangeArrowheads="1"/>
            </p:cNvSpPr>
            <p:nvPr/>
          </p:nvSpPr>
          <p:spPr bwMode="auto">
            <a:xfrm>
              <a:off x="4116" y="2679"/>
              <a:ext cx="686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3 w 21600"/>
                <a:gd name="T13" fmla="*/ 4511 h 21600"/>
                <a:gd name="T14" fmla="*/ 17097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29710" name="Rectangle 35"/>
            <p:cNvSpPr>
              <a:spLocks noChangeAspect="1" noChangeArrowheads="1"/>
            </p:cNvSpPr>
            <p:nvPr/>
          </p:nvSpPr>
          <p:spPr bwMode="auto">
            <a:xfrm flipV="1">
              <a:off x="4263" y="2778"/>
              <a:ext cx="403" cy="40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Κατάταξη κατά </a:t>
            </a:r>
            <a:r>
              <a:rPr lang="en-US" dirty="0"/>
              <a:t>Salter – </a:t>
            </a:r>
            <a:r>
              <a:rPr lang="en-US" dirty="0" smtClean="0"/>
              <a:t>Harris</a:t>
            </a:r>
            <a:endParaRPr lang="el-GR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752528" cy="5256584"/>
          </a:xfrm>
        </p:spPr>
        <p:txBody>
          <a:bodyPr/>
          <a:lstStyle/>
          <a:p>
            <a:pPr>
              <a:defRPr/>
            </a:pPr>
            <a:r>
              <a:rPr lang="el-GR" dirty="0" smtClean="0"/>
              <a:t>Σε όλες τις περιπτώσεις συμμετέχει η </a:t>
            </a:r>
            <a:r>
              <a:rPr lang="el-GR" dirty="0" err="1" smtClean="0"/>
              <a:t>επιφυσιακή</a:t>
            </a:r>
            <a:r>
              <a:rPr lang="el-GR" dirty="0" smtClean="0"/>
              <a:t> γραμμή.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l-GR" dirty="0" smtClean="0"/>
          </a:p>
        </p:txBody>
      </p:sp>
      <p:grpSp>
        <p:nvGrpSpPr>
          <p:cNvPr id="4" name="Ομάδα 3"/>
          <p:cNvGrpSpPr/>
          <p:nvPr/>
        </p:nvGrpSpPr>
        <p:grpSpPr>
          <a:xfrm>
            <a:off x="5490642" y="1412776"/>
            <a:ext cx="2177702" cy="4536504"/>
            <a:chOff x="5490642" y="1412776"/>
            <a:chExt cx="1724025" cy="3740150"/>
          </a:xfrm>
        </p:grpSpPr>
        <p:grpSp>
          <p:nvGrpSpPr>
            <p:cNvPr id="30724" name="Group 21"/>
            <p:cNvGrpSpPr>
              <a:grpSpLocks noChangeAspect="1"/>
            </p:cNvGrpSpPr>
            <p:nvPr/>
          </p:nvGrpSpPr>
          <p:grpSpPr bwMode="auto">
            <a:xfrm>
              <a:off x="5508104" y="1412776"/>
              <a:ext cx="1706563" cy="3740150"/>
              <a:chOff x="4116" y="2319"/>
              <a:chExt cx="694" cy="1466"/>
            </a:xfrm>
          </p:grpSpPr>
          <p:sp>
            <p:nvSpPr>
              <p:cNvPr id="30726" name="Rectangle 22"/>
              <p:cNvSpPr>
                <a:spLocks noChangeAspect="1" noChangeArrowheads="1"/>
              </p:cNvSpPr>
              <p:nvPr/>
            </p:nvSpPr>
            <p:spPr bwMode="auto">
              <a:xfrm flipV="1">
                <a:off x="4253" y="2682"/>
                <a:ext cx="423" cy="1103"/>
              </a:xfrm>
              <a:prstGeom prst="rect">
                <a:avLst/>
              </a:prstGeom>
              <a:solidFill>
                <a:srgbClr val="B2B2B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30727" name="Oval 23"/>
              <p:cNvSpPr>
                <a:spLocks noChangeAspect="1" noChangeArrowheads="1"/>
              </p:cNvSpPr>
              <p:nvPr/>
            </p:nvSpPr>
            <p:spPr bwMode="auto">
              <a:xfrm>
                <a:off x="4124" y="2319"/>
                <a:ext cx="686" cy="305"/>
              </a:xfrm>
              <a:prstGeom prst="ellipse">
                <a:avLst/>
              </a:prstGeom>
              <a:solidFill>
                <a:srgbClr val="B2B2B2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  <p:sp>
            <p:nvSpPr>
              <p:cNvPr id="30728" name="AutoShape 24"/>
              <p:cNvSpPr>
                <a:spLocks noChangeAspect="1" noChangeArrowheads="1"/>
              </p:cNvSpPr>
              <p:nvPr/>
            </p:nvSpPr>
            <p:spPr bwMode="auto">
              <a:xfrm>
                <a:off x="4116" y="2679"/>
                <a:ext cx="686" cy="40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3 w 21600"/>
                  <a:gd name="T13" fmla="*/ 4511 h 21600"/>
                  <a:gd name="T14" fmla="*/ 17097 w 21600"/>
                  <a:gd name="T15" fmla="*/ 1708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30729" name="Rectangle 25"/>
              <p:cNvSpPr>
                <a:spLocks noChangeAspect="1" noChangeArrowheads="1"/>
              </p:cNvSpPr>
              <p:nvPr/>
            </p:nvSpPr>
            <p:spPr bwMode="auto">
              <a:xfrm flipV="1">
                <a:off x="4263" y="2778"/>
                <a:ext cx="403" cy="403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l-GR"/>
              </a:p>
            </p:txBody>
          </p:sp>
        </p:grpSp>
        <p:sp>
          <p:nvSpPr>
            <p:cNvPr id="129050" name="AutoShape 26"/>
            <p:cNvSpPr>
              <a:spLocks noChangeArrowheads="1"/>
            </p:cNvSpPr>
            <p:nvPr/>
          </p:nvSpPr>
          <p:spPr bwMode="auto">
            <a:xfrm rot="-170441">
              <a:off x="5490642" y="2201763"/>
              <a:ext cx="1724025" cy="69850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62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n-US" dirty="0"/>
              <a:t>Salter - Harris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l-GR" dirty="0" smtClean="0"/>
              <a:t>Ι</a:t>
            </a:r>
            <a:endParaRPr lang="el-GR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525216"/>
            <a:ext cx="8424936" cy="5256584"/>
          </a:xfrm>
        </p:spPr>
        <p:txBody>
          <a:bodyPr/>
          <a:lstStyle/>
          <a:p>
            <a:pPr marL="0" indent="-400050">
              <a:defRPr/>
            </a:pPr>
            <a:r>
              <a:rPr lang="el-GR" dirty="0" smtClean="0"/>
              <a:t>Μόνο η </a:t>
            </a:r>
            <a:r>
              <a:rPr lang="el-GR" dirty="0" err="1" smtClean="0"/>
              <a:t>επιφυσιακή</a:t>
            </a:r>
            <a:r>
              <a:rPr lang="el-GR" dirty="0" smtClean="0"/>
              <a:t> γραμμή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dirty="0" smtClean="0"/>
          </a:p>
        </p:txBody>
      </p:sp>
      <p:pic>
        <p:nvPicPr>
          <p:cNvPr id="130052" name="Picture 4" descr="YAT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4" t="36615" r="7437" b="26674"/>
          <a:stretch>
            <a:fillRect/>
          </a:stretch>
        </p:blipFill>
        <p:spPr bwMode="auto">
          <a:xfrm>
            <a:off x="3302381" y="2060848"/>
            <a:ext cx="3022600" cy="473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 descr="DSC02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00138"/>
            <a:ext cx="2700337" cy="5681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AutoShape 6"/>
          <p:cNvSpPr>
            <a:spLocks noChangeArrowheads="1"/>
          </p:cNvSpPr>
          <p:nvPr/>
        </p:nvSpPr>
        <p:spPr bwMode="auto">
          <a:xfrm rot="-1606679">
            <a:off x="3302381" y="4016648"/>
            <a:ext cx="719138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1750" name="AutoShape 7"/>
          <p:cNvSpPr>
            <a:spLocks noChangeArrowheads="1"/>
          </p:cNvSpPr>
          <p:nvPr/>
        </p:nvSpPr>
        <p:spPr bwMode="auto">
          <a:xfrm rot="-7549029">
            <a:off x="8101781" y="5228431"/>
            <a:ext cx="719138" cy="288925"/>
          </a:xfrm>
          <a:prstGeom prst="rightArrow">
            <a:avLst>
              <a:gd name="adj1" fmla="val 50000"/>
              <a:gd name="adj2" fmla="val 622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7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Αξονική </a:t>
            </a:r>
            <a:r>
              <a:rPr lang="el-GR" dirty="0" smtClean="0"/>
              <a:t>τομογραφία</a:t>
            </a:r>
            <a:r>
              <a:rPr lang="en-US" dirty="0" smtClean="0"/>
              <a:t> Vs </a:t>
            </a:r>
            <a:r>
              <a:rPr lang="el-GR" dirty="0"/>
              <a:t>Μαγνητική </a:t>
            </a:r>
            <a:r>
              <a:rPr lang="el-GR" dirty="0" smtClean="0"/>
              <a:t>τομογραφία</a:t>
            </a:r>
            <a:endParaRPr lang="el-GR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196752"/>
            <a:ext cx="8424936" cy="547260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Αξονική τομογραφία</a:t>
            </a:r>
          </a:p>
          <a:p>
            <a:pPr lvl="1" eaLnBrk="1" hangingPunct="1">
              <a:defRPr/>
            </a:pPr>
            <a:r>
              <a:rPr lang="el-GR" sz="2400" dirty="0" smtClean="0"/>
              <a:t>Εξέταση επιλογής σε </a:t>
            </a:r>
            <a:r>
              <a:rPr lang="el-GR" sz="2400" dirty="0" err="1" smtClean="0"/>
              <a:t>πολυτραυματίες</a:t>
            </a:r>
            <a:r>
              <a:rPr lang="el-GR" sz="2400" dirty="0" smtClean="0"/>
              <a:t>.</a:t>
            </a:r>
          </a:p>
          <a:p>
            <a:pPr lvl="1" eaLnBrk="1" hangingPunct="1">
              <a:defRPr/>
            </a:pPr>
            <a:r>
              <a:rPr lang="el-GR" sz="2400" dirty="0" smtClean="0"/>
              <a:t>Πολύ περισσότερες πληροφορίες από α/α.</a:t>
            </a:r>
          </a:p>
          <a:p>
            <a:pPr lvl="1" eaLnBrk="1" hangingPunct="1">
              <a:defRPr/>
            </a:pPr>
            <a:r>
              <a:rPr lang="el-GR" sz="2400" dirty="0" smtClean="0"/>
              <a:t>Δυνατότητες επεξεργασίας, ανασύνθεσης.</a:t>
            </a:r>
          </a:p>
          <a:p>
            <a:pPr lvl="1" eaLnBrk="1" hangingPunct="1">
              <a:defRPr/>
            </a:pPr>
            <a:r>
              <a:rPr lang="el-GR" sz="2400" dirty="0" smtClean="0"/>
              <a:t>Διάρκεια λίγων λεπτών για όλο το σώμα.</a:t>
            </a:r>
          </a:p>
          <a:p>
            <a:pPr eaLnBrk="1" hangingPunct="1">
              <a:defRPr/>
            </a:pPr>
            <a:r>
              <a:rPr lang="el-GR" sz="2800" dirty="0" smtClean="0"/>
              <a:t>Μαγνητική τομογραφία</a:t>
            </a:r>
          </a:p>
          <a:p>
            <a:pPr lvl="1" eaLnBrk="1" hangingPunct="1">
              <a:defRPr/>
            </a:pPr>
            <a:r>
              <a:rPr lang="el-GR" sz="2400" dirty="0" smtClean="0"/>
              <a:t>Εξαιρετικές πληροφορίες μαλακών μορίων και οστών.</a:t>
            </a:r>
          </a:p>
          <a:p>
            <a:pPr lvl="1" eaLnBrk="1" hangingPunct="1">
              <a:defRPr/>
            </a:pPr>
            <a:r>
              <a:rPr lang="el-GR" sz="2400" dirty="0" smtClean="0"/>
              <a:t>Μακρός χρόνος με μικρή περιοχή κάλυψης.</a:t>
            </a:r>
          </a:p>
          <a:p>
            <a:pPr lvl="1" eaLnBrk="1" hangingPunct="1">
              <a:defRPr/>
            </a:pPr>
            <a:r>
              <a:rPr lang="el-GR" sz="2400" dirty="0" smtClean="0"/>
              <a:t>Μπορεί να απαγορεύεται η είσοδος του ασθενούς στο μαγνήτη.</a:t>
            </a:r>
          </a:p>
          <a:p>
            <a:pPr lvl="1" eaLnBrk="1" hangingPunct="1">
              <a:defRPr/>
            </a:pPr>
            <a:endParaRPr lang="el-GR" sz="24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87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n-US" dirty="0"/>
              <a:t>Salter - Harris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l-GR" dirty="0" smtClean="0"/>
              <a:t>ΙΙ</a:t>
            </a:r>
            <a:endParaRPr lang="el-GR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560512"/>
            <a:ext cx="3528392" cy="5036839"/>
          </a:xfrm>
        </p:spPr>
        <p:txBody>
          <a:bodyPr/>
          <a:lstStyle/>
          <a:p>
            <a:pPr marL="0" indent="-396875">
              <a:defRPr/>
            </a:pPr>
            <a:r>
              <a:rPr lang="el-GR" dirty="0" err="1" smtClean="0"/>
              <a:t>Επιφυσιακή</a:t>
            </a:r>
            <a:r>
              <a:rPr lang="el-GR" dirty="0" smtClean="0"/>
              <a:t> γραμμή</a:t>
            </a:r>
          </a:p>
          <a:p>
            <a:pPr marL="358775" lvl="1" indent="0">
              <a:buNone/>
              <a:defRPr/>
            </a:pPr>
            <a:r>
              <a:rPr lang="el-GR" dirty="0" smtClean="0"/>
              <a:t>&amp;</a:t>
            </a:r>
          </a:p>
          <a:p>
            <a:pPr marL="0" indent="-396875">
              <a:defRPr/>
            </a:pPr>
            <a:r>
              <a:rPr lang="el-GR" dirty="0" err="1" smtClean="0"/>
              <a:t>Μετάφυση</a:t>
            </a:r>
            <a:endParaRPr lang="el-GR" dirty="0" smtClean="0"/>
          </a:p>
          <a:p>
            <a:pPr marL="3175" indent="0">
              <a:buNone/>
              <a:defRPr/>
            </a:pPr>
            <a:endParaRPr lang="el-GR" dirty="0" smtClean="0"/>
          </a:p>
        </p:txBody>
      </p:sp>
      <p:pic>
        <p:nvPicPr>
          <p:cNvPr id="131076" name="Picture 4" descr="L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2272506"/>
            <a:ext cx="2762250" cy="414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5"/>
          <p:cNvSpPr>
            <a:spLocks noChangeAspect="1" noChangeArrowheads="1"/>
          </p:cNvSpPr>
          <p:nvPr/>
        </p:nvSpPr>
        <p:spPr bwMode="auto">
          <a:xfrm flipV="1">
            <a:off x="6975475" y="2336006"/>
            <a:ext cx="1360488" cy="3678238"/>
          </a:xfrm>
          <a:prstGeom prst="rect">
            <a:avLst/>
          </a:prstGeom>
          <a:solidFill>
            <a:srgbClr val="B2B2B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 rot="18887421" flipV="1">
            <a:off x="7908925" y="2023269"/>
            <a:ext cx="236537" cy="1354138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2774" name="Oval 7"/>
          <p:cNvSpPr>
            <a:spLocks noChangeAspect="1" noChangeArrowheads="1"/>
          </p:cNvSpPr>
          <p:nvPr/>
        </p:nvSpPr>
        <p:spPr bwMode="auto">
          <a:xfrm>
            <a:off x="6559550" y="1124744"/>
            <a:ext cx="2206625" cy="1017587"/>
          </a:xfrm>
          <a:prstGeom prst="ellipse">
            <a:avLst/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31080" name="AutoShape 8"/>
          <p:cNvSpPr>
            <a:spLocks noChangeArrowheads="1"/>
          </p:cNvSpPr>
          <p:nvPr/>
        </p:nvSpPr>
        <p:spPr bwMode="auto">
          <a:xfrm rot="21151456">
            <a:off x="6732588" y="2129631"/>
            <a:ext cx="1549400" cy="195263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 rot="4285648">
            <a:off x="4153693" y="3259138"/>
            <a:ext cx="430213" cy="215900"/>
          </a:xfrm>
          <a:prstGeom prst="rightArrow">
            <a:avLst>
              <a:gd name="adj1" fmla="val 50000"/>
              <a:gd name="adj2" fmla="val 498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062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 animBg="1"/>
      <p:bldP spid="13108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1"/>
            <a:ext cx="9082215" cy="1296243"/>
          </a:xfrm>
        </p:spPr>
        <p:txBody>
          <a:bodyPr>
            <a:normAutofit/>
          </a:bodyPr>
          <a:lstStyle/>
          <a:p>
            <a:r>
              <a:rPr lang="en-US" dirty="0"/>
              <a:t>Salter - Harris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l-GR" dirty="0" smtClean="0"/>
              <a:t>ΙΙΙ</a:t>
            </a:r>
            <a:endParaRPr lang="el-GR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12874"/>
            <a:ext cx="8424936" cy="5184477"/>
          </a:xfrm>
        </p:spPr>
        <p:txBody>
          <a:bodyPr/>
          <a:lstStyle/>
          <a:p>
            <a:pPr marL="303212">
              <a:defRPr/>
            </a:pPr>
            <a:r>
              <a:rPr lang="el-GR" dirty="0" err="1" smtClean="0"/>
              <a:t>Επιφυσιακή</a:t>
            </a:r>
            <a:r>
              <a:rPr lang="el-GR" dirty="0" smtClean="0"/>
              <a:t> γραμμή</a:t>
            </a:r>
          </a:p>
          <a:p>
            <a:pPr marL="355600" indent="0">
              <a:buNone/>
              <a:defRPr/>
            </a:pPr>
            <a:r>
              <a:rPr lang="el-GR" dirty="0" smtClean="0"/>
              <a:t>&amp;</a:t>
            </a:r>
          </a:p>
          <a:p>
            <a:pPr marL="303212">
              <a:defRPr/>
            </a:pPr>
            <a:r>
              <a:rPr lang="el-GR" dirty="0" smtClean="0"/>
              <a:t>Επίφυση</a:t>
            </a:r>
          </a:p>
        </p:txBody>
      </p:sp>
      <p:grpSp>
        <p:nvGrpSpPr>
          <p:cNvPr id="33795" name="Group 4"/>
          <p:cNvGrpSpPr>
            <a:grpSpLocks noChangeAspect="1"/>
          </p:cNvGrpSpPr>
          <p:nvPr/>
        </p:nvGrpSpPr>
        <p:grpSpPr bwMode="auto">
          <a:xfrm rot="10800000">
            <a:off x="7265988" y="260350"/>
            <a:ext cx="1773237" cy="3884613"/>
            <a:chOff x="4116" y="2319"/>
            <a:chExt cx="694" cy="1466"/>
          </a:xfrm>
        </p:grpSpPr>
        <p:sp>
          <p:nvSpPr>
            <p:cNvPr id="33805" name="Rectangle 5"/>
            <p:cNvSpPr>
              <a:spLocks noChangeAspect="1" noChangeArrowheads="1"/>
            </p:cNvSpPr>
            <p:nvPr/>
          </p:nvSpPr>
          <p:spPr bwMode="auto">
            <a:xfrm flipV="1">
              <a:off x="4253" y="2682"/>
              <a:ext cx="423" cy="1103"/>
            </a:xfrm>
            <a:prstGeom prst="rect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3806" name="Oval 6"/>
            <p:cNvSpPr>
              <a:spLocks noChangeAspect="1" noChangeArrowheads="1"/>
            </p:cNvSpPr>
            <p:nvPr/>
          </p:nvSpPr>
          <p:spPr bwMode="auto">
            <a:xfrm>
              <a:off x="4124" y="2319"/>
              <a:ext cx="686" cy="305"/>
            </a:xfrm>
            <a:prstGeom prst="ellipse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3807" name="AutoShape 7"/>
            <p:cNvSpPr>
              <a:spLocks noChangeAspect="1" noChangeArrowheads="1"/>
            </p:cNvSpPr>
            <p:nvPr/>
          </p:nvSpPr>
          <p:spPr bwMode="auto">
            <a:xfrm>
              <a:off x="4116" y="2679"/>
              <a:ext cx="686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3 w 21600"/>
                <a:gd name="T13" fmla="*/ 4511 h 21600"/>
                <a:gd name="T14" fmla="*/ 17097 w 21600"/>
                <a:gd name="T15" fmla="*/ 170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33808" name="Rectangle 8"/>
            <p:cNvSpPr>
              <a:spLocks noChangeAspect="1" noChangeArrowheads="1"/>
            </p:cNvSpPr>
            <p:nvPr/>
          </p:nvSpPr>
          <p:spPr bwMode="auto">
            <a:xfrm flipV="1">
              <a:off x="4263" y="2778"/>
              <a:ext cx="403" cy="403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32105" name="AutoShape 9"/>
          <p:cNvSpPr>
            <a:spLocks noChangeArrowheads="1"/>
          </p:cNvSpPr>
          <p:nvPr/>
        </p:nvSpPr>
        <p:spPr bwMode="auto">
          <a:xfrm rot="2600592">
            <a:off x="8058150" y="3502025"/>
            <a:ext cx="1122363" cy="19685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32106" name="AutoShape 10"/>
          <p:cNvSpPr>
            <a:spLocks noChangeArrowheads="1"/>
          </p:cNvSpPr>
          <p:nvPr/>
        </p:nvSpPr>
        <p:spPr bwMode="auto">
          <a:xfrm rot="10514182">
            <a:off x="7265988" y="3141663"/>
            <a:ext cx="1227137" cy="17145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pic>
        <p:nvPicPr>
          <p:cNvPr id="132108" name="Picture 12" descr="BERN1"/>
          <p:cNvPicPr>
            <a:picLocks noChangeAspect="1" noChangeArrowheads="1"/>
          </p:cNvPicPr>
          <p:nvPr/>
        </p:nvPicPr>
        <p:blipFill>
          <a:blip r:embed="rId2" cstate="print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13675" r="40494" b="43529"/>
          <a:stretch>
            <a:fillRect/>
          </a:stretch>
        </p:blipFill>
        <p:spPr bwMode="auto">
          <a:xfrm>
            <a:off x="4067175" y="1412875"/>
            <a:ext cx="3168650" cy="5157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9" name="Picture 13" descr="Cor i100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25246" r="58685" b="40822"/>
          <a:stretch>
            <a:fillRect/>
          </a:stretch>
        </p:blipFill>
        <p:spPr bwMode="auto">
          <a:xfrm>
            <a:off x="681038" y="3000375"/>
            <a:ext cx="3073400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10" name="AutoShape 14"/>
          <p:cNvSpPr>
            <a:spLocks noChangeArrowheads="1"/>
          </p:cNvSpPr>
          <p:nvPr/>
        </p:nvSpPr>
        <p:spPr bwMode="auto">
          <a:xfrm rot="-566881">
            <a:off x="2032000" y="3962400"/>
            <a:ext cx="88900" cy="6096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32111" name="AutoShape 15"/>
          <p:cNvSpPr>
            <a:spLocks noChangeArrowheads="1"/>
          </p:cNvSpPr>
          <p:nvPr/>
        </p:nvSpPr>
        <p:spPr bwMode="auto">
          <a:xfrm rot="16387116" flipH="1">
            <a:off x="1404144" y="3255169"/>
            <a:ext cx="98425" cy="1296987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 flipH="1">
            <a:off x="5003800" y="3284538"/>
            <a:ext cx="360363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3803" name="Text Box 18"/>
          <p:cNvSpPr txBox="1">
            <a:spLocks noChangeArrowheads="1"/>
          </p:cNvSpPr>
          <p:nvPr/>
        </p:nvSpPr>
        <p:spPr bwMode="auto">
          <a:xfrm>
            <a:off x="179388" y="501332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>
                <a:solidFill>
                  <a:schemeClr val="bg1"/>
                </a:solidFill>
              </a:rPr>
              <a:t>CT</a:t>
            </a:r>
            <a:endParaRPr lang="el-GR" altLang="el-GR">
              <a:solidFill>
                <a:schemeClr val="bg1"/>
              </a:solidFill>
            </a:endParaRPr>
          </a:p>
        </p:txBody>
      </p:sp>
      <p:sp>
        <p:nvSpPr>
          <p:cNvPr id="33804" name="Text Box 19"/>
          <p:cNvSpPr txBox="1">
            <a:spLocks noChangeArrowheads="1"/>
          </p:cNvSpPr>
          <p:nvPr/>
        </p:nvSpPr>
        <p:spPr bwMode="auto">
          <a:xfrm>
            <a:off x="7308850" y="573405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solidFill>
                  <a:schemeClr val="bg1"/>
                </a:solidFill>
              </a:rPr>
              <a:t>α/α ΠΔΚ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32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5" grpId="0" animBg="1"/>
      <p:bldP spid="132106" grpId="0" animBg="1"/>
      <p:bldP spid="132110" grpId="0" animBg="1"/>
      <p:bldP spid="132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4320480" cy="5112568"/>
          </a:xfrm>
        </p:spPr>
        <p:txBody>
          <a:bodyPr/>
          <a:lstStyle/>
          <a:p>
            <a:pPr>
              <a:defRPr/>
            </a:pPr>
            <a:r>
              <a:rPr lang="el-GR" dirty="0" err="1" smtClean="0"/>
              <a:t>Επιφυσιακή</a:t>
            </a:r>
            <a:r>
              <a:rPr lang="el-GR" dirty="0" smtClean="0"/>
              <a:t> γραμμή </a:t>
            </a:r>
          </a:p>
          <a:p>
            <a:pPr marL="355600" indent="0">
              <a:buNone/>
              <a:defRPr/>
            </a:pPr>
            <a:r>
              <a:rPr lang="el-GR" dirty="0" smtClean="0"/>
              <a:t>&amp; </a:t>
            </a:r>
          </a:p>
          <a:p>
            <a:pPr>
              <a:defRPr/>
            </a:pPr>
            <a:r>
              <a:rPr lang="el-GR" dirty="0" smtClean="0"/>
              <a:t>Επίφυση </a:t>
            </a:r>
          </a:p>
          <a:p>
            <a:pPr marL="355600" indent="0">
              <a:buNone/>
              <a:defRPr/>
            </a:pPr>
            <a:r>
              <a:rPr lang="el-GR" dirty="0" smtClean="0"/>
              <a:t>&amp; </a:t>
            </a:r>
          </a:p>
          <a:p>
            <a:pPr>
              <a:defRPr/>
            </a:pPr>
            <a:r>
              <a:rPr lang="el-GR" dirty="0" err="1" smtClean="0"/>
              <a:t>Μετάφυση</a:t>
            </a:r>
            <a:endParaRPr lang="el-GR" dirty="0" smtClean="0"/>
          </a:p>
          <a:p>
            <a:pPr marL="0" indent="0" eaLnBrk="1" hangingPunct="1">
              <a:buNone/>
              <a:defRPr/>
            </a:pPr>
            <a:endParaRPr lang="el-GR" dirty="0" smtClean="0"/>
          </a:p>
        </p:txBody>
      </p:sp>
      <p:grpSp>
        <p:nvGrpSpPr>
          <p:cNvPr id="4" name="Ομάδα 3"/>
          <p:cNvGrpSpPr/>
          <p:nvPr/>
        </p:nvGrpSpPr>
        <p:grpSpPr>
          <a:xfrm>
            <a:off x="5605735" y="1326604"/>
            <a:ext cx="2206625" cy="4838700"/>
            <a:chOff x="5605735" y="1326604"/>
            <a:chExt cx="2206625" cy="4838700"/>
          </a:xfrm>
        </p:grpSpPr>
        <p:sp>
          <p:nvSpPr>
            <p:cNvPr id="34819" name="Rectangle 4"/>
            <p:cNvSpPr>
              <a:spLocks noChangeAspect="1" noChangeArrowheads="1"/>
            </p:cNvSpPr>
            <p:nvPr/>
          </p:nvSpPr>
          <p:spPr bwMode="auto">
            <a:xfrm flipV="1">
              <a:off x="6021660" y="2487066"/>
              <a:ext cx="1360488" cy="3678238"/>
            </a:xfrm>
            <a:prstGeom prst="rect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33125" name="AutoShape 5"/>
            <p:cNvSpPr>
              <a:spLocks noChangeArrowheads="1"/>
            </p:cNvSpPr>
            <p:nvPr/>
          </p:nvSpPr>
          <p:spPr bwMode="auto">
            <a:xfrm rot="19728880" flipV="1">
              <a:off x="7005910" y="2267991"/>
              <a:ext cx="236538" cy="1354138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4821" name="Oval 6"/>
            <p:cNvSpPr>
              <a:spLocks noChangeAspect="1" noChangeArrowheads="1"/>
            </p:cNvSpPr>
            <p:nvPr/>
          </p:nvSpPr>
          <p:spPr bwMode="auto">
            <a:xfrm>
              <a:off x="5605735" y="1331366"/>
              <a:ext cx="2206625" cy="1017588"/>
            </a:xfrm>
            <a:prstGeom prst="ellipse">
              <a:avLst/>
            </a:prstGeom>
            <a:solidFill>
              <a:srgbClr val="B2B2B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33127" name="AutoShape 7"/>
            <p:cNvSpPr>
              <a:spLocks noChangeArrowheads="1"/>
            </p:cNvSpPr>
            <p:nvPr/>
          </p:nvSpPr>
          <p:spPr bwMode="auto">
            <a:xfrm rot="10012000" flipV="1">
              <a:off x="6118498" y="1326604"/>
              <a:ext cx="146050" cy="1028700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33128" name="AutoShape 8"/>
            <p:cNvSpPr>
              <a:spLocks noChangeArrowheads="1"/>
            </p:cNvSpPr>
            <p:nvPr/>
          </p:nvSpPr>
          <p:spPr bwMode="auto">
            <a:xfrm rot="808683" flipV="1">
              <a:off x="6170885" y="2342604"/>
              <a:ext cx="946150" cy="128587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61784" y="116631"/>
            <a:ext cx="9082215" cy="1296243"/>
          </a:xfrm>
        </p:spPr>
        <p:txBody>
          <a:bodyPr>
            <a:normAutofit/>
          </a:bodyPr>
          <a:lstStyle/>
          <a:p>
            <a:r>
              <a:rPr lang="en-US" dirty="0"/>
              <a:t>Salter - Harris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l-GR" dirty="0" smtClean="0"/>
              <a:t>ΙΙΙ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45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n-US" dirty="0"/>
              <a:t>Salter - Harris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l-GR" dirty="0" smtClean="0"/>
              <a:t>ΙΙΙ</a:t>
            </a:r>
            <a:endParaRPr lang="el-GR" dirty="0"/>
          </a:p>
        </p:txBody>
      </p:sp>
      <p:pic>
        <p:nvPicPr>
          <p:cNvPr id="35843" name="Picture 4" descr="DSC00073"/>
          <p:cNvPicPr preferRelativeResize="0"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158875"/>
            <a:ext cx="535622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AutoShape 5"/>
          <p:cNvSpPr>
            <a:spLocks noChangeArrowheads="1"/>
          </p:cNvSpPr>
          <p:nvPr/>
        </p:nvSpPr>
        <p:spPr bwMode="auto">
          <a:xfrm rot="992687">
            <a:off x="8148638" y="2171700"/>
            <a:ext cx="363537" cy="658813"/>
          </a:xfrm>
          <a:prstGeom prst="downArrow">
            <a:avLst>
              <a:gd name="adj1" fmla="val 50000"/>
              <a:gd name="adj2" fmla="val 4530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-253759">
            <a:off x="7772400" y="3279775"/>
            <a:ext cx="701675" cy="346075"/>
            <a:chOff x="4913" y="1668"/>
            <a:chExt cx="442" cy="218"/>
          </a:xfrm>
        </p:grpSpPr>
        <p:sp>
          <p:nvSpPr>
            <p:cNvPr id="35851" name="AutoShape 7"/>
            <p:cNvSpPr>
              <a:spLocks noChangeArrowheads="1"/>
            </p:cNvSpPr>
            <p:nvPr/>
          </p:nvSpPr>
          <p:spPr bwMode="auto">
            <a:xfrm rot="1121778">
              <a:off x="4913" y="1668"/>
              <a:ext cx="186" cy="127"/>
            </a:xfrm>
            <a:prstGeom prst="rightArrow">
              <a:avLst>
                <a:gd name="adj1" fmla="val 50000"/>
                <a:gd name="adj2" fmla="val 3661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5852" name="AutoShape 8"/>
            <p:cNvSpPr>
              <a:spLocks noChangeArrowheads="1"/>
            </p:cNvSpPr>
            <p:nvPr/>
          </p:nvSpPr>
          <p:spPr bwMode="auto">
            <a:xfrm rot="1121778" flipH="1" flipV="1">
              <a:off x="5169" y="1759"/>
              <a:ext cx="186" cy="127"/>
            </a:xfrm>
            <a:prstGeom prst="rightArrow">
              <a:avLst>
                <a:gd name="adj1" fmla="val 50000"/>
                <a:gd name="adj2" fmla="val 36614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pic>
        <p:nvPicPr>
          <p:cNvPr id="134153" name="Picture 9" descr="DSC00075"/>
          <p:cNvPicPr preferRelativeResize="0">
            <a:picLocks noChangeAspect="1" noChangeArrowheads="1"/>
          </p:cNvPicPr>
          <p:nvPr/>
        </p:nvPicPr>
        <p:blipFill>
          <a:blip r:embed="rId3" cstate="print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5611813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00338" y="3519488"/>
            <a:ext cx="1069975" cy="219075"/>
            <a:chOff x="1858" y="1815"/>
            <a:chExt cx="650" cy="130"/>
          </a:xfrm>
        </p:grpSpPr>
        <p:sp>
          <p:nvSpPr>
            <p:cNvPr id="35849" name="AutoShape 11"/>
            <p:cNvSpPr>
              <a:spLocks noChangeArrowheads="1"/>
            </p:cNvSpPr>
            <p:nvPr/>
          </p:nvSpPr>
          <p:spPr bwMode="auto">
            <a:xfrm>
              <a:off x="1858" y="1815"/>
              <a:ext cx="249" cy="124"/>
            </a:xfrm>
            <a:prstGeom prst="rightArrow">
              <a:avLst>
                <a:gd name="adj1" fmla="val 50000"/>
                <a:gd name="adj2" fmla="val 5020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5850" name="AutoShape 12"/>
            <p:cNvSpPr>
              <a:spLocks noChangeArrowheads="1"/>
            </p:cNvSpPr>
            <p:nvPr/>
          </p:nvSpPr>
          <p:spPr bwMode="auto">
            <a:xfrm flipH="1">
              <a:off x="2259" y="1821"/>
              <a:ext cx="249" cy="124"/>
            </a:xfrm>
            <a:prstGeom prst="rightArrow">
              <a:avLst>
                <a:gd name="adj1" fmla="val 50000"/>
                <a:gd name="adj2" fmla="val 5020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34157" name="AutoShape 13"/>
          <p:cNvSpPr>
            <a:spLocks noChangeArrowheads="1"/>
          </p:cNvSpPr>
          <p:nvPr/>
        </p:nvSpPr>
        <p:spPr bwMode="auto">
          <a:xfrm rot="10342256">
            <a:off x="3209925" y="3995738"/>
            <a:ext cx="381000" cy="698500"/>
          </a:xfrm>
          <a:prstGeom prst="downArrow">
            <a:avLst>
              <a:gd name="adj1" fmla="val 50000"/>
              <a:gd name="adj2" fmla="val 458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 animBg="1"/>
      <p:bldP spid="1341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r>
              <a:rPr lang="en-US" u="sng" smtClean="0"/>
              <a:t>Salter – Harris</a:t>
            </a:r>
            <a:r>
              <a:rPr lang="el-GR" u="sng" smtClean="0"/>
              <a:t>   ΤΥΠΟΣ – ΙΙΙ</a:t>
            </a:r>
          </a:p>
          <a:p>
            <a:pPr eaLnBrk="1" hangingPunct="1">
              <a:defRPr/>
            </a:pPr>
            <a:endParaRPr lang="el-GR" smtClean="0"/>
          </a:p>
        </p:txBody>
      </p:sp>
      <p:pic>
        <p:nvPicPr>
          <p:cNvPr id="36867" name="Picture 4" descr="Cor i019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t="14525" r="19069" b="38338"/>
          <a:stretch>
            <a:fillRect/>
          </a:stretch>
        </p:blipFill>
        <p:spPr bwMode="auto">
          <a:xfrm>
            <a:off x="0" y="833438"/>
            <a:ext cx="4483100" cy="427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5" descr="Sag i101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t="14224" r="21617" b="23759"/>
          <a:stretch>
            <a:fillRect/>
          </a:stretch>
        </p:blipFill>
        <p:spPr bwMode="auto">
          <a:xfrm>
            <a:off x="4494213" y="835025"/>
            <a:ext cx="4649787" cy="5591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98613" y="2463800"/>
            <a:ext cx="636587" cy="728663"/>
            <a:chOff x="927" y="1104"/>
            <a:chExt cx="401" cy="459"/>
          </a:xfrm>
        </p:grpSpPr>
        <p:sp>
          <p:nvSpPr>
            <p:cNvPr id="36880" name="AutoShape 7"/>
            <p:cNvSpPr>
              <a:spLocks noChangeArrowheads="1"/>
            </p:cNvSpPr>
            <p:nvPr/>
          </p:nvSpPr>
          <p:spPr bwMode="auto">
            <a:xfrm rot="11740280" flipH="1">
              <a:off x="1248" y="1200"/>
              <a:ext cx="48" cy="363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6881" name="Text Box 8"/>
            <p:cNvSpPr txBox="1">
              <a:spLocks noChangeArrowheads="1"/>
            </p:cNvSpPr>
            <p:nvPr/>
          </p:nvSpPr>
          <p:spPr bwMode="auto">
            <a:xfrm>
              <a:off x="927" y="1104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l-GR" sz="4000" b="1">
                  <a:solidFill>
                    <a:srgbClr val="FF0000"/>
                  </a:solidFill>
                  <a:latin typeface="Times New Roman" pitchFamily="18" charset="0"/>
                  <a:sym typeface="Monotype Sorts" pitchFamily="2" charset="2"/>
                </a:rPr>
                <a:t></a:t>
              </a:r>
              <a:endParaRPr lang="en-US" altLang="el-GR" sz="40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106613" y="1943100"/>
            <a:ext cx="1441450" cy="701675"/>
            <a:chOff x="1391" y="696"/>
            <a:chExt cx="908" cy="442"/>
          </a:xfrm>
        </p:grpSpPr>
        <p:sp>
          <p:nvSpPr>
            <p:cNvPr id="36878" name="AutoShape 10"/>
            <p:cNvSpPr>
              <a:spLocks noChangeArrowheads="1"/>
            </p:cNvSpPr>
            <p:nvPr/>
          </p:nvSpPr>
          <p:spPr bwMode="auto">
            <a:xfrm rot="-5598523" flipH="1" flipV="1">
              <a:off x="1820" y="638"/>
              <a:ext cx="50" cy="908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6879" name="Text Box 11"/>
            <p:cNvSpPr txBox="1">
              <a:spLocks noChangeArrowheads="1"/>
            </p:cNvSpPr>
            <p:nvPr/>
          </p:nvSpPr>
          <p:spPr bwMode="auto">
            <a:xfrm>
              <a:off x="1572" y="696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l-GR" sz="4000" b="1">
                  <a:solidFill>
                    <a:srgbClr val="FF0000"/>
                  </a:solidFill>
                  <a:latin typeface="Times New Roman" pitchFamily="18" charset="0"/>
                  <a:sym typeface="Monotype Sorts" pitchFamily="2" charset="2"/>
                </a:rPr>
                <a:t></a:t>
              </a:r>
              <a:endParaRPr lang="en-US" altLang="el-GR" sz="40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127625" y="2032000"/>
            <a:ext cx="1828800" cy="701675"/>
            <a:chOff x="3262" y="720"/>
            <a:chExt cx="1152" cy="442"/>
          </a:xfrm>
        </p:grpSpPr>
        <p:sp>
          <p:nvSpPr>
            <p:cNvPr id="36876" name="Text Box 13"/>
            <p:cNvSpPr txBox="1">
              <a:spLocks noChangeArrowheads="1"/>
            </p:cNvSpPr>
            <p:nvPr/>
          </p:nvSpPr>
          <p:spPr bwMode="auto">
            <a:xfrm>
              <a:off x="3519" y="720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l-GR" sz="4000" b="1">
                  <a:solidFill>
                    <a:srgbClr val="FF0000"/>
                  </a:solidFill>
                  <a:latin typeface="Times New Roman" pitchFamily="18" charset="0"/>
                  <a:sym typeface="Monotype Sorts" pitchFamily="2" charset="2"/>
                </a:rPr>
                <a:t></a:t>
              </a:r>
              <a:endParaRPr lang="en-US" altLang="el-GR" sz="40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6877" name="AutoShape 14"/>
            <p:cNvSpPr>
              <a:spLocks noChangeArrowheads="1"/>
            </p:cNvSpPr>
            <p:nvPr/>
          </p:nvSpPr>
          <p:spPr bwMode="auto">
            <a:xfrm rot="4568743" flipV="1">
              <a:off x="3814" y="542"/>
              <a:ext cx="48" cy="1152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997700" y="788988"/>
            <a:ext cx="636588" cy="1958975"/>
            <a:chOff x="4464" y="1"/>
            <a:chExt cx="401" cy="1234"/>
          </a:xfrm>
        </p:grpSpPr>
        <p:sp>
          <p:nvSpPr>
            <p:cNvPr id="36874" name="Text Box 16"/>
            <p:cNvSpPr txBox="1">
              <a:spLocks noChangeArrowheads="1"/>
            </p:cNvSpPr>
            <p:nvPr/>
          </p:nvSpPr>
          <p:spPr bwMode="auto">
            <a:xfrm>
              <a:off x="4464" y="528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l-GR" sz="4000" b="1">
                  <a:solidFill>
                    <a:srgbClr val="FF0000"/>
                  </a:solidFill>
                  <a:latin typeface="Times New Roman" pitchFamily="18" charset="0"/>
                  <a:sym typeface="Monotype Sorts" pitchFamily="2" charset="2"/>
                </a:rPr>
                <a:t></a:t>
              </a:r>
              <a:endParaRPr lang="en-US" altLang="el-GR" sz="40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36875" name="AutoShape 17"/>
            <p:cNvSpPr>
              <a:spLocks noChangeArrowheads="1"/>
            </p:cNvSpPr>
            <p:nvPr/>
          </p:nvSpPr>
          <p:spPr bwMode="auto">
            <a:xfrm rot="341724" flipV="1">
              <a:off x="4464" y="1"/>
              <a:ext cx="48" cy="1234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36873" name="Text Box 18"/>
          <p:cNvSpPr txBox="1">
            <a:spLocks noChangeArrowheads="1"/>
          </p:cNvSpPr>
          <p:nvPr/>
        </p:nvSpPr>
        <p:spPr bwMode="auto">
          <a:xfrm>
            <a:off x="388357" y="5410537"/>
            <a:ext cx="3744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Αξονική τομογραφία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400" dirty="0" err="1">
                <a:solidFill>
                  <a:schemeClr val="bg1"/>
                </a:solidFill>
                <a:latin typeface="+mn-lt"/>
              </a:rPr>
              <a:t>Ποδοκνημικής</a:t>
            </a: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 άρθρωσης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8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n-US" dirty="0"/>
              <a:t>Salter – Harris   </a:t>
            </a:r>
            <a:br>
              <a:rPr lang="en-US" dirty="0"/>
            </a:br>
            <a:r>
              <a:rPr lang="el-GR" dirty="0"/>
              <a:t>ΤΥΠΟΣ – </a:t>
            </a:r>
            <a:r>
              <a:rPr lang="en-US" dirty="0" smtClean="0"/>
              <a:t>IV</a:t>
            </a:r>
            <a:endParaRPr lang="el-GR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09329"/>
            <a:ext cx="8424936" cy="525658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l-GR" dirty="0" smtClean="0">
                <a:effectLst/>
              </a:rPr>
              <a:t>Συμπίεση </a:t>
            </a:r>
            <a:r>
              <a:rPr lang="el-GR" dirty="0" err="1" smtClean="0">
                <a:effectLst/>
              </a:rPr>
              <a:t>επιφυσιακού</a:t>
            </a:r>
            <a:r>
              <a:rPr lang="el-GR" dirty="0" smtClean="0">
                <a:effectLst/>
              </a:rPr>
              <a:t> δίσκου</a:t>
            </a:r>
          </a:p>
          <a:p>
            <a:pPr eaLnBrk="1" hangingPunct="1">
              <a:defRPr/>
            </a:pPr>
            <a:endParaRPr lang="el-GR" dirty="0" smtClean="0">
              <a:effectLst/>
            </a:endParaRPr>
          </a:p>
        </p:txBody>
      </p:sp>
      <p:sp>
        <p:nvSpPr>
          <p:cNvPr id="37891" name="Rectangle 4"/>
          <p:cNvSpPr>
            <a:spLocks noChangeAspect="1" noChangeArrowheads="1"/>
          </p:cNvSpPr>
          <p:nvPr/>
        </p:nvSpPr>
        <p:spPr bwMode="auto">
          <a:xfrm flipV="1">
            <a:off x="6975475" y="2771775"/>
            <a:ext cx="1360488" cy="3678238"/>
          </a:xfrm>
          <a:prstGeom prst="rect">
            <a:avLst/>
          </a:prstGeom>
          <a:solidFill>
            <a:srgbClr val="B2B2B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2" name="Oval 5"/>
          <p:cNvSpPr>
            <a:spLocks noChangeAspect="1" noChangeArrowheads="1"/>
          </p:cNvSpPr>
          <p:nvPr/>
        </p:nvSpPr>
        <p:spPr bwMode="auto">
          <a:xfrm>
            <a:off x="6559550" y="1560513"/>
            <a:ext cx="2206625" cy="1017587"/>
          </a:xfrm>
          <a:prstGeom prst="ellipse">
            <a:avLst/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3" name="Rectangle 6"/>
          <p:cNvSpPr>
            <a:spLocks noChangeAspect="1" noChangeArrowheads="1"/>
          </p:cNvSpPr>
          <p:nvPr/>
        </p:nvSpPr>
        <p:spPr bwMode="auto">
          <a:xfrm flipV="1">
            <a:off x="7007225" y="3090863"/>
            <a:ext cx="1295400" cy="1344612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048500" y="1778000"/>
            <a:ext cx="1211263" cy="1700213"/>
            <a:chOff x="4440" y="1120"/>
            <a:chExt cx="763" cy="1071"/>
          </a:xfrm>
        </p:grpSpPr>
        <p:sp>
          <p:nvSpPr>
            <p:cNvPr id="37903" name="AutoShape 8"/>
            <p:cNvSpPr>
              <a:spLocks noChangeArrowheads="1"/>
            </p:cNvSpPr>
            <p:nvPr/>
          </p:nvSpPr>
          <p:spPr bwMode="auto">
            <a:xfrm>
              <a:off x="4449" y="1120"/>
              <a:ext cx="754" cy="4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37904" name="AutoShape 9"/>
            <p:cNvSpPr>
              <a:spLocks noChangeArrowheads="1"/>
            </p:cNvSpPr>
            <p:nvPr/>
          </p:nvSpPr>
          <p:spPr bwMode="auto">
            <a:xfrm flipV="1">
              <a:off x="4440" y="1776"/>
              <a:ext cx="754" cy="4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37895" name="Oval 10"/>
          <p:cNvSpPr>
            <a:spLocks noChangeAspect="1" noChangeArrowheads="1"/>
          </p:cNvSpPr>
          <p:nvPr/>
        </p:nvSpPr>
        <p:spPr bwMode="auto">
          <a:xfrm>
            <a:off x="5421313" y="3441700"/>
            <a:ext cx="1682750" cy="930275"/>
          </a:xfrm>
          <a:prstGeom prst="ellipse">
            <a:avLst/>
          </a:pr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6" name="Rectangle 11"/>
          <p:cNvSpPr>
            <a:spLocks noChangeAspect="1" noChangeArrowheads="1"/>
          </p:cNvSpPr>
          <p:nvPr/>
        </p:nvSpPr>
        <p:spPr bwMode="auto">
          <a:xfrm flipV="1">
            <a:off x="5761038" y="4391025"/>
            <a:ext cx="987425" cy="168910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7" name="AutoShape 12"/>
          <p:cNvSpPr>
            <a:spLocks noChangeArrowheads="1"/>
          </p:cNvSpPr>
          <p:nvPr/>
        </p:nvSpPr>
        <p:spPr bwMode="auto">
          <a:xfrm>
            <a:off x="5805488" y="3844925"/>
            <a:ext cx="911225" cy="5238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8" name="AutoShape 13"/>
          <p:cNvSpPr>
            <a:spLocks noChangeArrowheads="1"/>
          </p:cNvSpPr>
          <p:nvPr/>
        </p:nvSpPr>
        <p:spPr bwMode="auto">
          <a:xfrm flipV="1">
            <a:off x="5791200" y="4402138"/>
            <a:ext cx="911225" cy="5238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7899" name="Line 14"/>
          <p:cNvSpPr>
            <a:spLocks noChangeShapeType="1"/>
          </p:cNvSpPr>
          <p:nvPr/>
        </p:nvSpPr>
        <p:spPr bwMode="auto">
          <a:xfrm>
            <a:off x="5865813" y="2540000"/>
            <a:ext cx="914400" cy="0"/>
          </a:xfrm>
          <a:prstGeom prst="line">
            <a:avLst/>
          </a:prstGeom>
          <a:noFill/>
          <a:ln w="762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rIns="0"/>
          <a:lstStyle/>
          <a:p>
            <a:endParaRPr lang="el-GR"/>
          </a:p>
        </p:txBody>
      </p:sp>
      <p:pic>
        <p:nvPicPr>
          <p:cNvPr id="136207" name="Picture 15" descr="ANDE001"/>
          <p:cNvPicPr>
            <a:picLocks noChangeAspect="1" noChangeArrowheads="1"/>
          </p:cNvPicPr>
          <p:nvPr/>
        </p:nvPicPr>
        <p:blipFill>
          <a:blip r:embed="rId2" cstate="print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1" t="26421" r="27654" b="32352"/>
          <a:stretch>
            <a:fillRect/>
          </a:stretch>
        </p:blipFill>
        <p:spPr bwMode="auto">
          <a:xfrm>
            <a:off x="395288" y="1916113"/>
            <a:ext cx="3006725" cy="4797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1" name="Text Box 16"/>
          <p:cNvSpPr txBox="1">
            <a:spLocks noChangeArrowheads="1"/>
          </p:cNvSpPr>
          <p:nvPr/>
        </p:nvSpPr>
        <p:spPr bwMode="auto">
          <a:xfrm>
            <a:off x="3380081" y="5725705"/>
            <a:ext cx="23764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α/α  ΠΧΚ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400" dirty="0" err="1">
                <a:solidFill>
                  <a:schemeClr val="bg1"/>
                </a:solidFill>
                <a:latin typeface="+mn-lt"/>
              </a:rPr>
              <a:t>πηχειοκαρπικής</a:t>
            </a:r>
            <a:endParaRPr lang="el-GR" altLang="el-GR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902" name="AutoShape 17"/>
          <p:cNvSpPr>
            <a:spLocks noChangeArrowheads="1"/>
          </p:cNvSpPr>
          <p:nvPr/>
        </p:nvSpPr>
        <p:spPr bwMode="auto">
          <a:xfrm>
            <a:off x="2771775" y="4508500"/>
            <a:ext cx="863600" cy="287338"/>
          </a:xfrm>
          <a:prstGeom prst="leftArrow">
            <a:avLst>
              <a:gd name="adj1" fmla="val 50000"/>
              <a:gd name="adj2" fmla="val 751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57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0225" indent="-530225" eaLnBrk="1" hangingPunct="1">
              <a:defRPr/>
            </a:pPr>
            <a:r>
              <a:rPr lang="el-GR" sz="2800" dirty="0" smtClean="0">
                <a:effectLst/>
              </a:rPr>
              <a:t>Παθολογικό κάταγμα </a:t>
            </a:r>
          </a:p>
          <a:p>
            <a:pPr marL="530225" indent="-530225" eaLnBrk="1" hangingPunct="1">
              <a:defRPr/>
            </a:pPr>
            <a:r>
              <a:rPr lang="el-GR" sz="2800" dirty="0" smtClean="0">
                <a:effectLst/>
              </a:rPr>
              <a:t>Κάταγμα  κόπωσης </a:t>
            </a:r>
            <a:r>
              <a:rPr lang="el-GR" sz="2800" dirty="0" err="1" smtClean="0">
                <a:effectLst/>
              </a:rPr>
              <a:t>Stress</a:t>
            </a:r>
            <a:r>
              <a:rPr lang="el-GR" sz="2800" dirty="0" smtClean="0">
                <a:effectLst/>
              </a:rPr>
              <a:t> (</a:t>
            </a:r>
            <a:r>
              <a:rPr lang="el-GR" sz="2800" dirty="0" err="1" smtClean="0">
                <a:effectLst/>
              </a:rPr>
              <a:t>fatigue</a:t>
            </a:r>
            <a:r>
              <a:rPr lang="el-GR" sz="2800" dirty="0" smtClean="0">
                <a:effectLst/>
              </a:rPr>
              <a:t>) </a:t>
            </a:r>
            <a:r>
              <a:rPr lang="el-GR" sz="2800" dirty="0" err="1" smtClean="0">
                <a:effectLst/>
              </a:rPr>
              <a:t>Fx</a:t>
            </a:r>
            <a:r>
              <a:rPr lang="el-GR" sz="2800" dirty="0" smtClean="0">
                <a:effectLst/>
              </a:rPr>
              <a:t> </a:t>
            </a:r>
          </a:p>
          <a:p>
            <a:pPr marL="530225" indent="-530225" eaLnBrk="1" hangingPunct="1">
              <a:defRPr/>
            </a:pPr>
            <a:endParaRPr lang="el-GR" sz="28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Υφή του υποκείμενου οστού</a:t>
            </a:r>
          </a:p>
        </p:txBody>
      </p:sp>
    </p:spTree>
    <p:extLst>
      <p:ext uri="{BB962C8B-B14F-4D97-AF65-F5344CB8AC3E}">
        <p14:creationId xmlns:p14="http://schemas.microsoft.com/office/powerpoint/2010/main" val="9819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75856" y="5157192"/>
            <a:ext cx="20162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Κάταγμα σε μετάσταση στο </a:t>
            </a:r>
            <a:r>
              <a:rPr lang="el-GR" altLang="el-GR" sz="2200" dirty="0" err="1">
                <a:solidFill>
                  <a:schemeClr val="bg1"/>
                </a:solidFill>
                <a:latin typeface="+mn-lt"/>
              </a:rPr>
              <a:t>βραχιόνιο</a:t>
            </a: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5" name="Ομάδα 4"/>
          <p:cNvGrpSpPr/>
          <p:nvPr/>
        </p:nvGrpSpPr>
        <p:grpSpPr>
          <a:xfrm>
            <a:off x="5220072" y="1340769"/>
            <a:ext cx="3923928" cy="4977482"/>
            <a:chOff x="5646738" y="1700213"/>
            <a:chExt cx="3497262" cy="4618037"/>
          </a:xfrm>
        </p:grpSpPr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738" y="1700213"/>
              <a:ext cx="3497262" cy="46180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2" name="AutoShape 6"/>
            <p:cNvSpPr>
              <a:spLocks noChangeArrowheads="1"/>
            </p:cNvSpPr>
            <p:nvPr/>
          </p:nvSpPr>
          <p:spPr bwMode="auto">
            <a:xfrm rot="-2212009">
              <a:off x="8172450" y="3416300"/>
              <a:ext cx="841375" cy="242888"/>
            </a:xfrm>
            <a:prstGeom prst="leftArrow">
              <a:avLst>
                <a:gd name="adj1" fmla="val 50000"/>
                <a:gd name="adj2" fmla="val 8660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Δομή του υποκείμενου </a:t>
            </a:r>
            <a:r>
              <a:rPr lang="el-GR" dirty="0" smtClean="0"/>
              <a:t>οστού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254653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Παθολογικό κάταγμα </a:t>
            </a:r>
          </a:p>
          <a:p>
            <a:r>
              <a:rPr lang="el-GR" dirty="0"/>
              <a:t>Επί παθολογικού οστού</a:t>
            </a:r>
          </a:p>
          <a:p>
            <a:pPr lvl="1"/>
            <a:r>
              <a:rPr lang="el-GR" dirty="0" smtClean="0"/>
              <a:t>Καλοήθες </a:t>
            </a:r>
            <a:r>
              <a:rPr lang="el-GR" dirty="0"/>
              <a:t>ή κακόηθες νόσημα</a:t>
            </a:r>
          </a:p>
          <a:p>
            <a:r>
              <a:rPr lang="el-GR" dirty="0"/>
              <a:t>Συχνά ελάχιστο τραύμα </a:t>
            </a:r>
          </a:p>
        </p:txBody>
      </p:sp>
    </p:spTree>
    <p:extLst>
      <p:ext uri="{BB962C8B-B14F-4D97-AF65-F5344CB8AC3E}">
        <p14:creationId xmlns:p14="http://schemas.microsoft.com/office/powerpoint/2010/main" val="42191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σε καλοήθη </a:t>
            </a:r>
            <a:r>
              <a:rPr lang="el-GR" dirty="0" smtClean="0"/>
              <a:t>αλλοίωση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  <p:pic>
        <p:nvPicPr>
          <p:cNvPr id="1026" name="Picture 2" descr="http://www.imageinterpretation.co.uk/images/shoulder/S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20628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411760" y="639002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imageinterpretation.co.uk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5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>
            <a:lum bright="-5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627437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Δομή του υποκείμενου οστού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323528" y="1340768"/>
            <a:ext cx="4824735" cy="5256584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Κάταγμα κόπωσης </a:t>
            </a:r>
          </a:p>
          <a:p>
            <a:r>
              <a:rPr lang="el-GR" dirty="0"/>
              <a:t>Υπερβολικό, επαναλαμβανόμενο </a:t>
            </a:r>
            <a:r>
              <a:rPr lang="el-GR" dirty="0" err="1"/>
              <a:t>stress</a:t>
            </a:r>
            <a:r>
              <a:rPr lang="el-GR" dirty="0"/>
              <a:t> &gt; από τη δυνατότητα </a:t>
            </a:r>
            <a:r>
              <a:rPr lang="el-GR" dirty="0" smtClean="0"/>
              <a:t>επούλωσης. </a:t>
            </a:r>
            <a:endParaRPr lang="el-GR" dirty="0"/>
          </a:p>
          <a:p>
            <a:r>
              <a:rPr lang="el-GR" dirty="0"/>
              <a:t>Υποκείμενο οστό </a:t>
            </a:r>
            <a:r>
              <a:rPr lang="el-GR" dirty="0" smtClean="0"/>
              <a:t>φυσιολογικό.</a:t>
            </a:r>
            <a:endParaRPr lang="el-GR" dirty="0"/>
          </a:p>
          <a:p>
            <a:r>
              <a:rPr lang="el-GR" dirty="0"/>
              <a:t>MR και ισότοπα πιο ευαίσθητα σε αρχικές </a:t>
            </a:r>
            <a:r>
              <a:rPr lang="el-GR" dirty="0" smtClean="0"/>
              <a:t>φάσεις.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35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Συστηματική προσέγγιση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mtClean="0"/>
              <a:t>The ABC’s of Bones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mtClean="0"/>
              <a:t>Τα ΑΒΓ των οστών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mtClean="0"/>
          </a:p>
          <a:p>
            <a:pPr eaLnBrk="1" hangingPunct="1">
              <a:defRPr/>
            </a:pPr>
            <a:r>
              <a:rPr lang="el-GR" smtClean="0"/>
              <a:t>A = ανατομία </a:t>
            </a:r>
          </a:p>
          <a:p>
            <a:pPr eaLnBrk="1" hangingPunct="1">
              <a:defRPr/>
            </a:pPr>
            <a:r>
              <a:rPr lang="el-GR" smtClean="0"/>
              <a:t>B = bone mineralization (οστική πυκνότητα) </a:t>
            </a:r>
          </a:p>
          <a:p>
            <a:pPr eaLnBrk="1" hangingPunct="1">
              <a:defRPr/>
            </a:pPr>
            <a:r>
              <a:rPr lang="el-GR" smtClean="0"/>
              <a:t>C = cartilage (χόνδρος)</a:t>
            </a:r>
          </a:p>
          <a:p>
            <a:pPr eaLnBrk="1" hangingPunct="1">
              <a:defRPr/>
            </a:pPr>
            <a:r>
              <a:rPr lang="el-GR" smtClean="0"/>
              <a:t>S = soft tissues (μαλακά μόρια)</a:t>
            </a:r>
          </a:p>
          <a:p>
            <a:pPr eaLnBrk="1" hangingPunct="1">
              <a:defRPr/>
            </a:pPr>
            <a:endParaRPr lang="el-GR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50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κόπωσης </a:t>
            </a:r>
            <a:r>
              <a:rPr lang="el-GR" dirty="0" smtClean="0"/>
              <a:t>πτέρνας</a:t>
            </a:r>
            <a:endParaRPr lang="el-GR" dirty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248472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Μαγνητική τομογραφία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04069"/>
            <a:ext cx="4106863" cy="512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AutoShape 5"/>
          <p:cNvSpPr>
            <a:spLocks noChangeArrowheads="1"/>
          </p:cNvSpPr>
          <p:nvPr/>
        </p:nvSpPr>
        <p:spPr bwMode="auto">
          <a:xfrm rot="-3267740">
            <a:off x="8251825" y="3888506"/>
            <a:ext cx="863600" cy="2159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0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dirty="0" smtClean="0"/>
              <a:t>Ανοικτά - Χειρουργικός καθαρισμός </a:t>
            </a:r>
          </a:p>
          <a:p>
            <a:pPr lvl="1">
              <a:defRPr/>
            </a:pPr>
            <a:r>
              <a:rPr lang="el-GR" dirty="0" smtClean="0"/>
              <a:t>Όλα τα κατάγματα που χρειάζονται χειρουργική σταθεροποίηση μετατρέπονται σε ανοικτά.</a:t>
            </a:r>
          </a:p>
          <a:p>
            <a:pPr lvl="1">
              <a:defRPr/>
            </a:pPr>
            <a:r>
              <a:rPr lang="el-GR" dirty="0" smtClean="0"/>
              <a:t>X-</a:t>
            </a:r>
            <a:r>
              <a:rPr lang="el-GR" dirty="0" err="1" smtClean="0"/>
              <a:t>ray</a:t>
            </a:r>
            <a:r>
              <a:rPr lang="el-GR" dirty="0" smtClean="0"/>
              <a:t>: αέρας στα μαλακά μόρια ή οστική παρασχίδα δια του δέρματος.</a:t>
            </a:r>
          </a:p>
          <a:p>
            <a:pPr>
              <a:defRPr/>
            </a:pPr>
            <a:r>
              <a:rPr lang="el-GR" dirty="0" smtClean="0"/>
              <a:t>Κλειστά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Σχέση με το Δέρμα</a:t>
            </a:r>
          </a:p>
        </p:txBody>
      </p:sp>
    </p:spTree>
    <p:extLst>
      <p:ext uri="{BB962C8B-B14F-4D97-AF65-F5344CB8AC3E}">
        <p14:creationId xmlns:p14="http://schemas.microsoft.com/office/powerpoint/2010/main" val="15161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Κλειστό </a:t>
            </a:r>
            <a:r>
              <a:rPr lang="el-GR" dirty="0" smtClean="0"/>
              <a:t>κάταγμα</a:t>
            </a:r>
            <a:endParaRPr lang="el-GR" dirty="0"/>
          </a:p>
        </p:txBody>
      </p:sp>
      <p:pic>
        <p:nvPicPr>
          <p:cNvPr id="45059" name="Picture 4" descr="fra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6109"/>
            <a:ext cx="2607700" cy="4365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/>
          <p:cNvGrpSpPr/>
          <p:nvPr/>
        </p:nvGrpSpPr>
        <p:grpSpPr>
          <a:xfrm>
            <a:off x="3491880" y="1656109"/>
            <a:ext cx="5350175" cy="4365179"/>
            <a:chOff x="3491880" y="1656109"/>
            <a:chExt cx="5350175" cy="4365179"/>
          </a:xfrm>
        </p:grpSpPr>
        <p:pic>
          <p:nvPicPr>
            <p:cNvPr id="45060" name="Picture 5" descr="fracture1b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656109"/>
              <a:ext cx="5350175" cy="43651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1" name="Rectangle 6"/>
            <p:cNvSpPr>
              <a:spLocks noChangeArrowheads="1"/>
            </p:cNvSpPr>
            <p:nvPr/>
          </p:nvSpPr>
          <p:spPr bwMode="auto">
            <a:xfrm>
              <a:off x="5867400" y="1916832"/>
              <a:ext cx="1152525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99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Ανοικτό κάταγμα - </a:t>
            </a:r>
            <a:r>
              <a:rPr lang="el-GR" dirty="0" err="1" smtClean="0"/>
              <a:t>εξάρθρημα</a:t>
            </a:r>
            <a:endParaRPr lang="el-GR" dirty="0"/>
          </a:p>
        </p:txBody>
      </p:sp>
      <p:pic>
        <p:nvPicPr>
          <p:cNvPr id="46083" name="Picture 4" descr="open elbow fx-dislocation-ph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"/>
          <a:stretch>
            <a:fillRect/>
          </a:stretch>
        </p:blipFill>
        <p:spPr bwMode="auto">
          <a:xfrm>
            <a:off x="755576" y="1628800"/>
            <a:ext cx="3817988" cy="45544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5" descr="open elbow fx-dislocation x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31684"/>
            <a:ext cx="3096269" cy="45515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97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2913" indent="-442913" eaLnBrk="1" hangingPunct="1">
              <a:buFont typeface="Wingdings" pitchFamily="2" charset="2"/>
              <a:buNone/>
            </a:pPr>
            <a:r>
              <a:rPr lang="el-GR" altLang="el-GR" dirty="0" smtClean="0">
                <a:effectLst/>
              </a:rPr>
              <a:t>Περιγραφή ανάλογα με την ανατομική  θέση, πχ.</a:t>
            </a:r>
          </a:p>
          <a:p>
            <a:pPr marL="442913" indent="-442913" eaLnBrk="1" hangingPunct="1"/>
            <a:r>
              <a:rPr lang="el-GR" altLang="el-GR" dirty="0" err="1" smtClean="0">
                <a:effectLst/>
              </a:rPr>
              <a:t>διαυχενικό</a:t>
            </a:r>
            <a:r>
              <a:rPr lang="el-GR" altLang="el-GR" dirty="0" smtClean="0">
                <a:effectLst/>
              </a:rPr>
              <a:t> </a:t>
            </a:r>
          </a:p>
          <a:p>
            <a:pPr marL="442913" indent="-442913" eaLnBrk="1" hangingPunct="1"/>
            <a:r>
              <a:rPr lang="el-GR" altLang="el-GR" dirty="0" err="1" smtClean="0">
                <a:effectLst/>
              </a:rPr>
              <a:t>διατροχαντήριο</a:t>
            </a:r>
            <a:r>
              <a:rPr lang="el-GR" altLang="el-GR" dirty="0" smtClean="0">
                <a:effectLst/>
              </a:rPr>
              <a:t> </a:t>
            </a:r>
          </a:p>
          <a:p>
            <a:pPr marL="442913" indent="-442913" eaLnBrk="1" hangingPunct="1"/>
            <a:r>
              <a:rPr lang="el-GR" altLang="el-GR" dirty="0" err="1" smtClean="0">
                <a:effectLst/>
              </a:rPr>
              <a:t>tibial</a:t>
            </a:r>
            <a:r>
              <a:rPr lang="el-GR" altLang="el-GR" dirty="0" smtClean="0">
                <a:effectLst/>
              </a:rPr>
              <a:t> </a:t>
            </a:r>
            <a:r>
              <a:rPr lang="el-GR" altLang="el-GR" dirty="0" err="1" smtClean="0">
                <a:effectLst/>
              </a:rPr>
              <a:t>plateau</a:t>
            </a:r>
            <a:r>
              <a:rPr lang="el-GR" altLang="el-GR" dirty="0" smtClean="0">
                <a:effectLst/>
              </a:rPr>
              <a:t> </a:t>
            </a:r>
          </a:p>
          <a:p>
            <a:pPr marL="442913" indent="-442913" eaLnBrk="1" hangingPunct="1"/>
            <a:r>
              <a:rPr lang="el-GR" altLang="el-GR" dirty="0"/>
              <a:t>μ</a:t>
            </a:r>
            <a:r>
              <a:rPr lang="el-GR" altLang="el-GR" dirty="0" smtClean="0">
                <a:effectLst/>
              </a:rPr>
              <a:t>ηριαίου κονδύλου</a:t>
            </a:r>
          </a:p>
          <a:p>
            <a:pPr marL="442913" indent="-442913" eaLnBrk="1" hangingPunct="1"/>
            <a:r>
              <a:rPr lang="el-GR" altLang="el-GR" dirty="0" smtClean="0">
                <a:effectLst/>
              </a:rPr>
              <a:t>ανατομικού αυχένα του </a:t>
            </a:r>
            <a:r>
              <a:rPr lang="el-GR" altLang="el-GR" dirty="0" err="1" smtClean="0">
                <a:effectLst/>
              </a:rPr>
              <a:t>βραχιονίου</a:t>
            </a:r>
            <a:endParaRPr lang="el-GR" altLang="el-GR" dirty="0" smtClean="0">
              <a:effectLst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Ανατομική Θέση κατάγματος</a:t>
            </a:r>
          </a:p>
        </p:txBody>
      </p:sp>
    </p:spTree>
    <p:extLst>
      <p:ext uri="{BB962C8B-B14F-4D97-AF65-F5344CB8AC3E}">
        <p14:creationId xmlns:p14="http://schemas.microsoft.com/office/powerpoint/2010/main" val="21920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 smtClean="0"/>
              <a:t>Δακτύλιοι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Οφθαλμικός </a:t>
            </a:r>
            <a:r>
              <a:rPr lang="el-GR" dirty="0" err="1" smtClean="0"/>
              <a:t>κόγχος</a:t>
            </a:r>
            <a:r>
              <a:rPr lang="el-GR" dirty="0" smtClean="0"/>
              <a:t> </a:t>
            </a:r>
          </a:p>
          <a:p>
            <a:pPr eaLnBrk="1" hangingPunct="1">
              <a:defRPr/>
            </a:pPr>
            <a:r>
              <a:rPr lang="el-GR" dirty="0" err="1" smtClean="0"/>
              <a:t>Παραρρίνιοι</a:t>
            </a:r>
            <a:r>
              <a:rPr lang="el-GR" dirty="0" smtClean="0"/>
              <a:t> κόλποι</a:t>
            </a:r>
          </a:p>
          <a:p>
            <a:pPr eaLnBrk="1" hangingPunct="1">
              <a:defRPr/>
            </a:pPr>
            <a:r>
              <a:rPr lang="el-GR" dirty="0" smtClean="0"/>
              <a:t>Σπόνδυλος </a:t>
            </a:r>
          </a:p>
          <a:p>
            <a:pPr eaLnBrk="1" hangingPunct="1">
              <a:defRPr/>
            </a:pPr>
            <a:r>
              <a:rPr lang="el-GR" dirty="0" smtClean="0"/>
              <a:t>Κερκίδα / ωλένη</a:t>
            </a:r>
          </a:p>
          <a:p>
            <a:pPr eaLnBrk="1" hangingPunct="1">
              <a:defRPr/>
            </a:pPr>
            <a:r>
              <a:rPr lang="el-GR" dirty="0" smtClean="0"/>
              <a:t>Κνήμη / περόνη</a:t>
            </a:r>
          </a:p>
          <a:p>
            <a:pPr eaLnBrk="1" hangingPunct="1">
              <a:defRPr/>
            </a:pPr>
            <a:r>
              <a:rPr lang="el-GR" dirty="0" smtClean="0"/>
              <a:t>Πύελος</a:t>
            </a:r>
          </a:p>
          <a:p>
            <a:pPr eaLnBrk="1" hangingPunct="1">
              <a:defRPr/>
            </a:pPr>
            <a:r>
              <a:rPr lang="el-GR" dirty="0" err="1" smtClean="0"/>
              <a:t>Θυροειδές</a:t>
            </a:r>
            <a:r>
              <a:rPr lang="el-GR" dirty="0" smtClean="0"/>
              <a:t> τρήμα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9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Διαδικασία πώρωσης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Πώρος  </a:t>
            </a:r>
          </a:p>
          <a:p>
            <a:r>
              <a:rPr lang="el-GR" dirty="0"/>
              <a:t>Νέο οστό γύρω και μέσα στη θέση του κατάγματος</a:t>
            </a:r>
          </a:p>
          <a:p>
            <a:endParaRPr lang="el-GR" dirty="0"/>
          </a:p>
        </p:txBody>
      </p:sp>
      <p:pic>
        <p:nvPicPr>
          <p:cNvPr id="6" name="Picture 4" descr="http://posterng.netkey.at/esr/viewing/index.php?module=viewimage&amp;task=&amp;mediafile_id=491974&amp;20130130231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6" y="2647945"/>
            <a:ext cx="8533882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195736" y="5600273"/>
            <a:ext cx="5178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©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Nonunion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From Head to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Toe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Geerts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K. L.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Verstraete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; 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Brugge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/BE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Ghent/BE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71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Αρχική φάση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K</a:t>
            </a:r>
            <a:r>
              <a:rPr lang="el-GR" dirty="0" smtClean="0"/>
              <a:t>ρατά για 3 εβδομάδες</a:t>
            </a:r>
            <a:endParaRPr lang="en-US" sz="2400" b="1" dirty="0" smtClean="0"/>
          </a:p>
          <a:p>
            <a:pPr eaLnBrk="1" hangingPunct="1">
              <a:defRPr/>
            </a:pPr>
            <a:r>
              <a:rPr lang="el-GR" sz="2400" b="1" dirty="0" smtClean="0"/>
              <a:t>Οίδημα και αιμάτωμα </a:t>
            </a:r>
          </a:p>
          <a:p>
            <a:pPr lvl="1" eaLnBrk="1" hangingPunct="1">
              <a:defRPr/>
            </a:pPr>
            <a:r>
              <a:rPr lang="el-GR" sz="2400" dirty="0" smtClean="0"/>
              <a:t>Δημιουργείται στη μυελική κοιλότητα και τους γύρω </a:t>
            </a:r>
            <a:r>
              <a:rPr lang="el-GR" sz="2400" dirty="0" err="1" smtClean="0"/>
              <a:t>ιστους</a:t>
            </a:r>
            <a:r>
              <a:rPr lang="el-GR" sz="2400" dirty="0" smtClean="0"/>
              <a:t> στις πρώτες </a:t>
            </a:r>
            <a:r>
              <a:rPr lang="en-US" sz="2400" dirty="0" smtClean="0"/>
              <a:t>48-72 </a:t>
            </a:r>
            <a:r>
              <a:rPr lang="el-GR" sz="2400" dirty="0" smtClean="0"/>
              <a:t>ώρες.</a:t>
            </a:r>
            <a:endParaRPr lang="en-US" sz="2400" dirty="0" smtClean="0"/>
          </a:p>
          <a:p>
            <a:pPr eaLnBrk="1" hangingPunct="1">
              <a:defRPr/>
            </a:pPr>
            <a:r>
              <a:rPr lang="el-GR" sz="2400" b="1" dirty="0" smtClean="0"/>
              <a:t>Φλεγμονώδης αντίδραση</a:t>
            </a:r>
          </a:p>
          <a:p>
            <a:pPr lvl="1" eaLnBrk="1" hangingPunct="1">
              <a:defRPr/>
            </a:pPr>
            <a:r>
              <a:rPr lang="el-GR" sz="2400" dirty="0" smtClean="0"/>
              <a:t>Νεκρωμένοι ιστοί.</a:t>
            </a:r>
          </a:p>
          <a:p>
            <a:pPr lvl="2" eaLnBrk="1" hangingPunct="1">
              <a:defRPr/>
            </a:pPr>
            <a:r>
              <a:rPr lang="el-GR" dirty="0" smtClean="0"/>
              <a:t>Φλεγμονώδης αντίδραση με αγγειοδιαστολή εξίδρωση / οίδημα κύτταρα φλεγμονής.</a:t>
            </a:r>
          </a:p>
          <a:p>
            <a:pPr lvl="1" eaLnBrk="1" hangingPunct="1">
              <a:defRPr/>
            </a:pPr>
            <a:r>
              <a:rPr lang="el-GR" sz="2400" dirty="0" smtClean="0"/>
              <a:t>Μέγιστη στις 3 εβδομάδες.</a:t>
            </a:r>
          </a:p>
          <a:p>
            <a:pPr lvl="1" eaLnBrk="1" hangingPunct="1">
              <a:defRPr/>
            </a:pPr>
            <a:r>
              <a:rPr lang="el-GR" sz="2400" dirty="0" smtClean="0"/>
              <a:t>Ασαφοποίηση των ορίων του κατάγματος.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27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6-11 εβδομάδες</a:t>
            </a:r>
          </a:p>
          <a:p>
            <a:pPr eaLnBrk="1" hangingPunct="1">
              <a:defRPr/>
            </a:pPr>
            <a:r>
              <a:rPr lang="el-GR" sz="2400" dirty="0" smtClean="0"/>
              <a:t>Περιόστεο και ενδόστεο εναποθέτουν </a:t>
            </a:r>
            <a:r>
              <a:rPr lang="en-US" sz="2400" dirty="0" smtClean="0"/>
              <a:t>Ca++</a:t>
            </a:r>
            <a:r>
              <a:rPr lang="el-GR" sz="2400" dirty="0" smtClean="0"/>
              <a:t> και νέο οστεοειδές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400" b="1" dirty="0" smtClean="0"/>
              <a:t>Μαλακός πώρος</a:t>
            </a:r>
          </a:p>
          <a:p>
            <a:pPr eaLnBrk="1" hangingPunct="1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US" sz="2400" dirty="0" smtClean="0"/>
              <a:t>(</a:t>
            </a:r>
            <a:r>
              <a:rPr lang="el-GR" sz="2400" dirty="0" smtClean="0"/>
              <a:t>μη οργανωμένο πλέγμα οστού)</a:t>
            </a:r>
            <a:endParaRPr lang="en-US" sz="2400" dirty="0" smtClean="0"/>
          </a:p>
          <a:p>
            <a:pPr eaLnBrk="1" hangingPunct="1">
              <a:defRPr/>
            </a:pPr>
            <a:r>
              <a:rPr lang="el-GR" sz="2400" dirty="0" smtClean="0"/>
              <a:t>Αυξημένη πυκνότητα των ορίων του κατάγματος</a:t>
            </a:r>
          </a:p>
          <a:p>
            <a:pPr eaLnBrk="1" hangingPunct="1">
              <a:defRPr/>
            </a:pPr>
            <a:r>
              <a:rPr lang="el-GR" sz="2400" dirty="0" smtClean="0"/>
              <a:t>Ινοβλάστες εναποθέτουν κολλαγόνο στον κοκκιωματώδη ιστό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Πώρωση – μαλακός πώρος</a:t>
            </a:r>
          </a:p>
        </p:txBody>
      </p:sp>
    </p:spTree>
    <p:extLst>
      <p:ext uri="{BB962C8B-B14F-4D97-AF65-F5344CB8AC3E}">
        <p14:creationId xmlns:p14="http://schemas.microsoft.com/office/powerpoint/2010/main" val="220939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b="1" dirty="0" smtClean="0"/>
              <a:t>Σκληρός πώρος</a:t>
            </a:r>
            <a:r>
              <a:rPr lang="el-GR" b="1" dirty="0" smtClean="0">
                <a:effectLst/>
              </a:rPr>
              <a:t> </a:t>
            </a:r>
            <a:r>
              <a:rPr lang="en-US" dirty="0" smtClean="0"/>
              <a:t>– </a:t>
            </a:r>
            <a:r>
              <a:rPr lang="el-GR" dirty="0" smtClean="0"/>
              <a:t>βαθμιαία σύνδεση νηματίων οστού στο αρχικό οστεοειδές </a:t>
            </a:r>
            <a:r>
              <a:rPr lang="en-US" dirty="0" smtClean="0"/>
              <a:t>(</a:t>
            </a:r>
            <a:r>
              <a:rPr lang="el-GR" dirty="0" smtClean="0"/>
              <a:t>λειτουργεί σαν παροδικός νάρθηκας</a:t>
            </a:r>
            <a:r>
              <a:rPr lang="en-US" dirty="0" smtClean="0"/>
              <a:t>)</a:t>
            </a:r>
            <a:r>
              <a:rPr lang="el-GR" dirty="0" smtClean="0"/>
              <a:t>.</a:t>
            </a:r>
          </a:p>
          <a:p>
            <a:pPr eaLnBrk="1" hangingPunct="1">
              <a:defRPr/>
            </a:pPr>
            <a:r>
              <a:rPr lang="el-GR" dirty="0" smtClean="0"/>
              <a:t>Γεφύρωση της γραμής του κατάγματος μέχρι 10 εβδομάδες.</a:t>
            </a:r>
          </a:p>
          <a:p>
            <a:pPr eaLnBrk="1" hangingPunct="1">
              <a:defRPr/>
            </a:pPr>
            <a:r>
              <a:rPr lang="el-GR" dirty="0" smtClean="0"/>
              <a:t>Εαν δεν υπάρξει σωστή ακινητοποίηση τότε δημιουργείται χόνδρος και όχι οστό.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Πώρωση – σκληρός πώρος</a:t>
            </a:r>
          </a:p>
        </p:txBody>
      </p:sp>
    </p:spTree>
    <p:extLst>
      <p:ext uri="{BB962C8B-B14F-4D97-AF65-F5344CB8AC3E}">
        <p14:creationId xmlns:p14="http://schemas.microsoft.com/office/powerpoint/2010/main" val="783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116632"/>
            <a:ext cx="4571999" cy="1008112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Κάταγμα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124744"/>
            <a:ext cx="4320480" cy="1584176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Ορισμός:</a:t>
            </a:r>
          </a:p>
          <a:p>
            <a:pPr eaLnBrk="1" hangingPunct="1">
              <a:defRPr/>
            </a:pPr>
            <a:r>
              <a:rPr lang="el-GR" dirty="0" smtClean="0"/>
              <a:t>Πλήρης ή ατελής διακοπή της συνέχειας οστού ή χόνδρου.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6" name="Picture 2" descr="File:612 Types of Fractu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0142" y="2812001"/>
            <a:ext cx="4342338" cy="4025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612 Types of Fractu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749" y="425428"/>
            <a:ext cx="4244377" cy="39396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01870" y="6376127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612 Types of </a:t>
            </a:r>
            <a:r>
              <a:rPr lang="en-US" sz="1200" dirty="0" smtClean="0">
                <a:latin typeface="+mn-lt"/>
                <a:hlinkClick r:id="rId4"/>
              </a:rPr>
              <a:t>Fractures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 4.0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4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536575" algn="l"/>
              </a:tabLst>
              <a:defRPr/>
            </a:pPr>
            <a:r>
              <a:rPr lang="el-GR" dirty="0" smtClean="0"/>
              <a:t>Δημιουργία πώρου κατά μήκος των γραμμών φόρτισης που μοιάζουν με την φυσιολογική εικόνα του οστού.</a:t>
            </a:r>
          </a:p>
          <a:p>
            <a:pPr lvl="1">
              <a:defRPr/>
            </a:pPr>
            <a:r>
              <a:rPr lang="el-GR" dirty="0" smtClean="0"/>
              <a:t>Συμβαίνει με σωστή ακινητοποίηση.</a:t>
            </a:r>
            <a:endParaRPr lang="en-US" dirty="0" smtClean="0"/>
          </a:p>
          <a:p>
            <a:pPr lvl="1">
              <a:defRPr/>
            </a:pPr>
            <a:r>
              <a:rPr lang="el-GR" dirty="0" smtClean="0"/>
              <a:t>Αναπροσαρμογή σχήματος.</a:t>
            </a:r>
          </a:p>
          <a:p>
            <a:pPr lvl="1">
              <a:defRPr/>
            </a:pPr>
            <a:r>
              <a:rPr lang="el-GR" dirty="0" smtClean="0"/>
              <a:t>3μήνες – 2 χρόνια.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Ανασχηματισμός - </a:t>
            </a:r>
            <a:r>
              <a:rPr lang="en-US" dirty="0" err="1"/>
              <a:t>remodelling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03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Παθολογία της πώρωσης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40960" cy="566124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l-GR" sz="2400" dirty="0" smtClean="0"/>
              <a:t>Καθυστέρηση συνένωσης</a:t>
            </a:r>
          </a:p>
          <a:p>
            <a:pPr marL="765175" lvl="1" indent="-354013">
              <a:defRPr/>
            </a:pPr>
            <a:r>
              <a:rPr lang="el-GR" dirty="0" smtClean="0"/>
              <a:t>Αδυναμία συνένωσης στον αναμενόμενο χρόνο αποκατάσταση μετά απομάκρυνση αιτίου .</a:t>
            </a:r>
          </a:p>
          <a:p>
            <a:pPr>
              <a:defRPr/>
            </a:pPr>
            <a:r>
              <a:rPr lang="el-GR" sz="2400" dirty="0" smtClean="0"/>
              <a:t>Μη συνένωση</a:t>
            </a:r>
          </a:p>
          <a:p>
            <a:pPr marL="765175" lvl="1" indent="-354013">
              <a:defRPr/>
            </a:pPr>
            <a:r>
              <a:rPr lang="el-GR" dirty="0" smtClean="0"/>
              <a:t>Διακοπή της διαδικασίας συνένωσης.  </a:t>
            </a:r>
          </a:p>
          <a:p>
            <a:pPr>
              <a:defRPr/>
            </a:pPr>
            <a:r>
              <a:rPr lang="el-GR" sz="2400" dirty="0" smtClean="0"/>
              <a:t>Ψευδάρθρωση</a:t>
            </a:r>
          </a:p>
          <a:p>
            <a:pPr marL="765175" lvl="1" indent="-354013">
              <a:defRPr/>
            </a:pPr>
            <a:r>
              <a:rPr lang="el-GR" dirty="0" smtClean="0"/>
              <a:t>Τα οστικά τμήματα ενώνονται με ινώδη ιστό που περιβάλλεται από θύλακο.</a:t>
            </a:r>
          </a:p>
          <a:p>
            <a:pPr marL="765175" lvl="1" indent="-354013">
              <a:defRPr/>
            </a:pPr>
            <a:r>
              <a:rPr lang="el-GR" dirty="0" smtClean="0"/>
              <a:t>Συνένωση με </a:t>
            </a:r>
            <a:r>
              <a:rPr lang="el-GR" dirty="0" err="1" smtClean="0"/>
              <a:t>γωνίωση</a:t>
            </a:r>
            <a:r>
              <a:rPr lang="el-GR" dirty="0" smtClean="0"/>
              <a:t> ή στροφή συνήθως εμποδίζει τη φυσιολογική λειτουργία.  </a:t>
            </a:r>
          </a:p>
          <a:p>
            <a:pPr>
              <a:defRPr/>
            </a:pPr>
            <a:r>
              <a:rPr lang="el-GR" sz="2400" dirty="0" smtClean="0"/>
              <a:t>Άσηπτη νέκρωση</a:t>
            </a:r>
          </a:p>
          <a:p>
            <a:pPr marL="765175" lvl="1" indent="-354013">
              <a:defRPr/>
            </a:pPr>
            <a:r>
              <a:rPr lang="el-GR" dirty="0" smtClean="0"/>
              <a:t>Διακοπή αιματικής παροχής  </a:t>
            </a:r>
            <a:r>
              <a:rPr lang="el-GR" dirty="0" smtClean="0">
                <a:cs typeface="Arial" charset="0"/>
              </a:rPr>
              <a:t>→ νέκρωση.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8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36815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dirty="0" smtClean="0"/>
              <a:t>Καταστάσεις </a:t>
            </a:r>
            <a:br>
              <a:rPr lang="el-GR" sz="3600" dirty="0" smtClean="0"/>
            </a:br>
            <a:r>
              <a:rPr lang="el-GR" sz="3600" dirty="0" smtClean="0"/>
              <a:t>που δυσκολεύουν την πώρωση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772816"/>
            <a:ext cx="8424936" cy="4824536"/>
          </a:xfrm>
        </p:spPr>
        <p:txBody>
          <a:bodyPr/>
          <a:lstStyle/>
          <a:p>
            <a:pPr>
              <a:lnSpc>
                <a:spcPct val="114000"/>
              </a:lnSpc>
              <a:defRPr/>
            </a:pPr>
            <a:r>
              <a:rPr lang="el-GR" dirty="0" smtClean="0"/>
              <a:t>Πτωχή παροχή αίματος – άσηπτη νέκρωση.</a:t>
            </a:r>
            <a:endParaRPr lang="en-US" dirty="0" smtClean="0"/>
          </a:p>
          <a:p>
            <a:pPr>
              <a:lnSpc>
                <a:spcPct val="114000"/>
              </a:lnSpc>
              <a:defRPr/>
            </a:pPr>
            <a:r>
              <a:rPr lang="el-GR" dirty="0" smtClean="0"/>
              <a:t>Πτωχή ακινητοποίηση – παραμόρφωση και κακή διάταξη. </a:t>
            </a:r>
          </a:p>
          <a:p>
            <a:pPr>
              <a:lnSpc>
                <a:spcPct val="114000"/>
              </a:lnSpc>
              <a:defRPr/>
            </a:pPr>
            <a:r>
              <a:rPr lang="el-GR" dirty="0" smtClean="0"/>
              <a:t>Φλεγμονή – στα ανοικτά κατάγματα.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97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697707" y="5010072"/>
            <a:ext cx="7891462" cy="15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33413" indent="-633413"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4-ετών αγόρι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hlink"/>
              </a:buClr>
              <a:buSzPct val="75000"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σκλήρυνση της </a:t>
            </a:r>
            <a:r>
              <a:rPr lang="el-GR" sz="2400" dirty="0" err="1">
                <a:solidFill>
                  <a:schemeClr val="bg1"/>
                </a:solidFill>
                <a:latin typeface="+mn-lt"/>
              </a:rPr>
              <a:t>καταγματικής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sz="2400" dirty="0" smtClean="0">
                <a:solidFill>
                  <a:schemeClr val="bg1"/>
                </a:solidFill>
                <a:latin typeface="+mn-lt"/>
              </a:rPr>
              <a:t>γραμμής 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3 εβδομάδες </a:t>
            </a:r>
            <a:r>
              <a:rPr lang="el-GR" sz="2400" dirty="0" smtClean="0">
                <a:solidFill>
                  <a:schemeClr val="bg1"/>
                </a:solidFill>
                <a:latin typeface="+mn-lt"/>
              </a:rPr>
              <a:t>μετά 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την κάκωση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268413"/>
            <a:ext cx="3660775" cy="36988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3249612" cy="371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Διαδικασία πώρωσης </a:t>
            </a:r>
            <a:r>
              <a:rPr lang="el-GR" sz="3000" b="0" dirty="0" smtClean="0"/>
              <a:t>1/3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09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395288" y="4887577"/>
            <a:ext cx="35337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 err="1">
                <a:solidFill>
                  <a:schemeClr val="bg1"/>
                </a:solidFill>
                <a:latin typeface="+mn-lt"/>
              </a:rPr>
              <a:t>Περιοστική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 αντίδραση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που ξεχωρίζει από το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οστό με λεπτή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διάφανη γραμμή</a:t>
            </a: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046460"/>
            <a:ext cx="3495675" cy="3822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5091113" y="4865985"/>
            <a:ext cx="3960117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11-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ετών κορίτσι, </a:t>
            </a:r>
          </a:p>
          <a:p>
            <a:pPr eaLnBrk="0" hangingPunct="0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ενσωμάτωση της </a:t>
            </a:r>
            <a:r>
              <a:rPr lang="el-GR" sz="2400" dirty="0" err="1">
                <a:solidFill>
                  <a:schemeClr val="bg1"/>
                </a:solidFill>
                <a:latin typeface="+mn-lt"/>
              </a:rPr>
              <a:t>περιοστικής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 αντίδρασης και του πώρου με το υπόλοιπο οστό 10 μήνες μετά την κάκωση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46460"/>
            <a:ext cx="3398837" cy="381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Διαδικασία πώρωσης </a:t>
            </a:r>
            <a:r>
              <a:rPr lang="el-GR" sz="3000" b="0" dirty="0" smtClean="0">
                <a:solidFill>
                  <a:prstClr val="white"/>
                </a:solidFill>
              </a:rPr>
              <a:t>2/3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7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4716464" y="5013176"/>
            <a:ext cx="3917084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7 εβδομάδες μετά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μείωση της οστικής προβολής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και ενσωμάτωση της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l-GR" sz="2400" dirty="0" err="1">
                <a:solidFill>
                  <a:schemeClr val="bg1"/>
                </a:solidFill>
                <a:latin typeface="+mn-lt"/>
              </a:rPr>
              <a:t>περιοστικής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 αντίδρασης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3463"/>
            <a:ext cx="2732087" cy="40497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611188" y="5072063"/>
            <a:ext cx="3240732" cy="156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rIns="0"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8-</a:t>
            </a:r>
            <a:r>
              <a:rPr lang="el-GR" sz="2400" dirty="0">
                <a:solidFill>
                  <a:schemeClr val="bg1"/>
                </a:solidFill>
                <a:latin typeface="+mn-lt"/>
              </a:rPr>
              <a:t>ετών αγόρι </a:t>
            </a:r>
          </a:p>
          <a:p>
            <a:pPr eaLnBrk="0" hangingPunct="0">
              <a:defRPr/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περιοστική αντίδραση, λεπτή διάφανη γραμμή και προβολή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23826"/>
            <a:ext cx="3968750" cy="3670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Διαδικασία πώρωσης </a:t>
            </a:r>
            <a:r>
              <a:rPr lang="el-GR" sz="3000" b="0" dirty="0" smtClean="0">
                <a:solidFill>
                  <a:prstClr val="white"/>
                </a:solidFill>
              </a:rPr>
              <a:t>3/3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81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 smtClean="0"/>
              <a:t>Τραύματα αρθρώσεων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424936" cy="136815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z="2600" dirty="0" smtClean="0"/>
              <a:t>Διάσταση της </a:t>
            </a:r>
            <a:r>
              <a:rPr lang="el-GR" sz="2600" dirty="0" err="1" smtClean="0"/>
              <a:t>Ακρώμιοκλειδικής</a:t>
            </a:r>
            <a:r>
              <a:rPr lang="el-GR" sz="2600" dirty="0" smtClean="0"/>
              <a:t> Άρθρωσης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  <p:pic>
        <p:nvPicPr>
          <p:cNvPr id="2050" name="Picture 2" descr="http://images.radiopaedia.org/images/23685/d25c4bee1cd6d15a7fa80fce75ec3f_big_gall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91136"/>
            <a:ext cx="4407778" cy="4177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267744" y="61916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radiopaedia.org</a:t>
            </a:r>
            <a:endParaRPr lang="el-GR" sz="1200" dirty="0">
              <a:latin typeface="+mn-lt"/>
            </a:endParaRPr>
          </a:p>
        </p:txBody>
      </p:sp>
      <p:pic>
        <p:nvPicPr>
          <p:cNvPr id="2052" name="Picture 4" descr="http://images.radiopaedia.org/images/2004578/d43ad8af2c69f2291d59325e29529d_big_galler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12142" b="12172"/>
          <a:stretch/>
        </p:blipFill>
        <p:spPr bwMode="auto">
          <a:xfrm>
            <a:off x="4547914" y="1988840"/>
            <a:ext cx="4560590" cy="4185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4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Οπίσθιο</a:t>
            </a:r>
            <a:r>
              <a:rPr lang="el-GR" sz="3600" dirty="0" smtClean="0"/>
              <a:t> </a:t>
            </a:r>
            <a:r>
              <a:rPr lang="el-GR" sz="3600" dirty="0" err="1" smtClean="0"/>
              <a:t>εξάρθρημα</a:t>
            </a:r>
            <a:r>
              <a:rPr lang="el-GR" sz="3600" dirty="0" smtClean="0"/>
              <a:t> ώμου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  <p:pic>
        <p:nvPicPr>
          <p:cNvPr id="3074" name="Picture 2" descr="File:Lightbulb sign - posterior shoulder dislocation - Roe vor und nach Reposition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20000" cy="43053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Εξάρθρημα αγκώνα</a:t>
            </a:r>
          </a:p>
        </p:txBody>
      </p:sp>
      <p:pic>
        <p:nvPicPr>
          <p:cNvPr id="62467" name="Picture 5" descr="img015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68" y="1196752"/>
            <a:ext cx="5903913" cy="5459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9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Κατάγματα </a:t>
            </a:r>
            <a:r>
              <a:rPr lang="el-GR" dirty="0" smtClean="0"/>
              <a:t>ΠΧΚ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124744"/>
            <a:ext cx="489654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/>
              <a:t>Σκαφοειδές</a:t>
            </a:r>
          </a:p>
          <a:p>
            <a:r>
              <a:rPr lang="el-GR" sz="2200" dirty="0"/>
              <a:t>Το πιο συχνό κάταγμα του άνω </a:t>
            </a:r>
            <a:r>
              <a:rPr lang="el-GR" sz="2200" dirty="0" smtClean="0"/>
              <a:t>άκρου.</a:t>
            </a:r>
            <a:endParaRPr lang="el-GR" sz="2200" dirty="0"/>
          </a:p>
          <a:p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  <p:pic>
        <p:nvPicPr>
          <p:cNvPr id="44036" name="Picture 4" descr="File:Scaphoidfraktur 1 pfe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2221" y="188638"/>
            <a:ext cx="3846283" cy="4351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://www.radiologictechnology.org/content/82/2/161/F5.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5146" r="2995" b="4893"/>
          <a:stretch/>
        </p:blipFill>
        <p:spPr bwMode="auto">
          <a:xfrm>
            <a:off x="183756" y="2204864"/>
            <a:ext cx="4820292" cy="4415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File:Scaphoid bone (left hand) - animation0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01" y="4107660"/>
            <a:ext cx="2513145" cy="2513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81897" y="6581001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radiologictechnology.org</a:t>
            </a:r>
            <a:endParaRPr lang="el-GR" sz="1200" dirty="0">
              <a:latin typeface="+mn-lt"/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7509637" y="4485020"/>
            <a:ext cx="17428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7"/>
              </a:rPr>
              <a:t>Scaphoidfraktur 1 </a:t>
            </a:r>
            <a:r>
              <a:rPr lang="en-US" sz="1100" dirty="0" err="1" smtClean="0">
                <a:latin typeface="+mn-lt"/>
                <a:hlinkClick r:id="rId7"/>
              </a:rPr>
              <a:t>pfeil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 err="1">
                <a:latin typeface="+mn-lt"/>
                <a:hlinkClick r:id="rId8" tooltip="User:Sjoehest"/>
              </a:rPr>
              <a:t>Sjoehest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100" dirty="0">
                <a:latin typeface="+mn-lt"/>
                <a:hlinkClick r:id="rId9"/>
              </a:rPr>
              <a:t>CC BY-SA 3.0</a:t>
            </a:r>
            <a:endParaRPr lang="en-US" sz="1100" dirty="0">
              <a:latin typeface="+mn-lt"/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7509637" y="5730641"/>
            <a:ext cx="163436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10"/>
              </a:rPr>
              <a:t>Scaphoid bone (left hand) - </a:t>
            </a:r>
            <a:r>
              <a:rPr lang="en-US" sz="1100" dirty="0" smtClean="0">
                <a:latin typeface="+mn-lt"/>
                <a:hlinkClick r:id="rId10"/>
              </a:rPr>
              <a:t>animation01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1" tooltip="User:Was a bee"/>
              </a:rPr>
              <a:t>Was a bee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2"/>
              </a:rPr>
              <a:t>CC BY-SA 2.1 JP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20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Κάταγμα </a:t>
            </a:r>
            <a:r>
              <a:rPr lang="el-GR" sz="3000" b="0" dirty="0" smtClean="0"/>
              <a:t>(Περιγραφή)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sz="2800" dirty="0" smtClean="0"/>
              <a:t>Έκταση</a:t>
            </a:r>
          </a:p>
          <a:p>
            <a:pPr>
              <a:defRPr/>
            </a:pPr>
            <a:r>
              <a:rPr lang="el-GR" sz="2800" dirty="0" smtClean="0"/>
              <a:t>Σχέση οστικών τμημάτων</a:t>
            </a:r>
          </a:p>
          <a:p>
            <a:pPr>
              <a:defRPr/>
            </a:pPr>
            <a:r>
              <a:rPr lang="el-GR" sz="2800" dirty="0" smtClean="0"/>
              <a:t>Θέση</a:t>
            </a:r>
          </a:p>
          <a:p>
            <a:pPr>
              <a:defRPr/>
            </a:pPr>
            <a:r>
              <a:rPr lang="el-GR" sz="2800" dirty="0" smtClean="0"/>
              <a:t>Υφή του οστού</a:t>
            </a:r>
          </a:p>
          <a:p>
            <a:pPr>
              <a:defRPr/>
            </a:pPr>
            <a:r>
              <a:rPr lang="el-GR" sz="2800" dirty="0" smtClean="0"/>
              <a:t>Σχέση με το δέρμα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92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5388" y="116632"/>
            <a:ext cx="4138611" cy="1008112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Σκαφοειδές</a:t>
            </a:r>
          </a:p>
        </p:txBody>
      </p:sp>
      <p:sp>
        <p:nvSpPr>
          <p:cNvPr id="168968" name="Rectangle 8"/>
          <p:cNvSpPr>
            <a:spLocks noGrp="1" noChangeArrowheads="1"/>
          </p:cNvSpPr>
          <p:nvPr>
            <p:ph idx="1"/>
          </p:nvPr>
        </p:nvSpPr>
        <p:spPr>
          <a:xfrm>
            <a:off x="4860032" y="1909762"/>
            <a:ext cx="3960440" cy="468758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Μπορεί να μη φαίνεται στην 1</a:t>
            </a:r>
            <a:r>
              <a:rPr lang="el-GR" baseline="30000" dirty="0" smtClean="0"/>
              <a:t>η</a:t>
            </a:r>
            <a:r>
              <a:rPr lang="el-GR" dirty="0" smtClean="0"/>
              <a:t> ακτινογραφία.</a:t>
            </a:r>
          </a:p>
          <a:p>
            <a:pPr eaLnBrk="1" hangingPunct="1">
              <a:defRPr/>
            </a:pPr>
            <a:r>
              <a:rPr lang="el-GR" dirty="0" smtClean="0"/>
              <a:t>Επανάληψη μετά 10 μέρες.</a:t>
            </a:r>
          </a:p>
          <a:p>
            <a:pPr eaLnBrk="1" hangingPunct="1">
              <a:defRPr/>
            </a:pPr>
            <a:r>
              <a:rPr lang="el-GR" dirty="0" smtClean="0"/>
              <a:t>Λόγω αιμάτωσης μπορεί να υποστεί νέκρωση.</a:t>
            </a:r>
          </a:p>
        </p:txBody>
      </p:sp>
      <p:pic>
        <p:nvPicPr>
          <p:cNvPr id="64515" name="Picture 4" descr="h7a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763"/>
            <a:ext cx="4800600" cy="4948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5" descr="h7b"/>
          <p:cNvPicPr>
            <a:picLocks noChangeAspect="1" noChangeArrowheads="1"/>
          </p:cNvPicPr>
          <p:nvPr/>
        </p:nvPicPr>
        <p:blipFill>
          <a:blip r:embed="rId3" cstate="print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5638" cy="3357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Line 10"/>
          <p:cNvSpPr>
            <a:spLocks noChangeShapeType="1"/>
          </p:cNvSpPr>
          <p:nvPr/>
        </p:nvSpPr>
        <p:spPr bwMode="auto">
          <a:xfrm flipH="1">
            <a:off x="2812550" y="1485106"/>
            <a:ext cx="1111377" cy="14366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4519" name="Line 11"/>
          <p:cNvSpPr>
            <a:spLocks noChangeShapeType="1"/>
          </p:cNvSpPr>
          <p:nvPr/>
        </p:nvSpPr>
        <p:spPr bwMode="auto">
          <a:xfrm flipH="1">
            <a:off x="3132138" y="3212976"/>
            <a:ext cx="2015926" cy="201624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68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Κατάγματα άκρας χειρός</a:t>
            </a:r>
            <a:br>
              <a:rPr lang="el-GR" dirty="0"/>
            </a:br>
            <a:r>
              <a:rPr lang="el-GR" dirty="0" smtClean="0"/>
              <a:t> </a:t>
            </a:r>
            <a:r>
              <a:rPr lang="el-GR" dirty="0"/>
              <a:t>Βάση </a:t>
            </a:r>
            <a:r>
              <a:rPr lang="el-GR" dirty="0" smtClean="0"/>
              <a:t>1</a:t>
            </a:r>
            <a:r>
              <a:rPr lang="el-GR" baseline="30000" dirty="0" smtClean="0"/>
              <a:t>ου</a:t>
            </a:r>
            <a:r>
              <a:rPr lang="el-GR" dirty="0" smtClean="0"/>
              <a:t> </a:t>
            </a:r>
            <a:r>
              <a:rPr lang="el-GR" dirty="0"/>
              <a:t>μετακαρπίου </a:t>
            </a:r>
          </a:p>
        </p:txBody>
      </p:sp>
      <p:pic>
        <p:nvPicPr>
          <p:cNvPr id="65540" name="Picture 5" descr="img0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916831"/>
            <a:ext cx="8311904" cy="4225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6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Κατάγματα εγγύς </a:t>
            </a:r>
            <a:r>
              <a:rPr lang="el-GR" dirty="0" smtClean="0"/>
              <a:t>μηριαίου</a:t>
            </a:r>
            <a:endParaRPr lang="el-GR" dirty="0"/>
          </a:p>
        </p:txBody>
      </p:sp>
      <p:pic>
        <p:nvPicPr>
          <p:cNvPr id="66564" name="Picture 5" descr="img02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268760"/>
            <a:ext cx="7820080" cy="5285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79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Παροχή αίματος στη μηριαία κεφαλή</a:t>
            </a:r>
            <a:br>
              <a:rPr lang="el-GR" dirty="0"/>
            </a:br>
            <a:r>
              <a:rPr lang="el-GR" dirty="0" smtClean="0"/>
              <a:t>Επηρεάζει </a:t>
            </a:r>
            <a:r>
              <a:rPr lang="el-GR" dirty="0"/>
              <a:t>τον τύπο του </a:t>
            </a:r>
            <a:r>
              <a:rPr lang="el-GR" dirty="0" smtClean="0"/>
              <a:t>χειρουργείου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  <p:pic>
        <p:nvPicPr>
          <p:cNvPr id="39938" name="Picture 2" descr="https://academic.amc.edu/martino/grossanatomy/site/Medical/CASES/Lower%20limb/POP_UPS/images/femoral%20vesse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209444" cy="4196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331906" y="6054387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academic.amc.edu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72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Κατάγματα εγγύς </a:t>
            </a:r>
            <a:r>
              <a:rPr lang="el-GR" dirty="0" smtClean="0"/>
              <a:t>μηριαίου</a:t>
            </a:r>
            <a:endParaRPr lang="el-GR" dirty="0"/>
          </a:p>
        </p:txBody>
      </p:sp>
      <p:pic>
        <p:nvPicPr>
          <p:cNvPr id="68612" name="Picture 5" descr="img0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"/>
          <a:stretch/>
        </p:blipFill>
        <p:spPr bwMode="auto">
          <a:xfrm>
            <a:off x="539552" y="2060848"/>
            <a:ext cx="8518219" cy="41295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4716016" y="5621178"/>
            <a:ext cx="223202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+mn-lt"/>
              </a:rPr>
              <a:t>Ενσφηνωμένο 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2988246" y="5616004"/>
            <a:ext cx="165576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>
                <a:latin typeface="+mn-lt"/>
              </a:rPr>
              <a:t>Φυσιολογικό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777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13432"/>
          </a:xfrm>
        </p:spPr>
        <p:txBody>
          <a:bodyPr>
            <a:normAutofit/>
          </a:bodyPr>
          <a:lstStyle/>
          <a:p>
            <a:r>
              <a:rPr lang="el-GR" dirty="0" smtClean="0"/>
              <a:t>Κάταγμα οπίσθιας </a:t>
            </a:r>
            <a:r>
              <a:rPr lang="el-GR" dirty="0"/>
              <a:t>στήλης </a:t>
            </a:r>
            <a:r>
              <a:rPr lang="el-GR" dirty="0" smtClean="0"/>
              <a:t>της </a:t>
            </a:r>
            <a:r>
              <a:rPr lang="el-GR" dirty="0"/>
              <a:t>κοτύλης</a:t>
            </a:r>
            <a:br>
              <a:rPr lang="el-GR" dirty="0"/>
            </a:br>
            <a:r>
              <a:rPr lang="el-GR" dirty="0"/>
              <a:t>Εξάρθρημα </a:t>
            </a:r>
            <a:r>
              <a:rPr lang="el-GR" dirty="0" smtClean="0"/>
              <a:t>κεφαλής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  <p:grpSp>
        <p:nvGrpSpPr>
          <p:cNvPr id="6" name="Ομάδα 5"/>
          <p:cNvGrpSpPr/>
          <p:nvPr/>
        </p:nvGrpSpPr>
        <p:grpSpPr>
          <a:xfrm>
            <a:off x="971600" y="1484784"/>
            <a:ext cx="7128792" cy="5319850"/>
            <a:chOff x="467544" y="1124744"/>
            <a:chExt cx="7380312" cy="5535874"/>
          </a:xfrm>
        </p:grpSpPr>
        <p:pic>
          <p:nvPicPr>
            <p:cNvPr id="69636" name="Picture 5" descr="img0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24744"/>
              <a:ext cx="7380312" cy="5535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467544" y="1124744"/>
              <a:ext cx="3312368" cy="23762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8488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Εξάρθρημα</a:t>
            </a:r>
            <a:r>
              <a:rPr lang="el-GR" dirty="0" smtClean="0"/>
              <a:t> </a:t>
            </a:r>
            <a:r>
              <a:rPr lang="el-GR" dirty="0"/>
              <a:t>μηριαίας </a:t>
            </a:r>
            <a:r>
              <a:rPr lang="el-GR" dirty="0" smtClean="0"/>
              <a:t>κεφαλής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  <p:pic>
        <p:nvPicPr>
          <p:cNvPr id="36866" name="Picture 2" descr="http://images.radiopaedia.org/images/1342321/1a3601db5c3bceafa1bfa97273acf3_big_gall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40" y="1412776"/>
            <a:ext cx="6000750" cy="49149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386615" y="63276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©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  <a:hlinkClick r:id="rId4"/>
              </a:rPr>
              <a:t>radiopaedia.org</a:t>
            </a:r>
            <a:endParaRPr 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2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Κατάγματα </a:t>
            </a:r>
            <a:br>
              <a:rPr lang="el-GR" dirty="0"/>
            </a:br>
            <a:r>
              <a:rPr lang="el-GR" dirty="0"/>
              <a:t>περιφερικού </a:t>
            </a:r>
            <a:r>
              <a:rPr lang="el-GR" dirty="0" smtClean="0"/>
              <a:t>μηριαίου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  <p:pic>
        <p:nvPicPr>
          <p:cNvPr id="35842" name="Picture 2" descr="http://www.sickkids.ca/images/paed-emerg-med/PEM-Ortho-Xray/33094-knee5l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7"/>
            <a:ext cx="7579556" cy="46638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2331362" y="63813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sickkids.ca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8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Σύνοψη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Απλά </a:t>
            </a:r>
            <a:r>
              <a:rPr lang="el-GR" dirty="0" err="1"/>
              <a:t>vs</a:t>
            </a:r>
            <a:r>
              <a:rPr lang="el-GR" dirty="0"/>
              <a:t> συντριπτικά</a:t>
            </a:r>
          </a:p>
          <a:p>
            <a:r>
              <a:rPr lang="en-US" dirty="0" smtClean="0"/>
              <a:t>S</a:t>
            </a:r>
            <a:r>
              <a:rPr lang="el-GR" dirty="0" err="1" smtClean="0"/>
              <a:t>tress</a:t>
            </a:r>
            <a:r>
              <a:rPr lang="el-GR" dirty="0" smtClean="0"/>
              <a:t> </a:t>
            </a:r>
            <a:r>
              <a:rPr lang="el-GR" dirty="0" err="1"/>
              <a:t>vs</a:t>
            </a:r>
            <a:r>
              <a:rPr lang="el-GR" dirty="0"/>
              <a:t> παθολογικά</a:t>
            </a:r>
          </a:p>
          <a:p>
            <a:r>
              <a:rPr lang="el-GR" dirty="0" err="1"/>
              <a:t>Ενδο</a:t>
            </a:r>
            <a:r>
              <a:rPr lang="el-GR" dirty="0"/>
              <a:t> -  </a:t>
            </a:r>
            <a:r>
              <a:rPr lang="el-GR" dirty="0" err="1"/>
              <a:t>vs</a:t>
            </a:r>
            <a:r>
              <a:rPr lang="el-GR" dirty="0"/>
              <a:t> </a:t>
            </a:r>
            <a:r>
              <a:rPr lang="el-GR" dirty="0" err="1"/>
              <a:t>εξω</a:t>
            </a:r>
            <a:r>
              <a:rPr lang="el-GR" dirty="0"/>
              <a:t> - αρθρικά</a:t>
            </a:r>
          </a:p>
          <a:p>
            <a:r>
              <a:rPr lang="el-GR" dirty="0" err="1"/>
              <a:t>Εξάρθρημα</a:t>
            </a:r>
            <a:r>
              <a:rPr lang="el-GR" dirty="0"/>
              <a:t> </a:t>
            </a:r>
            <a:r>
              <a:rPr lang="el-GR" dirty="0" err="1"/>
              <a:t>vs</a:t>
            </a:r>
            <a:r>
              <a:rPr lang="el-GR" dirty="0"/>
              <a:t> διάσταση</a:t>
            </a:r>
          </a:p>
          <a:p>
            <a:r>
              <a:rPr lang="el-GR" dirty="0"/>
              <a:t>Ενσφήνωση - </a:t>
            </a:r>
            <a:r>
              <a:rPr lang="el-GR" dirty="0" err="1"/>
              <a:t>εμπίεση</a:t>
            </a:r>
            <a:endParaRPr lang="el-GR" dirty="0"/>
          </a:p>
          <a:p>
            <a:r>
              <a:rPr lang="el-GR" dirty="0"/>
              <a:t>Επίδραση στην παροχή </a:t>
            </a:r>
            <a:r>
              <a:rPr lang="el-GR" dirty="0" smtClean="0"/>
              <a:t>αίματος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10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5" y="116632"/>
            <a:ext cx="3318128" cy="15121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600" dirty="0" smtClean="0"/>
              <a:t>Κατάγματα προσώπου</a:t>
            </a:r>
          </a:p>
        </p:txBody>
      </p:sp>
      <p:pic>
        <p:nvPicPr>
          <p:cNvPr id="73733" name="Picture 5" descr="TripodSMV: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25" y="3717032"/>
            <a:ext cx="3700063" cy="3037706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Dolan: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8" y="3717032"/>
            <a:ext cx="4496358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TripodFxAPBig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5467350" cy="330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1907704" y="3360832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rad.washington.edu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31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Έκταση κατάγματος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dirty="0" smtClean="0"/>
              <a:t>Πλήρες </a:t>
            </a:r>
          </a:p>
          <a:p>
            <a:pPr eaLnBrk="1" hangingPunct="1">
              <a:defRPr/>
            </a:pPr>
            <a:r>
              <a:rPr lang="el-GR" sz="2800" dirty="0" smtClean="0"/>
              <a:t>Ατελές</a:t>
            </a:r>
          </a:p>
          <a:p>
            <a:pPr eaLnBrk="1" hangingPunct="1">
              <a:defRPr/>
            </a:pPr>
            <a:r>
              <a:rPr lang="el-GR" sz="2800" dirty="0" smtClean="0"/>
              <a:t>Συντριπτικό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64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 Fort #</a:t>
            </a:r>
            <a:endParaRPr lang="el-GR" smtClean="0"/>
          </a:p>
        </p:txBody>
      </p:sp>
      <p:pic>
        <p:nvPicPr>
          <p:cNvPr id="74758" name="Picture 8" descr="fac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" b="8806"/>
          <a:stretch/>
        </p:blipFill>
        <p:spPr>
          <a:xfrm>
            <a:off x="5004048" y="1169404"/>
            <a:ext cx="4104456" cy="4203812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4" descr="LeFortsAP: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2" y="1950156"/>
            <a:ext cx="4800600" cy="193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5" descr="ThreeLatLeForts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2" y="4001616"/>
            <a:ext cx="4800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3347864" y="5355279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rad.washington.edu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8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Μύτης</a:t>
            </a:r>
          </a:p>
        </p:txBody>
      </p:sp>
      <p:pic>
        <p:nvPicPr>
          <p:cNvPr id="75782" name="Picture 7" descr="nos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188639"/>
            <a:ext cx="3076193" cy="333986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BlowoutFx: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6" y="1852002"/>
            <a:ext cx="4680768" cy="3172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NormalNose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7" y="3573016"/>
            <a:ext cx="3097213" cy="2795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67296" y="5032047"/>
            <a:ext cx="3240608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Blowout</a:t>
            </a:r>
            <a:endParaRPr lang="el-GR" sz="2200" b="1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l-GR" sz="2200" dirty="0">
                <a:solidFill>
                  <a:schemeClr val="bg1"/>
                </a:solidFill>
                <a:latin typeface="+mn-lt"/>
              </a:rPr>
              <a:t>Κάταγμα βάσης του οφθαλμικού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κόγχου</a:t>
            </a:r>
            <a:endParaRPr lang="el-GR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5784" name="Line 10"/>
          <p:cNvSpPr>
            <a:spLocks noChangeShapeType="1"/>
          </p:cNvSpPr>
          <p:nvPr/>
        </p:nvSpPr>
        <p:spPr bwMode="auto">
          <a:xfrm>
            <a:off x="5292080" y="1492780"/>
            <a:ext cx="1440061" cy="35922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sp>
        <p:nvSpPr>
          <p:cNvPr id="10" name="Ορθογώνιο 9"/>
          <p:cNvSpPr/>
          <p:nvPr/>
        </p:nvSpPr>
        <p:spPr>
          <a:xfrm>
            <a:off x="5796136" y="6320353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rad.washington.edu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8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Κρανίο - Παιδί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424936" cy="143894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Δύσκολη διάγνωση λόγω παραλλαγών στις ραφές </a:t>
            </a:r>
          </a:p>
          <a:p>
            <a:pPr eaLnBrk="1" hangingPunct="1">
              <a:defRPr/>
            </a:pPr>
            <a:r>
              <a:rPr lang="el-GR" dirty="0" smtClean="0"/>
              <a:t>Κακοποιημένο παιδί</a:t>
            </a:r>
          </a:p>
        </p:txBody>
      </p:sp>
      <p:pic>
        <p:nvPicPr>
          <p:cNvPr id="76803" name="Picture 5" descr="skull10x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572000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Line 7"/>
          <p:cNvSpPr>
            <a:spLocks noChangeShapeType="1"/>
          </p:cNvSpPr>
          <p:nvPr/>
        </p:nvSpPr>
        <p:spPr bwMode="auto">
          <a:xfrm flipH="1">
            <a:off x="8243888" y="908050"/>
            <a:ext cx="288925" cy="18716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248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Γνάθος - </a:t>
            </a:r>
            <a:r>
              <a:rPr lang="en-US" dirty="0" smtClean="0"/>
              <a:t>TMJ</a:t>
            </a:r>
            <a:endParaRPr lang="el-GR" dirty="0" smtClean="0"/>
          </a:p>
        </p:txBody>
      </p:sp>
      <p:pic>
        <p:nvPicPr>
          <p:cNvPr id="77828" name="Picture 4" descr="MandibleFx: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r="4412"/>
          <a:stretch/>
        </p:blipFill>
        <p:spPr bwMode="auto">
          <a:xfrm>
            <a:off x="209687" y="1556793"/>
            <a:ext cx="6217411" cy="2875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MandibleDislocation: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4088" r="2999" b="4152"/>
          <a:stretch/>
        </p:blipFill>
        <p:spPr bwMode="auto">
          <a:xfrm>
            <a:off x="6502722" y="1556792"/>
            <a:ext cx="2533774" cy="28754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7092280" y="4434049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latin typeface="+mn-lt"/>
                <a:hlinkClick r:id="rId4"/>
              </a:rPr>
              <a:t>rad.washington.edu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34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440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dirty="0"/>
              <a:t>Κατάγματα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κλείδας</a:t>
            </a:r>
            <a:endParaRPr lang="el-GR" dirty="0"/>
          </a:p>
        </p:txBody>
      </p:sp>
      <p:pic>
        <p:nvPicPr>
          <p:cNvPr id="78851" name="Picture 4" descr="kat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5" y="3356992"/>
            <a:ext cx="4824536" cy="3112361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7" descr="kat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9" y="3356992"/>
            <a:ext cx="4139952" cy="309735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11" descr="chst28a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8657" y="548680"/>
            <a:ext cx="5703887" cy="2595563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94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Άκρο Χέρι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896544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Σε όλα τα </a:t>
            </a:r>
            <a:r>
              <a:rPr lang="el-GR" dirty="0" err="1" smtClean="0"/>
              <a:t>εξαρθρήματα</a:t>
            </a:r>
            <a:r>
              <a:rPr lang="el-GR" dirty="0" smtClean="0"/>
              <a:t> επαναλαμβάνεται ακτινογραφία μετά την ανάταξη για να φανούν τυχόν κατάγματα.</a:t>
            </a:r>
          </a:p>
        </p:txBody>
      </p:sp>
      <p:pic>
        <p:nvPicPr>
          <p:cNvPr id="79876" name="Picture 5" descr="h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1763"/>
            <a:ext cx="2876550" cy="3552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7" descr="h5"/>
          <p:cNvPicPr>
            <a:picLocks noChangeAspect="1" noChangeArrowheads="1"/>
          </p:cNvPicPr>
          <p:nvPr/>
        </p:nvPicPr>
        <p:blipFill rotWithShape="1"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/>
          <a:stretch/>
        </p:blipFill>
        <p:spPr bwMode="auto">
          <a:xfrm>
            <a:off x="73152" y="3495598"/>
            <a:ext cx="3370830" cy="33624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9" descr="h5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475038"/>
            <a:ext cx="3103562" cy="3382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Text Box 10"/>
          <p:cNvSpPr txBox="1">
            <a:spLocks noChangeArrowheads="1"/>
          </p:cNvSpPr>
          <p:nvPr/>
        </p:nvSpPr>
        <p:spPr bwMode="auto">
          <a:xfrm>
            <a:off x="6701756" y="4077072"/>
            <a:ext cx="2627312" cy="12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  <a:latin typeface="+mn-lt"/>
              </a:rPr>
              <a:t>Εξάρθρημα εγγύς </a:t>
            </a:r>
            <a:r>
              <a:rPr lang="el-GR" altLang="el-GR" sz="2400" dirty="0" err="1">
                <a:solidFill>
                  <a:schemeClr val="bg1"/>
                </a:solidFill>
                <a:latin typeface="+mn-lt"/>
              </a:rPr>
              <a:t>μεσοφαλαγγικής</a:t>
            </a: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sz="24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l-GR" altLang="el-GR" sz="2400" baseline="30000" dirty="0" smtClean="0">
                <a:solidFill>
                  <a:schemeClr val="bg1"/>
                </a:solidFill>
                <a:latin typeface="+mn-lt"/>
              </a:rPr>
              <a:t>ου</a:t>
            </a:r>
            <a:r>
              <a:rPr lang="el-GR" altLang="el-GR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δακτύλου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42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Κατάγματα </a:t>
            </a:r>
            <a:r>
              <a:rPr lang="el-GR" dirty="0" smtClean="0"/>
              <a:t>3</a:t>
            </a:r>
            <a:r>
              <a:rPr lang="el-GR" baseline="30000" dirty="0" smtClean="0"/>
              <a:t>ου</a:t>
            </a:r>
            <a:r>
              <a:rPr lang="el-GR" dirty="0" smtClean="0"/>
              <a:t> </a:t>
            </a:r>
            <a:r>
              <a:rPr lang="el-GR" dirty="0"/>
              <a:t>και </a:t>
            </a:r>
            <a:r>
              <a:rPr lang="el-GR" dirty="0" smtClean="0"/>
              <a:t>4</a:t>
            </a:r>
            <a:r>
              <a:rPr lang="el-GR" baseline="30000" dirty="0" smtClean="0"/>
              <a:t>ου</a:t>
            </a:r>
            <a:r>
              <a:rPr lang="el-GR" dirty="0" smtClean="0"/>
              <a:t>  μετακαρπίων</a:t>
            </a:r>
            <a:endParaRPr lang="el-GR" dirty="0"/>
          </a:p>
        </p:txBody>
      </p:sp>
      <p:pic>
        <p:nvPicPr>
          <p:cNvPr id="80899" name="Picture 4" descr="kat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6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1340768"/>
            <a:ext cx="3987896" cy="504613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30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Εξάρθημα</a:t>
            </a:r>
            <a:r>
              <a:rPr lang="el-GR" dirty="0"/>
              <a:t> </a:t>
            </a:r>
            <a:r>
              <a:rPr lang="el-GR" dirty="0" err="1"/>
              <a:t>πηχειοκαρπικής</a:t>
            </a:r>
            <a:r>
              <a:rPr lang="el-GR" dirty="0"/>
              <a:t> </a:t>
            </a:r>
          </a:p>
        </p:txBody>
      </p:sp>
      <p:pic>
        <p:nvPicPr>
          <p:cNvPr id="81924" name="Picture 5" descr="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41104"/>
            <a:ext cx="333375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7" descr="h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64804"/>
            <a:ext cx="2819400" cy="400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11" descr="h1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12" y="1888579"/>
            <a:ext cx="2800350" cy="427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56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Σκαφοειδές</a:t>
            </a:r>
          </a:p>
        </p:txBody>
      </p:sp>
      <p:pic>
        <p:nvPicPr>
          <p:cNvPr id="82949" name="Picture 5" descr="wrst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044700"/>
            <a:ext cx="3590925" cy="4352925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h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0"/>
            <a:ext cx="3311525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7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52738"/>
            <a:ext cx="3279775" cy="4005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Line 6"/>
          <p:cNvSpPr>
            <a:spLocks noChangeShapeType="1"/>
          </p:cNvSpPr>
          <p:nvPr/>
        </p:nvSpPr>
        <p:spPr bwMode="auto">
          <a:xfrm flipV="1">
            <a:off x="250825" y="4221163"/>
            <a:ext cx="935038" cy="936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2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Greenstick – torus #</a:t>
            </a:r>
            <a:endParaRPr lang="el-GR" smtClean="0"/>
          </a:p>
        </p:txBody>
      </p:sp>
      <p:pic>
        <p:nvPicPr>
          <p:cNvPr id="83973" name="Picture 9" descr="farm1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1676"/>
            <a:ext cx="2741952" cy="52636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10" descr="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91" y="2463135"/>
            <a:ext cx="2901577" cy="40622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11" descr="w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29966"/>
            <a:ext cx="2808312" cy="5295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22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Πλήρη κατάγματα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0225" indent="-530225" eaLnBrk="1" hangingPunct="1">
              <a:defRPr/>
            </a:pPr>
            <a:r>
              <a:rPr lang="el-GR" sz="2800" dirty="0" smtClean="0"/>
              <a:t>Πορεία της γραμμής του κατάγματος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F / P</a:t>
            </a:r>
            <a:endParaRPr lang="el-GR" sz="4000" dirty="0" smtClean="0"/>
          </a:p>
        </p:txBody>
      </p:sp>
      <p:sp>
        <p:nvSpPr>
          <p:cNvPr id="71692" name="Rectangle 12"/>
          <p:cNvSpPr>
            <a:spLocks noGrp="1" noChangeArrowheads="1"/>
          </p:cNvSpPr>
          <p:nvPr>
            <p:ph idx="1"/>
          </p:nvPr>
        </p:nvSpPr>
        <p:spPr>
          <a:xfrm>
            <a:off x="251519" y="1124744"/>
            <a:ext cx="5760343" cy="5040560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l-GR" sz="2200" dirty="0" smtClean="0"/>
              <a:t>Πάντα δύο λήψεις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l-GR" sz="2200" dirty="0" smtClean="0"/>
              <a:t>Σε παιδιά και σύγκριση με τη άλλη πλευρά.</a:t>
            </a:r>
          </a:p>
        </p:txBody>
      </p:sp>
      <p:pic>
        <p:nvPicPr>
          <p:cNvPr id="84995" name="Picture 5" descr="farm2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6" y="2276872"/>
            <a:ext cx="2946400" cy="4543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7" descr="farm2b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61" y="2276872"/>
            <a:ext cx="2606675" cy="4549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7" name="Picture 9" descr="elb1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13086"/>
          <a:stretch>
            <a:fillRect/>
          </a:stretch>
        </p:blipFill>
        <p:spPr bwMode="auto">
          <a:xfrm>
            <a:off x="6562725" y="2870200"/>
            <a:ext cx="2581275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11" descr="elb1a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933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4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Κάταγμα βραχιονίου</a:t>
            </a:r>
          </a:p>
        </p:txBody>
      </p:sp>
      <p:pic>
        <p:nvPicPr>
          <p:cNvPr id="87043" name="Picture 4" descr="shd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4925243" cy="4925243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3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656184"/>
          </a:xfrm>
        </p:spPr>
        <p:txBody>
          <a:bodyPr>
            <a:normAutofit/>
          </a:bodyPr>
          <a:lstStyle/>
          <a:p>
            <a:r>
              <a:rPr lang="en-US" dirty="0" err="1"/>
              <a:t>Massoneuve’s</a:t>
            </a:r>
            <a:r>
              <a:rPr lang="en-US" dirty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κάταγμα</a:t>
            </a:r>
            <a:endParaRPr lang="el-GR" dirty="0"/>
          </a:p>
        </p:txBody>
      </p:sp>
      <p:pic>
        <p:nvPicPr>
          <p:cNvPr id="88067" name="Picture 5" descr="foot6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92335"/>
            <a:ext cx="2687690" cy="3151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7" descr="foot6bz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5" y="3492336"/>
            <a:ext cx="2366963" cy="3151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9" descr="leg5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60948"/>
            <a:ext cx="2324100" cy="461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11" descr="leg5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62" y="60948"/>
            <a:ext cx="2535511" cy="461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6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7" descr="leg10z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16832"/>
            <a:ext cx="3007337" cy="411480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11" descr="legaz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224" y="1916832"/>
            <a:ext cx="2502761" cy="4106768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5" descr="leg4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3333751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Κάταγμα – </a:t>
            </a:r>
            <a:r>
              <a:rPr lang="el-GR" dirty="0" err="1"/>
              <a:t>εξάρθρημα</a:t>
            </a:r>
            <a:r>
              <a:rPr lang="el-GR" dirty="0"/>
              <a:t> </a:t>
            </a:r>
            <a:r>
              <a:rPr lang="el-GR" dirty="0" err="1"/>
              <a:t>ποδοκνημικής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95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Πόδι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23528" y="1340768"/>
            <a:ext cx="2376264" cy="7920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Κάταγμα – </a:t>
            </a:r>
            <a:r>
              <a:rPr lang="el-GR" dirty="0" err="1"/>
              <a:t>ήλωση</a:t>
            </a:r>
            <a:r>
              <a:rPr lang="el-GR" dirty="0"/>
              <a:t> </a:t>
            </a:r>
            <a:r>
              <a:rPr lang="el-GR" dirty="0" smtClean="0"/>
              <a:t>πτέρνας</a:t>
            </a:r>
            <a:endParaRPr lang="el-GR" dirty="0"/>
          </a:p>
        </p:txBody>
      </p:sp>
      <p:pic>
        <p:nvPicPr>
          <p:cNvPr id="90115" name="Picture 5" descr="foot10z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" y="3052763"/>
            <a:ext cx="3552825" cy="3789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9" descr="foot8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2314575"/>
            <a:ext cx="2562225" cy="4543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11" descr="foot10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441" y="0"/>
            <a:ext cx="333375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13"/>
          <p:cNvSpPr txBox="1">
            <a:spLocks noChangeArrowheads="1"/>
          </p:cNvSpPr>
          <p:nvPr/>
        </p:nvSpPr>
        <p:spPr bwMode="auto">
          <a:xfrm>
            <a:off x="3923952" y="4293096"/>
            <a:ext cx="2808288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Κάταγμα – </a:t>
            </a:r>
            <a:r>
              <a:rPr lang="el-GR" altLang="el-GR" sz="2400" dirty="0" err="1">
                <a:solidFill>
                  <a:schemeClr val="bg1"/>
                </a:solidFill>
                <a:latin typeface="+mn-lt"/>
              </a:rPr>
              <a:t>εξάρθρημα</a:t>
            </a: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sz="2400" dirty="0" err="1">
                <a:solidFill>
                  <a:schemeClr val="bg1"/>
                </a:solidFill>
                <a:latin typeface="+mn-lt"/>
              </a:rPr>
              <a:t>ταρσομετατάρσιας</a:t>
            </a: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 περιοχής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91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άνω ηβικού κλάδου αριστερά </a:t>
            </a:r>
            <a:r>
              <a:rPr lang="el-GR" dirty="0" smtClean="0"/>
              <a:t>α/α</a:t>
            </a:r>
            <a:endParaRPr lang="el-GR" dirty="0"/>
          </a:p>
        </p:txBody>
      </p:sp>
      <p:pic>
        <p:nvPicPr>
          <p:cNvPr id="91139" name="Picture 4" descr="pelvi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80176"/>
            <a:ext cx="5076219" cy="51845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99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4" descr="spine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633787" cy="606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5" descr="csp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59373"/>
            <a:ext cx="3324225" cy="3562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AutoShape 6"/>
          <p:cNvSpPr>
            <a:spLocks noChangeArrowheads="1"/>
          </p:cNvSpPr>
          <p:nvPr/>
        </p:nvSpPr>
        <p:spPr bwMode="auto">
          <a:xfrm rot="8405174">
            <a:off x="5176156" y="4754131"/>
            <a:ext cx="971550" cy="215900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2232248"/>
          </a:xfrm>
        </p:spPr>
        <p:txBody>
          <a:bodyPr/>
          <a:lstStyle/>
          <a:p>
            <a:r>
              <a:rPr lang="el-GR" dirty="0"/>
              <a:t>Εξάρθρημα ΑΜΣΣ</a:t>
            </a:r>
            <a:br>
              <a:rPr lang="el-GR" dirty="0"/>
            </a:br>
            <a:r>
              <a:rPr lang="el-GR" dirty="0"/>
              <a:t>κλείδωμα </a:t>
            </a:r>
            <a:r>
              <a:rPr lang="el-GR" dirty="0" err="1"/>
              <a:t>αποφυσιακών</a:t>
            </a:r>
            <a:r>
              <a:rPr lang="el-GR" dirty="0"/>
              <a:t> </a:t>
            </a:r>
            <a:br>
              <a:rPr lang="el-GR" dirty="0"/>
            </a:br>
            <a:r>
              <a:rPr lang="el-GR" dirty="0"/>
              <a:t>αρθρώσεων</a:t>
            </a:r>
          </a:p>
        </p:txBody>
      </p:sp>
    </p:spTree>
    <p:extLst>
      <p:ext uri="{BB962C8B-B14F-4D97-AF65-F5344CB8AC3E}">
        <p14:creationId xmlns:p14="http://schemas.microsoft.com/office/powerpoint/2010/main" val="39010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Εξάρθρημα </a:t>
            </a:r>
            <a:r>
              <a:rPr lang="el-GR" dirty="0" smtClean="0"/>
              <a:t>ισχίων</a:t>
            </a:r>
            <a:endParaRPr lang="el-GR" dirty="0"/>
          </a:p>
        </p:txBody>
      </p:sp>
      <p:pic>
        <p:nvPicPr>
          <p:cNvPr id="94211" name="Picture 4" descr="hips dislocation-xray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454956" cy="3867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92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συντριπτικό </a:t>
            </a:r>
          </a:p>
        </p:txBody>
      </p:sp>
      <p:pic>
        <p:nvPicPr>
          <p:cNvPr id="97284" name="Picture 4" descr="comm prox fem frac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8981"/>
            <a:ext cx="4208264" cy="5786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05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λεκάνης 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776"/>
            <a:ext cx="3096344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Δακτύλιος </a:t>
            </a:r>
          </a:p>
          <a:p>
            <a:pPr eaLnBrk="1" hangingPunct="1">
              <a:defRPr/>
            </a:pPr>
            <a:r>
              <a:rPr lang="el-GR" dirty="0" smtClean="0"/>
              <a:t>Κάταγμα σε δύο θέσεις ή</a:t>
            </a:r>
          </a:p>
          <a:p>
            <a:pPr eaLnBrk="1" hangingPunct="1">
              <a:defRPr/>
            </a:pPr>
            <a:r>
              <a:rPr lang="el-GR" dirty="0" smtClean="0"/>
              <a:t>Κάταγμα και διάσταση </a:t>
            </a:r>
            <a:r>
              <a:rPr lang="el-GR" dirty="0" err="1" smtClean="0"/>
              <a:t>ιερολαγονίων</a:t>
            </a:r>
            <a:r>
              <a:rPr lang="el-GR" dirty="0" smtClean="0"/>
              <a:t> αρθρώσεων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3778871" y="1529808"/>
            <a:ext cx="5219700" cy="3703637"/>
            <a:chOff x="0" y="3154363"/>
            <a:chExt cx="5219700" cy="3703637"/>
          </a:xfrm>
        </p:grpSpPr>
        <p:pic>
          <p:nvPicPr>
            <p:cNvPr id="98307" name="Picture 4" descr="pelvic disruption 2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363"/>
              <a:ext cx="5219700" cy="37036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703" name="AutoShape 7"/>
            <p:cNvSpPr>
              <a:spLocks noChangeArrowheads="1"/>
            </p:cNvSpPr>
            <p:nvPr/>
          </p:nvSpPr>
          <p:spPr bwMode="auto">
            <a:xfrm>
              <a:off x="2555875" y="5876925"/>
              <a:ext cx="287338" cy="215900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310" name="Freeform 9"/>
            <p:cNvSpPr>
              <a:spLocks/>
            </p:cNvSpPr>
            <p:nvPr/>
          </p:nvSpPr>
          <p:spPr bwMode="auto">
            <a:xfrm>
              <a:off x="1187450" y="6122988"/>
              <a:ext cx="1368425" cy="382587"/>
            </a:xfrm>
            <a:custGeom>
              <a:avLst/>
              <a:gdLst>
                <a:gd name="T0" fmla="*/ 0 w 862"/>
                <a:gd name="T1" fmla="*/ 2147483647 h 241"/>
                <a:gd name="T2" fmla="*/ 2147483647 w 862"/>
                <a:gd name="T3" fmla="*/ 2147483647 h 241"/>
                <a:gd name="T4" fmla="*/ 2147483647 w 862"/>
                <a:gd name="T5" fmla="*/ 2147483647 h 241"/>
                <a:gd name="T6" fmla="*/ 2147483647 w 862"/>
                <a:gd name="T7" fmla="*/ 2147483647 h 241"/>
                <a:gd name="T8" fmla="*/ 2147483647 w 862"/>
                <a:gd name="T9" fmla="*/ 2147483647 h 241"/>
                <a:gd name="T10" fmla="*/ 2147483647 w 862"/>
                <a:gd name="T11" fmla="*/ 2147483647 h 241"/>
                <a:gd name="T12" fmla="*/ 2147483647 w 862"/>
                <a:gd name="T13" fmla="*/ 2147483647 h 241"/>
                <a:gd name="T14" fmla="*/ 2147483647 w 862"/>
                <a:gd name="T15" fmla="*/ 0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2"/>
                <a:gd name="T25" fmla="*/ 0 h 241"/>
                <a:gd name="T26" fmla="*/ 862 w 862"/>
                <a:gd name="T27" fmla="*/ 241 h 2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2" h="241">
                  <a:moveTo>
                    <a:pt x="0" y="136"/>
                  </a:moveTo>
                  <a:cubicBezTo>
                    <a:pt x="45" y="173"/>
                    <a:pt x="91" y="211"/>
                    <a:pt x="136" y="226"/>
                  </a:cubicBezTo>
                  <a:cubicBezTo>
                    <a:pt x="181" y="241"/>
                    <a:pt x="227" y="226"/>
                    <a:pt x="272" y="226"/>
                  </a:cubicBezTo>
                  <a:cubicBezTo>
                    <a:pt x="317" y="226"/>
                    <a:pt x="363" y="226"/>
                    <a:pt x="408" y="226"/>
                  </a:cubicBezTo>
                  <a:cubicBezTo>
                    <a:pt x="453" y="226"/>
                    <a:pt x="506" y="233"/>
                    <a:pt x="544" y="226"/>
                  </a:cubicBezTo>
                  <a:cubicBezTo>
                    <a:pt x="582" y="219"/>
                    <a:pt x="597" y="204"/>
                    <a:pt x="635" y="181"/>
                  </a:cubicBezTo>
                  <a:cubicBezTo>
                    <a:pt x="673" y="158"/>
                    <a:pt x="733" y="120"/>
                    <a:pt x="771" y="90"/>
                  </a:cubicBezTo>
                  <a:cubicBezTo>
                    <a:pt x="809" y="60"/>
                    <a:pt x="835" y="30"/>
                    <a:pt x="862" y="0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8311" name="Freeform 10"/>
            <p:cNvSpPr>
              <a:spLocks/>
            </p:cNvSpPr>
            <p:nvPr/>
          </p:nvSpPr>
          <p:spPr bwMode="auto">
            <a:xfrm>
              <a:off x="2627313" y="6524625"/>
              <a:ext cx="792162" cy="312738"/>
            </a:xfrm>
            <a:custGeom>
              <a:avLst/>
              <a:gdLst>
                <a:gd name="T0" fmla="*/ 0 w 499"/>
                <a:gd name="T1" fmla="*/ 0 h 197"/>
                <a:gd name="T2" fmla="*/ 2147483647 w 499"/>
                <a:gd name="T3" fmla="*/ 2147483647 h 197"/>
                <a:gd name="T4" fmla="*/ 2147483647 w 499"/>
                <a:gd name="T5" fmla="*/ 2147483647 h 197"/>
                <a:gd name="T6" fmla="*/ 2147483647 w 499"/>
                <a:gd name="T7" fmla="*/ 2147483647 h 197"/>
                <a:gd name="T8" fmla="*/ 2147483647 w 499"/>
                <a:gd name="T9" fmla="*/ 2147483647 h 197"/>
                <a:gd name="T10" fmla="*/ 2147483647 w 499"/>
                <a:gd name="T11" fmla="*/ 214748364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9"/>
                <a:gd name="T19" fmla="*/ 0 h 197"/>
                <a:gd name="T20" fmla="*/ 499 w 499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9" h="197">
                  <a:moveTo>
                    <a:pt x="0" y="0"/>
                  </a:moveTo>
                  <a:cubicBezTo>
                    <a:pt x="30" y="15"/>
                    <a:pt x="61" y="31"/>
                    <a:pt x="91" y="46"/>
                  </a:cubicBezTo>
                  <a:cubicBezTo>
                    <a:pt x="121" y="61"/>
                    <a:pt x="152" y="68"/>
                    <a:pt x="182" y="91"/>
                  </a:cubicBezTo>
                  <a:cubicBezTo>
                    <a:pt x="212" y="114"/>
                    <a:pt x="234" y="167"/>
                    <a:pt x="272" y="182"/>
                  </a:cubicBezTo>
                  <a:cubicBezTo>
                    <a:pt x="310" y="197"/>
                    <a:pt x="371" y="189"/>
                    <a:pt x="409" y="182"/>
                  </a:cubicBezTo>
                  <a:cubicBezTo>
                    <a:pt x="447" y="175"/>
                    <a:pt x="473" y="156"/>
                    <a:pt x="499" y="137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8312" name="Freeform 12"/>
            <p:cNvSpPr>
              <a:spLocks/>
            </p:cNvSpPr>
            <p:nvPr/>
          </p:nvSpPr>
          <p:spPr bwMode="auto">
            <a:xfrm>
              <a:off x="1258888" y="4292600"/>
              <a:ext cx="720725" cy="1223963"/>
            </a:xfrm>
            <a:custGeom>
              <a:avLst/>
              <a:gdLst>
                <a:gd name="T0" fmla="*/ 2147483647 w 469"/>
                <a:gd name="T1" fmla="*/ 0 h 771"/>
                <a:gd name="T2" fmla="*/ 2147483647 w 469"/>
                <a:gd name="T3" fmla="*/ 2147483647 h 771"/>
                <a:gd name="T4" fmla="*/ 2147483647 w 469"/>
                <a:gd name="T5" fmla="*/ 2147483647 h 771"/>
                <a:gd name="T6" fmla="*/ 2147483647 w 469"/>
                <a:gd name="T7" fmla="*/ 2147483647 h 771"/>
                <a:gd name="T8" fmla="*/ 2147483647 w 469"/>
                <a:gd name="T9" fmla="*/ 2147483647 h 771"/>
                <a:gd name="T10" fmla="*/ 2147483647 w 469"/>
                <a:gd name="T11" fmla="*/ 2147483647 h 7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9"/>
                <a:gd name="T19" fmla="*/ 0 h 771"/>
                <a:gd name="T20" fmla="*/ 469 w 469"/>
                <a:gd name="T21" fmla="*/ 771 h 7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9" h="771">
                  <a:moveTo>
                    <a:pt x="106" y="0"/>
                  </a:moveTo>
                  <a:cubicBezTo>
                    <a:pt x="91" y="23"/>
                    <a:pt x="76" y="46"/>
                    <a:pt x="61" y="91"/>
                  </a:cubicBezTo>
                  <a:cubicBezTo>
                    <a:pt x="46" y="136"/>
                    <a:pt x="0" y="212"/>
                    <a:pt x="15" y="272"/>
                  </a:cubicBezTo>
                  <a:cubicBezTo>
                    <a:pt x="30" y="332"/>
                    <a:pt x="106" y="394"/>
                    <a:pt x="152" y="454"/>
                  </a:cubicBezTo>
                  <a:cubicBezTo>
                    <a:pt x="198" y="514"/>
                    <a:pt x="235" y="582"/>
                    <a:pt x="288" y="635"/>
                  </a:cubicBezTo>
                  <a:cubicBezTo>
                    <a:pt x="341" y="688"/>
                    <a:pt x="405" y="729"/>
                    <a:pt x="469" y="771"/>
                  </a:cubicBezTo>
                </a:path>
              </a:pathLst>
            </a:custGeom>
            <a:noFill/>
            <a:ln w="190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8313" name="Freeform 13"/>
            <p:cNvSpPr>
              <a:spLocks/>
            </p:cNvSpPr>
            <p:nvPr/>
          </p:nvSpPr>
          <p:spPr bwMode="auto">
            <a:xfrm>
              <a:off x="1619250" y="4581525"/>
              <a:ext cx="360363" cy="719138"/>
            </a:xfrm>
            <a:custGeom>
              <a:avLst/>
              <a:gdLst>
                <a:gd name="T0" fmla="*/ 0 w 227"/>
                <a:gd name="T1" fmla="*/ 0 h 453"/>
                <a:gd name="T2" fmla="*/ 2147483647 w 227"/>
                <a:gd name="T3" fmla="*/ 2147483647 h 453"/>
                <a:gd name="T4" fmla="*/ 2147483647 w 227"/>
                <a:gd name="T5" fmla="*/ 2147483647 h 453"/>
                <a:gd name="T6" fmla="*/ 2147483647 w 227"/>
                <a:gd name="T7" fmla="*/ 2147483647 h 4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453"/>
                <a:gd name="T14" fmla="*/ 227 w 227"/>
                <a:gd name="T15" fmla="*/ 453 h 4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453">
                  <a:moveTo>
                    <a:pt x="0" y="0"/>
                  </a:moveTo>
                  <a:cubicBezTo>
                    <a:pt x="53" y="41"/>
                    <a:pt x="106" y="83"/>
                    <a:pt x="136" y="136"/>
                  </a:cubicBezTo>
                  <a:cubicBezTo>
                    <a:pt x="166" y="189"/>
                    <a:pt x="167" y="264"/>
                    <a:pt x="182" y="317"/>
                  </a:cubicBezTo>
                  <a:cubicBezTo>
                    <a:pt x="197" y="370"/>
                    <a:pt x="212" y="411"/>
                    <a:pt x="227" y="453"/>
                  </a:cubicBezTo>
                </a:path>
              </a:pathLst>
            </a:custGeom>
            <a:noFill/>
            <a:ln w="190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99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 smtClean="0"/>
              <a:t>Γραμμή κατάγματος </a:t>
            </a:r>
            <a:r>
              <a:rPr lang="el-GR" sz="3000" b="0" dirty="0" smtClean="0"/>
              <a:t>1/2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71550" y="1125538"/>
            <a:ext cx="1608138" cy="5246687"/>
            <a:chOff x="4129" y="606"/>
            <a:chExt cx="1013" cy="3305"/>
          </a:xfrm>
        </p:grpSpPr>
        <p:sp>
          <p:nvSpPr>
            <p:cNvPr id="11287" name="Oval 5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8" name="AutoShape 6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1289" name="Rectangle 7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90" name="Rectangle 8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91" name="Rectangle 9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04458" name="AutoShape 10"/>
          <p:cNvSpPr>
            <a:spLocks noChangeArrowheads="1"/>
          </p:cNvSpPr>
          <p:nvPr/>
        </p:nvSpPr>
        <p:spPr bwMode="auto">
          <a:xfrm rot="-618685">
            <a:off x="1584325" y="3624263"/>
            <a:ext cx="1000125" cy="1174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11269" name="Group 11"/>
          <p:cNvGrpSpPr>
            <a:grpSpLocks/>
          </p:cNvGrpSpPr>
          <p:nvPr/>
        </p:nvGrpSpPr>
        <p:grpSpPr bwMode="auto">
          <a:xfrm>
            <a:off x="3779838" y="1052513"/>
            <a:ext cx="1608137" cy="5246687"/>
            <a:chOff x="4129" y="606"/>
            <a:chExt cx="1013" cy="3305"/>
          </a:xfrm>
        </p:grpSpPr>
        <p:sp>
          <p:nvSpPr>
            <p:cNvPr id="11282" name="Oval 12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3" name="AutoShape 13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1284" name="Rectangle 14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5" name="Rectangle 15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6" name="Rectangle 16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04465" name="AutoShape 17"/>
          <p:cNvSpPr>
            <a:spLocks noChangeArrowheads="1"/>
          </p:cNvSpPr>
          <p:nvPr/>
        </p:nvSpPr>
        <p:spPr bwMode="auto">
          <a:xfrm rot="-3146591">
            <a:off x="4299744" y="3528219"/>
            <a:ext cx="1060450" cy="128588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grpSp>
        <p:nvGrpSpPr>
          <p:cNvPr id="11271" name="Group 18"/>
          <p:cNvGrpSpPr>
            <a:grpSpLocks/>
          </p:cNvGrpSpPr>
          <p:nvPr/>
        </p:nvGrpSpPr>
        <p:grpSpPr bwMode="auto">
          <a:xfrm>
            <a:off x="6443663" y="981075"/>
            <a:ext cx="1608137" cy="5246688"/>
            <a:chOff x="4129" y="606"/>
            <a:chExt cx="1013" cy="3305"/>
          </a:xfrm>
        </p:grpSpPr>
        <p:sp>
          <p:nvSpPr>
            <p:cNvPr id="11277" name="Oval 19" descr="Canvas"/>
            <p:cNvSpPr>
              <a:spLocks noChangeArrowheads="1"/>
            </p:cNvSpPr>
            <p:nvPr/>
          </p:nvSpPr>
          <p:spPr bwMode="auto">
            <a:xfrm>
              <a:off x="4129" y="606"/>
              <a:ext cx="661" cy="661"/>
            </a:xfrm>
            <a:prstGeom prst="ellipse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78" name="AutoShape 20" descr="Canvas"/>
            <p:cNvSpPr>
              <a:spLocks noChangeArrowheads="1"/>
            </p:cNvSpPr>
            <p:nvPr/>
          </p:nvSpPr>
          <p:spPr bwMode="auto">
            <a:xfrm flipV="1">
              <a:off x="4480" y="3321"/>
              <a:ext cx="662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270 h 21600"/>
                <a:gd name="T14" fmla="*/ 16543 w 21600"/>
                <a:gd name="T15" fmla="*/ 136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1279" name="Rectangle 21" descr="Canvas"/>
            <p:cNvSpPr>
              <a:spLocks noChangeArrowheads="1"/>
            </p:cNvSpPr>
            <p:nvPr/>
          </p:nvSpPr>
          <p:spPr bwMode="auto">
            <a:xfrm flipV="1">
              <a:off x="4584" y="1129"/>
              <a:ext cx="440" cy="2448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0" name="Rectangle 22" descr="Canvas"/>
            <p:cNvSpPr>
              <a:spLocks noChangeArrowheads="1"/>
            </p:cNvSpPr>
            <p:nvPr/>
          </p:nvSpPr>
          <p:spPr bwMode="auto">
            <a:xfrm flipV="1">
              <a:off x="4609" y="3441"/>
              <a:ext cx="388" cy="221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  <p:sp>
          <p:nvSpPr>
            <p:cNvPr id="11281" name="Rectangle 23" descr="Canvas"/>
            <p:cNvSpPr>
              <a:spLocks noChangeArrowheads="1"/>
            </p:cNvSpPr>
            <p:nvPr/>
          </p:nvSpPr>
          <p:spPr bwMode="auto">
            <a:xfrm rot="2757741">
              <a:off x="4432" y="968"/>
              <a:ext cx="483" cy="324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104472" name="AutoShape 24"/>
          <p:cNvSpPr>
            <a:spLocks noChangeArrowheads="1"/>
          </p:cNvSpPr>
          <p:nvPr/>
        </p:nvSpPr>
        <p:spPr bwMode="auto">
          <a:xfrm rot="2121182">
            <a:off x="7324725" y="2643188"/>
            <a:ext cx="252413" cy="1304925"/>
          </a:xfrm>
          <a:prstGeom prst="moon">
            <a:avLst>
              <a:gd name="adj" fmla="val 16690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04473" name="AutoShape 25"/>
          <p:cNvSpPr>
            <a:spLocks noChangeArrowheads="1"/>
          </p:cNvSpPr>
          <p:nvPr/>
        </p:nvSpPr>
        <p:spPr bwMode="auto">
          <a:xfrm rot="19478818" flipV="1">
            <a:off x="7308850" y="3789363"/>
            <a:ext cx="252413" cy="1304925"/>
          </a:xfrm>
          <a:prstGeom prst="moon">
            <a:avLst>
              <a:gd name="adj" fmla="val 16690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bg2">
                <a:alpha val="50195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11274" name="Text Box 26"/>
          <p:cNvSpPr txBox="1">
            <a:spLocks noChangeArrowheads="1"/>
          </p:cNvSpPr>
          <p:nvPr/>
        </p:nvSpPr>
        <p:spPr bwMode="auto">
          <a:xfrm>
            <a:off x="179388" y="2636838"/>
            <a:ext cx="1439862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000" b="1"/>
              <a:t>εγκάρσιο</a:t>
            </a:r>
          </a:p>
        </p:txBody>
      </p:sp>
      <p:sp>
        <p:nvSpPr>
          <p:cNvPr id="11275" name="Text Box 27"/>
          <p:cNvSpPr txBox="1">
            <a:spLocks noChangeArrowheads="1"/>
          </p:cNvSpPr>
          <p:nvPr/>
        </p:nvSpPr>
        <p:spPr bwMode="auto">
          <a:xfrm>
            <a:off x="2987675" y="4005263"/>
            <a:ext cx="1439863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000" b="1"/>
              <a:t>λοξό</a:t>
            </a:r>
          </a:p>
        </p:txBody>
      </p:sp>
      <p:sp>
        <p:nvSpPr>
          <p:cNvPr id="11276" name="Text Box 30"/>
          <p:cNvSpPr txBox="1">
            <a:spLocks noChangeArrowheads="1"/>
          </p:cNvSpPr>
          <p:nvPr/>
        </p:nvSpPr>
        <p:spPr bwMode="auto">
          <a:xfrm>
            <a:off x="5364163" y="5157788"/>
            <a:ext cx="1727200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sz="2000" b="1"/>
              <a:t>σπειροειδές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48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4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8" grpId="0" animBg="1"/>
      <p:bldP spid="104465" grpId="0" animBg="1"/>
      <p:bldP spid="104472" grpId="0" animBg="1"/>
      <p:bldP spid="10447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Κάταγμα </a:t>
            </a:r>
            <a:r>
              <a:rPr lang="el-GR" dirty="0" err="1"/>
              <a:t>πήχεος</a:t>
            </a:r>
            <a:endParaRPr lang="el-GR" dirty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3168352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Χειρουργική σταθεροποίηση.</a:t>
            </a:r>
          </a:p>
        </p:txBody>
      </p:sp>
      <p:pic>
        <p:nvPicPr>
          <p:cNvPr id="99332" name="Picture 4" descr="radius and ulna frac x-ray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913" y="765175"/>
            <a:ext cx="2778303" cy="5746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plate radius and ulna x-ray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5174"/>
            <a:ext cx="2419920" cy="57462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1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Κάταγμα </a:t>
            </a:r>
            <a:r>
              <a:rPr lang="el-GR" dirty="0" smtClean="0"/>
              <a:t>κνήμης</a:t>
            </a:r>
            <a:endParaRPr lang="el-GR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842197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Χειρουργική ανάταξη</a:t>
            </a:r>
          </a:p>
          <a:p>
            <a:pPr eaLnBrk="1" hangingPunct="1">
              <a:defRPr/>
            </a:pPr>
            <a:r>
              <a:rPr lang="el-GR" dirty="0" smtClean="0"/>
              <a:t>Ανοικτό δέρμα για </a:t>
            </a:r>
            <a:r>
              <a:rPr lang="el-GR" dirty="0" err="1" smtClean="0"/>
              <a:t>αποσυμπίεση</a:t>
            </a:r>
            <a:r>
              <a:rPr lang="el-GR" dirty="0" smtClean="0"/>
              <a:t> του αιματώματος.</a:t>
            </a:r>
          </a:p>
        </p:txBody>
      </p:sp>
      <p:pic>
        <p:nvPicPr>
          <p:cNvPr id="100355" name="Picture 4" descr="tibial nail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341438"/>
            <a:ext cx="3643313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5" descr="carruthers cli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38798"/>
            <a:ext cx="3055114" cy="3789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23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06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smtClean="0"/>
              <a:t>Επιπλοκές καταγμάτων</a:t>
            </a:r>
          </a:p>
        </p:txBody>
      </p:sp>
      <p:graphicFrame>
        <p:nvGraphicFramePr>
          <p:cNvPr id="160880" name="Group 1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840153"/>
              </p:ext>
            </p:extLst>
          </p:nvPr>
        </p:nvGraphicFramePr>
        <p:xfrm>
          <a:off x="323850" y="1341438"/>
          <a:ext cx="8424861" cy="5303538"/>
        </p:xfrm>
        <a:graphic>
          <a:graphicData uri="http://schemas.openxmlformats.org/drawingml/2006/table">
            <a:tbl>
              <a:tblPr/>
              <a:tblGrid>
                <a:gridCol w="1678722"/>
                <a:gridCol w="3597015"/>
                <a:gridCol w="3149124"/>
              </a:tblGrid>
              <a:tr h="1493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Γενικές</a:t>
                      </a: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Άλλες κακώσεις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Πνευμονική εμβολή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Λιπώδης εμβολή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ARDS</a:t>
                      </a: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Πνευμονία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Ουρολοίμωξη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κατακλίσεις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Οστά </a:t>
                      </a: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Λοίμωξη</a:t>
                      </a: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Μη συνένωση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Κακή συνένωση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Οστεονέκρωση</a:t>
                      </a: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94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Μαλακά μόρια</a:t>
                      </a: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Πίεση από το γύψο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Κάκωση αγγείων/νεύρων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Σύνδρομο διαμερίσματος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Πίεση νεύρων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Ρήξη τενόντων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Σύσπαση </a:t>
                      </a: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Volkmann</a:t>
                      </a: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9994" marR="99994" marT="45723" marB="45723" horzOverflow="overflow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22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dirty="0" err="1" smtClean="0"/>
              <a:t>Φλεβοθρόμβωση</a:t>
            </a:r>
            <a:r>
              <a:rPr lang="el-GR" sz="4000" dirty="0" smtClean="0"/>
              <a:t> </a:t>
            </a:r>
            <a:br>
              <a:rPr lang="el-GR" sz="4000" dirty="0" smtClean="0"/>
            </a:br>
            <a:r>
              <a:rPr lang="el-GR" sz="4000" dirty="0" smtClean="0"/>
              <a:t>Πνευμονική εμβολή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/>
          </a:p>
        </p:txBody>
      </p:sp>
      <p:pic>
        <p:nvPicPr>
          <p:cNvPr id="4098" name="Picture 2" descr="File:Blausen 0290 DeepVeinThrombos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718298" cy="6291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le:Deep vein thrombosis of the right l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6" y="1349334"/>
            <a:ext cx="3211834" cy="5130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5310969" y="6453336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5"/>
              </a:rPr>
              <a:t>Blausen 0290 </a:t>
            </a:r>
            <a:r>
              <a:rPr lang="en-US" sz="1100" dirty="0" err="1" smtClean="0">
                <a:latin typeface="+mn-lt"/>
                <a:hlinkClick r:id="rId5"/>
              </a:rPr>
              <a:t>DeepVeinThrombosis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u="sng" dirty="0" err="1">
                <a:latin typeface="+mn-lt"/>
                <a:hlinkClick r:id="rId6" tooltip="User:BruceBlaus"/>
              </a:rPr>
              <a:t>BruceBlaus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/>
              </a:rPr>
              <a:t>CC BY 3.0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733835" y="6453336"/>
            <a:ext cx="3024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8"/>
              </a:rPr>
              <a:t>Deep vein thrombosis of the right </a:t>
            </a:r>
            <a:r>
              <a:rPr lang="en-US" sz="1100" dirty="0" smtClean="0">
                <a:latin typeface="+mn-lt"/>
                <a:hlinkClick r:id="rId8"/>
              </a:rPr>
              <a:t>leg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latin typeface="+mn-lt"/>
                <a:hlinkClick r:id="rId9" tooltip="User:Doc James"/>
              </a:rPr>
              <a:t>Doc </a:t>
            </a:r>
            <a:r>
              <a:rPr lang="en-US" sz="1100" dirty="0" smtClean="0">
                <a:latin typeface="+mn-lt"/>
                <a:hlinkClick r:id="rId9" tooltip="User:Doc James"/>
              </a:rPr>
              <a:t>James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100" dirty="0">
                <a:latin typeface="+mn-lt"/>
                <a:hlinkClick r:id="rId10"/>
              </a:rPr>
              <a:t>CC BY-SA 3.0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0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152128"/>
          </a:xfrm>
        </p:spPr>
        <p:txBody>
          <a:bodyPr/>
          <a:lstStyle/>
          <a:p>
            <a:pPr marL="95250"/>
            <a:r>
              <a:rPr lang="el-GR" dirty="0" err="1"/>
              <a:t>Φλεβοθρόμβωση</a:t>
            </a:r>
            <a:r>
              <a:rPr lang="el-GR" dirty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/>
          </a:p>
        </p:txBody>
      </p:sp>
      <p:pic>
        <p:nvPicPr>
          <p:cNvPr id="104450" name="Picture 2" descr="File:Phlebographie mit Thrombo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79" y="548680"/>
            <a:ext cx="4617513" cy="5832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5981218"/>
            <a:ext cx="171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solidFill>
                  <a:schemeClr val="bg1"/>
                </a:solidFill>
                <a:latin typeface="+mn-lt"/>
              </a:rPr>
              <a:t>Φλεβογραφία</a:t>
            </a:r>
            <a:endParaRPr 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251067" y="638132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Phlebographie </a:t>
            </a:r>
            <a:r>
              <a:rPr lang="en-US" sz="1200" dirty="0" err="1">
                <a:latin typeface="+mn-lt"/>
                <a:hlinkClick r:id="rId4"/>
              </a:rPr>
              <a:t>mit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Thrombose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Hellerhoff"/>
              </a:rPr>
              <a:t>Hellerhoff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54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prstClr val="white"/>
                </a:solidFill>
              </a:rPr>
              <a:t>Φλεβοθρόμβωση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/>
          </a:p>
        </p:txBody>
      </p:sp>
      <p:pic>
        <p:nvPicPr>
          <p:cNvPr id="6" name="Picture 4" descr="File:Iliac vein deep vein thrombosis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16832"/>
            <a:ext cx="4984171" cy="3965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DVT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919204"/>
            <a:ext cx="3744417" cy="39627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1" y="1523630"/>
            <a:ext cx="999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+mn-lt"/>
              </a:rPr>
              <a:t>αξονική</a:t>
            </a:r>
            <a:endParaRPr 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79" y="1505250"/>
            <a:ext cx="206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+mn-lt"/>
              </a:rPr>
              <a:t>υπερηχογράφημα</a:t>
            </a:r>
            <a:endParaRPr 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971600" y="5919663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Iliac vein deep vein </a:t>
            </a:r>
            <a:r>
              <a:rPr lang="en-US" sz="1200" dirty="0" smtClean="0">
                <a:latin typeface="+mn-lt"/>
                <a:hlinkClick r:id="rId6"/>
              </a:rPr>
              <a:t>thrombosis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Stevenfruitsmaak"/>
              </a:rPr>
              <a:t>Stevenfruitsmaak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hlinkClick r:id="rId8"/>
              </a:rPr>
              <a:t>CC BY 2.0</a:t>
            </a:r>
            <a:endParaRPr lang="en-US" sz="1200" dirty="0"/>
          </a:p>
        </p:txBody>
      </p:sp>
      <p:sp>
        <p:nvSpPr>
          <p:cNvPr id="11" name="Rectangle 7"/>
          <p:cNvSpPr/>
          <p:nvPr/>
        </p:nvSpPr>
        <p:spPr>
          <a:xfrm>
            <a:off x="5220072" y="5935051"/>
            <a:ext cx="3851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9"/>
              </a:rPr>
              <a:t>DVTUS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10" tooltip="User:Doc James"/>
              </a:rPr>
              <a:t>Doc </a:t>
            </a:r>
            <a:r>
              <a:rPr lang="en-US" sz="1200" dirty="0" smtClean="0">
                <a:latin typeface="+mn-lt"/>
                <a:hlinkClick r:id="rId10" tooltip="User:Doc James"/>
              </a:rPr>
              <a:t>James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11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65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Πνευμονική εμβολή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6048672" cy="576064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Αξονική εγγειογραφία πνευμονικών αρτηριών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1331640" y="6237312"/>
            <a:ext cx="12241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radpod.org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67744" y="1988840"/>
            <a:ext cx="5256584" cy="4569014"/>
            <a:chOff x="2267744" y="1988840"/>
            <a:chExt cx="5256584" cy="4569014"/>
          </a:xfrm>
        </p:grpSpPr>
        <p:pic>
          <p:nvPicPr>
            <p:cNvPr id="1026" name="Picture 2" descr="saddle pulmonary embol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1988840"/>
              <a:ext cx="5256584" cy="4569014"/>
            </a:xfrm>
            <a:prstGeom prst="rect">
              <a:avLst/>
            </a:prstGeom>
            <a:noFill/>
          </p:spPr>
        </p:pic>
        <p:sp>
          <p:nvSpPr>
            <p:cNvPr id="7" name="Down Arrow 6"/>
            <p:cNvSpPr/>
            <p:nvPr/>
          </p:nvSpPr>
          <p:spPr>
            <a:xfrm rot="2018787">
              <a:off x="5639851" y="3834664"/>
              <a:ext cx="139937" cy="777798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Αναφορές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400" dirty="0" err="1" smtClean="0"/>
              <a:t>Musculoskeletal</a:t>
            </a:r>
            <a:r>
              <a:rPr lang="el-GR" sz="2400" dirty="0" smtClean="0"/>
              <a:t> </a:t>
            </a:r>
            <a:r>
              <a:rPr lang="el-GR" sz="2400" dirty="0" err="1" smtClean="0"/>
              <a:t>Radiology</a:t>
            </a:r>
            <a:r>
              <a:rPr lang="en-US" sz="2400" dirty="0" smtClean="0"/>
              <a:t>, </a:t>
            </a:r>
            <a:r>
              <a:rPr lang="el-GR" sz="2400" dirty="0" err="1" smtClean="0"/>
              <a:t>Don</a:t>
            </a:r>
            <a:r>
              <a:rPr lang="el-GR" sz="2400" dirty="0" smtClean="0"/>
              <a:t> Fleming, M.D., USN </a:t>
            </a:r>
            <a:r>
              <a:rPr lang="el-GR" sz="2400" dirty="0" err="1" smtClean="0"/>
              <a:t>National</a:t>
            </a:r>
            <a:r>
              <a:rPr lang="el-GR" sz="2400" dirty="0" smtClean="0"/>
              <a:t> Naval Medical </a:t>
            </a:r>
            <a:r>
              <a:rPr lang="el-GR" sz="2400" dirty="0" err="1" smtClean="0"/>
              <a:t>Center</a:t>
            </a:r>
            <a:r>
              <a:rPr lang="el-GR" sz="2400" dirty="0" smtClean="0"/>
              <a:t> </a:t>
            </a:r>
            <a:r>
              <a:rPr lang="el-GR" sz="2400" dirty="0" err="1" smtClean="0"/>
              <a:t>Bethesda</a:t>
            </a:r>
            <a:r>
              <a:rPr lang="el-GR" sz="2400" dirty="0" smtClean="0"/>
              <a:t>, MD </a:t>
            </a:r>
            <a:endParaRPr lang="en-GB" sz="2400" dirty="0" smtClean="0"/>
          </a:p>
          <a:p>
            <a:pPr eaLnBrk="1" hangingPunct="1">
              <a:defRPr/>
            </a:pPr>
            <a:r>
              <a:rPr lang="en-US" sz="2400" dirty="0" smtClean="0"/>
              <a:t>©Ken L </a:t>
            </a:r>
            <a:r>
              <a:rPr lang="en-US" sz="2400" dirty="0" err="1" smtClean="0"/>
              <a:t>Schreibman</a:t>
            </a:r>
            <a:r>
              <a:rPr lang="en-US" sz="2400" dirty="0" smtClean="0"/>
              <a:t>, PhD/MD 2002</a:t>
            </a:r>
            <a:r>
              <a:rPr lang="el-GR" sz="2400" dirty="0" smtClean="0"/>
              <a:t> </a:t>
            </a:r>
            <a:r>
              <a:rPr lang="en-US" sz="2400" dirty="0" smtClean="0">
                <a:hlinkClick r:id="rId2"/>
              </a:rPr>
              <a:t>schreibman@alum.MIT.edu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Emergency Medicine Bulletin Board System, EMBBS, University of Rochester Medical Centre NY, URMC</a:t>
            </a:r>
            <a:endParaRPr lang="el-GR" sz="2400" dirty="0" smtClean="0"/>
          </a:p>
          <a:p>
            <a:pPr>
              <a:defRPr/>
            </a:pPr>
            <a:r>
              <a:rPr lang="en-US" dirty="0" smtClean="0">
                <a:hlinkClick r:id="rId3"/>
              </a:rPr>
              <a:t>Introduction </a:t>
            </a:r>
            <a:r>
              <a:rPr lang="en-US" dirty="0">
                <a:hlinkClick r:id="rId3"/>
              </a:rPr>
              <a:t>to the </a:t>
            </a:r>
            <a:r>
              <a:rPr lang="en-US" dirty="0" smtClean="0">
                <a:hlinkClick r:id="rId3"/>
              </a:rPr>
              <a:t>Radiology </a:t>
            </a:r>
            <a:r>
              <a:rPr lang="en-US" dirty="0">
                <a:hlinkClick r:id="rId3"/>
              </a:rPr>
              <a:t>of F</a:t>
            </a:r>
            <a:r>
              <a:rPr lang="en-US" dirty="0" smtClean="0">
                <a:hlinkClick r:id="rId3"/>
              </a:rPr>
              <a:t>ractures </a:t>
            </a:r>
            <a:r>
              <a:rPr lang="en-US" dirty="0">
                <a:hlinkClick r:id="rId3"/>
              </a:rPr>
              <a:t>and </a:t>
            </a:r>
            <a:r>
              <a:rPr lang="en-US" dirty="0" smtClean="0">
                <a:hlinkClick r:id="rId3"/>
              </a:rPr>
              <a:t>Related Injuries</a:t>
            </a:r>
            <a:r>
              <a:rPr lang="el-GR" sz="2400" dirty="0" smtClean="0">
                <a:hlinkClick r:id="rId3"/>
              </a:rPr>
              <a:t/>
            </a:r>
            <a:br>
              <a:rPr lang="el-GR" sz="2400" dirty="0" smtClean="0">
                <a:hlinkClick r:id="rId3"/>
              </a:rPr>
            </a:br>
            <a:r>
              <a:rPr lang="el-GR" sz="2400" dirty="0" smtClean="0"/>
              <a:t>   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03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9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402</TotalTime>
  <Words>2234</Words>
  <Application>Microsoft Office PowerPoint</Application>
  <PresentationFormat>Προβολή στην οθόνη (4:3)</PresentationFormat>
  <Paragraphs>563</Paragraphs>
  <Slides>104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104</vt:i4>
      </vt:variant>
    </vt:vector>
  </HeadingPairs>
  <TitlesOfParts>
    <vt:vector size="106" baseType="lpstr">
      <vt:lpstr>exo-opistho_simeiomata</vt:lpstr>
      <vt:lpstr>OC_template_updated</vt:lpstr>
      <vt:lpstr>Στοιχεία Διαγνωστικής Απεικόνισης</vt:lpstr>
      <vt:lpstr>Συστηματική προσέγγιση 1/2</vt:lpstr>
      <vt:lpstr>Αξονική τομογραφία Vs Μαγνητική τομογραφία</vt:lpstr>
      <vt:lpstr>Συστηματική προσέγγιση 2/2</vt:lpstr>
      <vt:lpstr>Κάταγμα</vt:lpstr>
      <vt:lpstr>Κάταγμα (Περιγραφή)</vt:lpstr>
      <vt:lpstr>Έκταση κατάγματος</vt:lpstr>
      <vt:lpstr>Πλήρη κατάγματα</vt:lpstr>
      <vt:lpstr>Γραμμή κατάγματος 1/2</vt:lpstr>
      <vt:lpstr>Γραμμή κατάγματος 2/2</vt:lpstr>
      <vt:lpstr>Ατελή κατάγματα 1/2</vt:lpstr>
      <vt:lpstr>Ατελή κατάγματα 2/2</vt:lpstr>
      <vt:lpstr>Εμπιεστικό κάταγμα</vt:lpstr>
      <vt:lpstr>Συντριπτικά κατάγματα</vt:lpstr>
      <vt:lpstr>Σχέση οστικών τμημάτων 1/2</vt:lpstr>
      <vt:lpstr>Σχέση οστικών τμημάτων 2/2</vt:lpstr>
      <vt:lpstr>Ενσφήνωση - Εμπίεση - Συμπίεση</vt:lpstr>
      <vt:lpstr>Ειδικά χαρακτηριστικά καταγμάτων</vt:lpstr>
      <vt:lpstr>Ενσφηνωμένο κάταγμα αυχένα  του μηριαίου </vt:lpstr>
      <vt:lpstr>Εμπιεστικό κάταγμα αρθρικής  επιφάνειας της κνήμης</vt:lpstr>
      <vt:lpstr>Συμπιεστικό κάταγμα σπονδύλου</vt:lpstr>
      <vt:lpstr>Διάταξη - Μετατόπιση</vt:lpstr>
      <vt:lpstr>Μετατόπιση</vt:lpstr>
      <vt:lpstr>Διάταξη 1/2</vt:lpstr>
      <vt:lpstr>Διάταξη 2/2</vt:lpstr>
      <vt:lpstr>Θέση </vt:lpstr>
      <vt:lpstr>Κατάγματα σε παιδιά</vt:lpstr>
      <vt:lpstr>Κατάταξη κατά Salter – Harris</vt:lpstr>
      <vt:lpstr>Salter - Harris ΤΥΠΟΣ – Ι</vt:lpstr>
      <vt:lpstr>Salter - Harris ΤΥΠΟΣ – ΙΙ</vt:lpstr>
      <vt:lpstr>Salter - Harris ΤΥΠΟΣ – ΙΙΙ</vt:lpstr>
      <vt:lpstr>Salter - Harris ΤΥΠΟΣ – ΙΙΙ</vt:lpstr>
      <vt:lpstr>Salter - Harris ΤΥΠΟΣ – ΙΙΙ</vt:lpstr>
      <vt:lpstr>Παρουσίαση του PowerPoint</vt:lpstr>
      <vt:lpstr>Salter – Harris    ΤΥΠΟΣ – IV</vt:lpstr>
      <vt:lpstr>Υφή του υποκείμενου οστού</vt:lpstr>
      <vt:lpstr>Δομή του υποκείμενου οστού 1/2</vt:lpstr>
      <vt:lpstr>Κάταγμα σε καλοήθη αλλοίωση</vt:lpstr>
      <vt:lpstr>Δομή του υποκείμενου οστού 2/2</vt:lpstr>
      <vt:lpstr>Κάταγμα κόπωσης πτέρνας</vt:lpstr>
      <vt:lpstr>Σχέση με το Δέρμα</vt:lpstr>
      <vt:lpstr>Κλειστό κάταγμα</vt:lpstr>
      <vt:lpstr>Ανοικτό κάταγμα - εξάρθρημα</vt:lpstr>
      <vt:lpstr>Ανατομική Θέση κατάγματος</vt:lpstr>
      <vt:lpstr>Δακτύλιοι</vt:lpstr>
      <vt:lpstr>Διαδικασία πώρωσης</vt:lpstr>
      <vt:lpstr>Αρχική φάση</vt:lpstr>
      <vt:lpstr>Πώρωση – μαλακός πώρος</vt:lpstr>
      <vt:lpstr>Πώρωση – σκληρός πώρος</vt:lpstr>
      <vt:lpstr>Ανασχηματισμός - remodelling</vt:lpstr>
      <vt:lpstr>Παθολογία της πώρωσης</vt:lpstr>
      <vt:lpstr>Καταστάσεις  που δυσκολεύουν την πώρωση</vt:lpstr>
      <vt:lpstr>Διαδικασία πώρωσης 1/3</vt:lpstr>
      <vt:lpstr>Διαδικασία πώρωσης 2/3</vt:lpstr>
      <vt:lpstr>Διαδικασία πώρωσης 3/3</vt:lpstr>
      <vt:lpstr>Τραύματα αρθρώσεων</vt:lpstr>
      <vt:lpstr>Οπίσθιο εξάρθρημα ώμου</vt:lpstr>
      <vt:lpstr>Εξάρθρημα αγκώνα</vt:lpstr>
      <vt:lpstr>Κατάγματα ΠΧΚ</vt:lpstr>
      <vt:lpstr>Σκαφοειδές</vt:lpstr>
      <vt:lpstr>Κατάγματα άκρας χειρός  Βάση 1ου μετακαρπίου </vt:lpstr>
      <vt:lpstr>Κατάγματα εγγύς μηριαίου</vt:lpstr>
      <vt:lpstr>Παροχή αίματος στη μηριαία κεφαλή Επηρεάζει τον τύπο του χειρουργείου</vt:lpstr>
      <vt:lpstr>Κατάγματα εγγύς μηριαίου</vt:lpstr>
      <vt:lpstr>Κάταγμα οπίσθιας στήλης της κοτύλης Εξάρθρημα κεφαλής</vt:lpstr>
      <vt:lpstr>Εξάρθρημα μηριαίας κεφαλής</vt:lpstr>
      <vt:lpstr>Κατάγματα  περιφερικού μηριαίου</vt:lpstr>
      <vt:lpstr>Σύνοψη</vt:lpstr>
      <vt:lpstr>Κατάγματα προσώπου</vt:lpstr>
      <vt:lpstr>Le Fort #</vt:lpstr>
      <vt:lpstr>Μύτης</vt:lpstr>
      <vt:lpstr>Κρανίο - Παιδί</vt:lpstr>
      <vt:lpstr>Γνάθος - TMJ</vt:lpstr>
      <vt:lpstr>Κατάγματα  κλείδας</vt:lpstr>
      <vt:lpstr>Άκρο Χέρι</vt:lpstr>
      <vt:lpstr>Κατάγματα 3ου και 4ου  μετακαρπίων</vt:lpstr>
      <vt:lpstr>Εξάρθημα πηχειοκαρπικής </vt:lpstr>
      <vt:lpstr>Σκαφοειδές</vt:lpstr>
      <vt:lpstr>Greenstick – torus #</vt:lpstr>
      <vt:lpstr>F / P</vt:lpstr>
      <vt:lpstr>Κάταγμα βραχιονίου</vt:lpstr>
      <vt:lpstr>Massoneuve’s  κάταγμα</vt:lpstr>
      <vt:lpstr>Κάταγμα – εξάρθρημα ποδοκνημικής</vt:lpstr>
      <vt:lpstr>Πόδι</vt:lpstr>
      <vt:lpstr>Κάταγμα άνω ηβικού κλάδου αριστερά α/α</vt:lpstr>
      <vt:lpstr>Εξάρθρημα ΑΜΣΣ κλείδωμα αποφυσιακών  αρθρώσεων</vt:lpstr>
      <vt:lpstr>Εξάρθρημα ισχίων</vt:lpstr>
      <vt:lpstr>Κάταγμα συντριπτικό </vt:lpstr>
      <vt:lpstr>Κάταγμα λεκάνης </vt:lpstr>
      <vt:lpstr>Κάταγμα πήχεος</vt:lpstr>
      <vt:lpstr>Κάταγμα κνήμης</vt:lpstr>
      <vt:lpstr>Επιπλοκές καταγμάτων</vt:lpstr>
      <vt:lpstr>Φλεβοθρόμβωση  Πνευμονική εμβολή</vt:lpstr>
      <vt:lpstr>Φλεβοθρόμβωση 1/2</vt:lpstr>
      <vt:lpstr>Φλεβοθρόμβωση 2/2</vt:lpstr>
      <vt:lpstr>Πνευμονική εμβολή </vt:lpstr>
      <vt:lpstr>Αναφορές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Στοιχεία Διαγνωστικής Απεικόνισης</dc:title>
  <dc:creator>fkaram2</dc:creator>
  <cp:lastModifiedBy>fkaram2</cp:lastModifiedBy>
  <cp:revision>35</cp:revision>
  <dcterms:created xsi:type="dcterms:W3CDTF">2015-10-21T06:34:36Z</dcterms:created>
  <dcterms:modified xsi:type="dcterms:W3CDTF">2015-12-05T10:32:17Z</dcterms:modified>
</cp:coreProperties>
</file>